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slides/slide70.xml" ContentType="application/vnd.openxmlformats-officedocument.presentationml.slide+xml"/>
  <Override PartName="/ppt/presentation.xml" ContentType="application/vnd.openxmlformats-officedocument.presentationml.presentation.main+xml"/>
  <Override PartName="/ppt/slides/slide6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68.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49.xml" ContentType="application/vnd.openxmlformats-officedocument.presentationml.slide+xml"/>
  <Override PartName="/ppt/slides/slide67.xml" ContentType="application/vnd.openxmlformats-officedocument.presentationml.slide+xml"/>
  <Override PartName="/ppt/slides/slide59.xml" ContentType="application/vnd.openxmlformats-officedocument.presentationml.slide+xml"/>
  <Override PartName="/ppt/slides/slide57.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Masters/slideMaster2.xml" ContentType="application/vnd.openxmlformats-officedocument.presentationml.slideMaster+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40.xml" ContentType="application/vnd.openxmlformats-officedocument.presentationml.notesSlide+xml"/>
  <Override PartName="/ppt/notesSlides/notesSlide31.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0.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slideLayouts/slideLayout49.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1.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notesSlides/notesSlide1.xml" ContentType="application/vnd.openxmlformats-officedocument.presentationml.notesSl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1.xml" ContentType="application/vnd.openxmlformats-officedocument.presentationml.slideLayout+xml"/>
  <Override PartName="/ppt/notesSlides/notesSlide11.xml" ContentType="application/vnd.openxmlformats-officedocument.presentationml.notesSlide+xml"/>
  <Override PartName="/ppt/slideLayouts/slideLayout20.xml" ContentType="application/vnd.openxmlformats-officedocument.presentationml.slideLayout+xml"/>
  <Override PartName="/ppt/slideLayouts/slideLayout55.xml" ContentType="application/vnd.openxmlformats-officedocument.presentationml.slideLayout+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5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notesSlides/notesSlide16.xml" ContentType="application/vnd.openxmlformats-officedocument.presentationml.notesSlide+xml"/>
  <Override PartName="/ppt/slideLayouts/slideLayout54.xml" ContentType="application/vnd.openxmlformats-officedocument.presentationml.slideLayout+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notesSlides/notesSlide9.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5034" r:id="rId1"/>
    <p:sldMasterId id="2147485046" r:id="rId2"/>
    <p:sldMasterId id="2147485060" r:id="rId3"/>
    <p:sldMasterId id="2147485073" r:id="rId4"/>
    <p:sldMasterId id="2147485086" r:id="rId5"/>
  </p:sldMasterIdLst>
  <p:notesMasterIdLst>
    <p:notesMasterId r:id="rId76"/>
  </p:notesMasterIdLst>
  <p:handoutMasterIdLst>
    <p:handoutMasterId r:id="rId77"/>
  </p:handoutMasterIdLst>
  <p:sldIdLst>
    <p:sldId id="3121" r:id="rId6"/>
    <p:sldId id="3127" r:id="rId7"/>
    <p:sldId id="3128" r:id="rId8"/>
    <p:sldId id="3145" r:id="rId9"/>
    <p:sldId id="3130" r:id="rId10"/>
    <p:sldId id="3132" r:id="rId11"/>
    <p:sldId id="3076" r:id="rId12"/>
    <p:sldId id="3159" r:id="rId13"/>
    <p:sldId id="3077" r:id="rId14"/>
    <p:sldId id="3158" r:id="rId15"/>
    <p:sldId id="3157" r:id="rId16"/>
    <p:sldId id="3151" r:id="rId17"/>
    <p:sldId id="3133" r:id="rId18"/>
    <p:sldId id="3134" r:id="rId19"/>
    <p:sldId id="3135" r:id="rId20"/>
    <p:sldId id="3152" r:id="rId21"/>
    <p:sldId id="3153" r:id="rId22"/>
    <p:sldId id="3136" r:id="rId23"/>
    <p:sldId id="3137" r:id="rId24"/>
    <p:sldId id="3138" r:id="rId25"/>
    <p:sldId id="3139" r:id="rId26"/>
    <p:sldId id="3140" r:id="rId27"/>
    <p:sldId id="3150" r:id="rId28"/>
    <p:sldId id="3141" r:id="rId29"/>
    <p:sldId id="3146" r:id="rId30"/>
    <p:sldId id="3147" r:id="rId31"/>
    <p:sldId id="3149" r:id="rId32"/>
    <p:sldId id="3148" r:id="rId33"/>
    <p:sldId id="3081" r:id="rId34"/>
    <p:sldId id="3082" r:id="rId35"/>
    <p:sldId id="3083" r:id="rId36"/>
    <p:sldId id="3084" r:id="rId37"/>
    <p:sldId id="3085" r:id="rId38"/>
    <p:sldId id="3086" r:id="rId39"/>
    <p:sldId id="3087" r:id="rId40"/>
    <p:sldId id="3088" r:id="rId41"/>
    <p:sldId id="3089" r:id="rId42"/>
    <p:sldId id="3090" r:id="rId43"/>
    <p:sldId id="3091" r:id="rId44"/>
    <p:sldId id="3092" r:id="rId45"/>
    <p:sldId id="3093" r:id="rId46"/>
    <p:sldId id="3094" r:id="rId47"/>
    <p:sldId id="3095" r:id="rId48"/>
    <p:sldId id="3096" r:id="rId49"/>
    <p:sldId id="3097" r:id="rId50"/>
    <p:sldId id="3098" r:id="rId51"/>
    <p:sldId id="3099" r:id="rId52"/>
    <p:sldId id="3100" r:id="rId53"/>
    <p:sldId id="3101" r:id="rId54"/>
    <p:sldId id="3102" r:id="rId55"/>
    <p:sldId id="3103" r:id="rId56"/>
    <p:sldId id="3104" r:id="rId57"/>
    <p:sldId id="3105" r:id="rId58"/>
    <p:sldId id="3106" r:id="rId59"/>
    <p:sldId id="3107" r:id="rId60"/>
    <p:sldId id="3108" r:id="rId61"/>
    <p:sldId id="3122" r:id="rId62"/>
    <p:sldId id="3123" r:id="rId63"/>
    <p:sldId id="3124" r:id="rId64"/>
    <p:sldId id="3125" r:id="rId65"/>
    <p:sldId id="3110" r:id="rId66"/>
    <p:sldId id="3112" r:id="rId67"/>
    <p:sldId id="3113" r:id="rId68"/>
    <p:sldId id="3114" r:id="rId69"/>
    <p:sldId id="3115" r:id="rId70"/>
    <p:sldId id="3126" r:id="rId71"/>
    <p:sldId id="3117" r:id="rId72"/>
    <p:sldId id="3118" r:id="rId73"/>
    <p:sldId id="3119" r:id="rId74"/>
    <p:sldId id="3120" r:id="rId75"/>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Tamar Sadeh" initials="TS" lastIdx="3" clrIdx="0"/>
  <p:cmAuthor id="1" name="Ex Libris" initials="MG"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E00"/>
    <a:srgbClr val="214181"/>
    <a:srgbClr val="FFFBE4"/>
    <a:srgbClr val="1B5983"/>
    <a:srgbClr val="00359E"/>
    <a:srgbClr val="216C9F"/>
    <a:srgbClr val="277DB7"/>
    <a:srgbClr val="2370A5"/>
    <a:srgbClr val="449CD8"/>
    <a:srgbClr val="004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017" autoAdjust="0"/>
    <p:restoredTop sz="96303" autoAdjust="0"/>
  </p:normalViewPr>
  <p:slideViewPr>
    <p:cSldViewPr snapToGrid="0">
      <p:cViewPr>
        <p:scale>
          <a:sx n="75" d="100"/>
          <a:sy n="75" d="100"/>
        </p:scale>
        <p:origin x="-2664" y="-906"/>
      </p:cViewPr>
      <p:guideLst>
        <p:guide orient="horz" pos="979"/>
        <p:guide orient="horz" pos="1332"/>
        <p:guide/>
      </p:guideLst>
    </p:cSldViewPr>
  </p:slideViewPr>
  <p:outlineViewPr>
    <p:cViewPr>
      <p:scale>
        <a:sx n="33" d="100"/>
        <a:sy n="33" d="100"/>
      </p:scale>
      <p:origin x="0" y="10164"/>
    </p:cViewPr>
  </p:outlineViewPr>
  <p:notesTextViewPr>
    <p:cViewPr>
      <p:scale>
        <a:sx n="100" d="100"/>
        <a:sy n="100" d="100"/>
      </p:scale>
      <p:origin x="0" y="0"/>
    </p:cViewPr>
  </p:notesTextViewPr>
  <p:sorterViewPr>
    <p:cViewPr>
      <p:scale>
        <a:sx n="66" d="100"/>
        <a:sy n="66" d="100"/>
      </p:scale>
      <p:origin x="0" y="4440"/>
    </p:cViewPr>
  </p:sorterViewPr>
  <p:notesViewPr>
    <p:cSldViewPr snapToGrid="0">
      <p:cViewPr varScale="1">
        <p:scale>
          <a:sx n="84" d="100"/>
          <a:sy n="84" d="100"/>
        </p:scale>
        <p:origin x="-2292" y="-84"/>
      </p:cViewPr>
      <p:guideLst>
        <p:guide orient="horz" pos="2928"/>
        <p:guide pos="2168"/>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ustomXml" Target="../customXml/item2.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85"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957624504742735E-2"/>
          <c:y val="0.11291827490331972"/>
          <c:w val="0.93034361897201812"/>
          <c:h val="0.80395907231575026"/>
        </c:manualLayout>
      </c:layout>
      <c:barChart>
        <c:barDir val="col"/>
        <c:grouping val="clustered"/>
        <c:varyColors val="0"/>
        <c:ser>
          <c:idx val="0"/>
          <c:order val="0"/>
          <c:tx>
            <c:strRef>
              <c:f>Sheet1!$B$1</c:f>
              <c:strCache>
                <c:ptCount val="1"/>
                <c:pt idx="0">
                  <c:v>Series 1</c:v>
                </c:pt>
              </c:strCache>
            </c:strRef>
          </c:tx>
          <c:spPr>
            <a:gradFill flip="none" rotWithShape="1">
              <a:gsLst>
                <a:gs pos="0">
                  <a:srgbClr val="1A2D48"/>
                </a:gs>
                <a:gs pos="50000">
                  <a:srgbClr val="1A5BDC"/>
                </a:gs>
                <a:gs pos="100000">
                  <a:srgbClr val="63CEEF"/>
                </a:gs>
              </a:gsLst>
              <a:lin ang="16200000" scaled="1"/>
              <a:tileRect/>
            </a:gradFill>
            <a:effectLst>
              <a:outerShdw blurRad="50800" dist="38100" dir="13500000" algn="br" rotWithShape="0">
                <a:prstClr val="black">
                  <a:alpha val="40000"/>
                </a:prstClr>
              </a:outerShdw>
            </a:effectLst>
          </c:spPr>
          <c:invertIfNegative val="0"/>
          <c:dLbls>
            <c:txPr>
              <a:bodyPr/>
              <a:lstStyle/>
              <a:p>
                <a:pPr>
                  <a:defRPr sz="1400" b="1">
                    <a:solidFill>
                      <a:schemeClr val="tx1">
                        <a:lumMod val="85000"/>
                        <a:lumOff val="15000"/>
                      </a:schemeClr>
                    </a:solidFill>
                    <a:latin typeface="Calibri" pitchFamily="34" charset="0"/>
                  </a:defRPr>
                </a:pPr>
                <a:endParaRPr lang="en-US"/>
              </a:p>
            </c:txPr>
            <c:showLegendKey val="0"/>
            <c:showVal val="1"/>
            <c:showCatName val="0"/>
            <c:showSerName val="0"/>
            <c:showPercent val="0"/>
            <c:showBubbleSize val="0"/>
            <c:showLeaderLines val="0"/>
          </c:dLbls>
          <c:cat>
            <c:strRef>
              <c:f>Sheet1!$A$2:$A$13</c:f>
              <c:strCache>
                <c:ptCount val="12"/>
                <c:pt idx="0">
                  <c:v>Apr '14</c:v>
                </c:pt>
                <c:pt idx="1">
                  <c:v>May '14</c:v>
                </c:pt>
                <c:pt idx="2">
                  <c:v>Jun '14</c:v>
                </c:pt>
                <c:pt idx="3">
                  <c:v>July '14</c:v>
                </c:pt>
                <c:pt idx="4">
                  <c:v>Aug '14</c:v>
                </c:pt>
                <c:pt idx="5">
                  <c:v>Sep '14</c:v>
                </c:pt>
                <c:pt idx="6">
                  <c:v>Oct '14</c:v>
                </c:pt>
                <c:pt idx="7">
                  <c:v>Nov '14</c:v>
                </c:pt>
                <c:pt idx="8">
                  <c:v>Dec '14</c:v>
                </c:pt>
                <c:pt idx="9">
                  <c:v>Jan '15</c:v>
                </c:pt>
                <c:pt idx="10">
                  <c:v>Feb '15</c:v>
                </c:pt>
                <c:pt idx="11">
                  <c:v>Mar '15</c:v>
                </c:pt>
              </c:strCache>
            </c:strRef>
          </c:cat>
          <c:val>
            <c:numRef>
              <c:f>Sheet1!$B$2:$B$13</c:f>
              <c:numCache>
                <c:formatCode>General</c:formatCode>
                <c:ptCount val="12"/>
                <c:pt idx="0">
                  <c:v>74</c:v>
                </c:pt>
                <c:pt idx="1">
                  <c:v>78</c:v>
                </c:pt>
                <c:pt idx="2">
                  <c:v>90</c:v>
                </c:pt>
                <c:pt idx="3">
                  <c:v>127</c:v>
                </c:pt>
                <c:pt idx="4">
                  <c:v>133</c:v>
                </c:pt>
                <c:pt idx="5">
                  <c:v>135</c:v>
                </c:pt>
                <c:pt idx="6">
                  <c:v>135</c:v>
                </c:pt>
                <c:pt idx="7">
                  <c:v>143</c:v>
                </c:pt>
                <c:pt idx="8">
                  <c:v>156</c:v>
                </c:pt>
                <c:pt idx="9">
                  <c:v>159</c:v>
                </c:pt>
                <c:pt idx="10">
                  <c:v>195</c:v>
                </c:pt>
                <c:pt idx="11">
                  <c:v>201</c:v>
                </c:pt>
              </c:numCache>
            </c:numRef>
          </c:val>
        </c:ser>
        <c:dLbls>
          <c:showLegendKey val="0"/>
          <c:showVal val="0"/>
          <c:showCatName val="0"/>
          <c:showSerName val="0"/>
          <c:showPercent val="0"/>
          <c:showBubbleSize val="0"/>
        </c:dLbls>
        <c:gapWidth val="39"/>
        <c:axId val="141301632"/>
        <c:axId val="141303168"/>
      </c:barChart>
      <c:catAx>
        <c:axId val="141301632"/>
        <c:scaling>
          <c:orientation val="minMax"/>
        </c:scaling>
        <c:delete val="0"/>
        <c:axPos val="b"/>
        <c:numFmt formatCode="General" sourceLinked="1"/>
        <c:majorTickMark val="out"/>
        <c:minorTickMark val="none"/>
        <c:tickLblPos val="nextTo"/>
        <c:spPr>
          <a:ln>
            <a:solidFill>
              <a:schemeClr val="tx1">
                <a:lumMod val="65000"/>
                <a:lumOff val="35000"/>
              </a:schemeClr>
            </a:solidFill>
          </a:ln>
        </c:spPr>
        <c:txPr>
          <a:bodyPr/>
          <a:lstStyle/>
          <a:p>
            <a:pPr>
              <a:defRPr sz="1400" b="1">
                <a:solidFill>
                  <a:schemeClr val="tx1">
                    <a:lumMod val="95000"/>
                    <a:lumOff val="5000"/>
                  </a:schemeClr>
                </a:solidFill>
                <a:latin typeface="Calibri" pitchFamily="34" charset="0"/>
              </a:defRPr>
            </a:pPr>
            <a:endParaRPr lang="en-US"/>
          </a:p>
        </c:txPr>
        <c:crossAx val="141303168"/>
        <c:crosses val="autoZero"/>
        <c:auto val="1"/>
        <c:lblAlgn val="ctr"/>
        <c:lblOffset val="100"/>
        <c:noMultiLvlLbl val="0"/>
      </c:catAx>
      <c:valAx>
        <c:axId val="141303168"/>
        <c:scaling>
          <c:orientation val="minMax"/>
        </c:scaling>
        <c:delete val="0"/>
        <c:axPos val="l"/>
        <c:numFmt formatCode="General" sourceLinked="1"/>
        <c:majorTickMark val="out"/>
        <c:minorTickMark val="none"/>
        <c:tickLblPos val="nextTo"/>
        <c:spPr>
          <a:ln>
            <a:solidFill>
              <a:schemeClr val="tx1">
                <a:lumMod val="65000"/>
                <a:lumOff val="35000"/>
              </a:schemeClr>
            </a:solidFill>
          </a:ln>
        </c:spPr>
        <c:txPr>
          <a:bodyPr/>
          <a:lstStyle/>
          <a:p>
            <a:pPr>
              <a:defRPr sz="1200" b="1">
                <a:solidFill>
                  <a:schemeClr val="tx1">
                    <a:lumMod val="95000"/>
                    <a:lumOff val="5000"/>
                  </a:schemeClr>
                </a:solidFill>
                <a:latin typeface="Calibri" pitchFamily="34" charset="0"/>
              </a:defRPr>
            </a:pPr>
            <a:endParaRPr lang="en-US"/>
          </a:p>
        </c:txPr>
        <c:crossAx val="141301632"/>
        <c:crosses val="autoZero"/>
        <c:crossBetween val="between"/>
      </c:valAx>
      <c:spPr>
        <a:noFill/>
        <a:ln w="25400">
          <a:noFill/>
        </a:ln>
      </c:spPr>
    </c:plotArea>
    <c:plotVisOnly val="1"/>
    <c:dispBlanksAs val="gap"/>
    <c:showDLblsOverMax val="0"/>
  </c:chart>
  <c:txPr>
    <a:bodyPr/>
    <a:lstStyle/>
    <a:p>
      <a:pPr>
        <a:defRPr sz="1799"/>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56"/>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dPt>
            <c:idx val="0"/>
            <c:bubble3D val="0"/>
            <c:spPr>
              <a:solidFill>
                <a:srgbClr val="3071A6"/>
              </a:solidFill>
              <a:effectLst>
                <a:outerShdw blurRad="50800" dist="38100" dir="2700000" algn="tl" rotWithShape="0">
                  <a:prstClr val="black">
                    <a:alpha val="40000"/>
                  </a:prstClr>
                </a:outerShdw>
              </a:effectLst>
            </c:spPr>
          </c:dPt>
          <c:dPt>
            <c:idx val="1"/>
            <c:bubble3D val="0"/>
            <c:spPr>
              <a:solidFill>
                <a:schemeClr val="bg1">
                  <a:lumMod val="65000"/>
                </a:schemeClr>
              </a:solidFill>
            </c:spPr>
          </c:dPt>
          <c:cat>
            <c:strRef>
              <c:f>גיליון1!$A$2:$A$3</c:f>
              <c:strCache>
                <c:ptCount val="2"/>
                <c:pt idx="0">
                  <c:v>רבעון ראשון</c:v>
                </c:pt>
                <c:pt idx="1">
                  <c:v>רבעון שני</c:v>
                </c:pt>
              </c:strCache>
            </c:strRef>
          </c:cat>
          <c:val>
            <c:numRef>
              <c:f>גיליון1!$B$2:$B$3</c:f>
              <c:numCache>
                <c:formatCode>General</c:formatCode>
                <c:ptCount val="2"/>
                <c:pt idx="0">
                  <c:v>10</c:v>
                </c:pt>
                <c:pt idx="1">
                  <c:v>2</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20"/>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spPr>
            <a:effectLst>
              <a:outerShdw blurRad="50800" dist="38100" dir="2700000" algn="tl" rotWithShape="0">
                <a:prstClr val="black">
                  <a:alpha val="40000"/>
                </a:prstClr>
              </a:outerShdw>
            </a:effectLst>
          </c:spPr>
          <c:dPt>
            <c:idx val="0"/>
            <c:bubble3D val="0"/>
            <c:spPr>
              <a:solidFill>
                <a:srgbClr val="3071A6"/>
              </a:solidFill>
              <a:effectLst>
                <a:outerShdw blurRad="50800" dist="38100" dir="2700000" algn="tl" rotWithShape="0">
                  <a:prstClr val="black">
                    <a:alpha val="40000"/>
                  </a:prstClr>
                </a:outerShdw>
              </a:effectLst>
            </c:spPr>
          </c:dPt>
          <c:dPt>
            <c:idx val="1"/>
            <c:bubble3D val="0"/>
            <c:spPr>
              <a:solidFill>
                <a:srgbClr val="508D27"/>
              </a:solidFill>
              <a:effectLst>
                <a:outerShdw blurRad="50800" dist="38100" dir="2700000" algn="tl" rotWithShape="0">
                  <a:prstClr val="black">
                    <a:alpha val="40000"/>
                  </a:prstClr>
                </a:outerShdw>
              </a:effectLst>
            </c:spPr>
          </c:dPt>
          <c:dPt>
            <c:idx val="2"/>
            <c:bubble3D val="0"/>
            <c:spPr>
              <a:solidFill>
                <a:schemeClr val="bg1">
                  <a:lumMod val="65000"/>
                </a:schemeClr>
              </a:solidFill>
              <a:effectLst>
                <a:outerShdw blurRad="50800" dist="38100" dir="2700000" algn="tl" rotWithShape="0">
                  <a:prstClr val="black">
                    <a:alpha val="40000"/>
                  </a:prstClr>
                </a:outerShdw>
              </a:effectLst>
            </c:spPr>
          </c:dPt>
          <c:cat>
            <c:strRef>
              <c:f>גיליון1!$A$2:$A$4</c:f>
              <c:strCache>
                <c:ptCount val="3"/>
                <c:pt idx="0">
                  <c:v>רבעון ראשון</c:v>
                </c:pt>
                <c:pt idx="1">
                  <c:v>רבעון שני</c:v>
                </c:pt>
                <c:pt idx="2">
                  <c:v>רבעון שלישי</c:v>
                </c:pt>
              </c:strCache>
            </c:strRef>
          </c:cat>
          <c:val>
            <c:numRef>
              <c:f>גיליון1!$B$2:$B$4</c:f>
              <c:numCache>
                <c:formatCode>General</c:formatCode>
                <c:ptCount val="3"/>
                <c:pt idx="0">
                  <c:v>10</c:v>
                </c:pt>
                <c:pt idx="1">
                  <c:v>2</c:v>
                </c:pt>
                <c:pt idx="2">
                  <c:v>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70"/>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dPt>
            <c:idx val="0"/>
            <c:bubble3D val="0"/>
            <c:spPr>
              <a:solidFill>
                <a:srgbClr val="3071A6"/>
              </a:solidFill>
            </c:spPr>
          </c:dPt>
          <c:dPt>
            <c:idx val="1"/>
            <c:bubble3D val="0"/>
            <c:spPr>
              <a:solidFill>
                <a:srgbClr val="7D6C43"/>
              </a:solidFill>
            </c:spPr>
          </c:dPt>
          <c:dPt>
            <c:idx val="2"/>
            <c:bubble3D val="0"/>
            <c:spPr>
              <a:solidFill>
                <a:srgbClr val="508D27"/>
              </a:solidFill>
            </c:spPr>
          </c:dPt>
          <c:dPt>
            <c:idx val="3"/>
            <c:bubble3D val="0"/>
            <c:spPr>
              <a:solidFill>
                <a:schemeClr val="bg1">
                  <a:lumMod val="65000"/>
                </a:schemeClr>
              </a:solidFill>
            </c:spPr>
          </c:dPt>
          <c:cat>
            <c:strRef>
              <c:f>גיליון1!$A$2:$A$5</c:f>
              <c:strCache>
                <c:ptCount val="4"/>
                <c:pt idx="0">
                  <c:v>רבעון ראשון</c:v>
                </c:pt>
                <c:pt idx="1">
                  <c:v>רבעון שני</c:v>
                </c:pt>
                <c:pt idx="2">
                  <c:v>רבעון שלישי</c:v>
                </c:pt>
                <c:pt idx="3">
                  <c:v>רבעון רביעי</c:v>
                </c:pt>
              </c:strCache>
            </c:strRef>
          </c:cat>
          <c:val>
            <c:numRef>
              <c:f>גיליון1!$B$2:$B$5</c:f>
              <c:numCache>
                <c:formatCode>General</c:formatCode>
                <c:ptCount val="4"/>
                <c:pt idx="0">
                  <c:v>10</c:v>
                </c:pt>
                <c:pt idx="1">
                  <c:v>1.5</c:v>
                </c:pt>
                <c:pt idx="2">
                  <c:v>3</c:v>
                </c:pt>
                <c:pt idx="3">
                  <c:v>5</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60"/>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dPt>
            <c:idx val="0"/>
            <c:bubble3D val="0"/>
            <c:spPr>
              <a:solidFill>
                <a:srgbClr val="3071A6"/>
              </a:solidFill>
            </c:spPr>
          </c:dPt>
          <c:dPt>
            <c:idx val="1"/>
            <c:bubble3D val="0"/>
            <c:spPr>
              <a:solidFill>
                <a:srgbClr val="7D6C43"/>
              </a:solidFill>
            </c:spPr>
          </c:dPt>
          <c:dPt>
            <c:idx val="2"/>
            <c:bubble3D val="0"/>
            <c:spPr>
              <a:solidFill>
                <a:srgbClr val="503056"/>
              </a:solidFill>
            </c:spPr>
          </c:dPt>
          <c:dPt>
            <c:idx val="3"/>
            <c:bubble3D val="0"/>
            <c:spPr>
              <a:solidFill>
                <a:srgbClr val="508D27"/>
              </a:solidFill>
            </c:spPr>
          </c:dPt>
          <c:dPt>
            <c:idx val="4"/>
            <c:bubble3D val="0"/>
            <c:spPr>
              <a:solidFill>
                <a:schemeClr val="bg1">
                  <a:lumMod val="65000"/>
                </a:schemeClr>
              </a:solidFill>
            </c:spPr>
          </c:dPt>
          <c:cat>
            <c:strRef>
              <c:f>גיליון1!$A$2:$A$6</c:f>
              <c:strCache>
                <c:ptCount val="5"/>
                <c:pt idx="0">
                  <c:v>רבעון ראשון</c:v>
                </c:pt>
                <c:pt idx="2">
                  <c:v>רבעון שני</c:v>
                </c:pt>
                <c:pt idx="3">
                  <c:v>רבעון שלישי</c:v>
                </c:pt>
                <c:pt idx="4">
                  <c:v>רבעון רביעי</c:v>
                </c:pt>
              </c:strCache>
            </c:strRef>
          </c:cat>
          <c:val>
            <c:numRef>
              <c:f>גיליון1!$B$2:$B$6</c:f>
              <c:numCache>
                <c:formatCode>General</c:formatCode>
                <c:ptCount val="5"/>
                <c:pt idx="0">
                  <c:v>7</c:v>
                </c:pt>
                <c:pt idx="1">
                  <c:v>1.5</c:v>
                </c:pt>
                <c:pt idx="2">
                  <c:v>3</c:v>
                </c:pt>
                <c:pt idx="3">
                  <c:v>3</c:v>
                </c:pt>
                <c:pt idx="4">
                  <c:v>5</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70"/>
      <c:rAngAx val="0"/>
      <c:perspective val="30"/>
    </c:view3D>
    <c:floor>
      <c:thickness val="0"/>
    </c:floor>
    <c:sideWall>
      <c:thickness val="0"/>
    </c:sideWall>
    <c:backWall>
      <c:thickness val="0"/>
    </c:backWall>
    <c:plotArea>
      <c:layout/>
      <c:pie3DChart>
        <c:varyColors val="1"/>
        <c:ser>
          <c:idx val="0"/>
          <c:order val="0"/>
          <c:tx>
            <c:strRef>
              <c:f>גיליון1!$B$1</c:f>
              <c:strCache>
                <c:ptCount val="1"/>
                <c:pt idx="0">
                  <c:v>מכירות</c:v>
                </c:pt>
              </c:strCache>
            </c:strRef>
          </c:tx>
          <c:dPt>
            <c:idx val="0"/>
            <c:bubble3D val="0"/>
            <c:spPr>
              <a:solidFill>
                <a:srgbClr val="3071A6"/>
              </a:solidFill>
            </c:spPr>
          </c:dPt>
          <c:dPt>
            <c:idx val="1"/>
            <c:bubble3D val="0"/>
            <c:spPr>
              <a:solidFill>
                <a:srgbClr val="7D6C43"/>
              </a:solidFill>
            </c:spPr>
          </c:dPt>
          <c:dPt>
            <c:idx val="2"/>
            <c:bubble3D val="0"/>
            <c:spPr>
              <a:solidFill>
                <a:srgbClr val="503056"/>
              </a:solidFill>
            </c:spPr>
          </c:dPt>
          <c:dPt>
            <c:idx val="3"/>
            <c:bubble3D val="0"/>
            <c:spPr>
              <a:solidFill>
                <a:srgbClr val="508D27"/>
              </a:solidFill>
            </c:spPr>
          </c:dPt>
          <c:dPt>
            <c:idx val="4"/>
            <c:bubble3D val="0"/>
            <c:spPr>
              <a:solidFill>
                <a:schemeClr val="bg1">
                  <a:lumMod val="65000"/>
                </a:schemeClr>
              </a:solidFill>
            </c:spPr>
          </c:dPt>
          <c:cat>
            <c:strRef>
              <c:f>גיליון1!$A$2:$A$6</c:f>
              <c:strCache>
                <c:ptCount val="5"/>
                <c:pt idx="0">
                  <c:v>רבעון ראשון</c:v>
                </c:pt>
                <c:pt idx="2">
                  <c:v>רבעון שני</c:v>
                </c:pt>
                <c:pt idx="3">
                  <c:v>רבעון שלישי</c:v>
                </c:pt>
                <c:pt idx="4">
                  <c:v>רבעון רביעי</c:v>
                </c:pt>
              </c:strCache>
            </c:strRef>
          </c:cat>
          <c:val>
            <c:numRef>
              <c:f>גיליון1!$B$2:$B$6</c:f>
              <c:numCache>
                <c:formatCode>General</c:formatCode>
                <c:ptCount val="5"/>
                <c:pt idx="0">
                  <c:v>4</c:v>
                </c:pt>
                <c:pt idx="1">
                  <c:v>4</c:v>
                </c:pt>
                <c:pt idx="2">
                  <c:v>4</c:v>
                </c:pt>
                <c:pt idx="3">
                  <c:v>4</c:v>
                </c:pt>
                <c:pt idx="4">
                  <c:v>4</c:v>
                </c:pt>
              </c:numCache>
            </c:numRef>
          </c:val>
        </c:ser>
        <c:dLbls>
          <c:showLegendKey val="0"/>
          <c:showVal val="0"/>
          <c:showCatName val="0"/>
          <c:showSerName val="0"/>
          <c:showPercent val="0"/>
          <c:showBubbleSize val="0"/>
          <c:showLeaderLines val="1"/>
        </c:dLbls>
      </c:pie3DChart>
    </c:plotArea>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3899694" y="0"/>
            <a:ext cx="298211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300">
                <a:latin typeface="Arial" pitchFamily="34" charset="0"/>
                <a:cs typeface="Arial" pitchFamily="34" charset="0"/>
              </a:defRPr>
            </a:lvl1pPr>
          </a:lstStyle>
          <a:p>
            <a:pPr>
              <a:defRPr/>
            </a:pPr>
            <a:endParaRPr lang="en-US" dirty="0"/>
          </a:p>
        </p:txBody>
      </p:sp>
      <p:sp>
        <p:nvSpPr>
          <p:cNvPr id="12291" name="Rectangle 3"/>
          <p:cNvSpPr>
            <a:spLocks noGrp="1" noChangeArrowheads="1"/>
          </p:cNvSpPr>
          <p:nvPr>
            <p:ph type="dt" sz="quarter" idx="1"/>
          </p:nvPr>
        </p:nvSpPr>
        <p:spPr bwMode="auto">
          <a:xfrm>
            <a:off x="1593" y="0"/>
            <a:ext cx="298211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l">
              <a:defRPr sz="1300">
                <a:latin typeface="Arial" pitchFamily="34" charset="0"/>
                <a:cs typeface="Arial" pitchFamily="34" charset="0"/>
              </a:defRPr>
            </a:lvl1pPr>
          </a:lstStyle>
          <a:p>
            <a:pPr>
              <a:defRPr/>
            </a:pPr>
            <a:endParaRPr lang="en-US" dirty="0"/>
          </a:p>
        </p:txBody>
      </p:sp>
      <p:sp>
        <p:nvSpPr>
          <p:cNvPr id="12292" name="Rectangle 4"/>
          <p:cNvSpPr>
            <a:spLocks noGrp="1" noChangeArrowheads="1"/>
          </p:cNvSpPr>
          <p:nvPr>
            <p:ph type="ftr" sz="quarter" idx="2"/>
          </p:nvPr>
        </p:nvSpPr>
        <p:spPr bwMode="auto">
          <a:xfrm>
            <a:off x="0" y="8829967"/>
            <a:ext cx="298211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l">
              <a:defRPr sz="1300">
                <a:latin typeface="Arial" pitchFamily="34" charset="0"/>
                <a:cs typeface="Arial" pitchFamily="34" charset="0"/>
              </a:defRPr>
            </a:lvl1pPr>
          </a:lstStyle>
          <a:p>
            <a:pPr>
              <a:defRPr/>
            </a:pPr>
            <a:endParaRPr lang="en-US" dirty="0"/>
          </a:p>
        </p:txBody>
      </p:sp>
      <p:sp>
        <p:nvSpPr>
          <p:cNvPr id="12293" name="Rectangle 5"/>
          <p:cNvSpPr>
            <a:spLocks noGrp="1" noChangeArrowheads="1"/>
          </p:cNvSpPr>
          <p:nvPr>
            <p:ph type="sldNum" sz="quarter" idx="3"/>
          </p:nvPr>
        </p:nvSpPr>
        <p:spPr bwMode="auto">
          <a:xfrm>
            <a:off x="3899694" y="8829967"/>
            <a:ext cx="298211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300">
                <a:latin typeface="Arial" pitchFamily="34" charset="0"/>
                <a:cs typeface="Arial" pitchFamily="34" charset="0"/>
              </a:defRPr>
            </a:lvl1pPr>
          </a:lstStyle>
          <a:p>
            <a:pPr>
              <a:defRPr/>
            </a:pPr>
            <a:fld id="{8826A190-E230-4452-AB07-3D7B5A962E81}" type="slidenum">
              <a:rPr lang="x-none"/>
              <a:pPr>
                <a:defRPr/>
              </a:pPr>
              <a:t>‹#›</a:t>
            </a:fld>
            <a:endParaRPr lang="en-US" dirty="0"/>
          </a:p>
        </p:txBody>
      </p:sp>
      <p:pic>
        <p:nvPicPr>
          <p:cNvPr id="41990" name="Picture 6" descr="top_logo"/>
          <p:cNvPicPr>
            <a:picLocks noChangeAspect="1" noChangeArrowheads="1"/>
          </p:cNvPicPr>
          <p:nvPr/>
        </p:nvPicPr>
        <p:blipFill>
          <a:blip r:embed="rId2" cstate="print"/>
          <a:srcRect/>
          <a:stretch>
            <a:fillRect/>
          </a:stretch>
        </p:blipFill>
        <p:spPr bwMode="auto">
          <a:xfrm>
            <a:off x="28675" y="-303424"/>
            <a:ext cx="6880221" cy="1071668"/>
          </a:xfrm>
          <a:prstGeom prst="rect">
            <a:avLst/>
          </a:prstGeom>
          <a:noFill/>
          <a:ln w="9525">
            <a:noFill/>
            <a:miter lim="800000"/>
            <a:headEnd/>
            <a:tailEnd/>
          </a:ln>
        </p:spPr>
      </p:pic>
    </p:spTree>
    <p:extLst>
      <p:ext uri="{BB962C8B-B14F-4D97-AF65-F5344CB8AC3E}">
        <p14:creationId xmlns:p14="http://schemas.microsoft.com/office/powerpoint/2010/main" val="23525857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8211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l">
              <a:defRPr sz="1300">
                <a:latin typeface="Arial" pitchFamily="34" charset="0"/>
                <a:cs typeface="Arial" pitchFamily="34" charset="0"/>
              </a:defRPr>
            </a:lvl1pPr>
          </a:lstStyle>
          <a:p>
            <a:pPr>
              <a:defRPr/>
            </a:pPr>
            <a:endParaRPr lang="en-US" dirty="0"/>
          </a:p>
        </p:txBody>
      </p:sp>
      <p:sp>
        <p:nvSpPr>
          <p:cNvPr id="14339" name="Rectangle 3"/>
          <p:cNvSpPr>
            <a:spLocks noGrp="1" noChangeArrowheads="1"/>
          </p:cNvSpPr>
          <p:nvPr>
            <p:ph type="dt" idx="1"/>
          </p:nvPr>
        </p:nvSpPr>
        <p:spPr bwMode="auto">
          <a:xfrm>
            <a:off x="3899694" y="1614"/>
            <a:ext cx="2982119" cy="46482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a:defRPr sz="1300">
                <a:latin typeface="Arial" pitchFamily="34" charset="0"/>
                <a:cs typeface="Arial" pitchFamily="34" charset="0"/>
              </a:defRPr>
            </a:lvl1pPr>
          </a:lstStyle>
          <a:p>
            <a:pPr>
              <a:defRPr/>
            </a:pPr>
            <a:endParaRPr lang="en-US" dirty="0"/>
          </a:p>
        </p:txBody>
      </p:sp>
      <p:sp>
        <p:nvSpPr>
          <p:cNvPr id="40964" name="Rectangle 4"/>
          <p:cNvSpPr>
            <a:spLocks noGrp="1" noRot="1" noChangeAspect="1" noChangeArrowheads="1" noTextEdit="1"/>
          </p:cNvSpPr>
          <p:nvPr>
            <p:ph type="sldImg" idx="2"/>
          </p:nvPr>
        </p:nvSpPr>
        <p:spPr bwMode="auto">
          <a:xfrm>
            <a:off x="1117600" y="698500"/>
            <a:ext cx="4646613"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8182" y="4415790"/>
            <a:ext cx="5505450" cy="4183380"/>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29967"/>
            <a:ext cx="298211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l">
              <a:defRPr sz="1300">
                <a:latin typeface="Arial" pitchFamily="34" charset="0"/>
                <a:cs typeface="Arial" pitchFamily="34" charset="0"/>
              </a:defRPr>
            </a:lvl1pPr>
          </a:lstStyle>
          <a:p>
            <a:pPr>
              <a:defRPr/>
            </a:pPr>
            <a:endParaRPr lang="en-US" dirty="0"/>
          </a:p>
        </p:txBody>
      </p:sp>
      <p:sp>
        <p:nvSpPr>
          <p:cNvPr id="14343" name="Rectangle 7"/>
          <p:cNvSpPr>
            <a:spLocks noGrp="1" noChangeArrowheads="1"/>
          </p:cNvSpPr>
          <p:nvPr>
            <p:ph type="sldNum" sz="quarter" idx="5"/>
          </p:nvPr>
        </p:nvSpPr>
        <p:spPr bwMode="auto">
          <a:xfrm>
            <a:off x="3899694" y="8831580"/>
            <a:ext cx="2982119" cy="464820"/>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a:defRPr sz="1300">
                <a:latin typeface="Arial" pitchFamily="34" charset="0"/>
                <a:cs typeface="Arial" pitchFamily="34" charset="0"/>
              </a:defRPr>
            </a:lvl1pPr>
          </a:lstStyle>
          <a:p>
            <a:pPr>
              <a:defRPr/>
            </a:pPr>
            <a:fld id="{964B72A8-0E7B-4903-9AF1-A01A329018D1}" type="slidenum">
              <a:rPr lang="x-none"/>
              <a:pPr>
                <a:defRPr/>
              </a:pPr>
              <a:t>‹#›</a:t>
            </a:fld>
            <a:endParaRPr lang="en-US" dirty="0"/>
          </a:p>
        </p:txBody>
      </p:sp>
      <p:pic>
        <p:nvPicPr>
          <p:cNvPr id="40968" name="Picture 8" descr="ExLibris-logo"/>
          <p:cNvPicPr>
            <a:picLocks noChangeAspect="1" noChangeArrowheads="1"/>
          </p:cNvPicPr>
          <p:nvPr/>
        </p:nvPicPr>
        <p:blipFill>
          <a:blip r:embed="rId2"/>
          <a:srcRect/>
          <a:stretch>
            <a:fillRect/>
          </a:stretch>
        </p:blipFill>
        <p:spPr bwMode="auto">
          <a:xfrm>
            <a:off x="911203" y="8820284"/>
            <a:ext cx="917575" cy="329248"/>
          </a:xfrm>
          <a:prstGeom prst="rect">
            <a:avLst/>
          </a:prstGeom>
          <a:noFill/>
          <a:ln w="9525">
            <a:noFill/>
            <a:miter lim="800000"/>
            <a:headEnd/>
            <a:tailEnd/>
          </a:ln>
        </p:spPr>
      </p:pic>
    </p:spTree>
    <p:extLst>
      <p:ext uri="{BB962C8B-B14F-4D97-AF65-F5344CB8AC3E}">
        <p14:creationId xmlns:p14="http://schemas.microsoft.com/office/powerpoint/2010/main" val="1320995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99695" y="8831581"/>
            <a:ext cx="2982119" cy="464820"/>
          </a:xfrm>
          <a:prstGeom prst="rect">
            <a:avLst/>
          </a:prstGeom>
          <a:noFill/>
          <a:ln w="9525">
            <a:noFill/>
            <a:miter lim="800000"/>
            <a:headEnd/>
            <a:tailEnd/>
          </a:ln>
        </p:spPr>
        <p:txBody>
          <a:bodyPr lIns="92298" tIns="46148" rIns="92298" bIns="46148" anchor="b"/>
          <a:lstStyle/>
          <a:p>
            <a:pPr algn="r" defTabSz="922854" eaLnBrk="0" hangingPunct="0"/>
            <a:fld id="{597EF699-DC3A-4AED-8112-1A3B0971FBC4}" type="slidenum">
              <a:rPr lang="he-IL" sz="1200">
                <a:solidFill>
                  <a:prstClr val="black"/>
                </a:solidFill>
                <a:ea typeface="ＭＳ Ｐゴシック"/>
              </a:rPr>
              <a:pPr algn="r" defTabSz="922854" eaLnBrk="0" hangingPunct="0"/>
              <a:t>0</a:t>
            </a:fld>
            <a:endParaRPr lang="en-US" sz="1200">
              <a:solidFill>
                <a:prstClr val="black"/>
              </a:solidFill>
              <a:ea typeface="ＭＳ Ｐゴシック"/>
            </a:endParaRPr>
          </a:p>
        </p:txBody>
      </p:sp>
      <p:sp>
        <p:nvSpPr>
          <p:cNvPr id="106498" name="Rectangle 2"/>
          <p:cNvSpPr>
            <a:spLocks noGrp="1" noRot="1" noChangeAspect="1" noChangeArrowheads="1" noTextEdit="1"/>
          </p:cNvSpPr>
          <p:nvPr>
            <p:ph type="sldImg"/>
          </p:nvPr>
        </p:nvSpPr>
        <p:spPr>
          <a:xfrm>
            <a:off x="1117600" y="695325"/>
            <a:ext cx="4649788" cy="3487738"/>
          </a:xfrm>
          <a:ln/>
        </p:spPr>
      </p:sp>
      <p:sp>
        <p:nvSpPr>
          <p:cNvPr id="106499" name="Rectangle 3"/>
          <p:cNvSpPr>
            <a:spLocks noGrp="1" noChangeArrowheads="1"/>
          </p:cNvSpPr>
          <p:nvPr>
            <p:ph type="body" idx="1"/>
          </p:nvPr>
        </p:nvSpPr>
        <p:spPr>
          <a:xfrm>
            <a:off x="917576" y="4415790"/>
            <a:ext cx="5046663" cy="4184994"/>
          </a:xfrm>
          <a:noFill/>
        </p:spPr>
        <p:txBody>
          <a:bodyPr lIns="92298" tIns="46148" rIns="92298" bIns="46148"/>
          <a:lstStyle/>
          <a:p>
            <a:endParaRPr lang="he-IL"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p>
            <a:fld id="{3E78DCD4-0D89-4D23-8AA6-55F1D1254143}" type="slidenum">
              <a:rPr lang="en-US" smtClean="0">
                <a:latin typeface="Arial" charset="0"/>
                <a:cs typeface="Arial" charset="0"/>
              </a:rPr>
              <a:pPr/>
              <a:t>14</a:t>
            </a:fld>
            <a:endParaRPr lang="en-US" smtClean="0">
              <a:latin typeface="Arial" charset="0"/>
              <a:cs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So let’s explain what we mean by each one of those elements. We’ll start obviously with the consolidate step.</a:t>
            </a:r>
            <a:endParaRPr lang="he-IL" smtClean="0">
              <a:latin typeface="Arial" charset="0"/>
              <a:cs typeface="Arial" charset="0"/>
            </a:endParaRPr>
          </a:p>
          <a:p>
            <a:pPr eaLnBrk="1" hangingPunct="1"/>
            <a:endParaRPr lang="he-IL"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Verdana" charset="0"/>
              </a:rPr>
              <a:t>I’d like to go in and talk about the architecture.  We now have the model where everything is inventory based. The product holds inventory on anything that you own and we are going to track it. This is an example of how we can do amazing things with data that lives in the cloud. Specifically</a:t>
            </a:r>
            <a:r>
              <a:rPr lang="en-US" baseline="0" dirty="0" smtClean="0">
                <a:latin typeface="Verdana" charset="0"/>
              </a:rPr>
              <a:t> in this instance, it</a:t>
            </a:r>
            <a:r>
              <a:rPr lang="en-US" dirty="0" smtClean="0">
                <a:latin typeface="Verdana" charset="0"/>
              </a:rPr>
              <a:t> exists within the community zone. The community zone is the data that you own that is local to your library.  In the data services zone we have the </a:t>
            </a:r>
            <a:r>
              <a:rPr lang="en-US" dirty="0" err="1" smtClean="0">
                <a:latin typeface="Verdana" charset="0"/>
              </a:rPr>
              <a:t>ckb</a:t>
            </a:r>
            <a:r>
              <a:rPr lang="en-US" dirty="0" smtClean="0">
                <a:latin typeface="Verdana" charset="0"/>
              </a:rPr>
              <a:t>.  For those of you that have </a:t>
            </a:r>
            <a:r>
              <a:rPr lang="en-US" dirty="0" err="1" smtClean="0">
                <a:latin typeface="Verdana" charset="0"/>
              </a:rPr>
              <a:t>metalib</a:t>
            </a:r>
            <a:r>
              <a:rPr lang="en-US" dirty="0" smtClean="0">
                <a:latin typeface="Verdana" charset="0"/>
              </a:rPr>
              <a:t> you will understand what this is.  We have had years of building the </a:t>
            </a:r>
            <a:r>
              <a:rPr lang="en-US" dirty="0" err="1" smtClean="0">
                <a:latin typeface="Verdana" charset="0"/>
              </a:rPr>
              <a:t>ckb</a:t>
            </a:r>
            <a:r>
              <a:rPr lang="en-US" dirty="0" smtClean="0">
                <a:latin typeface="Verdana" charset="0"/>
              </a:rPr>
              <a:t>.  The community catalog will be populated with </a:t>
            </a:r>
            <a:r>
              <a:rPr lang="en-US" dirty="0" err="1" smtClean="0">
                <a:latin typeface="Verdana" charset="0"/>
              </a:rPr>
              <a:t>lc</a:t>
            </a:r>
            <a:r>
              <a:rPr lang="en-US" dirty="0" smtClean="0">
                <a:latin typeface="Verdana" charset="0"/>
              </a:rPr>
              <a:t> and </a:t>
            </a:r>
            <a:r>
              <a:rPr lang="en-US" dirty="0" err="1" smtClean="0">
                <a:latin typeface="Verdana" charset="0"/>
              </a:rPr>
              <a:t>blc</a:t>
            </a:r>
            <a:r>
              <a:rPr lang="en-US" dirty="0" smtClean="0">
                <a:latin typeface="Verdana" charset="0"/>
              </a:rPr>
              <a:t> and we have the global authorities file that will be seeded from or linked to the </a:t>
            </a:r>
            <a:r>
              <a:rPr lang="en-US" dirty="0" err="1" smtClean="0">
                <a:latin typeface="Verdana" charset="0"/>
              </a:rPr>
              <a:t>lc</a:t>
            </a:r>
            <a:r>
              <a:rPr lang="en-US" dirty="0" smtClean="0">
                <a:latin typeface="Verdana" charset="0"/>
              </a:rPr>
              <a:t> global authority file and mesh.  We’re also looking at other relationships with other international authority files and some art vocabularies.  In general release it will be LC and mesh.  So how does this work?</a:t>
            </a:r>
          </a:p>
          <a:p>
            <a:pPr eaLnBrk="1" hangingPunct="1"/>
            <a:r>
              <a:rPr lang="en-US" dirty="0" smtClean="0">
                <a:latin typeface="Verdana" charset="0"/>
              </a:rPr>
              <a:t>A library purchases the trial and uses present day processes to pull in metadata.  So this can be from </a:t>
            </a:r>
            <a:r>
              <a:rPr lang="en-US" dirty="0" err="1" smtClean="0">
                <a:latin typeface="Verdana" charset="0"/>
              </a:rPr>
              <a:t>oclc</a:t>
            </a:r>
            <a:r>
              <a:rPr lang="en-US" dirty="0" smtClean="0">
                <a:latin typeface="Verdana" charset="0"/>
              </a:rPr>
              <a:t>, it can be from </a:t>
            </a:r>
            <a:r>
              <a:rPr lang="en-US" dirty="0" err="1" smtClean="0">
                <a:latin typeface="Verdana" charset="0"/>
              </a:rPr>
              <a:t>ybp</a:t>
            </a:r>
            <a:r>
              <a:rPr lang="en-US" dirty="0" smtClean="0">
                <a:latin typeface="Verdana" charset="0"/>
              </a:rPr>
              <a:t>, and the inventories then attach to that metadata.  The library purchases the collapse.  Alma checks the community zone for metadata that would work for this version of the collapse.  It will, or one can, attach ones inventory to that record.  What’s great about that is while this record is enhanced by the community, the enhancement happens automatically.  When one activates the package from academic search premier from EBSCO, Alma knows what title exists within that package and also understands the current data.  </a:t>
            </a:r>
          </a:p>
          <a:p>
            <a:pPr eaLnBrk="1" hangingPunct="1"/>
            <a:endParaRPr lang="en-US" dirty="0" smtClean="0">
              <a:latin typeface="Verdana" charset="0"/>
            </a:endParaRPr>
          </a:p>
          <a:p>
            <a:pPr eaLnBrk="1" hangingPunct="1"/>
            <a:r>
              <a:rPr lang="en-US" dirty="0" smtClean="0">
                <a:latin typeface="Verdana" charset="0"/>
              </a:rPr>
              <a:t>So as EBSCO adds 15 titles, Alma takes care of that automatically.  There is no longer the updating of knowledge bases every 2 weeks.  No longer the need to tell if a record has been turned on—it happens automatically within the product.  And then also with authorities—updated automatically.  Because authority work is so difficult and tedious, some institutions do it every two months and spend 3 or 4 days checking authorities and grouping authorities—no longer necessary.  It is done automatically.  If an authority record is changed in </a:t>
            </a:r>
            <a:r>
              <a:rPr lang="en-US" dirty="0" err="1" smtClean="0">
                <a:latin typeface="Verdana" charset="0"/>
              </a:rPr>
              <a:t>lc</a:t>
            </a:r>
            <a:r>
              <a:rPr lang="en-US" dirty="0" smtClean="0">
                <a:latin typeface="Verdana" charset="0"/>
              </a:rPr>
              <a:t> it will be populated in Alma automatically.  This is a form of linked data.  What’s cool about this is say something in the next couple weeks happens in the news, and an authority record changes.  The authority record changes in </a:t>
            </a:r>
            <a:r>
              <a:rPr lang="en-US" dirty="0" err="1" smtClean="0">
                <a:latin typeface="Verdana" charset="0"/>
              </a:rPr>
              <a:t>lc</a:t>
            </a:r>
            <a:r>
              <a:rPr lang="en-US" dirty="0" smtClean="0">
                <a:latin typeface="Verdana" charset="0"/>
              </a:rPr>
              <a:t>, it goes to Alma, and filters to any record in the community zone, catalog, or local record.  The only time there is an interaction with a librarian is if there is a split in the record.  If it requires a choice.  In</a:t>
            </a:r>
            <a:r>
              <a:rPr lang="en-US" baseline="0" dirty="0" smtClean="0">
                <a:latin typeface="Verdana" charset="0"/>
              </a:rPr>
              <a:t> this case, t</a:t>
            </a:r>
            <a:r>
              <a:rPr lang="en-US" dirty="0" smtClean="0">
                <a:latin typeface="Verdana" charset="0"/>
              </a:rPr>
              <a:t>he system tells a librarian it needs to be done by their role.  It would be pushed to their task list.  I’ll talk about this more as I get into the demo.  </a:t>
            </a:r>
          </a:p>
          <a:p>
            <a:pPr eaLnBrk="1" hangingPunct="1"/>
            <a:r>
              <a:rPr lang="en-US" dirty="0" smtClean="0">
                <a:latin typeface="Verdana" charset="0"/>
              </a:rPr>
              <a:t>One thing I like to do here is mention that Alma, a URM, is a back office tool.  It is not an ILS.  It is next gen library services.  It encompasses everything the library needs to do to watch over and run their inventory.  It is not an </a:t>
            </a:r>
            <a:r>
              <a:rPr lang="en-US" dirty="0" err="1" smtClean="0">
                <a:latin typeface="Verdana" charset="0"/>
              </a:rPr>
              <a:t>opac</a:t>
            </a:r>
            <a:r>
              <a:rPr lang="en-US" dirty="0" smtClean="0">
                <a:latin typeface="Verdana" charset="0"/>
              </a:rPr>
              <a:t> nor does it need one.  It’s better than that.  One simply places a discovery layer over Alma.  We are saying that Alma is discovery layer agnostic, you can use any discovery layer</a:t>
            </a:r>
            <a:r>
              <a:rPr lang="en-US" baseline="0" dirty="0" smtClean="0">
                <a:latin typeface="Verdana" charset="0"/>
              </a:rPr>
              <a:t> you like, </a:t>
            </a:r>
            <a:r>
              <a:rPr lang="en-US" dirty="0" smtClean="0">
                <a:latin typeface="Verdana" charset="0"/>
              </a:rPr>
              <a:t>but also to be clear that our discover layer primo is being developed next to Alma</a:t>
            </a:r>
            <a:r>
              <a:rPr lang="en-US" baseline="0" dirty="0" smtClean="0">
                <a:latin typeface="Verdana" charset="0"/>
              </a:rPr>
              <a:t> </a:t>
            </a:r>
            <a:r>
              <a:rPr lang="en-US" dirty="0" smtClean="0">
                <a:latin typeface="Verdana" charset="0"/>
              </a:rPr>
              <a:t>and in many cases you have developers working on both sides.  We will work as closely as we can to offer up API and web services to bring us close to the requirements for ILS DI.  To go beyond that, though, primo will have the complete integration.</a:t>
            </a:r>
          </a:p>
          <a:p>
            <a:pPr eaLnBrk="1" hangingPunct="1"/>
            <a:endParaRPr lang="en-US" dirty="0" smtClean="0">
              <a:latin typeface="Verdana" charset="0"/>
            </a:endParaRPr>
          </a:p>
          <a:p>
            <a:endParaRPr lang="en-US" dirty="0"/>
          </a:p>
        </p:txBody>
      </p:sp>
      <p:sp>
        <p:nvSpPr>
          <p:cNvPr id="4" name="Slide Number Placeholder 3"/>
          <p:cNvSpPr>
            <a:spLocks noGrp="1"/>
          </p:cNvSpPr>
          <p:nvPr>
            <p:ph type="sldNum" sz="quarter" idx="10"/>
          </p:nvPr>
        </p:nvSpPr>
        <p:spPr/>
        <p:txBody>
          <a:bodyPr/>
          <a:lstStyle/>
          <a:p>
            <a:fld id="{BEBA755C-5962-D84E-8A5B-BBD874E5B7EA}" type="slidenum">
              <a:rPr lang="en-US" smtClean="0"/>
              <a:t>15</a:t>
            </a:fld>
            <a:endParaRPr lang="en-US"/>
          </a:p>
        </p:txBody>
      </p:sp>
    </p:spTree>
    <p:extLst>
      <p:ext uri="{BB962C8B-B14F-4D97-AF65-F5344CB8AC3E}">
        <p14:creationId xmlns:p14="http://schemas.microsoft.com/office/powerpoint/2010/main" val="64556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Verdana" charset="0"/>
              </a:rPr>
              <a:t>I’d like to go in and talk about the architecture.  We now have the model where everything is inventory based. The product holds inventory on anything that you own and we are going to track it. This is an example of how we can do amazing things with data that lives in the cloud. Specifically</a:t>
            </a:r>
            <a:r>
              <a:rPr lang="en-US" baseline="0" dirty="0" smtClean="0">
                <a:latin typeface="Verdana" charset="0"/>
              </a:rPr>
              <a:t> in this instance, it</a:t>
            </a:r>
            <a:r>
              <a:rPr lang="en-US" dirty="0" smtClean="0">
                <a:latin typeface="Verdana" charset="0"/>
              </a:rPr>
              <a:t> exists within the community zone. The community zone is the data that you own that is local to your library.  In the data services zone we have the </a:t>
            </a:r>
            <a:r>
              <a:rPr lang="en-US" dirty="0" err="1" smtClean="0">
                <a:latin typeface="Verdana" charset="0"/>
              </a:rPr>
              <a:t>ckb</a:t>
            </a:r>
            <a:r>
              <a:rPr lang="en-US" dirty="0" smtClean="0">
                <a:latin typeface="Verdana" charset="0"/>
              </a:rPr>
              <a:t>.  For those of you that have </a:t>
            </a:r>
            <a:r>
              <a:rPr lang="en-US" dirty="0" err="1" smtClean="0">
                <a:latin typeface="Verdana" charset="0"/>
              </a:rPr>
              <a:t>metalib</a:t>
            </a:r>
            <a:r>
              <a:rPr lang="en-US" dirty="0" smtClean="0">
                <a:latin typeface="Verdana" charset="0"/>
              </a:rPr>
              <a:t> you will understand what this is.  We have had years of building the </a:t>
            </a:r>
            <a:r>
              <a:rPr lang="en-US" dirty="0" err="1" smtClean="0">
                <a:latin typeface="Verdana" charset="0"/>
              </a:rPr>
              <a:t>ckb</a:t>
            </a:r>
            <a:r>
              <a:rPr lang="en-US" dirty="0" smtClean="0">
                <a:latin typeface="Verdana" charset="0"/>
              </a:rPr>
              <a:t>.  The community catalog will be populated with </a:t>
            </a:r>
            <a:r>
              <a:rPr lang="en-US" dirty="0" err="1" smtClean="0">
                <a:latin typeface="Verdana" charset="0"/>
              </a:rPr>
              <a:t>lc</a:t>
            </a:r>
            <a:r>
              <a:rPr lang="en-US" dirty="0" smtClean="0">
                <a:latin typeface="Verdana" charset="0"/>
              </a:rPr>
              <a:t> and </a:t>
            </a:r>
            <a:r>
              <a:rPr lang="en-US" dirty="0" err="1" smtClean="0">
                <a:latin typeface="Verdana" charset="0"/>
              </a:rPr>
              <a:t>blc</a:t>
            </a:r>
            <a:r>
              <a:rPr lang="en-US" dirty="0" smtClean="0">
                <a:latin typeface="Verdana" charset="0"/>
              </a:rPr>
              <a:t> and we have the global authorities file that will be seeded from or linked to the </a:t>
            </a:r>
            <a:r>
              <a:rPr lang="en-US" dirty="0" err="1" smtClean="0">
                <a:latin typeface="Verdana" charset="0"/>
              </a:rPr>
              <a:t>lc</a:t>
            </a:r>
            <a:r>
              <a:rPr lang="en-US" dirty="0" smtClean="0">
                <a:latin typeface="Verdana" charset="0"/>
              </a:rPr>
              <a:t> global authority file and mesh.  We’re also looking at other relationships with other international authority files and some art vocabularies.  In general release it will be LC and mesh.  So how does this work?</a:t>
            </a:r>
          </a:p>
          <a:p>
            <a:pPr eaLnBrk="1" hangingPunct="1"/>
            <a:r>
              <a:rPr lang="en-US" dirty="0" smtClean="0">
                <a:latin typeface="Verdana" charset="0"/>
              </a:rPr>
              <a:t>A library purchases the trial and uses present day processes to pull in metadata.  So this can be from </a:t>
            </a:r>
            <a:r>
              <a:rPr lang="en-US" dirty="0" err="1" smtClean="0">
                <a:latin typeface="Verdana" charset="0"/>
              </a:rPr>
              <a:t>oclc</a:t>
            </a:r>
            <a:r>
              <a:rPr lang="en-US" dirty="0" smtClean="0">
                <a:latin typeface="Verdana" charset="0"/>
              </a:rPr>
              <a:t>, it can be from </a:t>
            </a:r>
            <a:r>
              <a:rPr lang="en-US" dirty="0" err="1" smtClean="0">
                <a:latin typeface="Verdana" charset="0"/>
              </a:rPr>
              <a:t>ybp</a:t>
            </a:r>
            <a:r>
              <a:rPr lang="en-US" dirty="0" smtClean="0">
                <a:latin typeface="Verdana" charset="0"/>
              </a:rPr>
              <a:t>, and the inventories then attach to that metadata.  The library purchases the collapse.  Alma checks the community zone for metadata that would work for this version of the collapse.  It will, or one can, attach ones inventory to that record.  What’s great about that is while this record is enhanced by the community, the enhancement happens automatically.  When one activates the package from academic search premier from EBSCO, Alma knows what title exists within that package and also understands the current data.  </a:t>
            </a:r>
          </a:p>
          <a:p>
            <a:pPr eaLnBrk="1" hangingPunct="1"/>
            <a:endParaRPr lang="en-US" dirty="0" smtClean="0">
              <a:latin typeface="Verdana" charset="0"/>
            </a:endParaRPr>
          </a:p>
          <a:p>
            <a:pPr eaLnBrk="1" hangingPunct="1"/>
            <a:r>
              <a:rPr lang="en-US" dirty="0" smtClean="0">
                <a:latin typeface="Verdana" charset="0"/>
              </a:rPr>
              <a:t>So as EBSCO adds 15 titles, Alma takes care of that automatically.  There is no longer the updating of knowledge bases every 2 weeks.  No longer the need to tell if a record has been turned on—it happens automatically within the product.  And then also with authorities—updated automatically.  Because authority work is so difficult and tedious, some institutions do it every two months and spend 3 or 4 days checking authorities and grouping authorities—no longer necessary.  It is done automatically.  If an authority record is changed in </a:t>
            </a:r>
            <a:r>
              <a:rPr lang="en-US" dirty="0" err="1" smtClean="0">
                <a:latin typeface="Verdana" charset="0"/>
              </a:rPr>
              <a:t>lc</a:t>
            </a:r>
            <a:r>
              <a:rPr lang="en-US" dirty="0" smtClean="0">
                <a:latin typeface="Verdana" charset="0"/>
              </a:rPr>
              <a:t> it will be populated in Alma automatically.  This is a form of linked data.  What’s cool about this is say something in the next couple weeks happens in the news, and an authority record changes.  The authority record changes in </a:t>
            </a:r>
            <a:r>
              <a:rPr lang="en-US" dirty="0" err="1" smtClean="0">
                <a:latin typeface="Verdana" charset="0"/>
              </a:rPr>
              <a:t>lc</a:t>
            </a:r>
            <a:r>
              <a:rPr lang="en-US" dirty="0" smtClean="0">
                <a:latin typeface="Verdana" charset="0"/>
              </a:rPr>
              <a:t>, it goes to Alma, and filters to any record in the community zone, catalog, or local record.  The only time there is an interaction with a librarian is if there is a split in the record.  If it requires a choice.  In</a:t>
            </a:r>
            <a:r>
              <a:rPr lang="en-US" baseline="0" dirty="0" smtClean="0">
                <a:latin typeface="Verdana" charset="0"/>
              </a:rPr>
              <a:t> this case, t</a:t>
            </a:r>
            <a:r>
              <a:rPr lang="en-US" dirty="0" smtClean="0">
                <a:latin typeface="Verdana" charset="0"/>
              </a:rPr>
              <a:t>he system tells a librarian it needs to be done by their role.  It would be pushed to their task list.  I’ll talk about this more as I get into the demo.  </a:t>
            </a:r>
          </a:p>
          <a:p>
            <a:pPr eaLnBrk="1" hangingPunct="1"/>
            <a:r>
              <a:rPr lang="en-US" dirty="0" smtClean="0">
                <a:latin typeface="Verdana" charset="0"/>
              </a:rPr>
              <a:t>One thing I like to do here is mention that Alma, a URM, is a back office tool.  It is not an ILS.  It is next gen library services.  It encompasses everything the library needs to do to watch over and run their inventory.  It is not an </a:t>
            </a:r>
            <a:r>
              <a:rPr lang="en-US" dirty="0" err="1" smtClean="0">
                <a:latin typeface="Verdana" charset="0"/>
              </a:rPr>
              <a:t>opac</a:t>
            </a:r>
            <a:r>
              <a:rPr lang="en-US" dirty="0" smtClean="0">
                <a:latin typeface="Verdana" charset="0"/>
              </a:rPr>
              <a:t> nor does it need one.  It’s better than that.  One simply places a discovery layer over Alma.  We are saying that Alma is discovery layer agnostic, you can use any discovery layer</a:t>
            </a:r>
            <a:r>
              <a:rPr lang="en-US" baseline="0" dirty="0" smtClean="0">
                <a:latin typeface="Verdana" charset="0"/>
              </a:rPr>
              <a:t> you like, </a:t>
            </a:r>
            <a:r>
              <a:rPr lang="en-US" dirty="0" smtClean="0">
                <a:latin typeface="Verdana" charset="0"/>
              </a:rPr>
              <a:t>but also to be clear that our discover layer primo is being developed next to Alma</a:t>
            </a:r>
            <a:r>
              <a:rPr lang="en-US" baseline="0" dirty="0" smtClean="0">
                <a:latin typeface="Verdana" charset="0"/>
              </a:rPr>
              <a:t> </a:t>
            </a:r>
            <a:r>
              <a:rPr lang="en-US" dirty="0" smtClean="0">
                <a:latin typeface="Verdana" charset="0"/>
              </a:rPr>
              <a:t>and in many cases you have developers working on both sides.  We will work as closely as we can to offer up API and web services to bring us close to the requirements for ILS DI.  To go beyond that, though, primo will have the complete integration.</a:t>
            </a:r>
          </a:p>
          <a:p>
            <a:pPr eaLnBrk="1" hangingPunct="1"/>
            <a:endParaRPr lang="en-US" dirty="0" smtClean="0">
              <a:latin typeface="Verdana" charset="0"/>
            </a:endParaRPr>
          </a:p>
          <a:p>
            <a:endParaRPr lang="en-US" dirty="0"/>
          </a:p>
        </p:txBody>
      </p:sp>
      <p:sp>
        <p:nvSpPr>
          <p:cNvPr id="4" name="Slide Number Placeholder 3"/>
          <p:cNvSpPr>
            <a:spLocks noGrp="1"/>
          </p:cNvSpPr>
          <p:nvPr>
            <p:ph type="sldNum" sz="quarter" idx="10"/>
          </p:nvPr>
        </p:nvSpPr>
        <p:spPr/>
        <p:txBody>
          <a:bodyPr/>
          <a:lstStyle/>
          <a:p>
            <a:fld id="{BEBA755C-5962-D84E-8A5B-BBD874E5B7EA}" type="slidenum">
              <a:rPr lang="en-US" smtClean="0"/>
              <a:t>16</a:t>
            </a:fld>
            <a:endParaRPr lang="en-US"/>
          </a:p>
        </p:txBody>
      </p:sp>
    </p:spTree>
    <p:extLst>
      <p:ext uri="{BB962C8B-B14F-4D97-AF65-F5344CB8AC3E}">
        <p14:creationId xmlns:p14="http://schemas.microsoft.com/office/powerpoint/2010/main" val="645562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noTextEdit="1"/>
          </p:cNvSpPr>
          <p:nvPr>
            <p:ph type="sldImg"/>
          </p:nvPr>
        </p:nvSpPr>
        <p:spPr>
          <a:ln/>
        </p:spPr>
      </p:sp>
      <p:sp>
        <p:nvSpPr>
          <p:cNvPr id="118786" name="Rectangle 3"/>
          <p:cNvSpPr>
            <a:spLocks noGrp="1" noChangeArrowheads="1"/>
          </p:cNvSpPr>
          <p:nvPr>
            <p:ph type="body" idx="1"/>
          </p:nvPr>
        </p:nvSpPr>
        <p:spPr>
          <a:noFill/>
          <a:ln/>
        </p:spPr>
        <p:txBody>
          <a:bodyPr/>
          <a:lstStyle/>
          <a:p>
            <a:r>
              <a:rPr lang="en-US" smtClean="0">
                <a:latin typeface="Arial" charset="0"/>
                <a:cs typeface="Arial" charset="0"/>
              </a:rPr>
              <a:t>Here are examples of what we’ve done as a result of optimizing those workflows. We took all of these systems from left to right here, selection, print management, electronic management, digital asset management, metadata management, link resolution, and discovery. Those were all silos, and we’re now unifying into one unified system and platform.</a:t>
            </a:r>
          </a:p>
          <a:p>
            <a:endParaRPr lang="en-US" smtClean="0">
              <a:latin typeface="Arial" charset="0"/>
              <a:cs typeface="Arial" charset="0"/>
            </a:endParaRPr>
          </a:p>
          <a:p>
            <a:r>
              <a:rPr lang="en-US" smtClean="0">
                <a:latin typeface="Arial" charset="0"/>
                <a:cs typeface="Arial" charset="0"/>
              </a:rPr>
              <a:t>Now by doing that, we’re not only creating a huge efficiency in the processes, we enabled new types of work flows that couldn’t have existed in the past or were very manual in nature. Such as “Overlap Analysis”. Now that we have all the information for the Print, Electronic, and Digital together in one place, I can easily perform the overlap analysis to see, “Maybe I’m trying to purchase a book in print that I already have access to via partnership, or maybe I’m trying to license a subscription to content that I already have in a different format.” Or if I want to talk about cross-format selection, I can talk about that. In the past, print and electronic were siloed, disconnected. Today, now I can do that in a cross-format fashion. I can combine acquisition and activation. Activation is the notion within electronic content, you have to “activate” the resource or subscription, while acquisition is more print oriented, now we can combine the two together to not only unify the workflows, but to also create new, more efficient workflows that didn’t exist in the past.</a:t>
            </a:r>
          </a:p>
          <a:p>
            <a:endParaRPr 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txBox="1">
            <a:spLocks noGrp="1" noChangeArrowheads="1"/>
          </p:cNvSpPr>
          <p:nvPr/>
        </p:nvSpPr>
        <p:spPr bwMode="auto">
          <a:xfrm>
            <a:off x="3900284" y="8831208"/>
            <a:ext cx="2981529" cy="465192"/>
          </a:xfrm>
          <a:prstGeom prst="rect">
            <a:avLst/>
          </a:prstGeom>
          <a:noFill/>
          <a:ln w="9525">
            <a:noFill/>
            <a:miter lim="800000"/>
            <a:headEnd/>
            <a:tailEnd/>
          </a:ln>
        </p:spPr>
        <p:txBody>
          <a:bodyPr anchor="b"/>
          <a:lstStyle/>
          <a:p>
            <a:pPr algn="r"/>
            <a:fld id="{582A99CF-05BA-4BAF-9C91-84E8DAA8532F}" type="slidenum">
              <a:rPr lang="en-US" sz="1200"/>
              <a:pPr algn="r"/>
              <a:t>18</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Now we’ve talked about Consolidating the frameworks, let’s now move to discussing how we will optimise these processes through collaboration.</a:t>
            </a:r>
          </a:p>
          <a:p>
            <a:pPr eaLnBrk="1" hangingPunct="1"/>
            <a:endParaRPr lang="en-GB"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3CFC925D-BB65-4B49-9C7C-08060473973A}" type="slidenum">
              <a:rPr lang="en-US" smtClean="0">
                <a:latin typeface="Arial" charset="0"/>
                <a:cs typeface="Arial" charset="0"/>
              </a:rPr>
              <a:pPr/>
              <a:t>19</a:t>
            </a:fld>
            <a:endParaRPr lang="en-US" smtClean="0">
              <a:latin typeface="Arial" charset="0"/>
              <a:cs typeface="Arial"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pPr eaLnBrk="1" hangingPunct="1"/>
            <a:r>
              <a:rPr lang="en-US" altLang="ja-JP" dirty="0" smtClean="0">
                <a:latin typeface="Arial" charset="0"/>
                <a:cs typeface="Arial" charset="0"/>
              </a:rPr>
              <a:t>If you build out the animation, the first thing that you’ll notice is that we believe that the industry needs to shift from automation. Our industry for many years was all about library automation.  And here, what was also known as Integrated Library Systems, they actually integrated systems in the past. Now, we are seeing a shift towards, Library optimization. Ex Libris is driving this shift in the industry, moving from automation to optimization, and moving from Integrated Library Systems to the Networked library system.</a:t>
            </a:r>
          </a:p>
          <a:p>
            <a:pPr eaLnBrk="1" hangingPunct="1"/>
            <a:endParaRPr lang="en-US" dirty="0" smtClean="0">
              <a:latin typeface="Arial" charset="0"/>
              <a:cs typeface="Arial" charset="0"/>
            </a:endParaRPr>
          </a:p>
          <a:p>
            <a:pPr eaLnBrk="1" hangingPunct="1"/>
            <a:r>
              <a:rPr lang="en-US" dirty="0" smtClean="0">
                <a:latin typeface="Arial" charset="0"/>
                <a:cs typeface="Arial" charset="0"/>
              </a:rPr>
              <a:t>And the way we achieve that is by following the four steps laid out here.</a:t>
            </a:r>
          </a:p>
          <a:p>
            <a:pPr eaLnBrk="1" hangingPunct="1"/>
            <a:endParaRPr lang="en-US" dirty="0" smtClean="0">
              <a:latin typeface="Arial" charset="0"/>
              <a:cs typeface="Arial" charset="0"/>
            </a:endParaRPr>
          </a:p>
          <a:p>
            <a:pPr eaLnBrk="1" hangingPunct="1"/>
            <a:r>
              <a:rPr lang="en-US" dirty="0" smtClean="0">
                <a:latin typeface="Arial" charset="0"/>
                <a:cs typeface="Arial" charset="0"/>
              </a:rPr>
              <a:t>The first is to </a:t>
            </a:r>
            <a:r>
              <a:rPr lang="en-US" dirty="0" err="1" smtClean="0">
                <a:latin typeface="Arial" charset="0"/>
                <a:cs typeface="Arial" charset="0"/>
              </a:rPr>
              <a:t>optimise</a:t>
            </a:r>
            <a:r>
              <a:rPr lang="en-US" dirty="0" smtClean="0">
                <a:latin typeface="Arial" charset="0"/>
                <a:cs typeface="Arial" charset="0"/>
              </a:rPr>
              <a:t> the infrastructure. This means moving to a network-level architecture and delivering cloud-based services. In other words, achieving the network effects by moving to network-level architecture. So that’s the first step: providing library management with cloud-based services.</a:t>
            </a:r>
          </a:p>
          <a:p>
            <a:pPr eaLnBrk="1" hangingPunct="1"/>
            <a:endParaRPr lang="en-US" dirty="0" smtClean="0">
              <a:latin typeface="Arial" charset="0"/>
              <a:cs typeface="Arial" charset="0"/>
            </a:endParaRPr>
          </a:p>
          <a:p>
            <a:pPr eaLnBrk="1" hangingPunct="1"/>
            <a:r>
              <a:rPr lang="en-US" dirty="0" smtClean="0">
                <a:latin typeface="Arial" charset="0"/>
                <a:cs typeface="Arial" charset="0"/>
              </a:rPr>
              <a:t>The next step is where we </a:t>
            </a:r>
            <a:r>
              <a:rPr lang="en-US" dirty="0" err="1" smtClean="0">
                <a:latin typeface="Arial" charset="0"/>
                <a:cs typeface="Arial" charset="0"/>
              </a:rPr>
              <a:t>optimise</a:t>
            </a:r>
            <a:r>
              <a:rPr lang="en-US" dirty="0" smtClean="0">
                <a:latin typeface="Arial" charset="0"/>
                <a:cs typeface="Arial" charset="0"/>
              </a:rPr>
              <a:t> the library’s resources and data. Taking a look at Shared Resources in the light of intelligent analytics. How do we look at the resources we have and begin to use them in a way that is intelligent. And in a way that is shared and collaborative.</a:t>
            </a:r>
          </a:p>
          <a:p>
            <a:pPr eaLnBrk="1" hangingPunct="1"/>
            <a:endParaRPr lang="en-US" dirty="0" smtClean="0">
              <a:latin typeface="Arial" charset="0"/>
              <a:cs typeface="Arial" charset="0"/>
            </a:endParaRPr>
          </a:p>
          <a:p>
            <a:pPr eaLnBrk="1" hangingPunct="1"/>
            <a:r>
              <a:rPr lang="en-US" dirty="0" smtClean="0">
                <a:latin typeface="Arial" charset="0"/>
                <a:cs typeface="Arial" charset="0"/>
              </a:rPr>
              <a:t>The third step is to </a:t>
            </a:r>
            <a:r>
              <a:rPr lang="en-US" dirty="0" err="1" smtClean="0">
                <a:latin typeface="Arial" charset="0"/>
                <a:cs typeface="Arial" charset="0"/>
              </a:rPr>
              <a:t>optimise</a:t>
            </a:r>
            <a:r>
              <a:rPr lang="en-US" dirty="0" smtClean="0">
                <a:latin typeface="Arial" charset="0"/>
                <a:cs typeface="Arial" charset="0"/>
              </a:rPr>
              <a:t> the services and workflows, because as you remember, we’ve </a:t>
            </a:r>
            <a:r>
              <a:rPr lang="en-US" dirty="0" err="1" smtClean="0">
                <a:latin typeface="Arial" charset="0"/>
                <a:cs typeface="Arial" charset="0"/>
              </a:rPr>
              <a:t>optimised</a:t>
            </a:r>
            <a:r>
              <a:rPr lang="en-US" dirty="0" smtClean="0">
                <a:latin typeface="Arial" charset="0"/>
                <a:cs typeface="Arial" charset="0"/>
              </a:rPr>
              <a:t> the resources and the data, and now we have to look at the services and workflows. And here, it’s really about the shared data and collection, and library process management, and how we collaborate to </a:t>
            </a:r>
            <a:r>
              <a:rPr lang="en-US" dirty="0" err="1" smtClean="0">
                <a:latin typeface="Arial" charset="0"/>
                <a:cs typeface="Arial" charset="0"/>
              </a:rPr>
              <a:t>optimise</a:t>
            </a:r>
            <a:r>
              <a:rPr lang="en-US" dirty="0" smtClean="0">
                <a:latin typeface="Arial" charset="0"/>
                <a:cs typeface="Arial" charset="0"/>
              </a:rPr>
              <a:t> these workflows.</a:t>
            </a:r>
          </a:p>
          <a:p>
            <a:pPr eaLnBrk="1" hangingPunct="1"/>
            <a:endParaRPr lang="en-US" dirty="0" smtClean="0">
              <a:latin typeface="Arial" charset="0"/>
              <a:cs typeface="Arial" charset="0"/>
            </a:endParaRPr>
          </a:p>
          <a:p>
            <a:pPr eaLnBrk="1" hangingPunct="1"/>
            <a:r>
              <a:rPr lang="en-US" dirty="0" smtClean="0">
                <a:latin typeface="Arial" charset="0"/>
                <a:cs typeface="Arial" charset="0"/>
              </a:rPr>
              <a:t>And finally, although it’s a management system, we have to always remember the user experience. Everything we do on the backend of this management has to translate into a better user experience for our customers, to the end users. And in this case, we’re talking about things such as “Access from anywhere” using mobile devices and things of that nature. But even more importantly, the on-demand. The notion that it’s an on-demand world where it’s not about buying a book for a library JUST IN CASE someone needs it. But it’s buying a book JUST IN TIME, moving to a user-driven acquisition environment. On-demand, that’s where we are fulfilling these needs.</a:t>
            </a:r>
          </a:p>
          <a:p>
            <a:pPr eaLnBrk="1" hangingPunct="1"/>
            <a:endParaRPr lang="en-US" dirty="0" smtClean="0">
              <a:latin typeface="Arial" charset="0"/>
              <a:cs typeface="Arial" charset="0"/>
            </a:endParaRPr>
          </a:p>
          <a:p>
            <a:pPr eaLnBrk="1" hangingPunct="1"/>
            <a:r>
              <a:rPr lang="en-US" dirty="0" smtClean="0">
                <a:latin typeface="Arial" charset="0"/>
                <a:cs typeface="Arial" charset="0"/>
              </a:rPr>
              <a:t>So that’s the paradigm shift that we’re referring to, from automation to optimization, which is critical to the process of moving to next generation library services.</a:t>
            </a: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00284" y="8831208"/>
            <a:ext cx="2981529" cy="465192"/>
          </a:xfrm>
          <a:prstGeom prst="rect">
            <a:avLst/>
          </a:prstGeom>
          <a:noFill/>
          <a:ln w="9525">
            <a:noFill/>
            <a:miter lim="800000"/>
            <a:headEnd/>
            <a:tailEnd/>
          </a:ln>
        </p:spPr>
        <p:txBody>
          <a:bodyPr anchor="b"/>
          <a:lstStyle/>
          <a:p>
            <a:pPr algn="r"/>
            <a:fld id="{1A52481C-8DE1-4492-A1BB-5981DF7F4E9A}" type="slidenum">
              <a:rPr lang="en-US" sz="1200"/>
              <a:pPr algn="r"/>
              <a:t>20</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pPr eaLnBrk="1" hangingPunct="1"/>
            <a:r>
              <a:rPr lang="en-US" smtClean="0">
                <a:latin typeface="Arial" charset="0"/>
                <a:cs typeface="Arial" charset="0"/>
              </a:rPr>
              <a:t>So we’ve discussed consolidating the frameworks, and optimizing the workflows through collaboration, let’s talk about extend, and what does that mean.</a:t>
            </a:r>
            <a:endParaRPr lang="he-IL" smtClean="0">
              <a:latin typeface="Arial" charset="0"/>
              <a:cs typeface="Arial" charset="0"/>
            </a:endParaRPr>
          </a:p>
          <a:p>
            <a:pPr eaLnBrk="1" hangingPunct="1"/>
            <a:endParaRPr lang="he-IL"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know Ex Libris pioneered the concept of “Open Platform” in the industry years before other vendors started to open their APIs….</a:t>
            </a:r>
          </a:p>
          <a:p>
            <a:endParaRPr lang="en-US" baseline="0" dirty="0" smtClean="0"/>
          </a:p>
          <a:p>
            <a:r>
              <a:rPr lang="en-US" dirty="0" smtClean="0"/>
              <a:t>Since</a:t>
            </a:r>
            <a:r>
              <a:rPr lang="en-US" baseline="0" dirty="0" smtClean="0"/>
              <a:t> Alma is a cloud-based solution, we know we have even stronger responsibility to deliver a platform that gives our customers the flexibility and control over their data that they expect ….</a:t>
            </a:r>
          </a:p>
          <a:p>
            <a:endParaRPr lang="en-US" baseline="0" dirty="0" smtClean="0"/>
          </a:p>
          <a:p>
            <a:r>
              <a:rPr lang="en-US" baseline="0" dirty="0" smtClean="0"/>
              <a:t>That is why we are developing the Alma developers platform – or the Alma API platform – where we’ll deliver many different options such as web-services, out of the box interfaces and ability for developers </a:t>
            </a:r>
            <a:r>
              <a:rPr lang="en-US" dirty="0" smtClean="0"/>
              <a:t>to </a:t>
            </a:r>
            <a:r>
              <a:rPr lang="en-US" dirty="0"/>
              <a:t>create extensions that fit the unique needs of their </a:t>
            </a:r>
            <a:r>
              <a:rPr lang="en-US" dirty="0" smtClean="0"/>
              <a:t>institution</a:t>
            </a:r>
          </a:p>
          <a:p>
            <a:endParaRPr lang="en-US" baseline="0" dirty="0" smtClean="0"/>
          </a:p>
          <a:p>
            <a:r>
              <a:rPr lang="en-US" baseline="0" dirty="0" smtClean="0"/>
              <a:t>Last note – we also plan to deliver the “next generation of EL Commons” as part of the new API platform with existing new capabilities like the API console that will allow developers to actually test API on the Developers portal itself.</a:t>
            </a:r>
          </a:p>
          <a:p>
            <a:endParaRPr lang="en-US" baseline="0" dirty="0" smtClean="0"/>
          </a:p>
          <a:p>
            <a:r>
              <a:rPr lang="en-US" baseline="0" dirty="0" smtClean="0"/>
              <a:t>Let’s move know to the 4</a:t>
            </a:r>
            <a:r>
              <a:rPr lang="en-US" baseline="30000" dirty="0" smtClean="0"/>
              <a:t>th</a:t>
            </a:r>
            <a:r>
              <a:rPr lang="en-US" baseline="0" dirty="0" smtClean="0"/>
              <a:t> success factor which is Configurability &amp; Scalability and specifically I want to talk about our “Collaborative Network” concept ….</a:t>
            </a:r>
          </a:p>
        </p:txBody>
      </p:sp>
      <p:sp>
        <p:nvSpPr>
          <p:cNvPr id="4" name="Slide Number Placeholder 3"/>
          <p:cNvSpPr>
            <a:spLocks noGrp="1"/>
          </p:cNvSpPr>
          <p:nvPr>
            <p:ph type="sldNum" sz="quarter" idx="10"/>
          </p:nvPr>
        </p:nvSpPr>
        <p:spPr/>
        <p:txBody>
          <a:bodyPr/>
          <a:lstStyle/>
          <a:p>
            <a:pPr>
              <a:defRPr/>
            </a:pPr>
            <a:fld id="{E6679108-6D3C-4181-9A58-907AABDF7860}" type="slidenum">
              <a:rPr lang="ar-SA"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63436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51122" indent="-288893" eaLnBrk="0" hangingPunct="0">
              <a:defRPr>
                <a:solidFill>
                  <a:schemeClr val="tx1"/>
                </a:solidFill>
                <a:latin typeface="Arial" charset="0"/>
                <a:cs typeface="Arial" charset="0"/>
              </a:defRPr>
            </a:lvl2pPr>
            <a:lvl3pPr marL="1155573" indent="-231115" eaLnBrk="0" hangingPunct="0">
              <a:defRPr>
                <a:solidFill>
                  <a:schemeClr val="tx1"/>
                </a:solidFill>
                <a:latin typeface="Arial" charset="0"/>
                <a:cs typeface="Arial" charset="0"/>
              </a:defRPr>
            </a:lvl3pPr>
            <a:lvl4pPr marL="1617802" indent="-231115" eaLnBrk="0" hangingPunct="0">
              <a:defRPr>
                <a:solidFill>
                  <a:schemeClr val="tx1"/>
                </a:solidFill>
                <a:latin typeface="Arial" charset="0"/>
                <a:cs typeface="Arial" charset="0"/>
              </a:defRPr>
            </a:lvl4pPr>
            <a:lvl5pPr marL="2080031" indent="-231115" eaLnBrk="0" hangingPunct="0">
              <a:defRPr>
                <a:solidFill>
                  <a:schemeClr val="tx1"/>
                </a:solidFill>
                <a:latin typeface="Arial" charset="0"/>
                <a:cs typeface="Arial" charset="0"/>
              </a:defRPr>
            </a:lvl5pPr>
            <a:lvl6pPr marL="2542261" indent="-231115" eaLnBrk="0" fontAlgn="base" hangingPunct="0">
              <a:spcBef>
                <a:spcPct val="0"/>
              </a:spcBef>
              <a:spcAft>
                <a:spcPct val="0"/>
              </a:spcAft>
              <a:defRPr>
                <a:solidFill>
                  <a:schemeClr val="tx1"/>
                </a:solidFill>
                <a:latin typeface="Arial" charset="0"/>
                <a:cs typeface="Arial" charset="0"/>
              </a:defRPr>
            </a:lvl6pPr>
            <a:lvl7pPr marL="3004490" indent="-231115" eaLnBrk="0" fontAlgn="base" hangingPunct="0">
              <a:spcBef>
                <a:spcPct val="0"/>
              </a:spcBef>
              <a:spcAft>
                <a:spcPct val="0"/>
              </a:spcAft>
              <a:defRPr>
                <a:solidFill>
                  <a:schemeClr val="tx1"/>
                </a:solidFill>
                <a:latin typeface="Arial" charset="0"/>
                <a:cs typeface="Arial" charset="0"/>
              </a:defRPr>
            </a:lvl7pPr>
            <a:lvl8pPr marL="3466719" indent="-231115" eaLnBrk="0" fontAlgn="base" hangingPunct="0">
              <a:spcBef>
                <a:spcPct val="0"/>
              </a:spcBef>
              <a:spcAft>
                <a:spcPct val="0"/>
              </a:spcAft>
              <a:defRPr>
                <a:solidFill>
                  <a:schemeClr val="tx1"/>
                </a:solidFill>
                <a:latin typeface="Arial" charset="0"/>
                <a:cs typeface="Arial" charset="0"/>
              </a:defRPr>
            </a:lvl8pPr>
            <a:lvl9pPr marL="3928948" indent="-231115" eaLnBrk="0" fontAlgn="base" hangingPunct="0">
              <a:spcBef>
                <a:spcPct val="0"/>
              </a:spcBef>
              <a:spcAft>
                <a:spcPct val="0"/>
              </a:spcAft>
              <a:defRPr>
                <a:solidFill>
                  <a:schemeClr val="tx1"/>
                </a:solidFill>
                <a:latin typeface="Arial" charset="0"/>
                <a:cs typeface="Arial" charset="0"/>
              </a:defRPr>
            </a:lvl9pPr>
          </a:lstStyle>
          <a:p>
            <a:pPr eaLnBrk="1" hangingPunct="1"/>
            <a:fld id="{24D094D2-5F1A-4990-89B8-0A0F608EFFEB}" type="slidenum">
              <a:rPr lang="he-IL" smtClean="0"/>
              <a:pPr eaLnBrk="1" hangingPunct="1"/>
              <a:t>25</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51122" indent="-288893" eaLnBrk="0" hangingPunct="0">
              <a:defRPr>
                <a:solidFill>
                  <a:schemeClr val="tx1"/>
                </a:solidFill>
                <a:latin typeface="Arial" charset="0"/>
                <a:cs typeface="Arial" charset="0"/>
              </a:defRPr>
            </a:lvl2pPr>
            <a:lvl3pPr marL="1155573" indent="-231115" eaLnBrk="0" hangingPunct="0">
              <a:defRPr>
                <a:solidFill>
                  <a:schemeClr val="tx1"/>
                </a:solidFill>
                <a:latin typeface="Arial" charset="0"/>
                <a:cs typeface="Arial" charset="0"/>
              </a:defRPr>
            </a:lvl3pPr>
            <a:lvl4pPr marL="1617802" indent="-231115" eaLnBrk="0" hangingPunct="0">
              <a:defRPr>
                <a:solidFill>
                  <a:schemeClr val="tx1"/>
                </a:solidFill>
                <a:latin typeface="Arial" charset="0"/>
                <a:cs typeface="Arial" charset="0"/>
              </a:defRPr>
            </a:lvl4pPr>
            <a:lvl5pPr marL="2080031" indent="-231115" eaLnBrk="0" hangingPunct="0">
              <a:defRPr>
                <a:solidFill>
                  <a:schemeClr val="tx1"/>
                </a:solidFill>
                <a:latin typeface="Arial" charset="0"/>
                <a:cs typeface="Arial" charset="0"/>
              </a:defRPr>
            </a:lvl5pPr>
            <a:lvl6pPr marL="2542261" indent="-231115" eaLnBrk="0" fontAlgn="base" hangingPunct="0">
              <a:spcBef>
                <a:spcPct val="0"/>
              </a:spcBef>
              <a:spcAft>
                <a:spcPct val="0"/>
              </a:spcAft>
              <a:defRPr>
                <a:solidFill>
                  <a:schemeClr val="tx1"/>
                </a:solidFill>
                <a:latin typeface="Arial" charset="0"/>
                <a:cs typeface="Arial" charset="0"/>
              </a:defRPr>
            </a:lvl6pPr>
            <a:lvl7pPr marL="3004490" indent="-231115" eaLnBrk="0" fontAlgn="base" hangingPunct="0">
              <a:spcBef>
                <a:spcPct val="0"/>
              </a:spcBef>
              <a:spcAft>
                <a:spcPct val="0"/>
              </a:spcAft>
              <a:defRPr>
                <a:solidFill>
                  <a:schemeClr val="tx1"/>
                </a:solidFill>
                <a:latin typeface="Arial" charset="0"/>
                <a:cs typeface="Arial" charset="0"/>
              </a:defRPr>
            </a:lvl7pPr>
            <a:lvl8pPr marL="3466719" indent="-231115" eaLnBrk="0" fontAlgn="base" hangingPunct="0">
              <a:spcBef>
                <a:spcPct val="0"/>
              </a:spcBef>
              <a:spcAft>
                <a:spcPct val="0"/>
              </a:spcAft>
              <a:defRPr>
                <a:solidFill>
                  <a:schemeClr val="tx1"/>
                </a:solidFill>
                <a:latin typeface="Arial" charset="0"/>
                <a:cs typeface="Arial" charset="0"/>
              </a:defRPr>
            </a:lvl8pPr>
            <a:lvl9pPr marL="3928948" indent="-231115" eaLnBrk="0" fontAlgn="base" hangingPunct="0">
              <a:spcBef>
                <a:spcPct val="0"/>
              </a:spcBef>
              <a:spcAft>
                <a:spcPct val="0"/>
              </a:spcAft>
              <a:defRPr>
                <a:solidFill>
                  <a:schemeClr val="tx1"/>
                </a:solidFill>
                <a:latin typeface="Arial" charset="0"/>
                <a:cs typeface="Arial" charset="0"/>
              </a:defRPr>
            </a:lvl9pPr>
          </a:lstStyle>
          <a:p>
            <a:pPr eaLnBrk="1" hangingPunct="1"/>
            <a:fld id="{24D094D2-5F1A-4990-89B8-0A0F608EFFEB}" type="slidenum">
              <a:rPr lang="he-IL" smtClean="0"/>
              <a:pPr eaLnBrk="1" hangingPunct="1"/>
              <a:t>28</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035E7-2B5E-4370-BF8F-08CBAC48FA46}"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48855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smtClean="0">
                <a:latin typeface="Arial" charset="0"/>
                <a:cs typeface="Arial" charset="0"/>
              </a:rPr>
              <a:t>Alma is a unified resource management system, incorporating</a:t>
            </a:r>
            <a:r>
              <a:rPr lang="en-US" baseline="0" dirty="0" smtClean="0">
                <a:latin typeface="Arial" charset="0"/>
                <a:cs typeface="Arial" charset="0"/>
              </a:rPr>
              <a:t> an </a:t>
            </a:r>
            <a:r>
              <a:rPr lang="en-US" dirty="0" smtClean="0">
                <a:latin typeface="Arial" charset="0"/>
                <a:cs typeface="Arial" charset="0"/>
              </a:rPr>
              <a:t>exception-based workflow</a:t>
            </a:r>
            <a:r>
              <a:rPr lang="en-US" baseline="0" dirty="0" smtClean="0">
                <a:latin typeface="Arial" charset="0"/>
                <a:cs typeface="Arial" charset="0"/>
              </a:rPr>
              <a:t> model to </a:t>
            </a:r>
            <a:r>
              <a:rPr lang="en-US" dirty="0" smtClean="0">
                <a:latin typeface="Arial" charset="0"/>
                <a:cs typeface="Arial" charset="0"/>
              </a:rPr>
              <a:t>support the end-to-end management of print, electronic</a:t>
            </a:r>
            <a:r>
              <a:rPr lang="en-US" baseline="0" dirty="0" smtClean="0">
                <a:latin typeface="Arial" charset="0"/>
                <a:cs typeface="Arial" charset="0"/>
              </a:rPr>
              <a:t> resources and local digital collections. Rather than integrating a range of existing, disparate services, Alma has been designed from the ground-up to break down the traditional silos between formats and create additional efficiencies to reduce the cost of ownership and provide additional bandwidth for library staff.</a:t>
            </a:r>
          </a:p>
          <a:p>
            <a:pPr defTabSz="462229" eaLnBrk="1" fontAlgn="auto" hangingPunct="1">
              <a:spcBef>
                <a:spcPts val="0"/>
              </a:spcBef>
              <a:spcAft>
                <a:spcPts val="0"/>
              </a:spcAft>
              <a:defRPr/>
            </a:pPr>
            <a:endParaRPr lang="en-US" baseline="0" dirty="0" smtClean="0">
              <a:latin typeface="Arial" charset="0"/>
              <a:cs typeface="Arial" charset="0"/>
            </a:endParaRPr>
          </a:p>
          <a:p>
            <a:pPr defTabSz="462229" eaLnBrk="1" fontAlgn="auto" hangingPunct="1">
              <a:spcBef>
                <a:spcPts val="0"/>
              </a:spcBef>
              <a:spcAft>
                <a:spcPts val="0"/>
              </a:spcAft>
              <a:defRPr/>
            </a:pPr>
            <a:r>
              <a:rPr lang="en-US" baseline="0" dirty="0" smtClean="0">
                <a:solidFill>
                  <a:schemeClr val="tx1"/>
                </a:solidFill>
                <a:latin typeface="Arial" charset="0"/>
                <a:cs typeface="Arial" charset="0"/>
              </a:rPr>
              <a:t>This approach enables for example:</a:t>
            </a:r>
            <a:endParaRPr lang="en-US" dirty="0" smtClean="0">
              <a:solidFill>
                <a:schemeClr val="tx1"/>
              </a:solidFill>
              <a:latin typeface="Arial" charset="0"/>
              <a:cs typeface="Arial" charset="0"/>
            </a:endParaRPr>
          </a:p>
          <a:p>
            <a:pPr marL="173336" indent="-173336" defTabSz="462229" eaLnBrk="1" fontAlgn="auto" hangingPunct="1">
              <a:spcBef>
                <a:spcPts val="0"/>
              </a:spcBef>
              <a:spcAft>
                <a:spcPts val="0"/>
              </a:spcAft>
              <a:buFont typeface="Arial"/>
              <a:buChar char="•"/>
              <a:defRPr/>
            </a:pPr>
            <a:r>
              <a:rPr lang="en-US" dirty="0" smtClean="0">
                <a:solidFill>
                  <a:schemeClr val="tx1"/>
                </a:solidFill>
                <a:latin typeface="Helvetica Light"/>
                <a:cs typeface="Helvetica Light"/>
              </a:rPr>
              <a:t>Cross format Selection</a:t>
            </a:r>
            <a:r>
              <a:rPr lang="en-US" baseline="0" dirty="0" smtClean="0">
                <a:solidFill>
                  <a:schemeClr val="tx1"/>
                </a:solidFill>
                <a:latin typeface="Helvetica Light"/>
                <a:cs typeface="Helvetica Light"/>
              </a:rPr>
              <a:t> and </a:t>
            </a:r>
            <a:r>
              <a:rPr lang="en-US" dirty="0" smtClean="0">
                <a:solidFill>
                  <a:schemeClr val="tx1"/>
                </a:solidFill>
                <a:latin typeface="Helvetica Light"/>
                <a:cs typeface="Helvetica Light"/>
              </a:rPr>
              <a:t>acquisition</a:t>
            </a:r>
            <a:r>
              <a:rPr lang="en-US" baseline="0" dirty="0" smtClean="0">
                <a:solidFill>
                  <a:schemeClr val="tx1"/>
                </a:solidFill>
                <a:latin typeface="Helvetica Light"/>
                <a:cs typeface="Helvetica Light"/>
              </a:rPr>
              <a:t> as well as e-resource</a:t>
            </a:r>
            <a:r>
              <a:rPr lang="en-US" dirty="0" smtClean="0">
                <a:solidFill>
                  <a:schemeClr val="tx1"/>
                </a:solidFill>
                <a:latin typeface="Helvetica Light"/>
                <a:cs typeface="Helvetica Light"/>
              </a:rPr>
              <a:t> activation based on a single</a:t>
            </a:r>
            <a:r>
              <a:rPr lang="en-US" baseline="0" dirty="0" smtClean="0">
                <a:solidFill>
                  <a:schemeClr val="tx1"/>
                </a:solidFill>
                <a:latin typeface="Helvetica Light"/>
                <a:cs typeface="Helvetica Light"/>
              </a:rPr>
              <a:t> </a:t>
            </a:r>
            <a:r>
              <a:rPr lang="en-US" dirty="0" err="1" smtClean="0">
                <a:solidFill>
                  <a:schemeClr val="tx1"/>
                </a:solidFill>
                <a:latin typeface="Helvetica Light"/>
                <a:cs typeface="Helvetica Light"/>
              </a:rPr>
              <a:t>KnowledgeBase</a:t>
            </a:r>
            <a:endParaRPr lang="en-US" dirty="0" smtClean="0">
              <a:solidFill>
                <a:schemeClr val="tx1"/>
              </a:solidFill>
              <a:latin typeface="Helvetica Light"/>
              <a:cs typeface="Helvetica Light"/>
            </a:endParaRPr>
          </a:p>
          <a:p>
            <a:pPr marL="173336" indent="-173336">
              <a:lnSpc>
                <a:spcPct val="90000"/>
              </a:lnSpc>
              <a:buFont typeface="Arial"/>
              <a:buChar char="•"/>
            </a:pPr>
            <a:r>
              <a:rPr lang="en-US" dirty="0" smtClean="0">
                <a:solidFill>
                  <a:schemeClr val="tx1"/>
                </a:solidFill>
                <a:latin typeface="Helvetica Light"/>
                <a:cs typeface="Helvetica Light"/>
              </a:rPr>
              <a:t>Consistent workflows across formats</a:t>
            </a:r>
          </a:p>
          <a:p>
            <a:pPr marL="173336" indent="-173336">
              <a:lnSpc>
                <a:spcPct val="90000"/>
              </a:lnSpc>
              <a:buFont typeface="Arial"/>
              <a:buChar char="•"/>
            </a:pPr>
            <a:r>
              <a:rPr lang="en-US" dirty="0" smtClean="0">
                <a:solidFill>
                  <a:schemeClr val="tx1"/>
                </a:solidFill>
                <a:latin typeface="Helvetica Light"/>
                <a:cs typeface="Helvetica Light"/>
              </a:rPr>
              <a:t>Metadata for e-resource titles available in the metadata management system</a:t>
            </a:r>
          </a:p>
          <a:p>
            <a:pPr marL="173336" indent="-173336">
              <a:lnSpc>
                <a:spcPct val="90000"/>
              </a:lnSpc>
              <a:buFont typeface="Arial"/>
              <a:buChar char="•"/>
            </a:pPr>
            <a:r>
              <a:rPr lang="en-US" dirty="0" smtClean="0">
                <a:solidFill>
                  <a:schemeClr val="tx1"/>
                </a:solidFill>
                <a:latin typeface="Helvetica Light"/>
                <a:cs typeface="Helvetica Light"/>
              </a:rPr>
              <a:t>Link resolution built into the inventory</a:t>
            </a:r>
          </a:p>
          <a:p>
            <a:pPr marL="173336" indent="-173336">
              <a:lnSpc>
                <a:spcPct val="90000"/>
              </a:lnSpc>
              <a:buFont typeface="Arial"/>
              <a:buChar char="•"/>
            </a:pPr>
            <a:r>
              <a:rPr lang="en-US" dirty="0" smtClean="0">
                <a:solidFill>
                  <a:schemeClr val="tx1"/>
                </a:solidFill>
                <a:latin typeface="Helvetica Light"/>
                <a:cs typeface="Helvetica Light"/>
              </a:rPr>
              <a:t>Usage, cost per use, and other tools to evaluate value of e-resources</a:t>
            </a:r>
            <a:r>
              <a:rPr lang="en-US" baseline="0" dirty="0" smtClean="0">
                <a:solidFill>
                  <a:schemeClr val="tx1"/>
                </a:solidFill>
                <a:latin typeface="Helvetica Light"/>
                <a:cs typeface="Helvetica Light"/>
              </a:rPr>
              <a:t> when making renewal or cancellation decisions</a:t>
            </a:r>
            <a:endParaRPr lang="en-US" dirty="0" smtClean="0">
              <a:solidFill>
                <a:schemeClr val="tx1"/>
              </a:solidFill>
              <a:latin typeface="Helvetica Light"/>
              <a:cs typeface="Helvetica Light"/>
            </a:endParaRPr>
          </a:p>
          <a:p>
            <a:pPr marL="173336" indent="-173336">
              <a:lnSpc>
                <a:spcPct val="90000"/>
              </a:lnSpc>
              <a:buFont typeface="Arial"/>
              <a:buChar char="•"/>
            </a:pPr>
            <a:r>
              <a:rPr lang="en-US" dirty="0" smtClean="0">
                <a:solidFill>
                  <a:schemeClr val="tx1"/>
                </a:solidFill>
                <a:latin typeface="Helvetica Light"/>
                <a:cs typeface="Helvetica Light"/>
              </a:rPr>
              <a:t>Single source for reporting</a:t>
            </a:r>
          </a:p>
          <a:p>
            <a:pPr defTabSz="462229" eaLnBrk="1" fontAlgn="auto" hangingPunct="1">
              <a:spcBef>
                <a:spcPts val="0"/>
              </a:spcBef>
              <a:spcAft>
                <a:spcPts val="0"/>
              </a:spcAft>
              <a:defRPr/>
            </a:pPr>
            <a:endParaRPr lang="en-US" dirty="0" smtClean="0">
              <a:latin typeface="Arial" charset="0"/>
              <a:cs typeface="Arial" charset="0"/>
            </a:endParaRPr>
          </a:p>
          <a:p>
            <a:endParaRPr lang="en-US" dirty="0"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pPr>
              <a:lnSpc>
                <a:spcPct val="90000"/>
              </a:lnSpc>
            </a:pPr>
            <a:r>
              <a:rPr lang="en-US" sz="1000" dirty="0">
                <a:latin typeface="Arial" charset="0"/>
                <a:cs typeface="Arial" charset="0"/>
              </a:rPr>
              <a:t>One of the </a:t>
            </a:r>
            <a:r>
              <a:rPr lang="en-US" sz="1000" b="1" dirty="0">
                <a:latin typeface="Arial" charset="0"/>
                <a:cs typeface="Arial" charset="0"/>
              </a:rPr>
              <a:t>best examples of this is illustrated when you look at the changes Alma introduces for managing e-resources.  </a:t>
            </a:r>
            <a:r>
              <a:rPr lang="en-US" sz="1000" dirty="0">
                <a:latin typeface="Arial" charset="0"/>
                <a:cs typeface="Arial" charset="0"/>
              </a:rPr>
              <a:t>Even for those of you who have an </a:t>
            </a:r>
            <a:r>
              <a:rPr lang="en-US" sz="1000" dirty="0" err="1">
                <a:latin typeface="Arial" charset="0"/>
                <a:cs typeface="Arial" charset="0"/>
              </a:rPr>
              <a:t>erms</a:t>
            </a:r>
            <a:r>
              <a:rPr lang="en-US" sz="1000" dirty="0">
                <a:latin typeface="Arial" charset="0"/>
                <a:cs typeface="Arial" charset="0"/>
              </a:rPr>
              <a:t> environment that is integrated with your ILS, </a:t>
            </a:r>
            <a:r>
              <a:rPr lang="en-US" sz="1000" b="1" dirty="0">
                <a:latin typeface="Arial" charset="0"/>
                <a:cs typeface="Arial" charset="0"/>
              </a:rPr>
              <a:t>the steps involved in managing e-resources across what are effectively separate systems – t</a:t>
            </a:r>
            <a:r>
              <a:rPr lang="en-US" sz="1000" dirty="0">
                <a:latin typeface="Arial" charset="0"/>
                <a:cs typeface="Arial" charset="0"/>
              </a:rPr>
              <a:t>he ILS, the ERM and your link resolver – often </a:t>
            </a:r>
            <a:r>
              <a:rPr lang="en-US" sz="1000" b="1" dirty="0">
                <a:latin typeface="Arial" charset="0"/>
                <a:cs typeface="Arial" charset="0"/>
              </a:rPr>
              <a:t>requires a multiplicity of steps with staff handing off portions of the workflow across each of these 3 systems a</a:t>
            </a:r>
            <a:r>
              <a:rPr lang="en-US" sz="1000" dirty="0">
                <a:latin typeface="Arial" charset="0"/>
                <a:cs typeface="Arial" charset="0"/>
              </a:rPr>
              <a:t>s they first </a:t>
            </a:r>
            <a:r>
              <a:rPr lang="en-US" sz="1000" b="1" dirty="0">
                <a:latin typeface="Arial" charset="0"/>
                <a:cs typeface="Arial" charset="0"/>
              </a:rPr>
              <a:t>select and acquire </a:t>
            </a:r>
            <a:r>
              <a:rPr lang="en-US" sz="1000" dirty="0">
                <a:latin typeface="Arial" charset="0"/>
                <a:cs typeface="Arial" charset="0"/>
              </a:rPr>
              <a:t>the resource,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pPr>
              <a:lnSpc>
                <a:spcPct val="90000"/>
              </a:lnSpc>
            </a:pPr>
            <a:r>
              <a:rPr lang="en-US" sz="1000" dirty="0"/>
              <a:t>Contrast this to the </a:t>
            </a:r>
            <a:r>
              <a:rPr lang="en-US" sz="1000" b="1" dirty="0"/>
              <a:t>unified management environment of Alma which requires NO handoffs between separate systems:</a:t>
            </a:r>
            <a:r>
              <a:rPr lang="en-US" sz="1000" dirty="0"/>
              <a:t>:</a:t>
            </a:r>
          </a:p>
          <a:p>
            <a:pPr>
              <a:lnSpc>
                <a:spcPct val="90000"/>
              </a:lnSpc>
            </a:pPr>
            <a:r>
              <a:rPr lang="en-US" sz="1000" dirty="0"/>
              <a:t>- selection, acquisition and </a:t>
            </a:r>
            <a:r>
              <a:rPr lang="en-US" sz="1000" dirty="0" err="1"/>
              <a:t>activitation</a:t>
            </a:r>
            <a:r>
              <a:rPr lang="en-US" sz="1000" dirty="0"/>
              <a:t> of electronic resources is based on a </a:t>
            </a:r>
            <a:r>
              <a:rPr lang="en-US" sz="1000" b="1" dirty="0"/>
              <a:t>single Knowledgebase </a:t>
            </a:r>
            <a:r>
              <a:rPr lang="en-US" sz="1000" dirty="0"/>
              <a:t>which </a:t>
            </a:r>
            <a:r>
              <a:rPr lang="en-US" sz="1000" b="1" dirty="0"/>
              <a:t>is linked to metadata</a:t>
            </a:r>
            <a:r>
              <a:rPr lang="en-US" sz="1000" dirty="0"/>
              <a:t> describing the resources</a:t>
            </a:r>
          </a:p>
          <a:p>
            <a:pPr>
              <a:lnSpc>
                <a:spcPct val="90000"/>
              </a:lnSpc>
            </a:pPr>
            <a:r>
              <a:rPr lang="en-US" sz="1000" dirty="0"/>
              <a:t>- The </a:t>
            </a:r>
            <a:r>
              <a:rPr lang="en-US" sz="1000" b="1" dirty="0"/>
              <a:t>workflows for library staff are consistent </a:t>
            </a:r>
            <a:r>
              <a:rPr lang="en-US" sz="1000" dirty="0"/>
              <a:t>with workflows for managing print resources, so not only do staff not need to use separate systems, there is also no need for staff to be familiar with different UI environments.</a:t>
            </a:r>
          </a:p>
          <a:p>
            <a:pPr>
              <a:lnSpc>
                <a:spcPct val="90000"/>
              </a:lnSpc>
            </a:pPr>
            <a:r>
              <a:rPr lang="en-US" sz="1000" dirty="0"/>
              <a:t>- </a:t>
            </a:r>
            <a:r>
              <a:rPr lang="en-US" sz="1000" b="1" dirty="0"/>
              <a:t>Link resolution is built into Alma so </a:t>
            </a:r>
            <a:r>
              <a:rPr lang="en-US" sz="1000" dirty="0"/>
              <a:t>libraries do not need to maintain a separate link resolved and many of the steps involving activation and publication of resources for discovery can be automated in Alma providing further efficiencies</a:t>
            </a:r>
          </a:p>
          <a:p>
            <a:pPr>
              <a:lnSpc>
                <a:spcPct val="90000"/>
              </a:lnSpc>
            </a:pPr>
            <a:r>
              <a:rPr lang="en-US" sz="1000" dirty="0"/>
              <a:t>- Because Alma is a unified service and includes a </a:t>
            </a:r>
            <a:r>
              <a:rPr lang="en-US" sz="1000" b="1" dirty="0"/>
              <a:t>robust business intelligence and reporting tool, </a:t>
            </a:r>
            <a:r>
              <a:rPr lang="en-US" sz="1000" dirty="0"/>
              <a:t>usage information and cost per use is easy to determine and can, in fact, be directly integrated into the staff workflow for evaluation ensuring more effective decision making.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Rot="1" noChangeAspect="1" noChangeArrowheads="1" noTextEdit="1"/>
          </p:cNvSpPr>
          <p:nvPr>
            <p:ph type="sldImg"/>
          </p:nvPr>
        </p:nvSpPr>
        <p:spPr>
          <a:ln/>
        </p:spPr>
      </p:sp>
      <p:sp>
        <p:nvSpPr>
          <p:cNvPr id="164866" name="Rectangle 3"/>
          <p:cNvSpPr>
            <a:spLocks noGrp="1" noChangeArrowheads="1"/>
          </p:cNvSpPr>
          <p:nvPr>
            <p:ph type="body" idx="1"/>
          </p:nvPr>
        </p:nvSpPr>
        <p:spPr>
          <a:noFill/>
          <a:ln/>
        </p:spPr>
        <p:txBody>
          <a:bodyPr/>
          <a:lstStyle/>
          <a:p>
            <a:r>
              <a:rPr lang="en-US" smtClean="0">
                <a:latin typeface="Arial" charset="0"/>
                <a:cs typeface="Arial" charset="0"/>
              </a:rPr>
              <a:t>Replaced with more updated screenshot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r>
              <a:rPr lang="en-US" dirty="0" smtClean="0">
                <a:latin typeface="Arial" charset="0"/>
                <a:cs typeface="Arial" charset="0"/>
              </a:rPr>
              <a:t>Throughout the course of the</a:t>
            </a:r>
            <a:r>
              <a:rPr lang="en-US" baseline="0" dirty="0" smtClean="0">
                <a:latin typeface="Arial" charset="0"/>
                <a:cs typeface="Arial" charset="0"/>
              </a:rPr>
              <a:t> presentation today</a:t>
            </a:r>
            <a:r>
              <a:rPr lang="en-US" dirty="0" smtClean="0">
                <a:latin typeface="Arial" charset="0"/>
                <a:cs typeface="Arial" charset="0"/>
              </a:rPr>
              <a:t>, you will see</a:t>
            </a:r>
            <a:r>
              <a:rPr lang="en-US" baseline="0" dirty="0" smtClean="0">
                <a:latin typeface="Arial" charset="0"/>
                <a:cs typeface="Arial" charset="0"/>
              </a:rPr>
              <a:t> the extensive functional capabilities available today with Alma.  I wanted to take a few minutes and highlight just a few of the unique capabilities that our solution </a:t>
            </a:r>
            <a:r>
              <a:rPr lang="en-US" baseline="0" smtClean="0">
                <a:latin typeface="Arial" charset="0"/>
                <a:cs typeface="Arial" charset="0"/>
              </a:rPr>
              <a:t>will provide.</a:t>
            </a:r>
            <a:endParaRPr lang="en-US" dirty="0"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ChangeArrowheads="1" noTextEdit="1"/>
          </p:cNvSpPr>
          <p:nvPr>
            <p:ph type="sldImg"/>
          </p:nvPr>
        </p:nvSpPr>
        <p:spPr>
          <a:ln/>
        </p:spPr>
      </p:sp>
      <p:sp>
        <p:nvSpPr>
          <p:cNvPr id="195586" name="Rectangle 3"/>
          <p:cNvSpPr>
            <a:spLocks noGrp="1" noChangeArrowheads="1"/>
          </p:cNvSpPr>
          <p:nvPr>
            <p:ph type="body" idx="1"/>
          </p:nvPr>
        </p:nvSpPr>
        <p:spPr>
          <a:noFill/>
          <a:ln/>
        </p:spPr>
        <p:txBody>
          <a:bodyPr/>
          <a:lstStyle/>
          <a:p>
            <a:r>
              <a:rPr lang="en-US" dirty="0" smtClean="0">
                <a:latin typeface="Arial" charset="0"/>
                <a:cs typeface="Arial" charset="0"/>
              </a:rPr>
              <a:t>Alma has been designed to be metadata-agnostic and extensible.</a:t>
            </a:r>
            <a:r>
              <a:rPr lang="en-US" baseline="0" dirty="0" smtClean="0">
                <a:latin typeface="Arial" charset="0"/>
                <a:cs typeface="Arial" charset="0"/>
              </a:rPr>
              <a:t>  Today, Alma supports multiple metadata schemas including: MARC21 and Dublin Core with MODS planned for next year.  Our support extends beyond the editing interfaces to also include field validation and contextual help.  This facility provides Alliance members with a great way to describe your unique local collections according to your own needs.</a:t>
            </a:r>
            <a:endParaRPr lang="en-US" dirty="0" smtClean="0">
              <a:latin typeface="Arial" charset="0"/>
              <a:cs typeface="Arial" charset="0"/>
            </a:endParaRPr>
          </a:p>
          <a:p>
            <a:endParaRPr lang="en-US" dirty="0" smtClean="0">
              <a:latin typeface="Arial" charset="0"/>
              <a:cs typeface="Arial" charset="0"/>
            </a:endParaRPr>
          </a:p>
          <a:p>
            <a:endParaRPr lang="en-US" dirty="0"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Alma also provides auto-save</a:t>
            </a:r>
            <a:r>
              <a:rPr lang="en-US" baseline="0" dirty="0" smtClean="0"/>
              <a:t> with record versioning and recovery options.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BA755C-5962-D84E-8A5B-BBD874E5B7EA}" type="slidenum">
              <a:rPr lang="en-US" smtClean="0"/>
              <a:t>35</a:t>
            </a:fld>
            <a:endParaRPr lang="en-US"/>
          </a:p>
        </p:txBody>
      </p:sp>
    </p:spTree>
    <p:extLst>
      <p:ext uri="{BB962C8B-B14F-4D97-AF65-F5344CB8AC3E}">
        <p14:creationId xmlns:p14="http://schemas.microsoft.com/office/powerpoint/2010/main" val="1820628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smtClean="0">
                <a:latin typeface="Arial" charset="0"/>
                <a:cs typeface="Arial" charset="0"/>
              </a:rPr>
              <a:t>One of the fundamental elements of Alma’s design</a:t>
            </a:r>
            <a:r>
              <a:rPr lang="en-US" baseline="0" dirty="0" smtClean="0">
                <a:latin typeface="Arial" charset="0"/>
                <a:cs typeface="Arial" charset="0"/>
              </a:rPr>
              <a:t> is the sophisticated and pervasive use of business intelligence and analytics capabilities</a:t>
            </a:r>
            <a:endParaRPr lang="en-US" dirty="0" smtClean="0">
              <a:latin typeface="Arial" charset="0"/>
              <a:cs typeface="Arial" charset="0"/>
            </a:endParaRPr>
          </a:p>
          <a:p>
            <a:endParaRPr lang="en-US" dirty="0"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pPr algn="l" rtl="0"/>
            <a:r>
              <a:rPr lang="en-US" baseline="0" dirty="0" smtClean="0">
                <a:latin typeface="Arial" charset="0"/>
                <a:cs typeface="Arial" charset="0"/>
              </a:rPr>
              <a:t>These capabilities are embedded throughout the system and are designed to support informed decision making for library operations.  In addition to industry standard and custom reports, analytics are delivered to staff based upon their role at the point of need within a given workflow and can also be displayed on the users Dashboard.</a:t>
            </a:r>
            <a:endParaRPr lang="en-US" dirty="0" smtClean="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Rot="1" noChangeAspect="1" noChangeArrowheads="1" noTextEdit="1"/>
          </p:cNvSpPr>
          <p:nvPr>
            <p:ph type="sldImg"/>
          </p:nvPr>
        </p:nvSpPr>
        <p:spPr>
          <a:ln/>
        </p:spPr>
      </p:sp>
      <p:sp>
        <p:nvSpPr>
          <p:cNvPr id="222210" name="Rectangle 3"/>
          <p:cNvSpPr>
            <a:spLocks noGrp="1" noChangeArrowheads="1"/>
          </p:cNvSpPr>
          <p:nvPr>
            <p:ph type="body" idx="1"/>
          </p:nvPr>
        </p:nvSpPr>
        <p:spPr>
          <a:noFill/>
          <a:ln/>
        </p:spPr>
        <p:txBody>
          <a:bodyPr/>
          <a:lstStyle/>
          <a:p>
            <a:r>
              <a:rPr lang="en-US" dirty="0" smtClean="0">
                <a:latin typeface="Arial" charset="0"/>
                <a:cs typeface="Arial" charset="0"/>
              </a:rPr>
              <a:t>ANALYTICS IN USER DASHBOARD</a:t>
            </a:r>
          </a:p>
          <a:p>
            <a:endParaRPr lang="en-US" dirty="0" smtClean="0">
              <a:latin typeface="Arial" charset="0"/>
              <a:cs typeface="Arial" charset="0"/>
            </a:endParaRPr>
          </a:p>
          <a:p>
            <a:endParaRPr lang="en-US" dirty="0" smtClean="0">
              <a:latin typeface="Arial" charset="0"/>
              <a:cs typeface="Arial" charset="0"/>
            </a:endParaRPr>
          </a:p>
          <a:p>
            <a:r>
              <a:rPr lang="en-US" dirty="0" smtClean="0">
                <a:latin typeface="Arial" charset="0"/>
                <a:cs typeface="Arial" charset="0"/>
              </a:rPr>
              <a:t>Alma home page is built as a configurable dashboard which displays a variety of elements, based on the user’s roles.</a:t>
            </a:r>
          </a:p>
          <a:p>
            <a:r>
              <a:rPr lang="en-US" dirty="0" smtClean="0">
                <a:latin typeface="Arial" charset="0"/>
                <a:cs typeface="Arial" charset="0"/>
              </a:rPr>
              <a:t>The elements are operational, like the notification section and the tasks sections. From the Tasks section the user is redirected to his specific list of tasks where he can trigger the relevant workflow.</a:t>
            </a:r>
          </a:p>
          <a:p>
            <a:r>
              <a:rPr lang="en-US" dirty="0" smtClean="0">
                <a:latin typeface="Arial" charset="0"/>
                <a:cs typeface="Arial" charset="0"/>
              </a:rPr>
              <a:t>Besides the operational section the user is presented with analytics according to common business logic and processes. In the first stage we are working on producing USTAT-like widgets which display the usage statistics of e-journals, in various dimensions, split by journals, periods, and number of requests. It is going to be presented by Barbara as part of our demos in ALA.</a:t>
            </a:r>
          </a:p>
          <a:p>
            <a:r>
              <a:rPr lang="en-US" dirty="0" smtClean="0">
                <a:latin typeface="Arial" charset="0"/>
                <a:cs typeface="Arial" charset="0"/>
              </a:rPr>
              <a:t>Adding a widget to the dashboard is simple and intuitive (demo).</a:t>
            </a:r>
          </a:p>
          <a:p>
            <a:endParaRPr lang="en-US" dirty="0"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E3BDC-D03E-47E1-A13D-C928221E745A}" type="slidenum">
              <a:rPr lang="he-IL">
                <a:solidFill>
                  <a:prstClr val="black"/>
                </a:solidFill>
              </a:rPr>
              <a:pPr/>
              <a:t>2</a:t>
            </a:fld>
            <a:endParaRPr lang="en-US" dirty="0">
              <a:solidFill>
                <a:prstClr val="black"/>
              </a:solidFill>
            </a:endParaRPr>
          </a:p>
        </p:txBody>
      </p:sp>
      <p:sp>
        <p:nvSpPr>
          <p:cNvPr id="562178" name="Rectangle 2"/>
          <p:cNvSpPr>
            <a:spLocks noGrp="1" noRot="1" noChangeAspect="1" noChangeArrowheads="1" noTextEdit="1"/>
          </p:cNvSpPr>
          <p:nvPr>
            <p:ph type="sldImg"/>
          </p:nvPr>
        </p:nvSpPr>
        <p:spPr>
          <a:xfrm>
            <a:off x="1119188" y="698500"/>
            <a:ext cx="4645025" cy="3484563"/>
          </a:xfrm>
          <a:ln/>
        </p:spPr>
      </p:sp>
      <p:sp>
        <p:nvSpPr>
          <p:cNvPr id="562179" name="Rectangle 3"/>
          <p:cNvSpPr>
            <a:spLocks noGrp="1" noChangeArrowheads="1"/>
          </p:cNvSpPr>
          <p:nvPr>
            <p:ph type="body" idx="1"/>
          </p:nvPr>
        </p:nvSpPr>
        <p:spPr>
          <a:xfrm>
            <a:off x="917685" y="4414826"/>
            <a:ext cx="5046448" cy="4182934"/>
          </a:xfrm>
        </p:spPr>
        <p:txBody>
          <a:bodyPr/>
          <a:lstStyle/>
          <a:p>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like to</a:t>
            </a:r>
            <a:r>
              <a:rPr lang="en-US" baseline="0" dirty="0" smtClean="0"/>
              <a:t> note that we are ‘moving up the curve’…</a:t>
            </a:r>
            <a:endParaRPr lang="en-US" dirty="0"/>
          </a:p>
        </p:txBody>
      </p:sp>
      <p:sp>
        <p:nvSpPr>
          <p:cNvPr id="4" name="Slide Number Placeholder 3"/>
          <p:cNvSpPr>
            <a:spLocks noGrp="1"/>
          </p:cNvSpPr>
          <p:nvPr>
            <p:ph type="sldNum" sz="quarter" idx="10"/>
          </p:nvPr>
        </p:nvSpPr>
        <p:spPr/>
        <p:txBody>
          <a:bodyPr/>
          <a:lstStyle/>
          <a:p>
            <a:pPr>
              <a:defRPr/>
            </a:pPr>
            <a:fld id="{CDDBF2E1-D338-45E9-8AF1-71E2156EB851}" type="slidenum">
              <a:rPr lang="x-none"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2495827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smtClean="0">
                <a:latin typeface="Arial" charset="0"/>
                <a:cs typeface="Arial" charset="0"/>
              </a:rPr>
              <a:t>One of the fundamental elements of Alma’s design</a:t>
            </a:r>
            <a:r>
              <a:rPr lang="en-US" baseline="0" dirty="0" smtClean="0">
                <a:latin typeface="Arial" charset="0"/>
                <a:cs typeface="Arial" charset="0"/>
              </a:rPr>
              <a:t> is the sophisticated and pervasive use of business intelligence and analytics capabilities</a:t>
            </a:r>
            <a:endParaRPr lang="en-US" dirty="0" smtClean="0">
              <a:latin typeface="Arial" charset="0"/>
              <a:cs typeface="Arial" charset="0"/>
            </a:endParaRPr>
          </a:p>
          <a:p>
            <a:endParaRPr lang="en-US" dirty="0" smtClean="0">
              <a:latin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50755" lvl="1" indent="-288893">
              <a:spcBef>
                <a:spcPts val="0"/>
              </a:spcBef>
              <a:spcAft>
                <a:spcPts val="607"/>
              </a:spcAft>
              <a:buFont typeface="Arial" pitchFamily="34" charset="0"/>
              <a:buChar char="•"/>
            </a:pPr>
            <a:r>
              <a:rPr lang="en-US" sz="1600" dirty="0">
                <a:solidFill>
                  <a:srgbClr val="22222A"/>
                </a:solidFill>
                <a:latin typeface="Verdana"/>
              </a:rPr>
              <a:t>Loaded by now: EBL, </a:t>
            </a:r>
            <a:r>
              <a:rPr lang="en-US" sz="1600" dirty="0" err="1">
                <a:solidFill>
                  <a:srgbClr val="22222A"/>
                </a:solidFill>
                <a:latin typeface="Verdana"/>
              </a:rPr>
              <a:t>SkillSoft</a:t>
            </a:r>
            <a:r>
              <a:rPr lang="en-US" sz="1600" dirty="0">
                <a:solidFill>
                  <a:srgbClr val="22222A"/>
                </a:solidFill>
                <a:latin typeface="Verdana"/>
              </a:rPr>
              <a:t>, </a:t>
            </a:r>
            <a:r>
              <a:rPr lang="en-US" sz="1600" dirty="0" err="1">
                <a:solidFill>
                  <a:srgbClr val="22222A"/>
                </a:solidFill>
                <a:latin typeface="Verdana"/>
              </a:rPr>
              <a:t>Cassalini</a:t>
            </a:r>
            <a:r>
              <a:rPr lang="en-US" sz="1600" dirty="0">
                <a:solidFill>
                  <a:srgbClr val="22222A"/>
                </a:solidFill>
                <a:latin typeface="Verdana"/>
              </a:rPr>
              <a:t> </a:t>
            </a:r>
            <a:r>
              <a:rPr lang="en-US" sz="1600" dirty="0" err="1">
                <a:solidFill>
                  <a:srgbClr val="22222A"/>
                </a:solidFill>
                <a:latin typeface="Verdana"/>
              </a:rPr>
              <a:t>Libri</a:t>
            </a:r>
            <a:endParaRPr lang="en-US" sz="1600" dirty="0">
              <a:solidFill>
                <a:srgbClr val="22222A"/>
              </a:solidFill>
              <a:latin typeface="Verdana"/>
            </a:endParaRPr>
          </a:p>
          <a:p>
            <a:pPr marL="750755" lvl="1" indent="-288893">
              <a:spcBef>
                <a:spcPts val="0"/>
              </a:spcBef>
              <a:spcAft>
                <a:spcPts val="607"/>
              </a:spcAft>
              <a:buFont typeface="Arial" pitchFamily="34" charset="0"/>
              <a:buChar char="•"/>
            </a:pPr>
            <a:r>
              <a:rPr lang="en-US" sz="1600" dirty="0">
                <a:solidFill>
                  <a:srgbClr val="22222A"/>
                </a:solidFill>
                <a:latin typeface="Verdana"/>
              </a:rPr>
              <a:t>To be loaded soon: </a:t>
            </a:r>
            <a:r>
              <a:rPr lang="en-US" sz="1600" dirty="0" err="1">
                <a:solidFill>
                  <a:srgbClr val="22222A"/>
                </a:solidFill>
                <a:latin typeface="Verdana"/>
              </a:rPr>
              <a:t>ProQuest</a:t>
            </a:r>
            <a:r>
              <a:rPr lang="en-US" sz="1600">
                <a:solidFill>
                  <a:srgbClr val="22222A"/>
                </a:solidFill>
                <a:latin typeface="Verdana"/>
              </a:rPr>
              <a:t> , Springer, CUP, </a:t>
            </a:r>
            <a:r>
              <a:rPr lang="en-US" sz="1600">
                <a:solidFill>
                  <a:srgbClr val="000000"/>
                </a:solidFill>
                <a:latin typeface="Verdana"/>
              </a:rPr>
              <a:t>ACLS </a:t>
            </a:r>
            <a:endParaRPr lang="en-US" sz="1600">
              <a:solidFill>
                <a:srgbClr val="22222A"/>
              </a:solidFill>
              <a:latin typeface="Verdana"/>
            </a:endParaRPr>
          </a:p>
          <a:p>
            <a:pPr eaLnBrk="1" hangingPunct="1"/>
            <a:endParaRPr lang="en-US" dirty="0" smtClean="0">
              <a:latin typeface="Verdana" charset="0"/>
            </a:endParaRPr>
          </a:p>
          <a:p>
            <a:pPr eaLnBrk="1" hangingPunct="1"/>
            <a:endParaRPr lang="en-US" dirty="0" smtClean="0">
              <a:latin typeface="Verdana" charset="0"/>
            </a:endParaRPr>
          </a:p>
          <a:p>
            <a:pPr eaLnBrk="1" hangingPunct="1"/>
            <a:r>
              <a:rPr lang="en-US" dirty="0" smtClean="0">
                <a:latin typeface="Verdana" charset="0"/>
              </a:rPr>
              <a:t>I’d like to go in and talk about the architecture.  We now have the model where everything is inventory based. The product holds inventory on anything that you own and we are going to track it. This is an example of how we can do amazing things with data that lives in the cloud. Specifically</a:t>
            </a:r>
            <a:r>
              <a:rPr lang="en-US" baseline="0" dirty="0" smtClean="0">
                <a:latin typeface="Verdana" charset="0"/>
              </a:rPr>
              <a:t> in this instance, it</a:t>
            </a:r>
            <a:r>
              <a:rPr lang="en-US" dirty="0" smtClean="0">
                <a:latin typeface="Verdana" charset="0"/>
              </a:rPr>
              <a:t> exists within the community zone. The community zone is the data that you own that is local to your library.  In the data services zone we have the </a:t>
            </a:r>
            <a:r>
              <a:rPr lang="en-US" dirty="0" err="1" smtClean="0">
                <a:latin typeface="Verdana" charset="0"/>
              </a:rPr>
              <a:t>ckb</a:t>
            </a:r>
            <a:r>
              <a:rPr lang="en-US" dirty="0" smtClean="0">
                <a:latin typeface="Verdana" charset="0"/>
              </a:rPr>
              <a:t>.  For those of you that have </a:t>
            </a:r>
            <a:r>
              <a:rPr lang="en-US" dirty="0" err="1" smtClean="0">
                <a:latin typeface="Verdana" charset="0"/>
              </a:rPr>
              <a:t>metalib</a:t>
            </a:r>
            <a:r>
              <a:rPr lang="en-US" dirty="0" smtClean="0">
                <a:latin typeface="Verdana" charset="0"/>
              </a:rPr>
              <a:t> you will understand what this is.  We have had years of building the </a:t>
            </a:r>
            <a:r>
              <a:rPr lang="en-US" dirty="0" err="1" smtClean="0">
                <a:latin typeface="Verdana" charset="0"/>
              </a:rPr>
              <a:t>ckb</a:t>
            </a:r>
            <a:r>
              <a:rPr lang="en-US" dirty="0" smtClean="0">
                <a:latin typeface="Verdana" charset="0"/>
              </a:rPr>
              <a:t>.  The community catalog will be populated with </a:t>
            </a:r>
            <a:r>
              <a:rPr lang="en-US" dirty="0" err="1" smtClean="0">
                <a:latin typeface="Verdana" charset="0"/>
              </a:rPr>
              <a:t>lc</a:t>
            </a:r>
            <a:r>
              <a:rPr lang="en-US" dirty="0" smtClean="0">
                <a:latin typeface="Verdana" charset="0"/>
              </a:rPr>
              <a:t> and </a:t>
            </a:r>
            <a:r>
              <a:rPr lang="en-US" dirty="0" err="1" smtClean="0">
                <a:latin typeface="Verdana" charset="0"/>
              </a:rPr>
              <a:t>blc</a:t>
            </a:r>
            <a:r>
              <a:rPr lang="en-US" dirty="0" smtClean="0">
                <a:latin typeface="Verdana" charset="0"/>
              </a:rPr>
              <a:t> and we have the global authorities file that will be seeded from or linked to the </a:t>
            </a:r>
            <a:r>
              <a:rPr lang="en-US" dirty="0" err="1" smtClean="0">
                <a:latin typeface="Verdana" charset="0"/>
              </a:rPr>
              <a:t>lc</a:t>
            </a:r>
            <a:r>
              <a:rPr lang="en-US" dirty="0" smtClean="0">
                <a:latin typeface="Verdana" charset="0"/>
              </a:rPr>
              <a:t> global authority file and mesh.  We’re also looking at other relationships with other international authority files and some art vocabularies.  In general release it will be LC and mesh.  So how does this work?</a:t>
            </a:r>
          </a:p>
          <a:p>
            <a:pPr eaLnBrk="1" hangingPunct="1"/>
            <a:r>
              <a:rPr lang="en-US" dirty="0" smtClean="0">
                <a:latin typeface="Verdana" charset="0"/>
              </a:rPr>
              <a:t>A library purchases the trial and uses present day processes to pull in metadata.  So this can be from </a:t>
            </a:r>
            <a:r>
              <a:rPr lang="en-US" dirty="0" err="1" smtClean="0">
                <a:latin typeface="Verdana" charset="0"/>
              </a:rPr>
              <a:t>oclc</a:t>
            </a:r>
            <a:r>
              <a:rPr lang="en-US" dirty="0" smtClean="0">
                <a:latin typeface="Verdana" charset="0"/>
              </a:rPr>
              <a:t>, it can be from </a:t>
            </a:r>
            <a:r>
              <a:rPr lang="en-US" dirty="0" err="1" smtClean="0">
                <a:latin typeface="Verdana" charset="0"/>
              </a:rPr>
              <a:t>ybp</a:t>
            </a:r>
            <a:r>
              <a:rPr lang="en-US" dirty="0" smtClean="0">
                <a:latin typeface="Verdana" charset="0"/>
              </a:rPr>
              <a:t>, and the inventories then attach to that metadata.  The library purchases the collapse.  Alma checks the community zone for metadata that would work for this version of the collapse.  It will, or one can, attach ones inventory to that record.  What’s great about that is while this record is enhanced by the community, the enhancement happens automatically.  When one activates the package from academic search premier from EBSCO, Alma knows what title exists within that package and also understands the current data.  </a:t>
            </a:r>
          </a:p>
          <a:p>
            <a:pPr eaLnBrk="1" hangingPunct="1"/>
            <a:endParaRPr lang="en-US" dirty="0" smtClean="0">
              <a:latin typeface="Verdana" charset="0"/>
            </a:endParaRPr>
          </a:p>
          <a:p>
            <a:pPr eaLnBrk="1" hangingPunct="1"/>
            <a:r>
              <a:rPr lang="en-US" dirty="0" smtClean="0">
                <a:latin typeface="Verdana" charset="0"/>
              </a:rPr>
              <a:t>So as EBSCO adds 15 titles, Alma takes care of that automatically.  There is no longer the updating of knowledge bases every 2 weeks.  No longer the need to tell if a record has been turned on—it happens automatically within the product.  And then also with authorities—updated automatically.  Because authority work is so difficult and tedious, some institutions do it every two months and spend 3 or 4 days checking authorities and grouping authorities—no longer necessary.  It is done automatically.  If an authority record is changed in </a:t>
            </a:r>
            <a:r>
              <a:rPr lang="en-US" dirty="0" err="1" smtClean="0">
                <a:latin typeface="Verdana" charset="0"/>
              </a:rPr>
              <a:t>lc</a:t>
            </a:r>
            <a:r>
              <a:rPr lang="en-US" dirty="0" smtClean="0">
                <a:latin typeface="Verdana" charset="0"/>
              </a:rPr>
              <a:t> it will be populated in Alma automatically.  This is a form of linked data.  What’s cool about this is say something in the next couple weeks happens in the news, and an authority record changes.  The authority record changes in </a:t>
            </a:r>
            <a:r>
              <a:rPr lang="en-US" dirty="0" err="1" smtClean="0">
                <a:latin typeface="Verdana" charset="0"/>
              </a:rPr>
              <a:t>lc</a:t>
            </a:r>
            <a:r>
              <a:rPr lang="en-US" dirty="0" smtClean="0">
                <a:latin typeface="Verdana" charset="0"/>
              </a:rPr>
              <a:t>, it goes to Alma, and filters to any record in the community zone, catalog, or local record.  The only time there is an interaction with a librarian is if there is a split in the record.  If it requires a choice.  In</a:t>
            </a:r>
            <a:r>
              <a:rPr lang="en-US" baseline="0" dirty="0" smtClean="0">
                <a:latin typeface="Verdana" charset="0"/>
              </a:rPr>
              <a:t> this case, t</a:t>
            </a:r>
            <a:r>
              <a:rPr lang="en-US" dirty="0" smtClean="0">
                <a:latin typeface="Verdana" charset="0"/>
              </a:rPr>
              <a:t>he system tells a librarian it needs to be done by their role.  It would be pushed to their task list.  I’ll talk about this more as I get into the demo.  </a:t>
            </a:r>
          </a:p>
          <a:p>
            <a:pPr eaLnBrk="1" hangingPunct="1"/>
            <a:r>
              <a:rPr lang="en-US" dirty="0" smtClean="0">
                <a:latin typeface="Verdana" charset="0"/>
              </a:rPr>
              <a:t>One thing I like to do here is mention that Alma, a URM, is a back office tool.  It is not an ILS.  It is next gen library services.  It encompasses everything the library needs to do to watch over and run their inventory.  It is not an </a:t>
            </a:r>
            <a:r>
              <a:rPr lang="en-US" dirty="0" err="1" smtClean="0">
                <a:latin typeface="Verdana" charset="0"/>
              </a:rPr>
              <a:t>opac</a:t>
            </a:r>
            <a:r>
              <a:rPr lang="en-US" dirty="0" smtClean="0">
                <a:latin typeface="Verdana" charset="0"/>
              </a:rPr>
              <a:t> nor does it need one.  It’s better than that.  One simply places a discovery layer over Alma.  We are saying that Alma is discovery layer agnostic, you can use any discovery layer</a:t>
            </a:r>
            <a:r>
              <a:rPr lang="en-US" baseline="0" dirty="0" smtClean="0">
                <a:latin typeface="Verdana" charset="0"/>
              </a:rPr>
              <a:t> you like, </a:t>
            </a:r>
            <a:r>
              <a:rPr lang="en-US" dirty="0" smtClean="0">
                <a:latin typeface="Verdana" charset="0"/>
              </a:rPr>
              <a:t>but also to be clear that our discover layer primo is being developed next to Alma</a:t>
            </a:r>
            <a:r>
              <a:rPr lang="en-US" baseline="0" dirty="0" smtClean="0">
                <a:latin typeface="Verdana" charset="0"/>
              </a:rPr>
              <a:t> </a:t>
            </a:r>
            <a:r>
              <a:rPr lang="en-US" dirty="0" smtClean="0">
                <a:latin typeface="Verdana" charset="0"/>
              </a:rPr>
              <a:t>and in many cases you have developers working on both sides.  We will work as closely as we can to offer up API and web services to bring us close to the requirements for ILS DI.  To go beyond that, though, primo will have the complete integration.</a:t>
            </a:r>
          </a:p>
          <a:p>
            <a:pPr eaLnBrk="1" hangingPunct="1"/>
            <a:endParaRPr lang="en-US" dirty="0" smtClean="0">
              <a:latin typeface="Verdana" charset="0"/>
            </a:endParaRPr>
          </a:p>
          <a:p>
            <a:endParaRPr lang="en-US" dirty="0"/>
          </a:p>
        </p:txBody>
      </p:sp>
      <p:sp>
        <p:nvSpPr>
          <p:cNvPr id="4" name="Slide Number Placeholder 3"/>
          <p:cNvSpPr>
            <a:spLocks noGrp="1"/>
          </p:cNvSpPr>
          <p:nvPr>
            <p:ph type="sldNum" sz="quarter" idx="10"/>
          </p:nvPr>
        </p:nvSpPr>
        <p:spPr/>
        <p:txBody>
          <a:bodyPr/>
          <a:lstStyle/>
          <a:p>
            <a:fld id="{BEBA755C-5962-D84E-8A5B-BBD874E5B7EA}" type="slidenum">
              <a:rPr lang="en-US" smtClean="0"/>
              <a:t>44</a:t>
            </a:fld>
            <a:endParaRPr lang="en-US"/>
          </a:p>
        </p:txBody>
      </p:sp>
    </p:spTree>
    <p:extLst>
      <p:ext uri="{BB962C8B-B14F-4D97-AF65-F5344CB8AC3E}">
        <p14:creationId xmlns:p14="http://schemas.microsoft.com/office/powerpoint/2010/main" val="645562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a:latin typeface="+mn-lt"/>
                <a:cs typeface="+mn-cs"/>
              </a:rPr>
              <a:t>Alma is optimized for the needs of consortia by supporting highly flexible policies, customizable processes, joint selection, acquisitions and more.  </a:t>
            </a:r>
          </a:p>
          <a:p>
            <a:pPr defTabSz="462229" eaLnBrk="1" fontAlgn="auto" hangingPunct="1">
              <a:spcBef>
                <a:spcPts val="0"/>
              </a:spcBef>
              <a:spcAft>
                <a:spcPts val="0"/>
              </a:spcAft>
              <a:defRPr/>
            </a:pPr>
            <a:endParaRPr lang="en-US" dirty="0">
              <a:latin typeface="+mn-lt"/>
              <a:cs typeface="+mn-cs"/>
            </a:endParaRPr>
          </a:p>
          <a:p>
            <a:pPr defTabSz="462229" eaLnBrk="1" fontAlgn="auto" hangingPunct="1">
              <a:spcBef>
                <a:spcPts val="0"/>
              </a:spcBef>
              <a:spcAft>
                <a:spcPts val="0"/>
              </a:spcAft>
              <a:defRPr/>
            </a:pPr>
            <a:r>
              <a:rPr lang="en-US" dirty="0">
                <a:latin typeface="+mn-lt"/>
                <a:cs typeface="+mn-cs"/>
              </a:rPr>
              <a:t>Alma supports patron and demand-driven selection and acquisition models, offering seamless integration with Primo.  These capabilities will enable the Alliance to control the exponentially increasing costs of materials by transitioning from a just-in-case to just-in-time collection development methodology – all without imposing additional overhead on library staff.</a:t>
            </a:r>
          </a:p>
          <a:p>
            <a:pPr defTabSz="462229" eaLnBrk="1" fontAlgn="auto" hangingPunct="1">
              <a:spcBef>
                <a:spcPts val="0"/>
              </a:spcBef>
              <a:spcAft>
                <a:spcPts val="0"/>
              </a:spcAft>
              <a:defRPr/>
            </a:pPr>
            <a:endParaRPr lang="en-US" dirty="0">
              <a:latin typeface="+mn-lt"/>
              <a:cs typeface="+mn-cs"/>
            </a:endParaRPr>
          </a:p>
          <a:p>
            <a:pPr defTabSz="462229" eaLnBrk="1" fontAlgn="auto" hangingPunct="1">
              <a:spcBef>
                <a:spcPts val="0"/>
              </a:spcBef>
              <a:spcAft>
                <a:spcPts val="0"/>
              </a:spcAft>
              <a:defRPr/>
            </a:pPr>
            <a:r>
              <a:rPr lang="en-US" dirty="0">
                <a:latin typeface="+mn-lt"/>
                <a:cs typeface="+mn-cs"/>
              </a:rPr>
              <a:t>In contrast to legacy solutions, Alma utilizes an exception-based workflow model.  In this model, common tasks, particularly those in acquisitions are fully automated.  Staff are involved only when there are exceptions to the parameters defined by the Alliance and its members.</a:t>
            </a:r>
          </a:p>
          <a:p>
            <a:endParaRPr lang="en-US" dirty="0" smtClean="0">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75778" name="Rectangle 3"/>
          <p:cNvSpPr>
            <a:spLocks noGrp="1" noChangeArrowheads="1"/>
          </p:cNvSpPr>
          <p:nvPr>
            <p:ph type="body" idx="1"/>
          </p:nvPr>
        </p:nvSpPr>
        <p:spPr>
          <a:noFill/>
          <a:ln/>
        </p:spPr>
        <p:txBody>
          <a:bodyPr/>
          <a:lstStyle/>
          <a:p>
            <a:pPr algn="l" rtl="0"/>
            <a:r>
              <a:rPr lang="en-US" dirty="0">
                <a:latin typeface="+mn-lt"/>
                <a:cs typeface="+mn-cs"/>
              </a:rPr>
              <a:t>As a unified solution, streamlined acquisitions workflows are provided for all types of resources: print, electronic resources and digital collections.  As mentioned previously, embedded analytics and other time saving capabilities such as integrated claims management are incorporated into each workflow.</a:t>
            </a:r>
            <a:endParaRPr lang="en-US" dirty="0" smtClean="0">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ln/>
        </p:spPr>
      </p:sp>
      <p:sp>
        <p:nvSpPr>
          <p:cNvPr id="173058" name="Rectangle 3"/>
          <p:cNvSpPr>
            <a:spLocks noGrp="1" noChangeArrowheads="1"/>
          </p:cNvSpPr>
          <p:nvPr>
            <p:ph type="body" idx="1"/>
          </p:nvPr>
        </p:nvSpPr>
        <p:spPr>
          <a:noFill/>
          <a:ln/>
        </p:spPr>
        <p:txBody>
          <a:bodyPr/>
          <a:lstStyle/>
          <a:p>
            <a:r>
              <a:rPr lang="en-US" dirty="0" smtClean="0">
                <a:latin typeface="Arial" charset="0"/>
                <a:cs typeface="Arial" charset="0"/>
              </a:rPr>
              <a:t>At the beginning</a:t>
            </a:r>
            <a:r>
              <a:rPr lang="en-US" baseline="0" dirty="0" smtClean="0">
                <a:latin typeface="Arial" charset="0"/>
                <a:cs typeface="Arial" charset="0"/>
              </a:rPr>
              <a:t> of the lifecycle management process with selection and evaluation, Alma provides a number of tools to assist staff including incorporating shared holdings, usage analysis, knowledgebase recommendations and more.</a:t>
            </a:r>
          </a:p>
          <a:p>
            <a:endParaRPr lang="en-US" baseline="0" dirty="0" smtClean="0">
              <a:latin typeface="Arial" charset="0"/>
              <a:cs typeface="Arial" charset="0"/>
            </a:endParaRPr>
          </a:p>
          <a:p>
            <a:r>
              <a:rPr lang="en-US" baseline="0" dirty="0" smtClean="0">
                <a:latin typeface="Arial" charset="0"/>
                <a:cs typeface="Arial" charset="0"/>
              </a:rPr>
              <a:t>In addition, Ex Libris is working with materials vendors to create within Alma a selections portal that provides visibility on all selection decisions, whether they occur within Alma or an external site like GOBI.</a:t>
            </a:r>
            <a:endParaRPr lang="en-US" dirty="0" smtClean="0">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a:ln/>
        </p:spPr>
      </p:sp>
      <p:sp>
        <p:nvSpPr>
          <p:cNvPr id="173058"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a:t>Finally, I wanted to highlight our solution’s capabilities regarding Patron Driven Acquisitions. Candidate records from e-book vendors are loaded automatically into Alma and published to Primo for end-user discovery.  Depending upon the access threshold that is agreed upon between the vendor and the library, titles purchased via this process are updated within Alma.  The update occurs automatically via EOD records and EDI invoicing. At the end of the process, Alma automatically removes un-purchased candidate records.</a:t>
            </a:r>
          </a:p>
          <a:p>
            <a:pPr defTabSz="462229" eaLnBrk="1" fontAlgn="auto" hangingPunct="1">
              <a:spcBef>
                <a:spcPts val="0"/>
              </a:spcBef>
              <a:spcAft>
                <a:spcPts val="0"/>
              </a:spcAft>
              <a:defRPr/>
            </a:pPr>
            <a:endParaRPr lang="en-US" dirty="0"/>
          </a:p>
          <a:p>
            <a:pPr defTabSz="462229" eaLnBrk="1" fontAlgn="auto" hangingPunct="1">
              <a:spcBef>
                <a:spcPts val="0"/>
              </a:spcBef>
              <a:spcAft>
                <a:spcPts val="0"/>
              </a:spcAft>
              <a:defRPr/>
            </a:pPr>
            <a:r>
              <a:rPr lang="en-US" dirty="0"/>
              <a:t>Purchases via this process are specifically noted as PDA transactions for reporting and analysis.</a:t>
            </a:r>
          </a:p>
          <a:p>
            <a:endParaRPr lang="en-US" dirty="0" smtClean="0">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51122" indent="-288893" eaLnBrk="0" hangingPunct="0">
              <a:defRPr>
                <a:solidFill>
                  <a:schemeClr val="tx1"/>
                </a:solidFill>
                <a:latin typeface="Arial" charset="0"/>
                <a:cs typeface="Arial" charset="0"/>
              </a:defRPr>
            </a:lvl2pPr>
            <a:lvl3pPr marL="1155573" indent="-231115" eaLnBrk="0" hangingPunct="0">
              <a:defRPr>
                <a:solidFill>
                  <a:schemeClr val="tx1"/>
                </a:solidFill>
                <a:latin typeface="Arial" charset="0"/>
                <a:cs typeface="Arial" charset="0"/>
              </a:defRPr>
            </a:lvl3pPr>
            <a:lvl4pPr marL="1617802" indent="-231115" eaLnBrk="0" hangingPunct="0">
              <a:defRPr>
                <a:solidFill>
                  <a:schemeClr val="tx1"/>
                </a:solidFill>
                <a:latin typeface="Arial" charset="0"/>
                <a:cs typeface="Arial" charset="0"/>
              </a:defRPr>
            </a:lvl4pPr>
            <a:lvl5pPr marL="2080031" indent="-231115" eaLnBrk="0" hangingPunct="0">
              <a:defRPr>
                <a:solidFill>
                  <a:schemeClr val="tx1"/>
                </a:solidFill>
                <a:latin typeface="Arial" charset="0"/>
                <a:cs typeface="Arial" charset="0"/>
              </a:defRPr>
            </a:lvl5pPr>
            <a:lvl6pPr marL="2542261" indent="-231115" eaLnBrk="0" fontAlgn="base" hangingPunct="0">
              <a:spcBef>
                <a:spcPct val="0"/>
              </a:spcBef>
              <a:spcAft>
                <a:spcPct val="0"/>
              </a:spcAft>
              <a:defRPr>
                <a:solidFill>
                  <a:schemeClr val="tx1"/>
                </a:solidFill>
                <a:latin typeface="Arial" charset="0"/>
                <a:cs typeface="Arial" charset="0"/>
              </a:defRPr>
            </a:lvl6pPr>
            <a:lvl7pPr marL="3004490" indent="-231115" eaLnBrk="0" fontAlgn="base" hangingPunct="0">
              <a:spcBef>
                <a:spcPct val="0"/>
              </a:spcBef>
              <a:spcAft>
                <a:spcPct val="0"/>
              </a:spcAft>
              <a:defRPr>
                <a:solidFill>
                  <a:schemeClr val="tx1"/>
                </a:solidFill>
                <a:latin typeface="Arial" charset="0"/>
                <a:cs typeface="Arial" charset="0"/>
              </a:defRPr>
            </a:lvl7pPr>
            <a:lvl8pPr marL="3466719" indent="-231115" eaLnBrk="0" fontAlgn="base" hangingPunct="0">
              <a:spcBef>
                <a:spcPct val="0"/>
              </a:spcBef>
              <a:spcAft>
                <a:spcPct val="0"/>
              </a:spcAft>
              <a:defRPr>
                <a:solidFill>
                  <a:schemeClr val="tx1"/>
                </a:solidFill>
                <a:latin typeface="Arial" charset="0"/>
                <a:cs typeface="Arial" charset="0"/>
              </a:defRPr>
            </a:lvl8pPr>
            <a:lvl9pPr marL="3928948" indent="-231115" eaLnBrk="0" fontAlgn="base" hangingPunct="0">
              <a:spcBef>
                <a:spcPct val="0"/>
              </a:spcBef>
              <a:spcAft>
                <a:spcPct val="0"/>
              </a:spcAft>
              <a:defRPr>
                <a:solidFill>
                  <a:schemeClr val="tx1"/>
                </a:solidFill>
                <a:latin typeface="Arial" charset="0"/>
                <a:cs typeface="Arial" charset="0"/>
              </a:defRPr>
            </a:lvl9pPr>
          </a:lstStyle>
          <a:p>
            <a:pPr eaLnBrk="1" hangingPunct="1"/>
            <a:fld id="{24D094D2-5F1A-4990-89B8-0A0F608EFFEB}" type="slidenum">
              <a:rPr lang="he-IL" smtClean="0"/>
              <a:pPr eaLnBrk="1" hangingPunct="1"/>
              <a:t>51</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Rot="1" noChangeAspect="1" noChangeArrowheads="1" noTextEdit="1"/>
          </p:cNvSpPr>
          <p:nvPr>
            <p:ph type="sldImg"/>
          </p:nvPr>
        </p:nvSpPr>
        <p:spPr>
          <a:ln/>
        </p:spPr>
      </p:sp>
      <p:sp>
        <p:nvSpPr>
          <p:cNvPr id="143362" name="Rectangle 3"/>
          <p:cNvSpPr>
            <a:spLocks noGrp="1" noChangeArrowheads="1"/>
          </p:cNvSpPr>
          <p:nvPr>
            <p:ph type="body" idx="1"/>
          </p:nvPr>
        </p:nvSpPr>
        <p:spPr>
          <a:noFill/>
          <a:ln/>
        </p:spPr>
        <p:txBody>
          <a:bodyPr/>
          <a:lstStyle/>
          <a:p>
            <a:pPr defTabSz="462229" eaLnBrk="1" fontAlgn="auto" hangingPunct="1">
              <a:spcBef>
                <a:spcPts val="0"/>
              </a:spcBef>
              <a:spcAft>
                <a:spcPts val="0"/>
              </a:spcAft>
              <a:defRPr/>
            </a:pPr>
            <a:r>
              <a:rPr lang="en-US" dirty="0">
                <a:latin typeface="+mn-lt"/>
                <a:cs typeface="+mn-cs"/>
              </a:rPr>
              <a:t>Alma is optimized for the needs of consortia by supporting highly flexible policies, customizable processes, joint selection, acquisitions and more.  </a:t>
            </a:r>
          </a:p>
          <a:p>
            <a:pPr defTabSz="462229" eaLnBrk="1" fontAlgn="auto" hangingPunct="1">
              <a:spcBef>
                <a:spcPts val="0"/>
              </a:spcBef>
              <a:spcAft>
                <a:spcPts val="0"/>
              </a:spcAft>
              <a:defRPr/>
            </a:pPr>
            <a:endParaRPr lang="en-US" dirty="0">
              <a:latin typeface="+mn-lt"/>
              <a:cs typeface="+mn-cs"/>
            </a:endParaRPr>
          </a:p>
          <a:p>
            <a:pPr defTabSz="462229" eaLnBrk="1" fontAlgn="auto" hangingPunct="1">
              <a:spcBef>
                <a:spcPts val="0"/>
              </a:spcBef>
              <a:spcAft>
                <a:spcPts val="0"/>
              </a:spcAft>
              <a:defRPr/>
            </a:pPr>
            <a:r>
              <a:rPr lang="en-US" dirty="0">
                <a:latin typeface="+mn-lt"/>
                <a:cs typeface="+mn-cs"/>
              </a:rPr>
              <a:t>Alma supports patron and demand-driven selection and acquisition models, offering seamless integration with Primo.  These capabilities will enable the Alliance to control the exponentially increasing costs of materials by transitioning from a just-in-case to just-in-time collection development methodology – all without imposing additional overhead on library staff.</a:t>
            </a:r>
          </a:p>
          <a:p>
            <a:pPr defTabSz="462229" eaLnBrk="1" fontAlgn="auto" hangingPunct="1">
              <a:spcBef>
                <a:spcPts val="0"/>
              </a:spcBef>
              <a:spcAft>
                <a:spcPts val="0"/>
              </a:spcAft>
              <a:defRPr/>
            </a:pPr>
            <a:endParaRPr lang="en-US" dirty="0">
              <a:latin typeface="+mn-lt"/>
              <a:cs typeface="+mn-cs"/>
            </a:endParaRPr>
          </a:p>
          <a:p>
            <a:pPr defTabSz="462229" eaLnBrk="1" fontAlgn="auto" hangingPunct="1">
              <a:spcBef>
                <a:spcPts val="0"/>
              </a:spcBef>
              <a:spcAft>
                <a:spcPts val="0"/>
              </a:spcAft>
              <a:defRPr/>
            </a:pPr>
            <a:r>
              <a:rPr lang="en-US" dirty="0">
                <a:latin typeface="+mn-lt"/>
                <a:cs typeface="+mn-cs"/>
              </a:rPr>
              <a:t>In contrast to legacy solutions, Alma utilizes an exception-based workflow model.  In this model, common tasks, particularly those in acquisitions are fully automated.  Staff are involved only when there are exceptions to the parameters defined by the Alliance and its members.</a:t>
            </a:r>
          </a:p>
          <a:p>
            <a:endParaRPr lang="en-US" dirty="0" smtClean="0">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know Ex Libris pioneered the concept of “Open Platform” in the industry years before other vendors started to open their APIs….</a:t>
            </a:r>
          </a:p>
          <a:p>
            <a:endParaRPr lang="en-US" baseline="0" dirty="0" smtClean="0"/>
          </a:p>
          <a:p>
            <a:r>
              <a:rPr lang="en-US" dirty="0" smtClean="0"/>
              <a:t>Since</a:t>
            </a:r>
            <a:r>
              <a:rPr lang="en-US" baseline="0" dirty="0" smtClean="0"/>
              <a:t> Alma is a cloud-based solution, we know we have even stronger responsibility to deliver a platform that gives our customers the flexibility and control over their data that they expect ….</a:t>
            </a:r>
          </a:p>
          <a:p>
            <a:endParaRPr lang="en-US" baseline="0" dirty="0" smtClean="0"/>
          </a:p>
          <a:p>
            <a:r>
              <a:rPr lang="en-US" baseline="0" dirty="0" smtClean="0"/>
              <a:t>That is why we are developing the Alma developers platform – or the Alma API platform – where we’ll deliver many different options such as web-services, out of the box interfaces and ability for developers </a:t>
            </a:r>
            <a:r>
              <a:rPr lang="en-US" dirty="0" smtClean="0"/>
              <a:t>to </a:t>
            </a:r>
            <a:r>
              <a:rPr lang="en-US" dirty="0"/>
              <a:t>create extensions that fit the unique needs of their </a:t>
            </a:r>
            <a:r>
              <a:rPr lang="en-US" dirty="0" smtClean="0"/>
              <a:t>institution</a:t>
            </a:r>
          </a:p>
          <a:p>
            <a:endParaRPr lang="en-US" baseline="0" dirty="0" smtClean="0"/>
          </a:p>
          <a:p>
            <a:r>
              <a:rPr lang="en-US" baseline="0" dirty="0" smtClean="0"/>
              <a:t>Last note – we also plan to deliver the “next generation of EL Commons” as part of the new API platform with existing new capabilities like the API console that will allow developers to actually test API on the Developers portal itself.</a:t>
            </a:r>
          </a:p>
          <a:p>
            <a:endParaRPr lang="en-US" baseline="0" dirty="0" smtClean="0"/>
          </a:p>
          <a:p>
            <a:r>
              <a:rPr lang="en-US" baseline="0" dirty="0" smtClean="0"/>
              <a:t>Let’s move know to the 4</a:t>
            </a:r>
            <a:r>
              <a:rPr lang="en-US" baseline="30000" dirty="0" smtClean="0"/>
              <a:t>th</a:t>
            </a:r>
            <a:r>
              <a:rPr lang="en-US" baseline="0" dirty="0" smtClean="0"/>
              <a:t> success factor which is Configurability &amp; Scalability and specifically I want to talk about our “Collaborative Network” concept ….</a:t>
            </a:r>
          </a:p>
        </p:txBody>
      </p:sp>
      <p:sp>
        <p:nvSpPr>
          <p:cNvPr id="4" name="Slide Number Placeholder 3"/>
          <p:cNvSpPr>
            <a:spLocks noGrp="1"/>
          </p:cNvSpPr>
          <p:nvPr>
            <p:ph type="sldNum" sz="quarter" idx="10"/>
          </p:nvPr>
        </p:nvSpPr>
        <p:spPr/>
        <p:txBody>
          <a:bodyPr/>
          <a:lstStyle/>
          <a:p>
            <a:pPr>
              <a:defRPr/>
            </a:pPr>
            <a:fld id="{E6679108-6D3C-4181-9A58-907AABDF7860}" type="slidenum">
              <a:rPr lang="ar-SA"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363436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035E7-2B5E-4370-BF8F-08CBAC48FA4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713706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51122" indent="-288893" eaLnBrk="0" hangingPunct="0">
              <a:defRPr>
                <a:solidFill>
                  <a:schemeClr val="tx1"/>
                </a:solidFill>
                <a:latin typeface="Arial" charset="0"/>
                <a:cs typeface="Arial" charset="0"/>
              </a:defRPr>
            </a:lvl2pPr>
            <a:lvl3pPr marL="1155573" indent="-231115" eaLnBrk="0" hangingPunct="0">
              <a:defRPr>
                <a:solidFill>
                  <a:schemeClr val="tx1"/>
                </a:solidFill>
                <a:latin typeface="Arial" charset="0"/>
                <a:cs typeface="Arial" charset="0"/>
              </a:defRPr>
            </a:lvl3pPr>
            <a:lvl4pPr marL="1617802" indent="-231115" eaLnBrk="0" hangingPunct="0">
              <a:defRPr>
                <a:solidFill>
                  <a:schemeClr val="tx1"/>
                </a:solidFill>
                <a:latin typeface="Arial" charset="0"/>
                <a:cs typeface="Arial" charset="0"/>
              </a:defRPr>
            </a:lvl4pPr>
            <a:lvl5pPr marL="2080031" indent="-231115" eaLnBrk="0" hangingPunct="0">
              <a:defRPr>
                <a:solidFill>
                  <a:schemeClr val="tx1"/>
                </a:solidFill>
                <a:latin typeface="Arial" charset="0"/>
                <a:cs typeface="Arial" charset="0"/>
              </a:defRPr>
            </a:lvl5pPr>
            <a:lvl6pPr marL="2542261" indent="-231115" eaLnBrk="0" fontAlgn="base" hangingPunct="0">
              <a:spcBef>
                <a:spcPct val="0"/>
              </a:spcBef>
              <a:spcAft>
                <a:spcPct val="0"/>
              </a:spcAft>
              <a:defRPr>
                <a:solidFill>
                  <a:schemeClr val="tx1"/>
                </a:solidFill>
                <a:latin typeface="Arial" charset="0"/>
                <a:cs typeface="Arial" charset="0"/>
              </a:defRPr>
            </a:lvl6pPr>
            <a:lvl7pPr marL="3004490" indent="-231115" eaLnBrk="0" fontAlgn="base" hangingPunct="0">
              <a:spcBef>
                <a:spcPct val="0"/>
              </a:spcBef>
              <a:spcAft>
                <a:spcPct val="0"/>
              </a:spcAft>
              <a:defRPr>
                <a:solidFill>
                  <a:schemeClr val="tx1"/>
                </a:solidFill>
                <a:latin typeface="Arial" charset="0"/>
                <a:cs typeface="Arial" charset="0"/>
              </a:defRPr>
            </a:lvl7pPr>
            <a:lvl8pPr marL="3466719" indent="-231115" eaLnBrk="0" fontAlgn="base" hangingPunct="0">
              <a:spcBef>
                <a:spcPct val="0"/>
              </a:spcBef>
              <a:spcAft>
                <a:spcPct val="0"/>
              </a:spcAft>
              <a:defRPr>
                <a:solidFill>
                  <a:schemeClr val="tx1"/>
                </a:solidFill>
                <a:latin typeface="Arial" charset="0"/>
                <a:cs typeface="Arial" charset="0"/>
              </a:defRPr>
            </a:lvl8pPr>
            <a:lvl9pPr marL="3928948" indent="-231115" eaLnBrk="0" fontAlgn="base" hangingPunct="0">
              <a:spcBef>
                <a:spcPct val="0"/>
              </a:spcBef>
              <a:spcAft>
                <a:spcPct val="0"/>
              </a:spcAft>
              <a:defRPr>
                <a:solidFill>
                  <a:schemeClr val="tx1"/>
                </a:solidFill>
                <a:latin typeface="Arial" charset="0"/>
                <a:cs typeface="Arial" charset="0"/>
              </a:defRPr>
            </a:lvl9pPr>
          </a:lstStyle>
          <a:p>
            <a:pPr eaLnBrk="1" hangingPunct="1"/>
            <a:fld id="{24D094D2-5F1A-4990-89B8-0A0F608EFFEB}" type="slidenum">
              <a:rPr lang="he-IL" smtClean="0"/>
              <a:pPr eaLnBrk="1" hangingPunct="1"/>
              <a:t>62</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4134" indent="-290051" eaLnBrk="0" hangingPunct="0">
              <a:defRPr>
                <a:solidFill>
                  <a:schemeClr val="tx1"/>
                </a:solidFill>
                <a:latin typeface="Arial" charset="0"/>
                <a:cs typeface="Arial" charset="0"/>
              </a:defRPr>
            </a:lvl2pPr>
            <a:lvl3pPr marL="1160207" indent="-232041" eaLnBrk="0" hangingPunct="0">
              <a:defRPr>
                <a:solidFill>
                  <a:schemeClr val="tx1"/>
                </a:solidFill>
                <a:latin typeface="Arial" charset="0"/>
                <a:cs typeface="Arial" charset="0"/>
              </a:defRPr>
            </a:lvl3pPr>
            <a:lvl4pPr marL="1624291" indent="-232041" eaLnBrk="0" hangingPunct="0">
              <a:defRPr>
                <a:solidFill>
                  <a:schemeClr val="tx1"/>
                </a:solidFill>
                <a:latin typeface="Arial" charset="0"/>
                <a:cs typeface="Arial" charset="0"/>
              </a:defRPr>
            </a:lvl4pPr>
            <a:lvl5pPr marL="2088374" indent="-232041" eaLnBrk="0" hangingPunct="0">
              <a:defRPr>
                <a:solidFill>
                  <a:schemeClr val="tx1"/>
                </a:solidFill>
                <a:latin typeface="Arial" charset="0"/>
                <a:cs typeface="Arial" charset="0"/>
              </a:defRPr>
            </a:lvl5pPr>
            <a:lvl6pPr marL="2552458" indent="-232041" eaLnBrk="0" fontAlgn="base" hangingPunct="0">
              <a:spcBef>
                <a:spcPct val="0"/>
              </a:spcBef>
              <a:spcAft>
                <a:spcPct val="0"/>
              </a:spcAft>
              <a:defRPr>
                <a:solidFill>
                  <a:schemeClr val="tx1"/>
                </a:solidFill>
                <a:latin typeface="Arial" charset="0"/>
                <a:cs typeface="Arial" charset="0"/>
              </a:defRPr>
            </a:lvl6pPr>
            <a:lvl7pPr marL="3016540" indent="-232041" eaLnBrk="0" fontAlgn="base" hangingPunct="0">
              <a:spcBef>
                <a:spcPct val="0"/>
              </a:spcBef>
              <a:spcAft>
                <a:spcPct val="0"/>
              </a:spcAft>
              <a:defRPr>
                <a:solidFill>
                  <a:schemeClr val="tx1"/>
                </a:solidFill>
                <a:latin typeface="Arial" charset="0"/>
                <a:cs typeface="Arial" charset="0"/>
              </a:defRPr>
            </a:lvl7pPr>
            <a:lvl8pPr marL="3480623" indent="-232041" eaLnBrk="0" fontAlgn="base" hangingPunct="0">
              <a:spcBef>
                <a:spcPct val="0"/>
              </a:spcBef>
              <a:spcAft>
                <a:spcPct val="0"/>
              </a:spcAft>
              <a:defRPr>
                <a:solidFill>
                  <a:schemeClr val="tx1"/>
                </a:solidFill>
                <a:latin typeface="Arial" charset="0"/>
                <a:cs typeface="Arial" charset="0"/>
              </a:defRPr>
            </a:lvl8pPr>
            <a:lvl9pPr marL="3944707" indent="-232041" eaLnBrk="0" fontAlgn="base" hangingPunct="0">
              <a:spcBef>
                <a:spcPct val="0"/>
              </a:spcBef>
              <a:spcAft>
                <a:spcPct val="0"/>
              </a:spcAft>
              <a:defRPr>
                <a:solidFill>
                  <a:schemeClr val="tx1"/>
                </a:solidFill>
                <a:latin typeface="Arial" charset="0"/>
                <a:cs typeface="Arial" charset="0"/>
              </a:defRPr>
            </a:lvl9pPr>
          </a:lstStyle>
          <a:p>
            <a:pPr eaLnBrk="1" hangingPunct="1"/>
            <a:fld id="{8F283BCC-05FE-47F1-89B0-694E2821B1D0}" type="slidenum">
              <a:rPr lang="he-IL" smtClean="0">
                <a:solidFill>
                  <a:prstClr val="black"/>
                </a:solidFill>
              </a:rPr>
              <a:pPr eaLnBrk="1" hangingPunct="1"/>
              <a:t>8</a:t>
            </a:fld>
            <a:endParaRPr lang="en-US" dirty="0"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4134" indent="-290051" eaLnBrk="0" hangingPunct="0">
              <a:defRPr>
                <a:solidFill>
                  <a:schemeClr val="tx1"/>
                </a:solidFill>
                <a:latin typeface="Arial" charset="0"/>
                <a:cs typeface="Arial" charset="0"/>
              </a:defRPr>
            </a:lvl2pPr>
            <a:lvl3pPr marL="1160207" indent="-232041" eaLnBrk="0" hangingPunct="0">
              <a:defRPr>
                <a:solidFill>
                  <a:schemeClr val="tx1"/>
                </a:solidFill>
                <a:latin typeface="Arial" charset="0"/>
                <a:cs typeface="Arial" charset="0"/>
              </a:defRPr>
            </a:lvl3pPr>
            <a:lvl4pPr marL="1624291" indent="-232041" eaLnBrk="0" hangingPunct="0">
              <a:defRPr>
                <a:solidFill>
                  <a:schemeClr val="tx1"/>
                </a:solidFill>
                <a:latin typeface="Arial" charset="0"/>
                <a:cs typeface="Arial" charset="0"/>
              </a:defRPr>
            </a:lvl4pPr>
            <a:lvl5pPr marL="2088374" indent="-232041" eaLnBrk="0" hangingPunct="0">
              <a:defRPr>
                <a:solidFill>
                  <a:schemeClr val="tx1"/>
                </a:solidFill>
                <a:latin typeface="Arial" charset="0"/>
                <a:cs typeface="Arial" charset="0"/>
              </a:defRPr>
            </a:lvl5pPr>
            <a:lvl6pPr marL="2552458" indent="-232041" eaLnBrk="0" fontAlgn="base" hangingPunct="0">
              <a:spcBef>
                <a:spcPct val="0"/>
              </a:spcBef>
              <a:spcAft>
                <a:spcPct val="0"/>
              </a:spcAft>
              <a:defRPr>
                <a:solidFill>
                  <a:schemeClr val="tx1"/>
                </a:solidFill>
                <a:latin typeface="Arial" charset="0"/>
                <a:cs typeface="Arial" charset="0"/>
              </a:defRPr>
            </a:lvl6pPr>
            <a:lvl7pPr marL="3016540" indent="-232041" eaLnBrk="0" fontAlgn="base" hangingPunct="0">
              <a:spcBef>
                <a:spcPct val="0"/>
              </a:spcBef>
              <a:spcAft>
                <a:spcPct val="0"/>
              </a:spcAft>
              <a:defRPr>
                <a:solidFill>
                  <a:schemeClr val="tx1"/>
                </a:solidFill>
                <a:latin typeface="Arial" charset="0"/>
                <a:cs typeface="Arial" charset="0"/>
              </a:defRPr>
            </a:lvl7pPr>
            <a:lvl8pPr marL="3480623" indent="-232041" eaLnBrk="0" fontAlgn="base" hangingPunct="0">
              <a:spcBef>
                <a:spcPct val="0"/>
              </a:spcBef>
              <a:spcAft>
                <a:spcPct val="0"/>
              </a:spcAft>
              <a:defRPr>
                <a:solidFill>
                  <a:schemeClr val="tx1"/>
                </a:solidFill>
                <a:latin typeface="Arial" charset="0"/>
                <a:cs typeface="Arial" charset="0"/>
              </a:defRPr>
            </a:lvl8pPr>
            <a:lvl9pPr marL="3944707" indent="-232041" eaLnBrk="0" fontAlgn="base" hangingPunct="0">
              <a:spcBef>
                <a:spcPct val="0"/>
              </a:spcBef>
              <a:spcAft>
                <a:spcPct val="0"/>
              </a:spcAft>
              <a:defRPr>
                <a:solidFill>
                  <a:schemeClr val="tx1"/>
                </a:solidFill>
                <a:latin typeface="Arial" charset="0"/>
                <a:cs typeface="Arial" charset="0"/>
              </a:defRPr>
            </a:lvl9pPr>
          </a:lstStyle>
          <a:p>
            <a:pPr eaLnBrk="1" hangingPunct="1"/>
            <a:fld id="{8F283BCC-05FE-47F1-89B0-694E2821B1D0}" type="slidenum">
              <a:rPr lang="he-IL" smtClean="0">
                <a:solidFill>
                  <a:prstClr val="black"/>
                </a:solidFill>
              </a:rPr>
              <a:pPr eaLnBrk="1" hangingPunct="1"/>
              <a:t>9</a:t>
            </a:fld>
            <a:endParaRPr lang="en-US" dirty="0"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4B72A8-0E7B-4903-9AF1-A01A329018D1}" type="slidenum">
              <a:rPr lang="x-none" smtClean="0"/>
              <a:pPr>
                <a:defRPr/>
              </a:pPr>
              <a:t>10</a:t>
            </a:fld>
            <a:endParaRPr lang="en-US" dirty="0"/>
          </a:p>
        </p:txBody>
      </p:sp>
    </p:spTree>
    <p:extLst>
      <p:ext uri="{BB962C8B-B14F-4D97-AF65-F5344CB8AC3E}">
        <p14:creationId xmlns:p14="http://schemas.microsoft.com/office/powerpoint/2010/main" val="2625550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900284" y="8831208"/>
            <a:ext cx="2981529" cy="465192"/>
          </a:xfrm>
          <a:prstGeom prst="rect">
            <a:avLst/>
          </a:prstGeom>
          <a:noFill/>
          <a:ln w="9525">
            <a:noFill/>
            <a:miter lim="800000"/>
            <a:headEnd/>
            <a:tailEnd/>
          </a:ln>
        </p:spPr>
        <p:txBody>
          <a:bodyPr anchor="b"/>
          <a:lstStyle/>
          <a:p>
            <a:pPr algn="r"/>
            <a:fld id="{AB80266F-3D11-4F6B-8508-6BA2A7088A0C}" type="slidenum">
              <a:rPr lang="en-US" sz="1200"/>
              <a:pPr algn="r"/>
              <a:t>12</a:t>
            </a:fld>
            <a:endParaRPr lang="en-US" sz="1200"/>
          </a:p>
        </p:txBody>
      </p:sp>
      <p:sp>
        <p:nvSpPr>
          <p:cNvPr id="110594" name="Slide Image Placeholder 1"/>
          <p:cNvSpPr>
            <a:spLocks noGrp="1" noRot="1" noChangeAspect="1" noTextEdit="1"/>
          </p:cNvSpPr>
          <p:nvPr>
            <p:ph type="sldImg"/>
          </p:nvPr>
        </p:nvSpPr>
        <p:spPr>
          <a:xfrm>
            <a:off x="1265238" y="585788"/>
            <a:ext cx="4406900" cy="3305175"/>
          </a:xfrm>
          <a:ln/>
        </p:spPr>
      </p:sp>
      <p:sp>
        <p:nvSpPr>
          <p:cNvPr id="110595" name="Notes Placeholder 2"/>
          <p:cNvSpPr>
            <a:spLocks noGrp="1"/>
          </p:cNvSpPr>
          <p:nvPr>
            <p:ph type="body" idx="1"/>
          </p:nvPr>
        </p:nvSpPr>
        <p:spPr>
          <a:xfrm>
            <a:off x="753026" y="4378448"/>
            <a:ext cx="5370935" cy="4252119"/>
          </a:xfrm>
          <a:noFill/>
          <a:ln/>
        </p:spPr>
        <p:txBody>
          <a:bodyPr lIns="93789" tIns="49200" rIns="93789" bIns="49200"/>
          <a:lstStyle/>
          <a:p>
            <a:pPr marL="112713" indent="-112713" defTabSz="1020763" eaLnBrk="1" hangingPunct="1">
              <a:lnSpc>
                <a:spcPct val="90000"/>
              </a:lnSpc>
            </a:pPr>
            <a:r>
              <a:rPr lang="en-US" sz="1000" dirty="0" smtClean="0">
                <a:latin typeface="Arial" charset="0"/>
                <a:cs typeface="Arial" charset="0"/>
              </a:rPr>
              <a:t>So, now that we’ve talked about the various relationships the library has, let’s talk about what that means for next generation library services, and how we will deliver services to them in light of the new framework.</a:t>
            </a:r>
          </a:p>
          <a:p>
            <a:pPr marL="112713" indent="-112713" defTabSz="1020763" eaLnBrk="1" hangingPunct="1">
              <a:lnSpc>
                <a:spcPct val="90000"/>
              </a:lnSpc>
            </a:pPr>
            <a:endParaRPr lang="en-US" sz="1000" dirty="0" smtClean="0">
              <a:latin typeface="Arial" charset="0"/>
              <a:cs typeface="Arial" charset="0"/>
            </a:endParaRPr>
          </a:p>
          <a:p>
            <a:pPr marL="112713" indent="-112713" defTabSz="1020763" eaLnBrk="1" hangingPunct="1">
              <a:lnSpc>
                <a:spcPct val="90000"/>
              </a:lnSpc>
            </a:pPr>
            <a:r>
              <a:rPr lang="en-US" sz="1000" dirty="0" smtClean="0">
                <a:latin typeface="Arial" charset="0"/>
                <a:cs typeface="Arial" charset="0"/>
              </a:rPr>
              <a:t>In general, in one sentence, if I can, it means “</a:t>
            </a:r>
            <a:r>
              <a:rPr lang="en-US" sz="1000" b="1" dirty="0" smtClean="0">
                <a:latin typeface="Arial" charset="0"/>
                <a:cs typeface="Arial" charset="0"/>
              </a:rPr>
              <a:t>TAKING THE RELATIONSHIP TO THE NEXT LEVEL</a:t>
            </a:r>
            <a:r>
              <a:rPr lang="en-US" sz="1000" dirty="0" smtClean="0">
                <a:latin typeface="Arial" charset="0"/>
                <a:cs typeface="Arial" charset="0"/>
              </a:rPr>
              <a:t>.” And each constituent has a different type of relationship with the library. Let’s start with </a:t>
            </a:r>
            <a:r>
              <a:rPr lang="en-US" sz="1000" b="1" dirty="0" smtClean="0">
                <a:latin typeface="Arial" charset="0"/>
                <a:cs typeface="Arial" charset="0"/>
              </a:rPr>
              <a:t>users</a:t>
            </a:r>
            <a:r>
              <a:rPr lang="en-US" sz="1000" dirty="0" smtClean="0">
                <a:latin typeface="Arial" charset="0"/>
                <a:cs typeface="Arial" charset="0"/>
              </a:rPr>
              <a:t>. The present way of working with users is all about what we call “Discovery and Access”. Users connect to the library to get access to information or knowledge. Next generation library services takes this relationship to the next level. In this case, an example could be providing a personalized experience. So it’s not just about delivering access – we’re moving to a much more personalized access, one that is driven by the needs of the user.</a:t>
            </a:r>
          </a:p>
          <a:p>
            <a:pPr marL="112713" indent="-112713" defTabSz="1020763" eaLnBrk="1" hangingPunct="1">
              <a:lnSpc>
                <a:spcPct val="90000"/>
              </a:lnSpc>
            </a:pPr>
            <a:endParaRPr lang="en-US" sz="1000" dirty="0" smtClean="0">
              <a:latin typeface="Arial" charset="0"/>
              <a:cs typeface="Arial" charset="0"/>
            </a:endParaRPr>
          </a:p>
          <a:p>
            <a:pPr marL="112713" indent="-112713" defTabSz="1020763" eaLnBrk="1" hangingPunct="1">
              <a:lnSpc>
                <a:spcPct val="90000"/>
              </a:lnSpc>
            </a:pPr>
            <a:r>
              <a:rPr lang="en-US" sz="1000" dirty="0" smtClean="0">
                <a:latin typeface="Arial" charset="0"/>
                <a:cs typeface="Arial" charset="0"/>
              </a:rPr>
              <a:t>If you look at </a:t>
            </a:r>
            <a:r>
              <a:rPr lang="en-US" sz="1000" b="1" dirty="0" smtClean="0">
                <a:latin typeface="Arial" charset="0"/>
                <a:cs typeface="Arial" charset="0"/>
              </a:rPr>
              <a:t>partners</a:t>
            </a:r>
            <a:r>
              <a:rPr lang="en-US" sz="1000" dirty="0" smtClean="0">
                <a:latin typeface="Arial" charset="0"/>
                <a:cs typeface="Arial" charset="0"/>
              </a:rPr>
              <a:t>, typically, there is a “resource-sharing” relationship. I share resources with you, for example. Inter Library Loans. I provide a book to another library who requests it. Next generation library services means again, taking this relationship to the next step or to the higher level of relationship. In this case, for example, “Joint-Collection Building”: So instead of just sharing my books with partners, we are building our collection together, jointly, so instead of having two books in two locations, I’m going to have a single book, in a single location, maybe even off premise, but now I’m not just sharing, I’m becoming more efficient by jointly-developing my collection. As you can see this is a higher level of relationship between the library and partners. This is just one example – there are many other examples when it comes to partners.</a:t>
            </a:r>
          </a:p>
          <a:p>
            <a:pPr marL="112713" indent="-112713" defTabSz="1020763" eaLnBrk="1" hangingPunct="1">
              <a:lnSpc>
                <a:spcPct val="90000"/>
              </a:lnSpc>
            </a:pPr>
            <a:endParaRPr lang="en-US" sz="1000" dirty="0" smtClean="0">
              <a:latin typeface="Arial" charset="0"/>
              <a:cs typeface="Arial" charset="0"/>
            </a:endParaRPr>
          </a:p>
          <a:p>
            <a:pPr marL="112713" indent="-112713" defTabSz="1020763" eaLnBrk="1" hangingPunct="1">
              <a:lnSpc>
                <a:spcPct val="90000"/>
              </a:lnSpc>
            </a:pPr>
            <a:r>
              <a:rPr lang="en-US" sz="1000" b="1" dirty="0" smtClean="0">
                <a:latin typeface="Arial" charset="0"/>
                <a:cs typeface="Arial" charset="0"/>
              </a:rPr>
              <a:t>Parent institution</a:t>
            </a:r>
            <a:r>
              <a:rPr lang="en-US" sz="1000" dirty="0" smtClean="0">
                <a:latin typeface="Arial" charset="0"/>
                <a:cs typeface="Arial" charset="0"/>
              </a:rPr>
              <a:t>? Here, the traditional way is that libraries provide the collection development. Libraries are responsible for developing the knowledge base of the institution. Next generation means moving towards demonstrating value or adding value to the institution in a measurable way. And in this case, it’s about connecting to the mission statement, the missions of the parent institution, whatever they may be. Whether teaching or research, really helping the institution meet those goals in a much better way.</a:t>
            </a:r>
          </a:p>
          <a:p>
            <a:pPr marL="112713" indent="-112713" defTabSz="1020763" eaLnBrk="1" hangingPunct="1">
              <a:lnSpc>
                <a:spcPct val="90000"/>
              </a:lnSpc>
            </a:pPr>
            <a:endParaRPr lang="en-US" sz="1000" dirty="0" smtClean="0">
              <a:latin typeface="Arial" charset="0"/>
              <a:cs typeface="Arial" charset="0"/>
            </a:endParaRPr>
          </a:p>
          <a:p>
            <a:pPr marL="112713" indent="-112713" defTabSz="1020763" eaLnBrk="1" hangingPunct="1">
              <a:lnSpc>
                <a:spcPct val="90000"/>
              </a:lnSpc>
            </a:pPr>
            <a:r>
              <a:rPr lang="en-US" sz="1000" b="1" dirty="0" smtClean="0">
                <a:latin typeface="Arial" charset="0"/>
                <a:cs typeface="Arial" charset="0"/>
              </a:rPr>
              <a:t>Suppliers</a:t>
            </a:r>
            <a:r>
              <a:rPr lang="en-US" sz="1000" dirty="0" smtClean="0">
                <a:latin typeface="Arial" charset="0"/>
                <a:cs typeface="Arial" charset="0"/>
              </a:rPr>
              <a:t>? Traditionally, we just have a relationship where we purchase from them. What does that mean? I subscribe to an electronic package. That’s the relationship. I activate an electronic package. Versus a next generation relationship means that now the publisher knows what the demand is for a particular package. The publisher knows what the users want, what the usage of your users in the library is. Now they will be able to provide you content that is much more on-demand and personalized to that library. So now, instead of buying a package, and you know, it will be a very generic package, now you will move to a more selective mode, a more customized relationship moving away from what the publisher wants to provide, to what the user wants the publisher to provide. A small nuance, but a huge difference.</a:t>
            </a:r>
          </a:p>
          <a:p>
            <a:pPr marL="112713" indent="-112713" defTabSz="1020763" eaLnBrk="1" hangingPunct="1">
              <a:lnSpc>
                <a:spcPct val="90000"/>
              </a:lnSpc>
            </a:pPr>
            <a:endParaRPr lang="en-US" sz="1000" dirty="0" smtClean="0">
              <a:latin typeface="Arial" charset="0"/>
              <a:cs typeface="Arial" charset="0"/>
            </a:endParaRPr>
          </a:p>
          <a:p>
            <a:pPr marL="112713" indent="-112713" defTabSz="1020763" eaLnBrk="1" hangingPunct="1">
              <a:lnSpc>
                <a:spcPct val="90000"/>
              </a:lnSpc>
            </a:pPr>
            <a:r>
              <a:rPr lang="en-US" sz="1000" dirty="0" smtClean="0">
                <a:latin typeface="Arial" charset="0"/>
                <a:cs typeface="Arial" charset="0"/>
              </a:rPr>
              <a:t>And the </a:t>
            </a:r>
            <a:r>
              <a:rPr lang="en-US" sz="1000" b="1" dirty="0" smtClean="0">
                <a:latin typeface="Arial" charset="0"/>
                <a:cs typeface="Arial" charset="0"/>
              </a:rPr>
              <a:t>scholarly community</a:t>
            </a:r>
            <a:r>
              <a:rPr lang="en-US" sz="1000" dirty="0" smtClean="0">
                <a:latin typeface="Arial" charset="0"/>
                <a:cs typeface="Arial" charset="0"/>
              </a:rPr>
              <a:t>, in the past, it’s about faculty looking for books, articles, and the library provides the discovery or access of those materials. A higher level of relationship is really about being much more involved in the relationship, where libraries, who are experts in knowledge across various disciplines, know what research can help the faculty before they come to it, allowing them to find what they need In a much more effective manner.</a:t>
            </a:r>
          </a:p>
        </p:txBody>
      </p:sp>
      <p:sp>
        <p:nvSpPr>
          <p:cNvPr id="110596" name="Slide Number Placeholder 3"/>
          <p:cNvSpPr txBox="1">
            <a:spLocks noGrp="1"/>
          </p:cNvSpPr>
          <p:nvPr/>
        </p:nvSpPr>
        <p:spPr bwMode="auto">
          <a:xfrm>
            <a:off x="5821464" y="8679613"/>
            <a:ext cx="796469" cy="289816"/>
          </a:xfrm>
          <a:prstGeom prst="rect">
            <a:avLst/>
          </a:prstGeom>
          <a:noFill/>
          <a:ln w="9525">
            <a:noFill/>
            <a:miter lim="800000"/>
            <a:headEnd/>
            <a:tailEnd/>
          </a:ln>
        </p:spPr>
        <p:txBody>
          <a:bodyPr lIns="18450" tIns="0" rIns="18450" bIns="0" anchor="b"/>
          <a:lstStyle/>
          <a:p>
            <a:pPr algn="r" defTabSz="885825"/>
            <a:fld id="{D3480EFE-E892-4741-ADDF-0B2E5829D0FC}" type="slidenum">
              <a:rPr lang="en-US" sz="800">
                <a:ea typeface="MS PGothic" pitchFamily="34" charset="-128"/>
              </a:rPr>
              <a:pPr algn="r" defTabSz="885825"/>
              <a:t>12</a:t>
            </a:fld>
            <a:endParaRPr lang="en-US" sz="80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900284" y="8831208"/>
            <a:ext cx="2981529" cy="465192"/>
          </a:xfrm>
          <a:prstGeom prst="rect">
            <a:avLst/>
          </a:prstGeom>
          <a:noFill/>
          <a:ln w="9525">
            <a:noFill/>
            <a:miter lim="800000"/>
            <a:headEnd/>
            <a:tailEnd/>
          </a:ln>
        </p:spPr>
        <p:txBody>
          <a:bodyPr anchor="b"/>
          <a:lstStyle/>
          <a:p>
            <a:pPr algn="r"/>
            <a:fld id="{76D2EF75-FC6D-4B31-A991-6B09BD5183C2}" type="slidenum">
              <a:rPr lang="en-US" sz="1200"/>
              <a:pPr algn="r"/>
              <a:t>13</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After talking to many of our customers over the last two to three years, we were able to take that feedback to design a framework that we are referring to as the </a:t>
            </a:r>
            <a:r>
              <a:rPr lang="en-GB" b="1" smtClean="0">
                <a:latin typeface="Arial" charset="0"/>
                <a:cs typeface="Arial" charset="0"/>
              </a:rPr>
              <a:t>UNIFIED RESOURCE MANAGEMENT </a:t>
            </a:r>
            <a:r>
              <a:rPr lang="en-GB" smtClean="0">
                <a:latin typeface="Arial" charset="0"/>
                <a:cs typeface="Arial" charset="0"/>
              </a:rPr>
              <a:t>framework. It basically takes the steps that a library should take to get to the next generation framework, and we’ve defined that in three steps:</a:t>
            </a:r>
          </a:p>
          <a:p>
            <a:pPr eaLnBrk="1" hangingPunct="1"/>
            <a:endParaRPr lang="en-GB" smtClean="0">
              <a:latin typeface="Arial" charset="0"/>
              <a:cs typeface="Arial" charset="0"/>
            </a:endParaRPr>
          </a:p>
          <a:p>
            <a:pPr eaLnBrk="1" hangingPunct="1"/>
            <a:r>
              <a:rPr lang="en-GB" smtClean="0">
                <a:latin typeface="Arial" charset="0"/>
                <a:cs typeface="Arial" charset="0"/>
              </a:rPr>
              <a:t>The first one is about consolidation, the second is optimise, and the third is extend. We believe that if a library followed this strategy, where they consolidated their frameworks, optimise through collaboration, and finally extend the range of services, they’ll be able to achieve that transition to next generation library services.</a:t>
            </a:r>
          </a:p>
          <a:p>
            <a:pPr eaLnBrk="1" hangingPunct="1"/>
            <a:endParaRPr lang="en-GB"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תמונה 8" descr="BG002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3736239"/>
            <a:ext cx="7772400" cy="670329"/>
          </a:xfrm>
        </p:spPr>
        <p:txBody>
          <a:bodyPr/>
          <a:lstStyle>
            <a:lvl1pPr algn="l">
              <a:defRPr sz="2400"/>
            </a:lvl1pPr>
          </a:lstStyle>
          <a:p>
            <a:r>
              <a:rPr lang="en-US" dirty="0" smtClean="0"/>
              <a:t>Click to edit Master title style</a:t>
            </a:r>
            <a:endParaRPr lang="he-IL" dirty="0"/>
          </a:p>
        </p:txBody>
      </p:sp>
      <p:sp>
        <p:nvSpPr>
          <p:cNvPr id="3" name="Subtitle 2"/>
          <p:cNvSpPr>
            <a:spLocks noGrp="1"/>
          </p:cNvSpPr>
          <p:nvPr>
            <p:ph type="subTitle" idx="1"/>
          </p:nvPr>
        </p:nvSpPr>
        <p:spPr>
          <a:xfrm>
            <a:off x="685800" y="4619555"/>
            <a:ext cx="6400800" cy="1752600"/>
          </a:xfrm>
          <a:prstGeom prst="rect">
            <a:avLst/>
          </a:prstGeom>
        </p:spPr>
        <p:txBody>
          <a:bodyPr/>
          <a:lstStyle>
            <a:lvl1pPr marL="0" indent="0" algn="l">
              <a:buNone/>
              <a:defRPr sz="24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21094064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82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4" name="מלבן 12"/>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5" name="מלבן מעוגל 7"/>
          <p:cNvSpPr>
            <a:spLocks noChangeArrowheads="1"/>
          </p:cNvSpPr>
          <p:nvPr/>
        </p:nvSpPr>
        <p:spPr bwMode="auto">
          <a:xfrm>
            <a:off x="525463" y="1238250"/>
            <a:ext cx="8093075" cy="4878388"/>
          </a:xfrm>
          <a:prstGeom prst="roundRect">
            <a:avLst>
              <a:gd name="adj" fmla="val 3926"/>
            </a:avLst>
          </a:prstGeom>
          <a:solidFill>
            <a:srgbClr val="E6E6E6"/>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6" name="מלבן מעוגל 8"/>
          <p:cNvSpPr/>
          <p:nvPr/>
        </p:nvSpPr>
        <p:spPr bwMode="auto">
          <a:xfrm>
            <a:off x="630238" y="1338263"/>
            <a:ext cx="7883525" cy="4676775"/>
          </a:xfrm>
          <a:prstGeom prst="roundRect">
            <a:avLst>
              <a:gd name="adj" fmla="val 2794"/>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pic>
        <p:nvPicPr>
          <p:cNvPr id="7" name="Picture 5" descr="ExLibris-logo"/>
          <p:cNvPicPr>
            <a:picLocks noChangeAspect="1" noChangeArrowheads="1"/>
          </p:cNvPicPr>
          <p:nvPr/>
        </p:nvPicPr>
        <p:blipFill>
          <a:blip r:embed="rId2" cstate="print"/>
          <a:srcRect/>
          <a:stretch>
            <a:fillRect/>
          </a:stretch>
        </p:blipFill>
        <p:spPr bwMode="auto">
          <a:xfrm>
            <a:off x="8096250" y="6237288"/>
            <a:ext cx="914400" cy="323850"/>
          </a:xfrm>
          <a:prstGeom prst="rect">
            <a:avLst/>
          </a:prstGeom>
          <a:noFill/>
          <a:ln w="9525">
            <a:noFill/>
            <a:miter lim="800000"/>
            <a:headEnd/>
            <a:tailEnd/>
          </a:ln>
        </p:spPr>
      </p:pic>
      <p:sp>
        <p:nvSpPr>
          <p:cNvPr id="8" name="Rectangle 7"/>
          <p:cNvSpPr>
            <a:spLocks noChangeArrowheads="1"/>
          </p:cNvSpPr>
          <p:nvPr/>
        </p:nvSpPr>
        <p:spPr bwMode="auto">
          <a:xfrm>
            <a:off x="4281488" y="6427788"/>
            <a:ext cx="581025" cy="457200"/>
          </a:xfrm>
          <a:prstGeom prst="rect">
            <a:avLst/>
          </a:prstGeom>
          <a:noFill/>
          <a:ln>
            <a:noFill/>
          </a:ln>
          <a:extLst/>
        </p:spPr>
        <p:txBody>
          <a:bodyPr anchor="b"/>
          <a:lstStyle/>
          <a:p>
            <a:pPr algn="ctr" eaLnBrk="0" hangingPunct="0">
              <a:defRPr/>
            </a:pPr>
            <a:fld id="{2AB0BE91-52C4-4535-814A-C0A94CA83E99}"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9" name="Rectangle 5"/>
          <p:cNvSpPr>
            <a:spLocks noChangeArrowheads="1"/>
          </p:cNvSpPr>
          <p:nvPr/>
        </p:nvSpPr>
        <p:spPr bwMode="auto">
          <a:xfrm>
            <a:off x="0" y="776288"/>
            <a:ext cx="9144000" cy="5340350"/>
          </a:xfrm>
          <a:prstGeom prst="rect">
            <a:avLst/>
          </a:prstGeom>
          <a:gradFill rotWithShape="1">
            <a:gsLst>
              <a:gs pos="0">
                <a:srgbClr val="F2F2F2"/>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0" name="Picture 6" descr="ruler"/>
          <p:cNvPicPr preferRelativeResize="0">
            <a:picLocks noChangeAspect="1" noChangeArrowheads="1"/>
          </p:cNvPicPr>
          <p:nvPr/>
        </p:nvPicPr>
        <p:blipFill>
          <a:blip r:embed="rId3" cstate="print"/>
          <a:srcRect/>
          <a:stretch>
            <a:fillRect/>
          </a:stretch>
        </p:blipFill>
        <p:spPr bwMode="auto">
          <a:xfrm>
            <a:off x="-195263" y="741363"/>
            <a:ext cx="9531351" cy="85725"/>
          </a:xfrm>
          <a:prstGeom prst="rect">
            <a:avLst/>
          </a:prstGeom>
          <a:noFill/>
          <a:ln w="9525">
            <a:noFill/>
            <a:miter lim="800000"/>
            <a:headEnd/>
            <a:tailEnd/>
          </a:ln>
        </p:spPr>
      </p:pic>
      <p:sp>
        <p:nvSpPr>
          <p:cNvPr id="11" name="מלבן 13"/>
          <p:cNvSpPr/>
          <p:nvPr/>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2" name="מלבן 7"/>
          <p:cNvSpPr>
            <a:spLocks noChangeArrowheads="1"/>
          </p:cNvSpPr>
          <p:nvPr userDrawn="1"/>
        </p:nvSpPr>
        <p:spPr bwMode="auto">
          <a:xfrm>
            <a:off x="0" y="625475"/>
            <a:ext cx="9144000" cy="3779838"/>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3" name="Rectangle 5"/>
          <p:cNvSpPr>
            <a:spLocks noChangeArrowheads="1"/>
          </p:cNvSpPr>
          <p:nvPr userDrawn="1"/>
        </p:nvSpPr>
        <p:spPr bwMode="auto">
          <a:xfrm>
            <a:off x="0" y="0"/>
            <a:ext cx="9144000" cy="2459038"/>
          </a:xfrm>
          <a:prstGeom prst="rect">
            <a:avLst/>
          </a:prstGeom>
          <a:gradFill rotWithShape="1">
            <a:gsLst>
              <a:gs pos="0">
                <a:srgbClr val="EAEAEA"/>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4" name="Picture 4" descr="intro_rainbow_ribbon"/>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2408238"/>
            <a:ext cx="9144000" cy="133350"/>
          </a:xfrm>
          <a:prstGeom prst="rect">
            <a:avLst/>
          </a:prstGeom>
          <a:noFill/>
          <a:ln w="9525">
            <a:noFill/>
            <a:miter lim="800000"/>
            <a:headEnd/>
            <a:tailEnd/>
          </a:ln>
        </p:spPr>
      </p:pic>
      <p:pic>
        <p:nvPicPr>
          <p:cNvPr id="15" name="Picture 3" descr="ExLibris-logo"/>
          <p:cNvPicPr>
            <a:picLocks noChangeAspect="1" noChangeArrowheads="1"/>
          </p:cNvPicPr>
          <p:nvPr userDrawn="1"/>
        </p:nvPicPr>
        <p:blipFill>
          <a:blip r:embed="rId5" cstate="print"/>
          <a:srcRect/>
          <a:stretch>
            <a:fillRect/>
          </a:stretch>
        </p:blipFill>
        <p:spPr bwMode="auto">
          <a:xfrm>
            <a:off x="3467100" y="5137150"/>
            <a:ext cx="2209800" cy="1031875"/>
          </a:xfrm>
          <a:prstGeom prst="rect">
            <a:avLst/>
          </a:prstGeom>
          <a:noFill/>
          <a:ln w="9525">
            <a:noFill/>
            <a:miter lim="800000"/>
            <a:headEnd/>
            <a:tailEnd/>
          </a:ln>
        </p:spPr>
      </p:pic>
      <p:sp>
        <p:nvSpPr>
          <p:cNvPr id="16" name="מלבן 11"/>
          <p:cNvSpPr>
            <a:spLocks noChangeArrowheads="1"/>
          </p:cNvSpPr>
          <p:nvPr userDrawn="1"/>
        </p:nvSpPr>
        <p:spPr bwMode="auto">
          <a:xfrm>
            <a:off x="7724775" y="6116638"/>
            <a:ext cx="1419225" cy="741362"/>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7" name="מלבן 13"/>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18" name="מלבן 14"/>
          <p:cNvSpPr/>
          <p:nvPr userDrawn="1"/>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9" name="Rectangle 7"/>
          <p:cNvSpPr>
            <a:spLocks noChangeArrowheads="1"/>
          </p:cNvSpPr>
          <p:nvPr userDrawn="1"/>
        </p:nvSpPr>
        <p:spPr bwMode="auto">
          <a:xfrm>
            <a:off x="4281488" y="6427788"/>
            <a:ext cx="581025" cy="457200"/>
          </a:xfrm>
          <a:prstGeom prst="rect">
            <a:avLst/>
          </a:prstGeom>
          <a:noFill/>
          <a:ln>
            <a:noFill/>
          </a:ln>
          <a:extLst/>
        </p:spPr>
        <p:txBody>
          <a:bodyPr anchor="b"/>
          <a:lstStyle/>
          <a:p>
            <a:pPr algn="ctr" eaLnBrk="0" hangingPunct="0">
              <a:defRPr/>
            </a:pPr>
            <a:fld id="{440AB2EB-26A7-4CF1-9819-33F4D91FDC1C}"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2" name="Title 1"/>
          <p:cNvSpPr>
            <a:spLocks noGrp="1"/>
          </p:cNvSpPr>
          <p:nvPr>
            <p:ph type="ctrTitle"/>
          </p:nvPr>
        </p:nvSpPr>
        <p:spPr>
          <a:xfrm>
            <a:off x="685800" y="1686722"/>
            <a:ext cx="7772400" cy="670329"/>
          </a:xfrm>
        </p:spPr>
        <p:txBody>
          <a:bodyPr/>
          <a:lstStyle>
            <a:lvl1pPr algn="ctr">
              <a:defRPr sz="2800" baseline="0"/>
            </a:lvl1pPr>
          </a:lstStyle>
          <a:p>
            <a:r>
              <a:rPr lang="en-US" smtClean="0"/>
              <a:t>Click to edit Master title style</a:t>
            </a:r>
            <a:endParaRPr lang="he-IL" dirty="0"/>
          </a:p>
        </p:txBody>
      </p:sp>
      <p:sp>
        <p:nvSpPr>
          <p:cNvPr id="3" name="Subtitle 2"/>
          <p:cNvSpPr>
            <a:spLocks noGrp="1"/>
          </p:cNvSpPr>
          <p:nvPr>
            <p:ph type="subTitle" idx="1"/>
          </p:nvPr>
        </p:nvSpPr>
        <p:spPr>
          <a:xfrm>
            <a:off x="1371600" y="2570038"/>
            <a:ext cx="6400800" cy="1752600"/>
          </a:xfrm>
          <a:prstGeom prst="rect">
            <a:avLst/>
          </a:prstGeom>
        </p:spPr>
        <p:txBody>
          <a:bodyPr/>
          <a:lstStyle>
            <a:lvl1pPr marL="342900" marR="0" indent="-342900" algn="ctr" defTabSz="914400" rtl="0" eaLnBrk="0" fontAlgn="base" latinLnBrk="0" hangingPunct="0">
              <a:lnSpc>
                <a:spcPct val="100000"/>
              </a:lnSpc>
              <a:spcBef>
                <a:spcPct val="20000"/>
              </a:spcBef>
              <a:spcAft>
                <a:spcPct val="0"/>
              </a:spcAft>
              <a:buClrTx/>
              <a:buSzTx/>
              <a:buFontTx/>
              <a:buNone/>
              <a:tabLst/>
              <a:defRPr sz="22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3739292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תמונה 8" descr="BG002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3736239"/>
            <a:ext cx="7772400" cy="670329"/>
          </a:xfrm>
        </p:spPr>
        <p:txBody>
          <a:bodyPr/>
          <a:lstStyle>
            <a:lvl1pPr algn="l">
              <a:defRPr sz="2400"/>
            </a:lvl1pPr>
          </a:lstStyle>
          <a:p>
            <a:r>
              <a:rPr lang="en-US" dirty="0" smtClean="0"/>
              <a:t>Click to edit Master title style</a:t>
            </a:r>
            <a:endParaRPr lang="he-IL" dirty="0"/>
          </a:p>
        </p:txBody>
      </p:sp>
      <p:sp>
        <p:nvSpPr>
          <p:cNvPr id="3" name="Subtitle 2"/>
          <p:cNvSpPr>
            <a:spLocks noGrp="1"/>
          </p:cNvSpPr>
          <p:nvPr>
            <p:ph type="subTitle" idx="1"/>
          </p:nvPr>
        </p:nvSpPr>
        <p:spPr>
          <a:xfrm>
            <a:off x="685800" y="4619555"/>
            <a:ext cx="6400800" cy="1752600"/>
          </a:xfrm>
          <a:prstGeom prst="rect">
            <a:avLst/>
          </a:prstGeom>
        </p:spPr>
        <p:txBody>
          <a:bodyPr/>
          <a:lstStyle>
            <a:lvl1pPr marL="0" indent="0" algn="l">
              <a:buNone/>
              <a:defRPr sz="24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21094064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444700" y="860613"/>
            <a:ext cx="3639671" cy="3232192"/>
          </a:xfrm>
        </p:spPr>
        <p:txBody>
          <a:bodyPr anchor="b"/>
          <a:lstStyle>
            <a:lvl1pPr algn="l">
              <a:defRPr sz="2200"/>
            </a:lvl1pPr>
          </a:lstStyle>
          <a:p>
            <a:r>
              <a:rPr lang="en-US" dirty="0" smtClean="0"/>
              <a:t>Click to edit Master title style</a:t>
            </a:r>
            <a:endParaRPr lang="he-IL" dirty="0"/>
          </a:p>
        </p:txBody>
      </p:sp>
      <p:sp>
        <p:nvSpPr>
          <p:cNvPr id="14" name="Subtitle 2"/>
          <p:cNvSpPr>
            <a:spLocks noGrp="1"/>
          </p:cNvSpPr>
          <p:nvPr>
            <p:ph type="subTitle" idx="1"/>
          </p:nvPr>
        </p:nvSpPr>
        <p:spPr>
          <a:xfrm>
            <a:off x="444700" y="4619555"/>
            <a:ext cx="3679065" cy="1752600"/>
          </a:xfrm>
          <a:prstGeom prst="rect">
            <a:avLst/>
          </a:prstGeom>
        </p:spPr>
        <p:txBody>
          <a:bodyPr/>
          <a:lstStyle>
            <a:lvl1pPr marL="0" indent="0" algn="l">
              <a:buNone/>
              <a:defRPr sz="18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37841799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ullets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a:solidFill>
                  <a:srgbClr val="002060"/>
                </a:solidFill>
              </a:defRPr>
            </a:lvl1pPr>
            <a:lvl2pPr marL="285750" indent="-285750">
              <a:buClrTx/>
              <a:buSzPct val="100000"/>
              <a:buFont typeface="Arial" pitchFamily="34" charset="0"/>
              <a:buChar char="•"/>
              <a:defRPr sz="2200">
                <a:solidFill>
                  <a:srgbClr val="002060"/>
                </a:solidFill>
              </a:defRPr>
            </a:lvl2pPr>
            <a:lvl3pPr marL="541338" indent="-231775">
              <a:buClrTx/>
              <a:buSzPct val="100000"/>
              <a:buFont typeface="Arial" pitchFamily="34" charset="0"/>
              <a:buChar char="•"/>
              <a:defRPr sz="2000">
                <a:solidFill>
                  <a:srgbClr val="002060"/>
                </a:solidFill>
              </a:defRPr>
            </a:lvl3pPr>
            <a:lvl4pPr marL="803275" indent="-228600">
              <a:buClrTx/>
              <a:buSzPct val="100000"/>
              <a:buFont typeface="Arial" pitchFamily="34" charset="0"/>
              <a:buChar char="•"/>
              <a:defRPr sz="1800">
                <a:solidFill>
                  <a:srgbClr val="002060"/>
                </a:solidFill>
              </a:defRPr>
            </a:lvl4pPr>
            <a:lvl5pPr marL="1079500" indent="-228600">
              <a:buClrTx/>
              <a:buSzPct val="100000"/>
              <a:buFont typeface="Arial" pitchFamily="34" charset="0"/>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6953448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ullets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he-IL" dirty="0"/>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0">
                <a:solidFill>
                  <a:srgbClr val="002060"/>
                </a:solidFill>
              </a:defRPr>
            </a:lvl1pPr>
            <a:lvl2pPr marL="285750" indent="-285750">
              <a:buClrTx/>
              <a:buSzPct val="100000"/>
              <a:buFont typeface="Wingdings 3" pitchFamily="18" charset="2"/>
              <a:buChar char=""/>
              <a:defRPr sz="2200">
                <a:solidFill>
                  <a:srgbClr val="002060"/>
                </a:solidFill>
              </a:defRPr>
            </a:lvl2pPr>
            <a:lvl3pPr marL="509588" indent="-231775">
              <a:buClrTx/>
              <a:buSzPct val="100000"/>
              <a:buFont typeface="Wingdings 3" pitchFamily="18" charset="2"/>
              <a:buChar char=""/>
              <a:defRPr sz="2000">
                <a:solidFill>
                  <a:srgbClr val="002060"/>
                </a:solidFill>
              </a:defRPr>
            </a:lvl3pPr>
            <a:lvl4pPr marL="741363" indent="-228600">
              <a:buClrTx/>
              <a:buSzPct val="100000"/>
              <a:buFont typeface="Wingdings 3" pitchFamily="18" charset="2"/>
              <a:buChar char=""/>
              <a:defRPr sz="1800">
                <a:solidFill>
                  <a:srgbClr val="002060"/>
                </a:solidFill>
              </a:defRPr>
            </a:lvl4pPr>
            <a:lvl5pPr marL="974725" indent="-228600">
              <a:buClrTx/>
              <a:buSzPct val="100000"/>
              <a:buFont typeface="Wingdings 3" pitchFamily="18" charset="2"/>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0774309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white 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1">
                <a:solidFill>
                  <a:schemeClr val="tx1">
                    <a:lumMod val="85000"/>
                    <a:lumOff val="15000"/>
                  </a:schemeClr>
                </a:solidFill>
              </a:defRPr>
            </a:lvl1pPr>
            <a:lvl2pPr marL="0" indent="0">
              <a:buClrTx/>
              <a:buSzPct val="100000"/>
              <a:buFont typeface="Arial" pitchFamily="34" charset="0"/>
              <a:buNone/>
              <a:defRPr sz="2200">
                <a:solidFill>
                  <a:schemeClr val="tx1">
                    <a:lumMod val="85000"/>
                    <a:lumOff val="15000"/>
                  </a:schemeClr>
                </a:solidFill>
              </a:defRPr>
            </a:lvl2pPr>
            <a:lvl3pPr marL="287338" indent="-287338">
              <a:buClrTx/>
              <a:buSzPct val="100000"/>
              <a:buFont typeface="Arial" pitchFamily="34" charset="0"/>
              <a:buChar char="•"/>
              <a:defRPr sz="2200">
                <a:solidFill>
                  <a:schemeClr val="tx1">
                    <a:lumMod val="85000"/>
                    <a:lumOff val="15000"/>
                  </a:schemeClr>
                </a:solidFill>
              </a:defRPr>
            </a:lvl3pPr>
            <a:lvl4pPr marL="574675" indent="-287338">
              <a:buClrTx/>
              <a:buSzPct val="100000"/>
              <a:buFont typeface="Arial" pitchFamily="34" charset="0"/>
              <a:buChar char="•"/>
              <a:defRPr sz="2000">
                <a:solidFill>
                  <a:schemeClr val="tx1">
                    <a:lumMod val="85000"/>
                    <a:lumOff val="15000"/>
                  </a:schemeClr>
                </a:solidFill>
              </a:defRPr>
            </a:lvl4pPr>
            <a:lvl5pPr marL="852488" indent="-280988">
              <a:buClrTx/>
              <a:buSzPct val="100000"/>
              <a:buFont typeface="Arial" pitchFamily="34" charset="0"/>
              <a:buChar char="•"/>
              <a:defRPr sz="20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23772833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9119965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spTree>
    <p:extLst>
      <p:ext uri="{BB962C8B-B14F-4D97-AF65-F5344CB8AC3E}">
        <p14:creationId xmlns:p14="http://schemas.microsoft.com/office/powerpoint/2010/main" val="32878171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תמונה 2" descr="BG001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pic>
        <p:nvPicPr>
          <p:cNvPr id="4" name="תמונה 3" descr="logo copy.png"/>
          <p:cNvPicPr>
            <a:picLocks noChangeAspect="1"/>
          </p:cNvPicPr>
          <p:nvPr userDrawn="1"/>
        </p:nvPicPr>
        <p:blipFill>
          <a:blip r:embed="rId3" cstate="print"/>
          <a:stretch>
            <a:fillRect/>
          </a:stretch>
        </p:blipFill>
        <p:spPr>
          <a:xfrm>
            <a:off x="7389629" y="5993809"/>
            <a:ext cx="1754372" cy="864191"/>
          </a:xfrm>
          <a:prstGeom prst="rect">
            <a:avLst/>
          </a:prstGeom>
        </p:spPr>
      </p:pic>
    </p:spTree>
    <p:extLst>
      <p:ext uri="{BB962C8B-B14F-4D97-AF65-F5344CB8AC3E}">
        <p14:creationId xmlns:p14="http://schemas.microsoft.com/office/powerpoint/2010/main" val="32878171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444700" y="860613"/>
            <a:ext cx="3639671" cy="3232192"/>
          </a:xfrm>
        </p:spPr>
        <p:txBody>
          <a:bodyPr anchor="b"/>
          <a:lstStyle>
            <a:lvl1pPr algn="l">
              <a:defRPr sz="2200"/>
            </a:lvl1pPr>
          </a:lstStyle>
          <a:p>
            <a:r>
              <a:rPr lang="en-US" dirty="0" smtClean="0"/>
              <a:t>Click to edit Master title style</a:t>
            </a:r>
            <a:endParaRPr lang="he-IL" dirty="0"/>
          </a:p>
        </p:txBody>
      </p:sp>
      <p:sp>
        <p:nvSpPr>
          <p:cNvPr id="14" name="Subtitle 2"/>
          <p:cNvSpPr>
            <a:spLocks noGrp="1"/>
          </p:cNvSpPr>
          <p:nvPr>
            <p:ph type="subTitle" idx="1"/>
          </p:nvPr>
        </p:nvSpPr>
        <p:spPr>
          <a:xfrm>
            <a:off x="444700" y="4619555"/>
            <a:ext cx="3679065" cy="1752600"/>
          </a:xfrm>
          <a:prstGeom prst="rect">
            <a:avLst/>
          </a:prstGeom>
        </p:spPr>
        <p:txBody>
          <a:bodyPr/>
          <a:lstStyle>
            <a:lvl1pPr marL="0" indent="0" algn="l">
              <a:buNone/>
              <a:defRPr sz="18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37841799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78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992188"/>
            <a:ext cx="4066854" cy="4915452"/>
          </a:xfrm>
          <a:prstGeom prst="rect">
            <a:avLst/>
          </a:prstGeom>
        </p:spPr>
        <p:txBody>
          <a:bodyPr/>
          <a:lstStyle>
            <a:lvl1pPr marL="339725" indent="-339725">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Content Placeholder 3"/>
          <p:cNvSpPr>
            <a:spLocks noGrp="1"/>
          </p:cNvSpPr>
          <p:nvPr>
            <p:ph sz="half" idx="2"/>
          </p:nvPr>
        </p:nvSpPr>
        <p:spPr>
          <a:xfrm>
            <a:off x="4614806" y="992188"/>
            <a:ext cx="4066854" cy="4915452"/>
          </a:xfrm>
          <a:prstGeom prst="rect">
            <a:avLst/>
          </a:prstGeo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019950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82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4" name="מלבן 12"/>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5" name="מלבן מעוגל 7"/>
          <p:cNvSpPr>
            <a:spLocks noChangeArrowheads="1"/>
          </p:cNvSpPr>
          <p:nvPr/>
        </p:nvSpPr>
        <p:spPr bwMode="auto">
          <a:xfrm>
            <a:off x="525463" y="1238250"/>
            <a:ext cx="8093075" cy="4878388"/>
          </a:xfrm>
          <a:prstGeom prst="roundRect">
            <a:avLst>
              <a:gd name="adj" fmla="val 3926"/>
            </a:avLst>
          </a:prstGeom>
          <a:solidFill>
            <a:srgbClr val="E6E6E6"/>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6" name="מלבן מעוגל 8"/>
          <p:cNvSpPr/>
          <p:nvPr/>
        </p:nvSpPr>
        <p:spPr bwMode="auto">
          <a:xfrm>
            <a:off x="630238" y="1338263"/>
            <a:ext cx="7883525" cy="4676775"/>
          </a:xfrm>
          <a:prstGeom prst="roundRect">
            <a:avLst>
              <a:gd name="adj" fmla="val 2794"/>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pic>
        <p:nvPicPr>
          <p:cNvPr id="7" name="Picture 5" descr="ExLibris-logo"/>
          <p:cNvPicPr>
            <a:picLocks noChangeAspect="1" noChangeArrowheads="1"/>
          </p:cNvPicPr>
          <p:nvPr/>
        </p:nvPicPr>
        <p:blipFill>
          <a:blip r:embed="rId2" cstate="print"/>
          <a:srcRect/>
          <a:stretch>
            <a:fillRect/>
          </a:stretch>
        </p:blipFill>
        <p:spPr bwMode="auto">
          <a:xfrm>
            <a:off x="8096250" y="6237288"/>
            <a:ext cx="914400" cy="323850"/>
          </a:xfrm>
          <a:prstGeom prst="rect">
            <a:avLst/>
          </a:prstGeom>
          <a:noFill/>
          <a:ln w="9525">
            <a:noFill/>
            <a:miter lim="800000"/>
            <a:headEnd/>
            <a:tailEnd/>
          </a:ln>
        </p:spPr>
      </p:pic>
      <p:sp>
        <p:nvSpPr>
          <p:cNvPr id="8" name="Rectangle 7"/>
          <p:cNvSpPr>
            <a:spLocks noChangeArrowheads="1"/>
          </p:cNvSpPr>
          <p:nvPr/>
        </p:nvSpPr>
        <p:spPr bwMode="auto">
          <a:xfrm>
            <a:off x="4281488" y="6427788"/>
            <a:ext cx="581025" cy="457200"/>
          </a:xfrm>
          <a:prstGeom prst="rect">
            <a:avLst/>
          </a:prstGeom>
          <a:noFill/>
          <a:ln>
            <a:noFill/>
          </a:ln>
          <a:extLst/>
        </p:spPr>
        <p:txBody>
          <a:bodyPr anchor="b"/>
          <a:lstStyle/>
          <a:p>
            <a:pPr algn="ctr" eaLnBrk="0" hangingPunct="0">
              <a:defRPr/>
            </a:pPr>
            <a:fld id="{2AB0BE91-52C4-4535-814A-C0A94CA83E99}"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9" name="Rectangle 5"/>
          <p:cNvSpPr>
            <a:spLocks noChangeArrowheads="1"/>
          </p:cNvSpPr>
          <p:nvPr/>
        </p:nvSpPr>
        <p:spPr bwMode="auto">
          <a:xfrm>
            <a:off x="0" y="776288"/>
            <a:ext cx="9144000" cy="5340350"/>
          </a:xfrm>
          <a:prstGeom prst="rect">
            <a:avLst/>
          </a:prstGeom>
          <a:gradFill rotWithShape="1">
            <a:gsLst>
              <a:gs pos="0">
                <a:srgbClr val="F2F2F2"/>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0" name="Picture 6" descr="ruler"/>
          <p:cNvPicPr preferRelativeResize="0">
            <a:picLocks noChangeAspect="1" noChangeArrowheads="1"/>
          </p:cNvPicPr>
          <p:nvPr/>
        </p:nvPicPr>
        <p:blipFill>
          <a:blip r:embed="rId3" cstate="print"/>
          <a:srcRect/>
          <a:stretch>
            <a:fillRect/>
          </a:stretch>
        </p:blipFill>
        <p:spPr bwMode="auto">
          <a:xfrm>
            <a:off x="-195263" y="741363"/>
            <a:ext cx="9531351" cy="85725"/>
          </a:xfrm>
          <a:prstGeom prst="rect">
            <a:avLst/>
          </a:prstGeom>
          <a:noFill/>
          <a:ln w="9525">
            <a:noFill/>
            <a:miter lim="800000"/>
            <a:headEnd/>
            <a:tailEnd/>
          </a:ln>
        </p:spPr>
      </p:pic>
      <p:sp>
        <p:nvSpPr>
          <p:cNvPr id="11" name="מלבן 13"/>
          <p:cNvSpPr/>
          <p:nvPr/>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2" name="מלבן 7"/>
          <p:cNvSpPr>
            <a:spLocks noChangeArrowheads="1"/>
          </p:cNvSpPr>
          <p:nvPr userDrawn="1"/>
        </p:nvSpPr>
        <p:spPr bwMode="auto">
          <a:xfrm>
            <a:off x="0" y="625475"/>
            <a:ext cx="9144000" cy="3779838"/>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3" name="Rectangle 5"/>
          <p:cNvSpPr>
            <a:spLocks noChangeArrowheads="1"/>
          </p:cNvSpPr>
          <p:nvPr userDrawn="1"/>
        </p:nvSpPr>
        <p:spPr bwMode="auto">
          <a:xfrm>
            <a:off x="0" y="0"/>
            <a:ext cx="9144000" cy="2459038"/>
          </a:xfrm>
          <a:prstGeom prst="rect">
            <a:avLst/>
          </a:prstGeom>
          <a:gradFill rotWithShape="1">
            <a:gsLst>
              <a:gs pos="0">
                <a:srgbClr val="EAEAEA"/>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4" name="Picture 4" descr="intro_rainbow_ribbon"/>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2408238"/>
            <a:ext cx="9144000" cy="133350"/>
          </a:xfrm>
          <a:prstGeom prst="rect">
            <a:avLst/>
          </a:prstGeom>
          <a:noFill/>
          <a:ln w="9525">
            <a:noFill/>
            <a:miter lim="800000"/>
            <a:headEnd/>
            <a:tailEnd/>
          </a:ln>
        </p:spPr>
      </p:pic>
      <p:pic>
        <p:nvPicPr>
          <p:cNvPr id="15" name="Picture 3" descr="ExLibris-logo"/>
          <p:cNvPicPr>
            <a:picLocks noChangeAspect="1" noChangeArrowheads="1"/>
          </p:cNvPicPr>
          <p:nvPr userDrawn="1"/>
        </p:nvPicPr>
        <p:blipFill>
          <a:blip r:embed="rId5" cstate="print"/>
          <a:srcRect/>
          <a:stretch>
            <a:fillRect/>
          </a:stretch>
        </p:blipFill>
        <p:spPr bwMode="auto">
          <a:xfrm>
            <a:off x="3467100" y="5137150"/>
            <a:ext cx="2209800" cy="1031875"/>
          </a:xfrm>
          <a:prstGeom prst="rect">
            <a:avLst/>
          </a:prstGeom>
          <a:noFill/>
          <a:ln w="9525">
            <a:noFill/>
            <a:miter lim="800000"/>
            <a:headEnd/>
            <a:tailEnd/>
          </a:ln>
        </p:spPr>
      </p:pic>
      <p:sp>
        <p:nvSpPr>
          <p:cNvPr id="16" name="מלבן 11"/>
          <p:cNvSpPr>
            <a:spLocks noChangeArrowheads="1"/>
          </p:cNvSpPr>
          <p:nvPr userDrawn="1"/>
        </p:nvSpPr>
        <p:spPr bwMode="auto">
          <a:xfrm>
            <a:off x="7724775" y="6116638"/>
            <a:ext cx="1419225" cy="741362"/>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7" name="מלבן 13"/>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18" name="מלבן 14"/>
          <p:cNvSpPr/>
          <p:nvPr userDrawn="1"/>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9" name="Rectangle 7"/>
          <p:cNvSpPr>
            <a:spLocks noChangeArrowheads="1"/>
          </p:cNvSpPr>
          <p:nvPr userDrawn="1"/>
        </p:nvSpPr>
        <p:spPr bwMode="auto">
          <a:xfrm>
            <a:off x="4281488" y="6427788"/>
            <a:ext cx="581025" cy="457200"/>
          </a:xfrm>
          <a:prstGeom prst="rect">
            <a:avLst/>
          </a:prstGeom>
          <a:noFill/>
          <a:ln>
            <a:noFill/>
          </a:ln>
          <a:extLst/>
        </p:spPr>
        <p:txBody>
          <a:bodyPr anchor="b"/>
          <a:lstStyle/>
          <a:p>
            <a:pPr algn="ctr" eaLnBrk="0" hangingPunct="0">
              <a:defRPr/>
            </a:pPr>
            <a:fld id="{440AB2EB-26A7-4CF1-9819-33F4D91FDC1C}"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2" name="Title 1"/>
          <p:cNvSpPr>
            <a:spLocks noGrp="1"/>
          </p:cNvSpPr>
          <p:nvPr>
            <p:ph type="ctrTitle"/>
          </p:nvPr>
        </p:nvSpPr>
        <p:spPr>
          <a:xfrm>
            <a:off x="685800" y="1686722"/>
            <a:ext cx="7772400" cy="670329"/>
          </a:xfrm>
        </p:spPr>
        <p:txBody>
          <a:bodyPr/>
          <a:lstStyle>
            <a:lvl1pPr algn="ctr">
              <a:defRPr sz="2800" baseline="0"/>
            </a:lvl1pPr>
          </a:lstStyle>
          <a:p>
            <a:r>
              <a:rPr lang="en-US" smtClean="0"/>
              <a:t>Click to edit Master title style</a:t>
            </a:r>
            <a:endParaRPr lang="he-IL" dirty="0"/>
          </a:p>
        </p:txBody>
      </p:sp>
      <p:sp>
        <p:nvSpPr>
          <p:cNvPr id="3" name="Subtitle 2"/>
          <p:cNvSpPr>
            <a:spLocks noGrp="1"/>
          </p:cNvSpPr>
          <p:nvPr>
            <p:ph type="subTitle" idx="1"/>
          </p:nvPr>
        </p:nvSpPr>
        <p:spPr>
          <a:xfrm>
            <a:off x="1371600" y="2570038"/>
            <a:ext cx="6400800" cy="1752600"/>
          </a:xfrm>
          <a:prstGeom prst="rect">
            <a:avLst/>
          </a:prstGeom>
        </p:spPr>
        <p:txBody>
          <a:bodyPr/>
          <a:lstStyle>
            <a:lvl1pPr marL="342900" marR="0" indent="-342900" algn="ctr" defTabSz="914400" rtl="0" eaLnBrk="0" fontAlgn="base" latinLnBrk="0" hangingPunct="0">
              <a:lnSpc>
                <a:spcPct val="100000"/>
              </a:lnSpc>
              <a:spcBef>
                <a:spcPct val="20000"/>
              </a:spcBef>
              <a:spcAft>
                <a:spcPct val="0"/>
              </a:spcAft>
              <a:buClrTx/>
              <a:buSzTx/>
              <a:buFontTx/>
              <a:buNone/>
              <a:tabLst/>
              <a:defRPr sz="22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3739292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gradFill flip="none" rotWithShape="1">
            <a:gsLst>
              <a:gs pos="0">
                <a:schemeClr val="bg1"/>
              </a:gs>
              <a:gs pos="100000">
                <a:schemeClr val="tx2">
                  <a:lumMod val="40000"/>
                  <a:lumOff val="6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lou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4975794"/>
            <a:ext cx="9144000" cy="1882205"/>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Helvetica Light"/>
                <a:cs typeface="Helvetica Light"/>
              </a:defRPr>
            </a:lvl1pPr>
          </a:lstStyle>
          <a:p>
            <a:fld id="{3457FCC0-2288-D641-98CB-8538266134E3}" type="datetime1">
              <a:rPr lang="en-US" smtClean="0"/>
              <a:pPr/>
              <a:t>12/22/2014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Helvetica Light"/>
                <a:cs typeface="Helvetica Light"/>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Helvetica Light"/>
                <a:cs typeface="Helvetica Light"/>
              </a:defRPr>
            </a:lvl1pPr>
          </a:lstStyle>
          <a:p>
            <a:fld id="{93CDC1EE-AADE-4B46-B52F-8EA2F7BC95AB}" type="slidenum">
              <a:rPr lang="en-US" smtClean="0"/>
              <a:pPr/>
              <a:t>‹#›</a:t>
            </a:fld>
            <a:endParaRPr lang="en-US"/>
          </a:p>
        </p:txBody>
      </p:sp>
      <p:pic>
        <p:nvPicPr>
          <p:cNvPr id="8" name="Picture 7" descr="clou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0495"/>
            <a:ext cx="9144000" cy="1882205"/>
          </a:xfrm>
          <a:prstGeom prst="rect">
            <a:avLst/>
          </a:prstGeom>
        </p:spPr>
      </p:pic>
      <p:pic>
        <p:nvPicPr>
          <p:cNvPr id="9" name="Picture 8" descr="alma_bar.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3500"/>
            <a:ext cx="9144000" cy="633708"/>
          </a:xfrm>
          <a:prstGeom prst="rect">
            <a:avLst/>
          </a:prstGeom>
        </p:spPr>
      </p:pic>
      <p:pic>
        <p:nvPicPr>
          <p:cNvPr id="11" name="Picture 10" descr="intro_rainbow_ribbon"/>
          <p:cNvPicPr>
            <a:picLocks noChangeAspect="1" noChangeArrowheads="1"/>
          </p:cNvPicPr>
          <p:nvPr userDrawn="1"/>
        </p:nvPicPr>
        <p:blipFill>
          <a:blip r:embed="rId4">
            <a:clrChange>
              <a:clrFrom>
                <a:srgbClr val="FFFFFF"/>
              </a:clrFrom>
              <a:clrTo>
                <a:srgbClr val="FFFFFF">
                  <a:alpha val="0"/>
                </a:srgbClr>
              </a:clrTo>
            </a:clrChange>
          </a:blip>
          <a:srcRect/>
          <a:stretch>
            <a:fillRect/>
          </a:stretch>
        </p:blipFill>
        <p:spPr bwMode="auto">
          <a:xfrm>
            <a:off x="0" y="-31750"/>
            <a:ext cx="9144000" cy="133350"/>
          </a:xfrm>
          <a:prstGeom prst="rect">
            <a:avLst/>
          </a:prstGeom>
          <a:noFill/>
          <a:ln w="9525">
            <a:noFill/>
            <a:miter lim="800000"/>
            <a:headEnd/>
            <a:tailEnd/>
          </a:ln>
          <a:scene3d>
            <a:camera prst="orthographicFront"/>
            <a:lightRig rig="threePt" dir="t"/>
          </a:scene3d>
          <a:sp3d>
            <a:bevelT/>
          </a:sp3d>
        </p:spPr>
      </p:pic>
      <p:sp>
        <p:nvSpPr>
          <p:cNvPr id="2" name="Title 1"/>
          <p:cNvSpPr>
            <a:spLocks noGrp="1"/>
          </p:cNvSpPr>
          <p:nvPr>
            <p:ph type="ctrTitle"/>
          </p:nvPr>
        </p:nvSpPr>
        <p:spPr>
          <a:xfrm>
            <a:off x="7239000" y="85725"/>
            <a:ext cx="1676400" cy="536575"/>
          </a:xfrm>
        </p:spPr>
        <p:txBody>
          <a:bodyPr>
            <a:normAutofit/>
          </a:bodyPr>
          <a:lstStyle>
            <a:lvl1pPr algn="l">
              <a:defRPr sz="1400">
                <a:solidFill>
                  <a:srgbClr val="474F6C"/>
                </a:solidFill>
                <a:latin typeface="Helvetica Light"/>
                <a:cs typeface="Helvetica Ligh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5836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מלבן 7"/>
          <p:cNvSpPr/>
          <p:nvPr userDrawn="1"/>
        </p:nvSpPr>
        <p:spPr bwMode="auto">
          <a:xfrm>
            <a:off x="0" y="625476"/>
            <a:ext cx="9144000" cy="3779838"/>
          </a:xfrm>
          <a:prstGeom prst="rect">
            <a:avLst/>
          </a:prstGeom>
          <a:solidFill>
            <a:schemeClr val="bg1"/>
          </a:solidFill>
          <a:ln w="76200" cap="flat" cmpd="sng" algn="ctr">
            <a:noFill/>
            <a:prstDash val="solid"/>
            <a:round/>
            <a:headEnd type="none" w="med" len="med"/>
            <a:tailEnd type="triangle" w="med" len="med"/>
          </a:ln>
          <a:effectLst/>
        </p:spPr>
        <p:txBody>
          <a:bodyPr lIns="91368" tIns="45683" rIns="91368" bIns="45683"/>
          <a:lstStyle/>
          <a:p>
            <a:pPr algn="ctr">
              <a:defRPr/>
            </a:pPr>
            <a:endParaRPr lang="en-US">
              <a:solidFill>
                <a:srgbClr val="000000"/>
              </a:solidFill>
              <a:latin typeface="Arial" pitchFamily="34" charset="0"/>
              <a:cs typeface="Arial" pitchFamily="34" charset="0"/>
            </a:endParaRPr>
          </a:p>
        </p:txBody>
      </p:sp>
      <p:sp>
        <p:nvSpPr>
          <p:cNvPr id="5" name="Rectangle 5"/>
          <p:cNvSpPr>
            <a:spLocks noChangeArrowheads="1"/>
          </p:cNvSpPr>
          <p:nvPr userDrawn="1"/>
        </p:nvSpPr>
        <p:spPr bwMode="auto">
          <a:xfrm>
            <a:off x="0" y="4437064"/>
            <a:ext cx="9144000" cy="2459036"/>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pic>
        <p:nvPicPr>
          <p:cNvPr id="6" name="Picture 4" descr="intro_rainbow_ribbon"/>
          <p:cNvPicPr>
            <a:picLocks noChangeAspect="1" noChangeArrowheads="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4362451"/>
            <a:ext cx="9144000" cy="133350"/>
          </a:xfrm>
          <a:prstGeom prst="rect">
            <a:avLst/>
          </a:prstGeom>
          <a:noFill/>
          <a:ln w="9525">
            <a:noFill/>
            <a:miter lim="800000"/>
            <a:headEnd/>
            <a:tailEnd/>
          </a:ln>
        </p:spPr>
      </p:pic>
      <p:pic>
        <p:nvPicPr>
          <p:cNvPr id="7" name="Picture 3" descr="ExLibris-logo"/>
          <p:cNvPicPr>
            <a:picLocks noChangeAspect="1" noChangeArrowheads="1"/>
          </p:cNvPicPr>
          <p:nvPr userDrawn="1"/>
        </p:nvPicPr>
        <p:blipFill>
          <a:blip r:embed="rId3" cstate="print"/>
          <a:srcRect/>
          <a:stretch>
            <a:fillRect/>
          </a:stretch>
        </p:blipFill>
        <p:spPr bwMode="auto">
          <a:xfrm>
            <a:off x="6415088" y="663586"/>
            <a:ext cx="2209800" cy="1031875"/>
          </a:xfrm>
          <a:prstGeom prst="rect">
            <a:avLst/>
          </a:prstGeom>
          <a:noFill/>
          <a:ln w="9525">
            <a:noFill/>
            <a:miter lim="800000"/>
            <a:headEnd/>
            <a:tailEnd/>
          </a:ln>
        </p:spPr>
      </p:pic>
      <p:sp>
        <p:nvSpPr>
          <p:cNvPr id="2" name="Title 1"/>
          <p:cNvSpPr>
            <a:spLocks noGrp="1"/>
          </p:cNvSpPr>
          <p:nvPr>
            <p:ph type="ctrTitle"/>
          </p:nvPr>
        </p:nvSpPr>
        <p:spPr>
          <a:xfrm>
            <a:off x="685801" y="3736240"/>
            <a:ext cx="7772400" cy="670329"/>
          </a:xfrm>
        </p:spPr>
        <p:txBody>
          <a:bodyPr/>
          <a:lstStyle>
            <a:lvl1pPr algn="l">
              <a:defRPr sz="2400"/>
            </a:lvl1pPr>
          </a:lstStyle>
          <a:p>
            <a:r>
              <a:rPr lang="en-US" dirty="0" smtClean="0"/>
              <a:t>Click to edit Master title style</a:t>
            </a:r>
            <a:endParaRPr lang="he-IL" dirty="0"/>
          </a:p>
        </p:txBody>
      </p:sp>
      <p:sp>
        <p:nvSpPr>
          <p:cNvPr id="3" name="Subtitle 2"/>
          <p:cNvSpPr>
            <a:spLocks noGrp="1"/>
          </p:cNvSpPr>
          <p:nvPr>
            <p:ph type="subTitle" idx="1"/>
          </p:nvPr>
        </p:nvSpPr>
        <p:spPr>
          <a:xfrm>
            <a:off x="685800" y="4619555"/>
            <a:ext cx="6400800" cy="1752599"/>
          </a:xfrm>
          <a:prstGeom prst="rect">
            <a:avLst/>
          </a:prstGeom>
        </p:spPr>
        <p:txBody>
          <a:bodyPr lIns="91368" tIns="45683" rIns="91368" bIns="45683"/>
          <a:lstStyle>
            <a:lvl1pPr marL="0" indent="0" algn="l">
              <a:buNone/>
              <a:defRPr sz="2400" b="0">
                <a:solidFill>
                  <a:schemeClr val="tx1">
                    <a:lumMod val="65000"/>
                    <a:lumOff val="35000"/>
                  </a:schemeClr>
                </a:solidFill>
              </a:defRPr>
            </a:lvl1pPr>
            <a:lvl2pPr marL="456837" indent="0" algn="ctr">
              <a:buNone/>
              <a:defRPr/>
            </a:lvl2pPr>
            <a:lvl3pPr marL="913677" indent="0" algn="ctr">
              <a:buNone/>
              <a:defRPr/>
            </a:lvl3pPr>
            <a:lvl4pPr marL="1370515" indent="0" algn="ctr">
              <a:buNone/>
              <a:defRPr/>
            </a:lvl4pPr>
            <a:lvl5pPr marL="1827351" indent="0" algn="ctr">
              <a:buNone/>
              <a:defRPr/>
            </a:lvl5pPr>
            <a:lvl6pPr marL="2284190" indent="0" algn="ctr">
              <a:buNone/>
              <a:defRPr/>
            </a:lvl6pPr>
            <a:lvl7pPr marL="2741029" indent="0" algn="ctr">
              <a:buNone/>
              <a:defRPr/>
            </a:lvl7pPr>
            <a:lvl8pPr marL="3197866" indent="0" algn="ctr">
              <a:buNone/>
              <a:defRPr/>
            </a:lvl8pPr>
            <a:lvl9pPr marL="3654703"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3738025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444700" y="860614"/>
            <a:ext cx="3639671" cy="3232192"/>
          </a:xfrm>
        </p:spPr>
        <p:txBody>
          <a:bodyPr anchor="b"/>
          <a:lstStyle>
            <a:lvl1pPr algn="l">
              <a:defRPr sz="2200"/>
            </a:lvl1pPr>
          </a:lstStyle>
          <a:p>
            <a:r>
              <a:rPr lang="en-US" dirty="0" smtClean="0"/>
              <a:t>Click to edit Master title style</a:t>
            </a:r>
            <a:endParaRPr lang="he-IL" dirty="0"/>
          </a:p>
        </p:txBody>
      </p:sp>
      <p:sp>
        <p:nvSpPr>
          <p:cNvPr id="14" name="Subtitle 2"/>
          <p:cNvSpPr>
            <a:spLocks noGrp="1"/>
          </p:cNvSpPr>
          <p:nvPr>
            <p:ph type="subTitle" idx="1"/>
          </p:nvPr>
        </p:nvSpPr>
        <p:spPr>
          <a:xfrm>
            <a:off x="444709" y="4619555"/>
            <a:ext cx="3679065" cy="1752599"/>
          </a:xfrm>
          <a:prstGeom prst="rect">
            <a:avLst/>
          </a:prstGeom>
        </p:spPr>
        <p:txBody>
          <a:bodyPr lIns="91368" tIns="45683" rIns="91368" bIns="45683"/>
          <a:lstStyle>
            <a:lvl1pPr marL="0" indent="0" algn="l">
              <a:buNone/>
              <a:defRPr sz="1700" b="0">
                <a:solidFill>
                  <a:schemeClr val="tx1">
                    <a:lumMod val="65000"/>
                    <a:lumOff val="35000"/>
                  </a:schemeClr>
                </a:solidFill>
              </a:defRPr>
            </a:lvl1pPr>
            <a:lvl2pPr marL="456837" indent="0" algn="ctr">
              <a:buNone/>
              <a:defRPr/>
            </a:lvl2pPr>
            <a:lvl3pPr marL="913677" indent="0" algn="ctr">
              <a:buNone/>
              <a:defRPr/>
            </a:lvl3pPr>
            <a:lvl4pPr marL="1370515" indent="0" algn="ctr">
              <a:buNone/>
              <a:defRPr/>
            </a:lvl4pPr>
            <a:lvl5pPr marL="1827351" indent="0" algn="ctr">
              <a:buNone/>
              <a:defRPr/>
            </a:lvl5pPr>
            <a:lvl6pPr marL="2284190" indent="0" algn="ctr">
              <a:buNone/>
              <a:defRPr/>
            </a:lvl6pPr>
            <a:lvl7pPr marL="2741029" indent="0" algn="ctr">
              <a:buNone/>
              <a:defRPr/>
            </a:lvl7pPr>
            <a:lvl8pPr marL="3197866" indent="0" algn="ctr">
              <a:buNone/>
              <a:defRPr/>
            </a:lvl8pPr>
            <a:lvl9pPr marL="3654703"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123098987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s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lIns="91368" tIns="45683" rIns="91368" bIns="45683"/>
          <a:lstStyle>
            <a:lvl1pPr marL="0" indent="0">
              <a:buClrTx/>
              <a:buSzPct val="100000"/>
              <a:buFont typeface="Arial" pitchFamily="34" charset="0"/>
              <a:buNone/>
              <a:defRPr sz="2200"/>
            </a:lvl1pPr>
            <a:lvl2pPr marL="285524" indent="-285524">
              <a:buClrTx/>
              <a:buSzPct val="100000"/>
              <a:buFont typeface="Arial" pitchFamily="34" charset="0"/>
              <a:buChar char="•"/>
              <a:defRPr sz="2200"/>
            </a:lvl2pPr>
            <a:lvl3pPr marL="540911" indent="-231591">
              <a:buClrTx/>
              <a:buSzPct val="100000"/>
              <a:buFont typeface="Arial" pitchFamily="34" charset="0"/>
              <a:buChar char="•"/>
              <a:defRPr sz="2000"/>
            </a:lvl3pPr>
            <a:lvl4pPr marL="802641" indent="-228419">
              <a:buClrTx/>
              <a:buSzPct val="100000"/>
              <a:buFont typeface="Arial" pitchFamily="34" charset="0"/>
              <a:buChar char="•"/>
              <a:defRPr sz="1700"/>
            </a:lvl4pPr>
            <a:lvl5pPr marL="1078645" indent="-228419">
              <a:buClrTx/>
              <a:buSzPct val="100000"/>
              <a:buFont typeface="Arial"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1567969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ullets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lIns="91368" tIns="45683" rIns="91368" bIns="45683"/>
          <a:lstStyle>
            <a:lvl1pPr marL="0" indent="0">
              <a:buClrTx/>
              <a:buSzPct val="100000"/>
              <a:buFont typeface="Arial" pitchFamily="34" charset="0"/>
              <a:buNone/>
              <a:defRPr sz="2200" b="0">
                <a:solidFill>
                  <a:schemeClr val="tx1">
                    <a:lumMod val="85000"/>
                    <a:lumOff val="15000"/>
                  </a:schemeClr>
                </a:solidFill>
              </a:defRPr>
            </a:lvl1pPr>
            <a:lvl2pPr marL="285524" indent="-285524">
              <a:buClrTx/>
              <a:buSzPct val="100000"/>
              <a:buFont typeface="Wingdings 3" pitchFamily="18" charset="2"/>
              <a:buChar char=""/>
              <a:defRPr sz="2200">
                <a:solidFill>
                  <a:schemeClr val="tx1">
                    <a:lumMod val="85000"/>
                    <a:lumOff val="15000"/>
                  </a:schemeClr>
                </a:solidFill>
              </a:defRPr>
            </a:lvl2pPr>
            <a:lvl3pPr marL="509185" indent="-231591">
              <a:buClrTx/>
              <a:buSzPct val="100000"/>
              <a:buFont typeface="Wingdings 3" pitchFamily="18" charset="2"/>
              <a:buChar char=""/>
              <a:defRPr sz="2000">
                <a:solidFill>
                  <a:schemeClr val="tx1">
                    <a:lumMod val="85000"/>
                    <a:lumOff val="15000"/>
                  </a:schemeClr>
                </a:solidFill>
              </a:defRPr>
            </a:lvl3pPr>
            <a:lvl4pPr marL="740776" indent="-228419">
              <a:buClrTx/>
              <a:buSzPct val="100000"/>
              <a:buFont typeface="Wingdings 3" pitchFamily="18" charset="2"/>
              <a:buChar char=""/>
              <a:defRPr sz="1700">
                <a:solidFill>
                  <a:schemeClr val="tx1">
                    <a:lumMod val="85000"/>
                    <a:lumOff val="15000"/>
                  </a:schemeClr>
                </a:solidFill>
              </a:defRPr>
            </a:lvl4pPr>
            <a:lvl5pPr marL="973955" indent="-228419">
              <a:buClrTx/>
              <a:buSzPct val="100000"/>
              <a:buFont typeface="Wingdings 3" pitchFamily="18" charset="2"/>
              <a:buChar char=""/>
              <a:defRPr sz="17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102491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white 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rot="10800000">
            <a:off x="0" y="-1"/>
            <a:ext cx="9144000" cy="770564"/>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lIns="91368" tIns="45683" rIns="91368" bIns="45683"/>
          <a:lstStyle>
            <a:lvl1pPr marL="0" indent="0">
              <a:buClrTx/>
              <a:buSzPct val="100000"/>
              <a:buFont typeface="Arial" pitchFamily="34" charset="0"/>
              <a:buNone/>
              <a:defRPr sz="2200" b="1">
                <a:solidFill>
                  <a:schemeClr val="tx1">
                    <a:lumMod val="85000"/>
                    <a:lumOff val="15000"/>
                  </a:schemeClr>
                </a:solidFill>
              </a:defRPr>
            </a:lvl1pPr>
            <a:lvl2pPr marL="0" indent="0">
              <a:buClrTx/>
              <a:buSzPct val="100000"/>
              <a:buFont typeface="Arial" pitchFamily="34" charset="0"/>
              <a:buNone/>
              <a:defRPr sz="2200">
                <a:solidFill>
                  <a:schemeClr val="tx1">
                    <a:lumMod val="85000"/>
                    <a:lumOff val="15000"/>
                  </a:schemeClr>
                </a:solidFill>
              </a:defRPr>
            </a:lvl2pPr>
            <a:lvl3pPr marL="287110" indent="-287110">
              <a:buClrTx/>
              <a:buSzPct val="100000"/>
              <a:buFont typeface="Arial" pitchFamily="34" charset="0"/>
              <a:buChar char="•"/>
              <a:defRPr sz="2200">
                <a:solidFill>
                  <a:schemeClr val="tx1">
                    <a:lumMod val="85000"/>
                    <a:lumOff val="15000"/>
                  </a:schemeClr>
                </a:solidFill>
              </a:defRPr>
            </a:lvl3pPr>
            <a:lvl4pPr marL="574221" indent="-287110">
              <a:buClrTx/>
              <a:buSzPct val="100000"/>
              <a:buFont typeface="Arial" pitchFamily="34" charset="0"/>
              <a:buChar char="•"/>
              <a:defRPr sz="2000">
                <a:solidFill>
                  <a:schemeClr val="tx1">
                    <a:lumMod val="85000"/>
                    <a:lumOff val="15000"/>
                  </a:schemeClr>
                </a:solidFill>
              </a:defRPr>
            </a:lvl4pPr>
            <a:lvl5pPr marL="851814" indent="-280768">
              <a:buClrTx/>
              <a:buSzPct val="100000"/>
              <a:buFont typeface="Arial" pitchFamily="34" charset="0"/>
              <a:buChar char="•"/>
              <a:defRPr sz="20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199640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s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a:solidFill>
                  <a:srgbClr val="002060"/>
                </a:solidFill>
              </a:defRPr>
            </a:lvl1pPr>
            <a:lvl2pPr marL="285750" indent="-285750">
              <a:buClrTx/>
              <a:buSzPct val="100000"/>
              <a:buFont typeface="Arial" pitchFamily="34" charset="0"/>
              <a:buChar char="•"/>
              <a:defRPr sz="2200">
                <a:solidFill>
                  <a:srgbClr val="002060"/>
                </a:solidFill>
              </a:defRPr>
            </a:lvl2pPr>
            <a:lvl3pPr marL="541338" indent="-231775">
              <a:buClrTx/>
              <a:buSzPct val="100000"/>
              <a:buFont typeface="Arial" pitchFamily="34" charset="0"/>
              <a:buChar char="•"/>
              <a:defRPr sz="2000">
                <a:solidFill>
                  <a:srgbClr val="002060"/>
                </a:solidFill>
              </a:defRPr>
            </a:lvl3pPr>
            <a:lvl4pPr marL="803275" indent="-228600">
              <a:buClrTx/>
              <a:buSzPct val="100000"/>
              <a:buFont typeface="Arial" pitchFamily="34" charset="0"/>
              <a:buChar char="•"/>
              <a:defRPr sz="1800">
                <a:solidFill>
                  <a:srgbClr val="002060"/>
                </a:solidFill>
              </a:defRPr>
            </a:lvl4pPr>
            <a:lvl5pPr marL="1079500" indent="-228600">
              <a:buClrTx/>
              <a:buSzPct val="100000"/>
              <a:buFont typeface="Arial" pitchFamily="34" charset="0"/>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6953448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rot="10800000">
            <a:off x="0" y="-1"/>
            <a:ext cx="9144000" cy="770564"/>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406577020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spTree>
    <p:extLst>
      <p:ext uri="{BB962C8B-B14F-4D97-AF65-F5344CB8AC3E}">
        <p14:creationId xmlns:p14="http://schemas.microsoft.com/office/powerpoint/2010/main" val="165966864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22" y="440691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22" y="2906723"/>
            <a:ext cx="7772400" cy="1500187"/>
          </a:xfrm>
          <a:prstGeom prst="rect">
            <a:avLst/>
          </a:prstGeom>
        </p:spPr>
        <p:txBody>
          <a:bodyPr lIns="91368" tIns="45683" rIns="91368" bIns="45683" anchor="b"/>
          <a:lstStyle>
            <a:lvl1pPr marL="0" indent="0">
              <a:buNone/>
              <a:defRPr sz="2000"/>
            </a:lvl1pPr>
            <a:lvl2pPr marL="456837" indent="0">
              <a:buNone/>
              <a:defRPr sz="1700"/>
            </a:lvl2pPr>
            <a:lvl3pPr marL="913677" indent="0">
              <a:buNone/>
              <a:defRPr sz="1600"/>
            </a:lvl3pPr>
            <a:lvl4pPr marL="1370515" indent="0">
              <a:buNone/>
              <a:defRPr sz="1400"/>
            </a:lvl4pPr>
            <a:lvl5pPr marL="1827351" indent="0">
              <a:buNone/>
              <a:defRPr sz="1400"/>
            </a:lvl5pPr>
            <a:lvl6pPr marL="2284190" indent="0">
              <a:buNone/>
              <a:defRPr sz="1400"/>
            </a:lvl6pPr>
            <a:lvl7pPr marL="2741029" indent="0">
              <a:buNone/>
              <a:defRPr sz="1400"/>
            </a:lvl7pPr>
            <a:lvl8pPr marL="3197866" indent="0">
              <a:buNone/>
              <a:defRPr sz="1400"/>
            </a:lvl8pPr>
            <a:lvl9pPr marL="3654703" indent="0">
              <a:buNone/>
              <a:defRPr sz="1400"/>
            </a:lvl9pPr>
          </a:lstStyle>
          <a:p>
            <a:pPr lvl="0"/>
            <a:r>
              <a:rPr lang="en-US" smtClean="0"/>
              <a:t>Click to edit Master text styles</a:t>
            </a:r>
          </a:p>
        </p:txBody>
      </p:sp>
    </p:spTree>
    <p:extLst>
      <p:ext uri="{BB962C8B-B14F-4D97-AF65-F5344CB8AC3E}">
        <p14:creationId xmlns:p14="http://schemas.microsoft.com/office/powerpoint/2010/main" val="332199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3" y="992197"/>
            <a:ext cx="4066854" cy="4915453"/>
          </a:xfrm>
          <a:prstGeom prst="rect">
            <a:avLst/>
          </a:prstGeom>
        </p:spPr>
        <p:txBody>
          <a:bodyPr lIns="91368" tIns="45683" rIns="91368" bIns="45683"/>
          <a:lstStyle>
            <a:lvl1pPr marL="339458" indent="-339458">
              <a:defRPr sz="2400"/>
            </a:lvl1pPr>
            <a:lvl2pPr>
              <a:defRPr sz="2000"/>
            </a:lvl2pPr>
            <a:lvl3pPr>
              <a:defRPr sz="1700"/>
            </a:lvl3pPr>
            <a:lvl4pPr>
              <a:defRPr sz="1600"/>
            </a:lvl4pPr>
            <a:lvl5pPr>
              <a:defRPr sz="1600"/>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Content Placeholder 3"/>
          <p:cNvSpPr>
            <a:spLocks noGrp="1"/>
          </p:cNvSpPr>
          <p:nvPr>
            <p:ph sz="half" idx="2"/>
          </p:nvPr>
        </p:nvSpPr>
        <p:spPr>
          <a:xfrm>
            <a:off x="4614815" y="992197"/>
            <a:ext cx="4066854" cy="4915453"/>
          </a:xfrm>
          <a:prstGeom prst="rect">
            <a:avLst/>
          </a:prstGeom>
        </p:spPr>
        <p:txBody>
          <a:bodyPr lIns="91368" tIns="45683" rIns="91368" bIns="45683"/>
          <a:lstStyle>
            <a:lvl1pPr>
              <a:defRPr sz="2400"/>
            </a:lvl1pPr>
            <a:lvl2pPr>
              <a:defRPr sz="2000"/>
            </a:lvl2pPr>
            <a:lvl3pPr>
              <a:defRPr sz="1700"/>
            </a:lvl3pPr>
            <a:lvl4pPr>
              <a:defRPr sz="1600"/>
            </a:lvl4pPr>
            <a:lvl5pPr>
              <a:defRPr sz="1600"/>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854037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7290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4" name="מלבן 12"/>
          <p:cNvSpPr>
            <a:spLocks noChangeArrowheads="1"/>
          </p:cNvSpPr>
          <p:nvPr userDrawn="1"/>
        </p:nvSpPr>
        <p:spPr bwMode="auto">
          <a:xfrm>
            <a:off x="0" y="6634173"/>
            <a:ext cx="9144000" cy="223837"/>
          </a:xfrm>
          <a:prstGeom prst="rect">
            <a:avLst/>
          </a:prstGeom>
          <a:gradFill rotWithShape="1">
            <a:gsLst>
              <a:gs pos="0">
                <a:srgbClr val="F2F2F2"/>
              </a:gs>
              <a:gs pos="100000">
                <a:schemeClr val="bg1"/>
              </a:gs>
            </a:gsLst>
            <a:lin ang="0" scaled="1"/>
          </a:gradFill>
          <a:ln>
            <a:noFill/>
          </a:ln>
          <a:extLst/>
        </p:spPr>
        <p:txBody>
          <a:bodyPr wrap="none" lIns="91368" tIns="45683" rIns="91368" bIns="45683" anchor="ctr"/>
          <a:lstStyle/>
          <a:p>
            <a:pPr algn="r" rtl="1">
              <a:defRPr/>
            </a:pPr>
            <a:endParaRPr lang="en-US">
              <a:solidFill>
                <a:srgbClr val="000000"/>
              </a:solidFill>
              <a:latin typeface="Arial" pitchFamily="34" charset="0"/>
              <a:cs typeface="Arial" pitchFamily="34" charset="0"/>
            </a:endParaRPr>
          </a:p>
        </p:txBody>
      </p:sp>
      <p:sp>
        <p:nvSpPr>
          <p:cNvPr id="5" name="מלבן מעוגל 7"/>
          <p:cNvSpPr>
            <a:spLocks noChangeArrowheads="1"/>
          </p:cNvSpPr>
          <p:nvPr/>
        </p:nvSpPr>
        <p:spPr bwMode="auto">
          <a:xfrm>
            <a:off x="525472" y="1238252"/>
            <a:ext cx="8093075" cy="4878387"/>
          </a:xfrm>
          <a:prstGeom prst="roundRect">
            <a:avLst>
              <a:gd name="adj" fmla="val 3926"/>
            </a:avLst>
          </a:prstGeom>
          <a:solidFill>
            <a:srgbClr val="E6E6E6"/>
          </a:solidFill>
          <a:ln>
            <a:noFill/>
          </a:ln>
          <a:extLst/>
        </p:spPr>
        <p:txBody>
          <a:bodyPr lIns="91368" tIns="45683" rIns="91368" bIns="45683"/>
          <a:lstStyle/>
          <a:p>
            <a:pPr algn="ctr">
              <a:defRPr/>
            </a:pPr>
            <a:endParaRPr lang="en-US">
              <a:solidFill>
                <a:srgbClr val="000000"/>
              </a:solidFill>
              <a:latin typeface="Arial" pitchFamily="34" charset="0"/>
              <a:cs typeface="Arial" pitchFamily="34" charset="0"/>
            </a:endParaRPr>
          </a:p>
        </p:txBody>
      </p:sp>
      <p:sp>
        <p:nvSpPr>
          <p:cNvPr id="6" name="מלבן מעוגל 8"/>
          <p:cNvSpPr/>
          <p:nvPr/>
        </p:nvSpPr>
        <p:spPr bwMode="auto">
          <a:xfrm>
            <a:off x="630247" y="1338263"/>
            <a:ext cx="7883525" cy="4676775"/>
          </a:xfrm>
          <a:prstGeom prst="roundRect">
            <a:avLst>
              <a:gd name="adj" fmla="val 2794"/>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lIns="91368" tIns="45683" rIns="91368" bIns="45683"/>
          <a:lstStyle/>
          <a:p>
            <a:pPr algn="ctr">
              <a:defRPr/>
            </a:pPr>
            <a:endParaRPr lang="en-US">
              <a:solidFill>
                <a:srgbClr val="000000"/>
              </a:solidFill>
              <a:latin typeface="Arial" pitchFamily="34" charset="0"/>
              <a:cs typeface="Arial" pitchFamily="34" charset="0"/>
            </a:endParaRPr>
          </a:p>
        </p:txBody>
      </p:sp>
      <p:pic>
        <p:nvPicPr>
          <p:cNvPr id="7" name="Picture 5" descr="ExLibris-logo"/>
          <p:cNvPicPr>
            <a:picLocks noChangeAspect="1" noChangeArrowheads="1"/>
          </p:cNvPicPr>
          <p:nvPr/>
        </p:nvPicPr>
        <p:blipFill>
          <a:blip r:embed="rId2" cstate="print"/>
          <a:srcRect/>
          <a:stretch>
            <a:fillRect/>
          </a:stretch>
        </p:blipFill>
        <p:spPr bwMode="auto">
          <a:xfrm>
            <a:off x="8096250" y="6237288"/>
            <a:ext cx="914400" cy="323850"/>
          </a:xfrm>
          <a:prstGeom prst="rect">
            <a:avLst/>
          </a:prstGeom>
          <a:noFill/>
          <a:ln w="9525">
            <a:noFill/>
            <a:miter lim="800000"/>
            <a:headEnd/>
            <a:tailEnd/>
          </a:ln>
        </p:spPr>
      </p:pic>
      <p:sp>
        <p:nvSpPr>
          <p:cNvPr id="8" name="Rectangle 7"/>
          <p:cNvSpPr>
            <a:spLocks noChangeArrowheads="1"/>
          </p:cNvSpPr>
          <p:nvPr/>
        </p:nvSpPr>
        <p:spPr bwMode="auto">
          <a:xfrm>
            <a:off x="4281497" y="6427788"/>
            <a:ext cx="581025" cy="457200"/>
          </a:xfrm>
          <a:prstGeom prst="rect">
            <a:avLst/>
          </a:prstGeom>
          <a:noFill/>
          <a:ln>
            <a:noFill/>
          </a:ln>
          <a:extLst/>
        </p:spPr>
        <p:txBody>
          <a:bodyPr lIns="91368" tIns="45683" rIns="91368" bIns="45683" anchor="b"/>
          <a:lstStyle/>
          <a:p>
            <a:pPr algn="ctr" eaLnBrk="0" hangingPunct="0">
              <a:defRPr/>
            </a:pPr>
            <a:fld id="{2AB0BE91-52C4-4535-814A-C0A94CA83E99}"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9" name="Rectangle 5"/>
          <p:cNvSpPr>
            <a:spLocks noChangeArrowheads="1"/>
          </p:cNvSpPr>
          <p:nvPr/>
        </p:nvSpPr>
        <p:spPr bwMode="auto">
          <a:xfrm>
            <a:off x="0" y="776288"/>
            <a:ext cx="9144000" cy="5340350"/>
          </a:xfrm>
          <a:prstGeom prst="rect">
            <a:avLst/>
          </a:prstGeom>
          <a:gradFill rotWithShape="1">
            <a:gsLst>
              <a:gs pos="0">
                <a:srgbClr val="F2F2F2"/>
              </a:gs>
              <a:gs pos="100000">
                <a:schemeClr val="bg1"/>
              </a:gs>
            </a:gsLst>
            <a:lin ang="5400000" scaled="1"/>
          </a:gradFill>
          <a:ln>
            <a:noFill/>
          </a:ln>
          <a:extLst/>
        </p:spPr>
        <p:txBody>
          <a:bodyPr wrap="none" lIns="91368" tIns="45683" rIns="91368" bIns="45683" anchor="ctr"/>
          <a:lstStyle/>
          <a:p>
            <a:pPr algn="r" rtl="1">
              <a:defRPr/>
            </a:pPr>
            <a:endParaRPr lang="en-US">
              <a:solidFill>
                <a:srgbClr val="000000"/>
              </a:solidFill>
              <a:latin typeface="Arial" pitchFamily="34" charset="0"/>
              <a:cs typeface="Arial" pitchFamily="34" charset="0"/>
            </a:endParaRPr>
          </a:p>
        </p:txBody>
      </p:sp>
      <p:pic>
        <p:nvPicPr>
          <p:cNvPr id="10" name="Picture 6" descr="ruler"/>
          <p:cNvPicPr preferRelativeResize="0">
            <a:picLocks noChangeAspect="1" noChangeArrowheads="1"/>
          </p:cNvPicPr>
          <p:nvPr/>
        </p:nvPicPr>
        <p:blipFill>
          <a:blip r:embed="rId3" cstate="print"/>
          <a:srcRect/>
          <a:stretch>
            <a:fillRect/>
          </a:stretch>
        </p:blipFill>
        <p:spPr bwMode="auto">
          <a:xfrm>
            <a:off x="-195263" y="741363"/>
            <a:ext cx="9531351" cy="85725"/>
          </a:xfrm>
          <a:prstGeom prst="rect">
            <a:avLst/>
          </a:prstGeom>
          <a:noFill/>
          <a:ln w="9525">
            <a:noFill/>
            <a:miter lim="800000"/>
            <a:headEnd/>
            <a:tailEnd/>
          </a:ln>
        </p:spPr>
      </p:pic>
      <p:sp>
        <p:nvSpPr>
          <p:cNvPr id="11" name="מלבן 13"/>
          <p:cNvSpPr/>
          <p:nvPr/>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12" name="מלבן 7"/>
          <p:cNvSpPr>
            <a:spLocks noChangeArrowheads="1"/>
          </p:cNvSpPr>
          <p:nvPr userDrawn="1"/>
        </p:nvSpPr>
        <p:spPr bwMode="auto">
          <a:xfrm>
            <a:off x="0" y="625476"/>
            <a:ext cx="9144000" cy="3779838"/>
          </a:xfrm>
          <a:prstGeom prst="rect">
            <a:avLst/>
          </a:prstGeom>
          <a:solidFill>
            <a:schemeClr val="bg1"/>
          </a:solidFill>
          <a:ln>
            <a:noFill/>
          </a:ln>
          <a:extLst/>
        </p:spPr>
        <p:txBody>
          <a:bodyPr lIns="91368" tIns="45683" rIns="91368" bIns="45683"/>
          <a:lstStyle/>
          <a:p>
            <a:pPr algn="ctr">
              <a:defRPr/>
            </a:pPr>
            <a:endParaRPr lang="en-US">
              <a:solidFill>
                <a:srgbClr val="000000"/>
              </a:solidFill>
              <a:latin typeface="Arial" pitchFamily="34" charset="0"/>
              <a:cs typeface="Arial" pitchFamily="34" charset="0"/>
            </a:endParaRPr>
          </a:p>
        </p:txBody>
      </p:sp>
      <p:sp>
        <p:nvSpPr>
          <p:cNvPr id="13" name="Rectangle 5"/>
          <p:cNvSpPr>
            <a:spLocks noChangeArrowheads="1"/>
          </p:cNvSpPr>
          <p:nvPr userDrawn="1"/>
        </p:nvSpPr>
        <p:spPr bwMode="auto">
          <a:xfrm>
            <a:off x="0" y="0"/>
            <a:ext cx="9144000" cy="2459038"/>
          </a:xfrm>
          <a:prstGeom prst="rect">
            <a:avLst/>
          </a:prstGeom>
          <a:gradFill rotWithShape="1">
            <a:gsLst>
              <a:gs pos="0">
                <a:srgbClr val="EAEAEA"/>
              </a:gs>
              <a:gs pos="100000">
                <a:schemeClr val="bg1"/>
              </a:gs>
            </a:gsLst>
            <a:lin ang="5400000" scaled="1"/>
          </a:gradFill>
          <a:ln>
            <a:noFill/>
          </a:ln>
          <a:extLst/>
        </p:spPr>
        <p:txBody>
          <a:bodyPr wrap="none" lIns="91368" tIns="45683" rIns="91368" bIns="45683" anchor="ctr"/>
          <a:lstStyle/>
          <a:p>
            <a:pPr algn="r" rtl="1">
              <a:defRPr/>
            </a:pPr>
            <a:endParaRPr lang="en-US">
              <a:solidFill>
                <a:srgbClr val="000000"/>
              </a:solidFill>
              <a:latin typeface="Arial" pitchFamily="34" charset="0"/>
              <a:cs typeface="Arial" pitchFamily="34" charset="0"/>
            </a:endParaRPr>
          </a:p>
        </p:txBody>
      </p:sp>
      <p:pic>
        <p:nvPicPr>
          <p:cNvPr id="14" name="Picture 4" descr="intro_rainbow_ribbon"/>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2408238"/>
            <a:ext cx="9144000" cy="133350"/>
          </a:xfrm>
          <a:prstGeom prst="rect">
            <a:avLst/>
          </a:prstGeom>
          <a:noFill/>
          <a:ln w="9525">
            <a:noFill/>
            <a:miter lim="800000"/>
            <a:headEnd/>
            <a:tailEnd/>
          </a:ln>
        </p:spPr>
      </p:pic>
      <p:pic>
        <p:nvPicPr>
          <p:cNvPr id="15" name="Picture 3" descr="ExLibris-logo"/>
          <p:cNvPicPr>
            <a:picLocks noChangeAspect="1" noChangeArrowheads="1"/>
          </p:cNvPicPr>
          <p:nvPr userDrawn="1"/>
        </p:nvPicPr>
        <p:blipFill>
          <a:blip r:embed="rId5" cstate="print"/>
          <a:srcRect/>
          <a:stretch>
            <a:fillRect/>
          </a:stretch>
        </p:blipFill>
        <p:spPr bwMode="auto">
          <a:xfrm>
            <a:off x="3467100" y="5137161"/>
            <a:ext cx="2209800" cy="1031875"/>
          </a:xfrm>
          <a:prstGeom prst="rect">
            <a:avLst/>
          </a:prstGeom>
          <a:noFill/>
          <a:ln w="9525">
            <a:noFill/>
            <a:miter lim="800000"/>
            <a:headEnd/>
            <a:tailEnd/>
          </a:ln>
        </p:spPr>
      </p:pic>
      <p:sp>
        <p:nvSpPr>
          <p:cNvPr id="16" name="מלבן 11"/>
          <p:cNvSpPr>
            <a:spLocks noChangeArrowheads="1"/>
          </p:cNvSpPr>
          <p:nvPr userDrawn="1"/>
        </p:nvSpPr>
        <p:spPr bwMode="auto">
          <a:xfrm>
            <a:off x="7724775" y="6116638"/>
            <a:ext cx="1419225" cy="741362"/>
          </a:xfrm>
          <a:prstGeom prst="rect">
            <a:avLst/>
          </a:prstGeom>
          <a:solidFill>
            <a:schemeClr val="bg1"/>
          </a:solidFill>
          <a:ln>
            <a:noFill/>
          </a:ln>
          <a:extLst/>
        </p:spPr>
        <p:txBody>
          <a:bodyPr lIns="91368" tIns="45683" rIns="91368" bIns="45683"/>
          <a:lstStyle/>
          <a:p>
            <a:pPr algn="ctr">
              <a:defRPr/>
            </a:pPr>
            <a:endParaRPr lang="en-US">
              <a:solidFill>
                <a:srgbClr val="000000"/>
              </a:solidFill>
              <a:latin typeface="Arial" pitchFamily="34" charset="0"/>
              <a:cs typeface="Arial" pitchFamily="34" charset="0"/>
            </a:endParaRPr>
          </a:p>
        </p:txBody>
      </p:sp>
      <p:sp>
        <p:nvSpPr>
          <p:cNvPr id="17" name="מלבן 13"/>
          <p:cNvSpPr>
            <a:spLocks noChangeArrowheads="1"/>
          </p:cNvSpPr>
          <p:nvPr userDrawn="1"/>
        </p:nvSpPr>
        <p:spPr bwMode="auto">
          <a:xfrm>
            <a:off x="0" y="6634173"/>
            <a:ext cx="9144000" cy="223837"/>
          </a:xfrm>
          <a:prstGeom prst="rect">
            <a:avLst/>
          </a:prstGeom>
          <a:gradFill rotWithShape="1">
            <a:gsLst>
              <a:gs pos="0">
                <a:srgbClr val="F2F2F2"/>
              </a:gs>
              <a:gs pos="100000">
                <a:schemeClr val="bg1"/>
              </a:gs>
            </a:gsLst>
            <a:lin ang="0" scaled="1"/>
          </a:gradFill>
          <a:ln>
            <a:noFill/>
          </a:ln>
          <a:extLst/>
        </p:spPr>
        <p:txBody>
          <a:bodyPr wrap="none" lIns="91368" tIns="45683" rIns="91368" bIns="45683" anchor="ctr"/>
          <a:lstStyle/>
          <a:p>
            <a:pPr algn="r" rtl="1">
              <a:defRPr/>
            </a:pPr>
            <a:endParaRPr lang="en-US">
              <a:solidFill>
                <a:srgbClr val="000000"/>
              </a:solidFill>
              <a:latin typeface="Arial" pitchFamily="34" charset="0"/>
              <a:cs typeface="Arial" pitchFamily="34" charset="0"/>
            </a:endParaRPr>
          </a:p>
        </p:txBody>
      </p:sp>
      <p:sp>
        <p:nvSpPr>
          <p:cNvPr id="18" name="מלבן 14"/>
          <p:cNvSpPr/>
          <p:nvPr userDrawn="1"/>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lIns="91368" tIns="45683" rIns="91368" bIns="45683" anchor="ctr"/>
          <a:lstStyle/>
          <a:p>
            <a:pPr algn="r" rtl="1">
              <a:defRPr/>
            </a:pPr>
            <a:endParaRPr lang="en-US">
              <a:solidFill>
                <a:srgbClr val="000000"/>
              </a:solidFill>
            </a:endParaRPr>
          </a:p>
        </p:txBody>
      </p:sp>
      <p:sp>
        <p:nvSpPr>
          <p:cNvPr id="19" name="Rectangle 7"/>
          <p:cNvSpPr>
            <a:spLocks noChangeArrowheads="1"/>
          </p:cNvSpPr>
          <p:nvPr userDrawn="1"/>
        </p:nvSpPr>
        <p:spPr bwMode="auto">
          <a:xfrm>
            <a:off x="4281497" y="6427788"/>
            <a:ext cx="581025" cy="457200"/>
          </a:xfrm>
          <a:prstGeom prst="rect">
            <a:avLst/>
          </a:prstGeom>
          <a:noFill/>
          <a:ln>
            <a:noFill/>
          </a:ln>
          <a:extLst/>
        </p:spPr>
        <p:txBody>
          <a:bodyPr lIns="91368" tIns="45683" rIns="91368" bIns="45683" anchor="b"/>
          <a:lstStyle/>
          <a:p>
            <a:pPr algn="ctr" eaLnBrk="0" hangingPunct="0">
              <a:defRPr/>
            </a:pPr>
            <a:fld id="{440AB2EB-26A7-4CF1-9819-33F4D91FDC1C}"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2" name="Title 1"/>
          <p:cNvSpPr>
            <a:spLocks noGrp="1"/>
          </p:cNvSpPr>
          <p:nvPr>
            <p:ph type="ctrTitle"/>
          </p:nvPr>
        </p:nvSpPr>
        <p:spPr>
          <a:xfrm>
            <a:off x="685801" y="1686725"/>
            <a:ext cx="7772400" cy="670329"/>
          </a:xfrm>
        </p:spPr>
        <p:txBody>
          <a:bodyPr/>
          <a:lstStyle>
            <a:lvl1pPr algn="ctr">
              <a:defRPr sz="2800" baseline="0"/>
            </a:lvl1pPr>
          </a:lstStyle>
          <a:p>
            <a:r>
              <a:rPr lang="en-US" smtClean="0"/>
              <a:t>Click to edit Master title style</a:t>
            </a:r>
            <a:endParaRPr lang="he-IL" dirty="0"/>
          </a:p>
        </p:txBody>
      </p:sp>
      <p:sp>
        <p:nvSpPr>
          <p:cNvPr id="3" name="Subtitle 2"/>
          <p:cNvSpPr>
            <a:spLocks noGrp="1"/>
          </p:cNvSpPr>
          <p:nvPr>
            <p:ph type="subTitle" idx="1"/>
          </p:nvPr>
        </p:nvSpPr>
        <p:spPr>
          <a:xfrm>
            <a:off x="1371600" y="2570040"/>
            <a:ext cx="6400800" cy="1752599"/>
          </a:xfrm>
          <a:prstGeom prst="rect">
            <a:avLst/>
          </a:prstGeom>
        </p:spPr>
        <p:txBody>
          <a:bodyPr lIns="91368" tIns="45683" rIns="91368" bIns="45683"/>
          <a:lstStyle>
            <a:lvl1pPr marL="342629" marR="0" indent="-342629" algn="ctr" defTabSz="913677" rtl="0" eaLnBrk="0" fontAlgn="base" latinLnBrk="0" hangingPunct="0">
              <a:lnSpc>
                <a:spcPct val="100000"/>
              </a:lnSpc>
              <a:spcBef>
                <a:spcPct val="20000"/>
              </a:spcBef>
              <a:spcAft>
                <a:spcPct val="0"/>
              </a:spcAft>
              <a:buClrTx/>
              <a:buSzTx/>
              <a:buFontTx/>
              <a:buNone/>
              <a:tabLst/>
              <a:defRPr sz="2200" b="0">
                <a:solidFill>
                  <a:schemeClr val="tx1">
                    <a:lumMod val="65000"/>
                    <a:lumOff val="35000"/>
                  </a:schemeClr>
                </a:solidFill>
              </a:defRPr>
            </a:lvl1pPr>
            <a:lvl2pPr marL="456837" indent="0" algn="ctr">
              <a:buNone/>
              <a:defRPr/>
            </a:lvl2pPr>
            <a:lvl3pPr marL="913677" indent="0" algn="ctr">
              <a:buNone/>
              <a:defRPr/>
            </a:lvl3pPr>
            <a:lvl4pPr marL="1370515" indent="0" algn="ctr">
              <a:buNone/>
              <a:defRPr/>
            </a:lvl4pPr>
            <a:lvl5pPr marL="1827351" indent="0" algn="ctr">
              <a:buNone/>
              <a:defRPr/>
            </a:lvl5pPr>
            <a:lvl6pPr marL="2284190" indent="0" algn="ctr">
              <a:buNone/>
              <a:defRPr/>
            </a:lvl6pPr>
            <a:lvl7pPr marL="2741029" indent="0" algn="ctr">
              <a:buNone/>
              <a:defRPr/>
            </a:lvl7pPr>
            <a:lvl8pPr marL="3197866" indent="0" algn="ctr">
              <a:buNone/>
              <a:defRPr/>
            </a:lvl8pPr>
            <a:lvl9pPr marL="3654703" indent="0" algn="ctr">
              <a:buNone/>
              <a:defRPr/>
            </a:lvl9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939108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1" y="457210"/>
            <a:ext cx="8229600" cy="533401"/>
          </a:xfrm>
        </p:spPr>
        <p:txBody>
          <a:bodyPr/>
          <a:lstStyle/>
          <a:p>
            <a:r>
              <a:rPr lang="en-US" smtClean="0"/>
              <a:t>Click to edit Master title style</a:t>
            </a:r>
            <a:endParaRPr lang="he-IL"/>
          </a:p>
        </p:txBody>
      </p:sp>
      <p:sp>
        <p:nvSpPr>
          <p:cNvPr id="3" name="Table Placeholder 2"/>
          <p:cNvSpPr>
            <a:spLocks noGrp="1"/>
          </p:cNvSpPr>
          <p:nvPr>
            <p:ph type="tbl" idx="1"/>
          </p:nvPr>
        </p:nvSpPr>
        <p:spPr>
          <a:xfrm>
            <a:off x="457200" y="1219202"/>
            <a:ext cx="7772400" cy="4525962"/>
          </a:xfrm>
          <a:prstGeom prst="rect">
            <a:avLst/>
          </a:prstGeom>
        </p:spPr>
        <p:txBody>
          <a:bodyPr lIns="91368" tIns="45683" rIns="91368" bIns="45683"/>
          <a:lstStyle/>
          <a:p>
            <a:pPr lvl="0"/>
            <a:endParaRPr lang="he-IL" noProof="0" smtClean="0"/>
          </a:p>
        </p:txBody>
      </p:sp>
    </p:spTree>
    <p:extLst>
      <p:ext uri="{BB962C8B-B14F-4D97-AF65-F5344CB8AC3E}">
        <p14:creationId xmlns:p14="http://schemas.microsoft.com/office/powerpoint/2010/main" val="1242771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תמונה 8" descr="BG002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3736239"/>
            <a:ext cx="7772400" cy="670329"/>
          </a:xfrm>
        </p:spPr>
        <p:txBody>
          <a:bodyPr/>
          <a:lstStyle>
            <a:lvl1pPr algn="l">
              <a:defRPr sz="2400"/>
            </a:lvl1pPr>
          </a:lstStyle>
          <a:p>
            <a:r>
              <a:rPr lang="en-US" dirty="0" smtClean="0"/>
              <a:t>Click to edit Master title style</a:t>
            </a:r>
            <a:endParaRPr lang="he-IL" dirty="0"/>
          </a:p>
        </p:txBody>
      </p:sp>
      <p:sp>
        <p:nvSpPr>
          <p:cNvPr id="3" name="Subtitle 2"/>
          <p:cNvSpPr>
            <a:spLocks noGrp="1"/>
          </p:cNvSpPr>
          <p:nvPr>
            <p:ph type="subTitle" idx="1"/>
          </p:nvPr>
        </p:nvSpPr>
        <p:spPr>
          <a:xfrm>
            <a:off x="685800" y="4619555"/>
            <a:ext cx="6400800" cy="1752600"/>
          </a:xfrm>
          <a:prstGeom prst="rect">
            <a:avLst/>
          </a:prstGeom>
        </p:spPr>
        <p:txBody>
          <a:bodyPr/>
          <a:lstStyle>
            <a:lvl1pPr marL="0" indent="0" algn="l">
              <a:buNone/>
              <a:defRPr sz="24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288659445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444700" y="860613"/>
            <a:ext cx="3639671" cy="3232192"/>
          </a:xfrm>
        </p:spPr>
        <p:txBody>
          <a:bodyPr anchor="b"/>
          <a:lstStyle>
            <a:lvl1pPr algn="l">
              <a:defRPr sz="2200"/>
            </a:lvl1pPr>
          </a:lstStyle>
          <a:p>
            <a:r>
              <a:rPr lang="en-US" dirty="0" smtClean="0"/>
              <a:t>Click to edit Master title style</a:t>
            </a:r>
            <a:endParaRPr lang="he-IL" dirty="0"/>
          </a:p>
        </p:txBody>
      </p:sp>
      <p:sp>
        <p:nvSpPr>
          <p:cNvPr id="14" name="Subtitle 2"/>
          <p:cNvSpPr>
            <a:spLocks noGrp="1"/>
          </p:cNvSpPr>
          <p:nvPr>
            <p:ph type="subTitle" idx="1"/>
          </p:nvPr>
        </p:nvSpPr>
        <p:spPr>
          <a:xfrm>
            <a:off x="444700" y="4619555"/>
            <a:ext cx="3679065" cy="1752600"/>
          </a:xfrm>
          <a:prstGeom prst="rect">
            <a:avLst/>
          </a:prstGeom>
        </p:spPr>
        <p:txBody>
          <a:bodyPr/>
          <a:lstStyle>
            <a:lvl1pPr marL="0" indent="0" algn="l">
              <a:buNone/>
              <a:defRPr sz="18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13833826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ullets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a:solidFill>
                  <a:srgbClr val="002060"/>
                </a:solidFill>
              </a:defRPr>
            </a:lvl1pPr>
            <a:lvl2pPr marL="285750" indent="-285750">
              <a:buClrTx/>
              <a:buSzPct val="100000"/>
              <a:buFont typeface="Arial" pitchFamily="34" charset="0"/>
              <a:buChar char="•"/>
              <a:defRPr sz="2200">
                <a:solidFill>
                  <a:srgbClr val="002060"/>
                </a:solidFill>
              </a:defRPr>
            </a:lvl2pPr>
            <a:lvl3pPr marL="541338" indent="-231775">
              <a:buClrTx/>
              <a:buSzPct val="100000"/>
              <a:buFont typeface="Arial" pitchFamily="34" charset="0"/>
              <a:buChar char="•"/>
              <a:defRPr sz="2000">
                <a:solidFill>
                  <a:srgbClr val="002060"/>
                </a:solidFill>
              </a:defRPr>
            </a:lvl3pPr>
            <a:lvl4pPr marL="803275" indent="-228600">
              <a:buClrTx/>
              <a:buSzPct val="100000"/>
              <a:buFont typeface="Arial" pitchFamily="34" charset="0"/>
              <a:buChar char="•"/>
              <a:defRPr sz="1800">
                <a:solidFill>
                  <a:srgbClr val="002060"/>
                </a:solidFill>
              </a:defRPr>
            </a:lvl4pPr>
            <a:lvl5pPr marL="1079500" indent="-228600">
              <a:buClrTx/>
              <a:buSzPct val="100000"/>
              <a:buFont typeface="Arial" pitchFamily="34" charset="0"/>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1239964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s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he-IL" dirty="0"/>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0">
                <a:solidFill>
                  <a:srgbClr val="002060"/>
                </a:solidFill>
              </a:defRPr>
            </a:lvl1pPr>
            <a:lvl2pPr marL="285750" indent="-285750">
              <a:buClrTx/>
              <a:buSzPct val="100000"/>
              <a:buFont typeface="Wingdings 3" pitchFamily="18" charset="2"/>
              <a:buChar char=""/>
              <a:defRPr sz="2200">
                <a:solidFill>
                  <a:srgbClr val="002060"/>
                </a:solidFill>
              </a:defRPr>
            </a:lvl2pPr>
            <a:lvl3pPr marL="509588" indent="-231775">
              <a:buClrTx/>
              <a:buSzPct val="100000"/>
              <a:buFont typeface="Wingdings 3" pitchFamily="18" charset="2"/>
              <a:buChar char=""/>
              <a:defRPr sz="2000">
                <a:solidFill>
                  <a:srgbClr val="002060"/>
                </a:solidFill>
              </a:defRPr>
            </a:lvl3pPr>
            <a:lvl4pPr marL="741363" indent="-228600">
              <a:buClrTx/>
              <a:buSzPct val="100000"/>
              <a:buFont typeface="Wingdings 3" pitchFamily="18" charset="2"/>
              <a:buChar char=""/>
              <a:defRPr sz="1800">
                <a:solidFill>
                  <a:srgbClr val="002060"/>
                </a:solidFill>
              </a:defRPr>
            </a:lvl4pPr>
            <a:lvl5pPr marL="974725" indent="-228600">
              <a:buClrTx/>
              <a:buSzPct val="100000"/>
              <a:buFont typeface="Wingdings 3" pitchFamily="18" charset="2"/>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07743095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ullets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he-IL" dirty="0"/>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0">
                <a:solidFill>
                  <a:srgbClr val="002060"/>
                </a:solidFill>
              </a:defRPr>
            </a:lvl1pPr>
            <a:lvl2pPr marL="285750" indent="-285750">
              <a:buClrTx/>
              <a:buSzPct val="100000"/>
              <a:buFont typeface="Wingdings 3" pitchFamily="18" charset="2"/>
              <a:buChar char=""/>
              <a:defRPr sz="2200">
                <a:solidFill>
                  <a:srgbClr val="002060"/>
                </a:solidFill>
              </a:defRPr>
            </a:lvl2pPr>
            <a:lvl3pPr marL="509588" indent="-231775">
              <a:buClrTx/>
              <a:buSzPct val="100000"/>
              <a:buFont typeface="Wingdings 3" pitchFamily="18" charset="2"/>
              <a:buChar char=""/>
              <a:defRPr sz="2000">
                <a:solidFill>
                  <a:srgbClr val="002060"/>
                </a:solidFill>
              </a:defRPr>
            </a:lvl3pPr>
            <a:lvl4pPr marL="741363" indent="-228600">
              <a:buClrTx/>
              <a:buSzPct val="100000"/>
              <a:buFont typeface="Wingdings 3" pitchFamily="18" charset="2"/>
              <a:buChar char=""/>
              <a:defRPr sz="1800">
                <a:solidFill>
                  <a:srgbClr val="002060"/>
                </a:solidFill>
              </a:defRPr>
            </a:lvl4pPr>
            <a:lvl5pPr marL="974725" indent="-228600">
              <a:buClrTx/>
              <a:buSzPct val="100000"/>
              <a:buFont typeface="Wingdings 3" pitchFamily="18" charset="2"/>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81331483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white 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1">
                <a:solidFill>
                  <a:schemeClr val="tx1">
                    <a:lumMod val="85000"/>
                    <a:lumOff val="15000"/>
                  </a:schemeClr>
                </a:solidFill>
              </a:defRPr>
            </a:lvl1pPr>
            <a:lvl2pPr marL="0" indent="0">
              <a:buClrTx/>
              <a:buSzPct val="100000"/>
              <a:buFont typeface="Arial" pitchFamily="34" charset="0"/>
              <a:buNone/>
              <a:defRPr sz="2200">
                <a:solidFill>
                  <a:schemeClr val="tx1">
                    <a:lumMod val="85000"/>
                    <a:lumOff val="15000"/>
                  </a:schemeClr>
                </a:solidFill>
              </a:defRPr>
            </a:lvl2pPr>
            <a:lvl3pPr marL="287338" indent="-287338">
              <a:buClrTx/>
              <a:buSzPct val="100000"/>
              <a:buFont typeface="Arial" pitchFamily="34" charset="0"/>
              <a:buChar char="•"/>
              <a:defRPr sz="2200">
                <a:solidFill>
                  <a:schemeClr val="tx1">
                    <a:lumMod val="85000"/>
                    <a:lumOff val="15000"/>
                  </a:schemeClr>
                </a:solidFill>
              </a:defRPr>
            </a:lvl3pPr>
            <a:lvl4pPr marL="574675" indent="-287338">
              <a:buClrTx/>
              <a:buSzPct val="100000"/>
              <a:buFont typeface="Arial" pitchFamily="34" charset="0"/>
              <a:buChar char="•"/>
              <a:defRPr sz="2000">
                <a:solidFill>
                  <a:schemeClr val="tx1">
                    <a:lumMod val="85000"/>
                    <a:lumOff val="15000"/>
                  </a:schemeClr>
                </a:solidFill>
              </a:defRPr>
            </a:lvl4pPr>
            <a:lvl5pPr marL="852488" indent="-280988">
              <a:buClrTx/>
              <a:buSzPct val="100000"/>
              <a:buFont typeface="Arial" pitchFamily="34" charset="0"/>
              <a:buChar char="•"/>
              <a:defRPr sz="20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353365769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278278123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spTree>
    <p:extLst>
      <p:ext uri="{BB962C8B-B14F-4D97-AF65-F5344CB8AC3E}">
        <p14:creationId xmlns:p14="http://schemas.microsoft.com/office/powerpoint/2010/main" val="102691225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תמונה 2" descr="BG001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pic>
        <p:nvPicPr>
          <p:cNvPr id="4" name="תמונה 3" descr="logo copy.png"/>
          <p:cNvPicPr>
            <a:picLocks noChangeAspect="1"/>
          </p:cNvPicPr>
          <p:nvPr userDrawn="1"/>
        </p:nvPicPr>
        <p:blipFill>
          <a:blip r:embed="rId3" cstate="print"/>
          <a:stretch>
            <a:fillRect/>
          </a:stretch>
        </p:blipFill>
        <p:spPr>
          <a:xfrm>
            <a:off x="7389629" y="5993809"/>
            <a:ext cx="1754372" cy="864191"/>
          </a:xfrm>
          <a:prstGeom prst="rect">
            <a:avLst/>
          </a:prstGeom>
        </p:spPr>
      </p:pic>
    </p:spTree>
    <p:extLst>
      <p:ext uri="{BB962C8B-B14F-4D97-AF65-F5344CB8AC3E}">
        <p14:creationId xmlns:p14="http://schemas.microsoft.com/office/powerpoint/2010/main" val="44332025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8605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992188"/>
            <a:ext cx="4066854" cy="4915452"/>
          </a:xfrm>
          <a:prstGeom prst="rect">
            <a:avLst/>
          </a:prstGeom>
        </p:spPr>
        <p:txBody>
          <a:bodyPr/>
          <a:lstStyle>
            <a:lvl1pPr marL="339725" indent="-339725">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Content Placeholder 3"/>
          <p:cNvSpPr>
            <a:spLocks noGrp="1"/>
          </p:cNvSpPr>
          <p:nvPr>
            <p:ph sz="half" idx="2"/>
          </p:nvPr>
        </p:nvSpPr>
        <p:spPr>
          <a:xfrm>
            <a:off x="4614806" y="992188"/>
            <a:ext cx="4066854" cy="4915452"/>
          </a:xfrm>
          <a:prstGeom prst="rect">
            <a:avLst/>
          </a:prstGeo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4291812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253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4" name="מלבן 12"/>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5" name="מלבן מעוגל 7"/>
          <p:cNvSpPr>
            <a:spLocks noChangeArrowheads="1"/>
          </p:cNvSpPr>
          <p:nvPr/>
        </p:nvSpPr>
        <p:spPr bwMode="auto">
          <a:xfrm>
            <a:off x="525463" y="1238250"/>
            <a:ext cx="8093075" cy="4878388"/>
          </a:xfrm>
          <a:prstGeom prst="roundRect">
            <a:avLst>
              <a:gd name="adj" fmla="val 3926"/>
            </a:avLst>
          </a:prstGeom>
          <a:solidFill>
            <a:srgbClr val="E6E6E6"/>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6" name="מלבן מעוגל 8"/>
          <p:cNvSpPr/>
          <p:nvPr/>
        </p:nvSpPr>
        <p:spPr bwMode="auto">
          <a:xfrm>
            <a:off x="630238" y="1338263"/>
            <a:ext cx="7883525" cy="4676775"/>
          </a:xfrm>
          <a:prstGeom prst="roundRect">
            <a:avLst>
              <a:gd name="adj" fmla="val 2794"/>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pic>
        <p:nvPicPr>
          <p:cNvPr id="7" name="Picture 5" descr="ExLibris-logo"/>
          <p:cNvPicPr>
            <a:picLocks noChangeAspect="1" noChangeArrowheads="1"/>
          </p:cNvPicPr>
          <p:nvPr/>
        </p:nvPicPr>
        <p:blipFill>
          <a:blip r:embed="rId2" cstate="print"/>
          <a:srcRect/>
          <a:stretch>
            <a:fillRect/>
          </a:stretch>
        </p:blipFill>
        <p:spPr bwMode="auto">
          <a:xfrm>
            <a:off x="8096250" y="6237288"/>
            <a:ext cx="914400" cy="323850"/>
          </a:xfrm>
          <a:prstGeom prst="rect">
            <a:avLst/>
          </a:prstGeom>
          <a:noFill/>
          <a:ln w="9525">
            <a:noFill/>
            <a:miter lim="800000"/>
            <a:headEnd/>
            <a:tailEnd/>
          </a:ln>
        </p:spPr>
      </p:pic>
      <p:sp>
        <p:nvSpPr>
          <p:cNvPr id="8" name="Rectangle 7"/>
          <p:cNvSpPr>
            <a:spLocks noChangeArrowheads="1"/>
          </p:cNvSpPr>
          <p:nvPr/>
        </p:nvSpPr>
        <p:spPr bwMode="auto">
          <a:xfrm>
            <a:off x="4281488" y="6427788"/>
            <a:ext cx="581025" cy="457200"/>
          </a:xfrm>
          <a:prstGeom prst="rect">
            <a:avLst/>
          </a:prstGeom>
          <a:noFill/>
          <a:ln>
            <a:noFill/>
          </a:ln>
          <a:extLst/>
        </p:spPr>
        <p:txBody>
          <a:bodyPr anchor="b"/>
          <a:lstStyle/>
          <a:p>
            <a:pPr algn="ctr" eaLnBrk="0" hangingPunct="0">
              <a:defRPr/>
            </a:pPr>
            <a:fld id="{2AB0BE91-52C4-4535-814A-C0A94CA83E99}"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9" name="Rectangle 5"/>
          <p:cNvSpPr>
            <a:spLocks noChangeArrowheads="1"/>
          </p:cNvSpPr>
          <p:nvPr/>
        </p:nvSpPr>
        <p:spPr bwMode="auto">
          <a:xfrm>
            <a:off x="0" y="776288"/>
            <a:ext cx="9144000" cy="5340350"/>
          </a:xfrm>
          <a:prstGeom prst="rect">
            <a:avLst/>
          </a:prstGeom>
          <a:gradFill rotWithShape="1">
            <a:gsLst>
              <a:gs pos="0">
                <a:srgbClr val="F2F2F2"/>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0" name="Picture 6" descr="ruler"/>
          <p:cNvPicPr preferRelativeResize="0">
            <a:picLocks noChangeAspect="1" noChangeArrowheads="1"/>
          </p:cNvPicPr>
          <p:nvPr/>
        </p:nvPicPr>
        <p:blipFill>
          <a:blip r:embed="rId3" cstate="print"/>
          <a:srcRect/>
          <a:stretch>
            <a:fillRect/>
          </a:stretch>
        </p:blipFill>
        <p:spPr bwMode="auto">
          <a:xfrm>
            <a:off x="-195263" y="741363"/>
            <a:ext cx="9531351" cy="85725"/>
          </a:xfrm>
          <a:prstGeom prst="rect">
            <a:avLst/>
          </a:prstGeom>
          <a:noFill/>
          <a:ln w="9525">
            <a:noFill/>
            <a:miter lim="800000"/>
            <a:headEnd/>
            <a:tailEnd/>
          </a:ln>
        </p:spPr>
      </p:pic>
      <p:sp>
        <p:nvSpPr>
          <p:cNvPr id="11" name="מלבן 13"/>
          <p:cNvSpPr/>
          <p:nvPr/>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2" name="מלבן 7"/>
          <p:cNvSpPr>
            <a:spLocks noChangeArrowheads="1"/>
          </p:cNvSpPr>
          <p:nvPr userDrawn="1"/>
        </p:nvSpPr>
        <p:spPr bwMode="auto">
          <a:xfrm>
            <a:off x="0" y="625475"/>
            <a:ext cx="9144000" cy="3779838"/>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3" name="Rectangle 5"/>
          <p:cNvSpPr>
            <a:spLocks noChangeArrowheads="1"/>
          </p:cNvSpPr>
          <p:nvPr userDrawn="1"/>
        </p:nvSpPr>
        <p:spPr bwMode="auto">
          <a:xfrm>
            <a:off x="0" y="0"/>
            <a:ext cx="9144000" cy="2459038"/>
          </a:xfrm>
          <a:prstGeom prst="rect">
            <a:avLst/>
          </a:prstGeom>
          <a:gradFill rotWithShape="1">
            <a:gsLst>
              <a:gs pos="0">
                <a:srgbClr val="EAEAEA"/>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4" name="Picture 4" descr="intro_rainbow_ribbon"/>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2408238"/>
            <a:ext cx="9144000" cy="133350"/>
          </a:xfrm>
          <a:prstGeom prst="rect">
            <a:avLst/>
          </a:prstGeom>
          <a:noFill/>
          <a:ln w="9525">
            <a:noFill/>
            <a:miter lim="800000"/>
            <a:headEnd/>
            <a:tailEnd/>
          </a:ln>
        </p:spPr>
      </p:pic>
      <p:pic>
        <p:nvPicPr>
          <p:cNvPr id="15" name="Picture 3" descr="ExLibris-logo"/>
          <p:cNvPicPr>
            <a:picLocks noChangeAspect="1" noChangeArrowheads="1"/>
          </p:cNvPicPr>
          <p:nvPr userDrawn="1"/>
        </p:nvPicPr>
        <p:blipFill>
          <a:blip r:embed="rId5" cstate="print"/>
          <a:srcRect/>
          <a:stretch>
            <a:fillRect/>
          </a:stretch>
        </p:blipFill>
        <p:spPr bwMode="auto">
          <a:xfrm>
            <a:off x="3467100" y="5137150"/>
            <a:ext cx="2209800" cy="1031875"/>
          </a:xfrm>
          <a:prstGeom prst="rect">
            <a:avLst/>
          </a:prstGeom>
          <a:noFill/>
          <a:ln w="9525">
            <a:noFill/>
            <a:miter lim="800000"/>
            <a:headEnd/>
            <a:tailEnd/>
          </a:ln>
        </p:spPr>
      </p:pic>
      <p:sp>
        <p:nvSpPr>
          <p:cNvPr id="16" name="מלבן 11"/>
          <p:cNvSpPr>
            <a:spLocks noChangeArrowheads="1"/>
          </p:cNvSpPr>
          <p:nvPr userDrawn="1"/>
        </p:nvSpPr>
        <p:spPr bwMode="auto">
          <a:xfrm>
            <a:off x="7724775" y="6116638"/>
            <a:ext cx="1419225" cy="741362"/>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7" name="מלבן 13"/>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18" name="מלבן 14"/>
          <p:cNvSpPr/>
          <p:nvPr userDrawn="1"/>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9" name="Rectangle 7"/>
          <p:cNvSpPr>
            <a:spLocks noChangeArrowheads="1"/>
          </p:cNvSpPr>
          <p:nvPr userDrawn="1"/>
        </p:nvSpPr>
        <p:spPr bwMode="auto">
          <a:xfrm>
            <a:off x="4281488" y="6427788"/>
            <a:ext cx="581025" cy="457200"/>
          </a:xfrm>
          <a:prstGeom prst="rect">
            <a:avLst/>
          </a:prstGeom>
          <a:noFill/>
          <a:ln>
            <a:noFill/>
          </a:ln>
          <a:extLst/>
        </p:spPr>
        <p:txBody>
          <a:bodyPr anchor="b"/>
          <a:lstStyle/>
          <a:p>
            <a:pPr algn="ctr" eaLnBrk="0" hangingPunct="0">
              <a:defRPr/>
            </a:pPr>
            <a:fld id="{440AB2EB-26A7-4CF1-9819-33F4D91FDC1C}"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2" name="Title 1"/>
          <p:cNvSpPr>
            <a:spLocks noGrp="1"/>
          </p:cNvSpPr>
          <p:nvPr>
            <p:ph type="ctrTitle"/>
          </p:nvPr>
        </p:nvSpPr>
        <p:spPr>
          <a:xfrm>
            <a:off x="685800" y="1686722"/>
            <a:ext cx="7772400" cy="670329"/>
          </a:xfrm>
        </p:spPr>
        <p:txBody>
          <a:bodyPr/>
          <a:lstStyle>
            <a:lvl1pPr algn="ctr">
              <a:defRPr sz="2800" baseline="0"/>
            </a:lvl1pPr>
          </a:lstStyle>
          <a:p>
            <a:r>
              <a:rPr lang="en-US" smtClean="0"/>
              <a:t>Click to edit Master title style</a:t>
            </a:r>
            <a:endParaRPr lang="he-IL" dirty="0"/>
          </a:p>
        </p:txBody>
      </p:sp>
      <p:sp>
        <p:nvSpPr>
          <p:cNvPr id="3" name="Subtitle 2"/>
          <p:cNvSpPr>
            <a:spLocks noGrp="1"/>
          </p:cNvSpPr>
          <p:nvPr>
            <p:ph type="subTitle" idx="1"/>
          </p:nvPr>
        </p:nvSpPr>
        <p:spPr>
          <a:xfrm>
            <a:off x="1371600" y="2570038"/>
            <a:ext cx="6400800" cy="1752600"/>
          </a:xfrm>
          <a:prstGeom prst="rect">
            <a:avLst/>
          </a:prstGeom>
        </p:spPr>
        <p:txBody>
          <a:bodyPr/>
          <a:lstStyle>
            <a:lvl1pPr marL="342900" marR="0" indent="-342900" algn="ctr" defTabSz="914400" rtl="0" eaLnBrk="0" fontAlgn="base" latinLnBrk="0" hangingPunct="0">
              <a:lnSpc>
                <a:spcPct val="100000"/>
              </a:lnSpc>
              <a:spcBef>
                <a:spcPct val="20000"/>
              </a:spcBef>
              <a:spcAft>
                <a:spcPct val="0"/>
              </a:spcAft>
              <a:buClrTx/>
              <a:buSzTx/>
              <a:buFontTx/>
              <a:buNone/>
              <a:tabLst/>
              <a:defRPr sz="22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395597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תמונה 8" descr="BG002 copy.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685800" y="3736239"/>
            <a:ext cx="7772400" cy="670329"/>
          </a:xfrm>
        </p:spPr>
        <p:txBody>
          <a:bodyPr/>
          <a:lstStyle>
            <a:lvl1pPr algn="l">
              <a:defRPr sz="2400"/>
            </a:lvl1pPr>
          </a:lstStyle>
          <a:p>
            <a:r>
              <a:rPr lang="en-US" dirty="0" smtClean="0"/>
              <a:t>Click to edit Master title style</a:t>
            </a:r>
            <a:endParaRPr lang="he-IL" dirty="0"/>
          </a:p>
        </p:txBody>
      </p:sp>
      <p:sp>
        <p:nvSpPr>
          <p:cNvPr id="3" name="Subtitle 2"/>
          <p:cNvSpPr>
            <a:spLocks noGrp="1"/>
          </p:cNvSpPr>
          <p:nvPr>
            <p:ph type="subTitle" idx="1"/>
          </p:nvPr>
        </p:nvSpPr>
        <p:spPr>
          <a:xfrm>
            <a:off x="685800" y="4619555"/>
            <a:ext cx="6400800" cy="1752600"/>
          </a:xfrm>
          <a:prstGeom prst="rect">
            <a:avLst/>
          </a:prstGeom>
        </p:spPr>
        <p:txBody>
          <a:bodyPr/>
          <a:lstStyle>
            <a:lvl1pPr marL="0" indent="0" algn="l">
              <a:buNone/>
              <a:defRPr sz="24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23560082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white 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1">
                <a:solidFill>
                  <a:schemeClr val="tx1">
                    <a:lumMod val="85000"/>
                    <a:lumOff val="15000"/>
                  </a:schemeClr>
                </a:solidFill>
              </a:defRPr>
            </a:lvl1pPr>
            <a:lvl2pPr marL="0" indent="0">
              <a:buClrTx/>
              <a:buSzPct val="100000"/>
              <a:buFont typeface="Arial" pitchFamily="34" charset="0"/>
              <a:buNone/>
              <a:defRPr sz="2200">
                <a:solidFill>
                  <a:schemeClr val="tx1">
                    <a:lumMod val="85000"/>
                    <a:lumOff val="15000"/>
                  </a:schemeClr>
                </a:solidFill>
              </a:defRPr>
            </a:lvl2pPr>
            <a:lvl3pPr marL="287338" indent="-287338">
              <a:buClrTx/>
              <a:buSzPct val="100000"/>
              <a:buFont typeface="Arial" pitchFamily="34" charset="0"/>
              <a:buChar char="•"/>
              <a:defRPr sz="2200">
                <a:solidFill>
                  <a:schemeClr val="tx1">
                    <a:lumMod val="85000"/>
                    <a:lumOff val="15000"/>
                  </a:schemeClr>
                </a:solidFill>
              </a:defRPr>
            </a:lvl3pPr>
            <a:lvl4pPr marL="574675" indent="-287338">
              <a:buClrTx/>
              <a:buSzPct val="100000"/>
              <a:buFont typeface="Arial" pitchFamily="34" charset="0"/>
              <a:buChar char="•"/>
              <a:defRPr sz="2000">
                <a:solidFill>
                  <a:schemeClr val="tx1">
                    <a:lumMod val="85000"/>
                    <a:lumOff val="15000"/>
                  </a:schemeClr>
                </a:solidFill>
              </a:defRPr>
            </a:lvl4pPr>
            <a:lvl5pPr marL="852488" indent="-280988">
              <a:buClrTx/>
              <a:buSzPct val="100000"/>
              <a:buFont typeface="Arial" pitchFamily="34" charset="0"/>
              <a:buChar char="•"/>
              <a:defRPr sz="20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237728339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ront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ctrTitle"/>
          </p:nvPr>
        </p:nvSpPr>
        <p:spPr>
          <a:xfrm>
            <a:off x="444700" y="860613"/>
            <a:ext cx="3639671" cy="3232192"/>
          </a:xfrm>
        </p:spPr>
        <p:txBody>
          <a:bodyPr anchor="b"/>
          <a:lstStyle>
            <a:lvl1pPr algn="l">
              <a:defRPr sz="2200"/>
            </a:lvl1pPr>
          </a:lstStyle>
          <a:p>
            <a:r>
              <a:rPr lang="en-US" dirty="0" smtClean="0"/>
              <a:t>Click to edit Master title style</a:t>
            </a:r>
            <a:endParaRPr lang="he-IL" dirty="0"/>
          </a:p>
        </p:txBody>
      </p:sp>
      <p:sp>
        <p:nvSpPr>
          <p:cNvPr id="14" name="Subtitle 2"/>
          <p:cNvSpPr>
            <a:spLocks noGrp="1"/>
          </p:cNvSpPr>
          <p:nvPr>
            <p:ph type="subTitle" idx="1"/>
          </p:nvPr>
        </p:nvSpPr>
        <p:spPr>
          <a:xfrm>
            <a:off x="444700" y="4619555"/>
            <a:ext cx="3679065" cy="1752600"/>
          </a:xfrm>
          <a:prstGeom prst="rect">
            <a:avLst/>
          </a:prstGeom>
        </p:spPr>
        <p:txBody>
          <a:bodyPr/>
          <a:lstStyle>
            <a:lvl1pPr marL="0" indent="0" algn="l">
              <a:buNone/>
              <a:defRPr sz="18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he-IL" dirty="0"/>
          </a:p>
        </p:txBody>
      </p:sp>
    </p:spTree>
    <p:extLst>
      <p:ext uri="{BB962C8B-B14F-4D97-AF65-F5344CB8AC3E}">
        <p14:creationId xmlns:p14="http://schemas.microsoft.com/office/powerpoint/2010/main" val="29853542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ullets si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a:solidFill>
                  <a:srgbClr val="002060"/>
                </a:solidFill>
              </a:defRPr>
            </a:lvl1pPr>
            <a:lvl2pPr marL="285750" indent="-285750">
              <a:buClrTx/>
              <a:buSzPct val="100000"/>
              <a:buFont typeface="Arial" pitchFamily="34" charset="0"/>
              <a:buChar char="•"/>
              <a:defRPr sz="2200">
                <a:solidFill>
                  <a:srgbClr val="002060"/>
                </a:solidFill>
              </a:defRPr>
            </a:lvl2pPr>
            <a:lvl3pPr marL="541338" indent="-231775">
              <a:buClrTx/>
              <a:buSzPct val="100000"/>
              <a:buFont typeface="Arial" pitchFamily="34" charset="0"/>
              <a:buChar char="•"/>
              <a:defRPr sz="2000">
                <a:solidFill>
                  <a:srgbClr val="002060"/>
                </a:solidFill>
              </a:defRPr>
            </a:lvl3pPr>
            <a:lvl4pPr marL="803275" indent="-228600">
              <a:buClrTx/>
              <a:buSzPct val="100000"/>
              <a:buFont typeface="Arial" pitchFamily="34" charset="0"/>
              <a:buChar char="•"/>
              <a:defRPr sz="1800">
                <a:solidFill>
                  <a:srgbClr val="002060"/>
                </a:solidFill>
              </a:defRPr>
            </a:lvl4pPr>
            <a:lvl5pPr marL="1079500" indent="-228600">
              <a:buClrTx/>
              <a:buSzPct val="100000"/>
              <a:buFont typeface="Arial" pitchFamily="34" charset="0"/>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89516415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ullets 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he-IL" dirty="0"/>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0">
                <a:solidFill>
                  <a:srgbClr val="002060"/>
                </a:solidFill>
              </a:defRPr>
            </a:lvl1pPr>
            <a:lvl2pPr marL="285750" indent="-285750">
              <a:buClrTx/>
              <a:buSzPct val="100000"/>
              <a:buFont typeface="Wingdings 3" pitchFamily="18" charset="2"/>
              <a:buChar char=""/>
              <a:defRPr sz="2200">
                <a:solidFill>
                  <a:srgbClr val="002060"/>
                </a:solidFill>
              </a:defRPr>
            </a:lvl2pPr>
            <a:lvl3pPr marL="509588" indent="-231775">
              <a:buClrTx/>
              <a:buSzPct val="100000"/>
              <a:buFont typeface="Wingdings 3" pitchFamily="18" charset="2"/>
              <a:buChar char=""/>
              <a:defRPr sz="2000">
                <a:solidFill>
                  <a:srgbClr val="002060"/>
                </a:solidFill>
              </a:defRPr>
            </a:lvl3pPr>
            <a:lvl4pPr marL="741363" indent="-228600">
              <a:buClrTx/>
              <a:buSzPct val="100000"/>
              <a:buFont typeface="Wingdings 3" pitchFamily="18" charset="2"/>
              <a:buChar char=""/>
              <a:defRPr sz="1800">
                <a:solidFill>
                  <a:srgbClr val="002060"/>
                </a:solidFill>
              </a:defRPr>
            </a:lvl4pPr>
            <a:lvl5pPr marL="974725" indent="-228600">
              <a:buClrTx/>
              <a:buSzPct val="100000"/>
              <a:buFont typeface="Wingdings 3" pitchFamily="18" charset="2"/>
              <a:buChar char=""/>
              <a:defRPr sz="1800">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53163377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white 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465826" y="992188"/>
            <a:ext cx="7992374" cy="4932362"/>
          </a:xfrm>
          <a:prstGeom prst="rect">
            <a:avLst/>
          </a:prstGeom>
        </p:spPr>
        <p:txBody>
          <a:bodyPr/>
          <a:lstStyle>
            <a:lvl1pPr marL="0" indent="0">
              <a:buClrTx/>
              <a:buSzPct val="100000"/>
              <a:buFont typeface="Arial" pitchFamily="34" charset="0"/>
              <a:buNone/>
              <a:defRPr sz="2200" b="1">
                <a:solidFill>
                  <a:schemeClr val="tx1">
                    <a:lumMod val="85000"/>
                    <a:lumOff val="15000"/>
                  </a:schemeClr>
                </a:solidFill>
              </a:defRPr>
            </a:lvl1pPr>
            <a:lvl2pPr marL="0" indent="0">
              <a:buClrTx/>
              <a:buSzPct val="100000"/>
              <a:buFont typeface="Arial" pitchFamily="34" charset="0"/>
              <a:buNone/>
              <a:defRPr sz="2200">
                <a:solidFill>
                  <a:schemeClr val="tx1">
                    <a:lumMod val="85000"/>
                    <a:lumOff val="15000"/>
                  </a:schemeClr>
                </a:solidFill>
              </a:defRPr>
            </a:lvl2pPr>
            <a:lvl3pPr marL="287338" indent="-287338">
              <a:buClrTx/>
              <a:buSzPct val="100000"/>
              <a:buFont typeface="Arial" pitchFamily="34" charset="0"/>
              <a:buChar char="•"/>
              <a:defRPr sz="2200">
                <a:solidFill>
                  <a:schemeClr val="tx1">
                    <a:lumMod val="85000"/>
                    <a:lumOff val="15000"/>
                  </a:schemeClr>
                </a:solidFill>
              </a:defRPr>
            </a:lvl3pPr>
            <a:lvl4pPr marL="574675" indent="-287338">
              <a:buClrTx/>
              <a:buSzPct val="100000"/>
              <a:buFont typeface="Arial" pitchFamily="34" charset="0"/>
              <a:buChar char="•"/>
              <a:defRPr sz="2000">
                <a:solidFill>
                  <a:schemeClr val="tx1">
                    <a:lumMod val="85000"/>
                    <a:lumOff val="15000"/>
                  </a:schemeClr>
                </a:solidFill>
              </a:defRPr>
            </a:lvl4pPr>
            <a:lvl5pPr marL="852488" indent="-280988">
              <a:buClrTx/>
              <a:buSzPct val="100000"/>
              <a:buFont typeface="Arial" pitchFamily="34" charset="0"/>
              <a:buChar char="•"/>
              <a:defRPr sz="2000">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407290470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9548296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spTree>
    <p:extLst>
      <p:ext uri="{BB962C8B-B14F-4D97-AF65-F5344CB8AC3E}">
        <p14:creationId xmlns:p14="http://schemas.microsoft.com/office/powerpoint/2010/main" val="346821434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1395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992188"/>
            <a:ext cx="4066854" cy="4915452"/>
          </a:xfrm>
          <a:prstGeom prst="rect">
            <a:avLst/>
          </a:prstGeom>
        </p:spPr>
        <p:txBody>
          <a:bodyPr/>
          <a:lstStyle>
            <a:lvl1pPr marL="339725" indent="-339725">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Content Placeholder 3"/>
          <p:cNvSpPr>
            <a:spLocks noGrp="1"/>
          </p:cNvSpPr>
          <p:nvPr>
            <p:ph sz="half" idx="2"/>
          </p:nvPr>
        </p:nvSpPr>
        <p:spPr>
          <a:xfrm>
            <a:off x="4614806" y="992188"/>
            <a:ext cx="4066854" cy="4915452"/>
          </a:xfrm>
          <a:prstGeom prst="rect">
            <a:avLst/>
          </a:prstGeo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529360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820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4" name="מלבן 12"/>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5" name="מלבן מעוגל 7"/>
          <p:cNvSpPr>
            <a:spLocks noChangeArrowheads="1"/>
          </p:cNvSpPr>
          <p:nvPr/>
        </p:nvSpPr>
        <p:spPr bwMode="auto">
          <a:xfrm>
            <a:off x="525463" y="1238250"/>
            <a:ext cx="8093075" cy="4878388"/>
          </a:xfrm>
          <a:prstGeom prst="roundRect">
            <a:avLst>
              <a:gd name="adj" fmla="val 3926"/>
            </a:avLst>
          </a:prstGeom>
          <a:solidFill>
            <a:srgbClr val="E6E6E6"/>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6" name="מלבן מעוגל 8"/>
          <p:cNvSpPr/>
          <p:nvPr/>
        </p:nvSpPr>
        <p:spPr bwMode="auto">
          <a:xfrm>
            <a:off x="630238" y="1338263"/>
            <a:ext cx="7883525" cy="4676775"/>
          </a:xfrm>
          <a:prstGeom prst="roundRect">
            <a:avLst>
              <a:gd name="adj" fmla="val 2794"/>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pic>
        <p:nvPicPr>
          <p:cNvPr id="7" name="Picture 5" descr="ExLibris-logo"/>
          <p:cNvPicPr>
            <a:picLocks noChangeAspect="1" noChangeArrowheads="1"/>
          </p:cNvPicPr>
          <p:nvPr/>
        </p:nvPicPr>
        <p:blipFill>
          <a:blip r:embed="rId2" cstate="print"/>
          <a:srcRect/>
          <a:stretch>
            <a:fillRect/>
          </a:stretch>
        </p:blipFill>
        <p:spPr bwMode="auto">
          <a:xfrm>
            <a:off x="8096250" y="6237288"/>
            <a:ext cx="914400" cy="323850"/>
          </a:xfrm>
          <a:prstGeom prst="rect">
            <a:avLst/>
          </a:prstGeom>
          <a:noFill/>
          <a:ln w="9525">
            <a:noFill/>
            <a:miter lim="800000"/>
            <a:headEnd/>
            <a:tailEnd/>
          </a:ln>
        </p:spPr>
      </p:pic>
      <p:sp>
        <p:nvSpPr>
          <p:cNvPr id="8" name="Rectangle 7"/>
          <p:cNvSpPr>
            <a:spLocks noChangeArrowheads="1"/>
          </p:cNvSpPr>
          <p:nvPr/>
        </p:nvSpPr>
        <p:spPr bwMode="auto">
          <a:xfrm>
            <a:off x="4281488" y="6427788"/>
            <a:ext cx="581025" cy="457200"/>
          </a:xfrm>
          <a:prstGeom prst="rect">
            <a:avLst/>
          </a:prstGeom>
          <a:noFill/>
          <a:ln>
            <a:noFill/>
          </a:ln>
          <a:extLst/>
        </p:spPr>
        <p:txBody>
          <a:bodyPr anchor="b"/>
          <a:lstStyle/>
          <a:p>
            <a:pPr algn="ctr" eaLnBrk="0" hangingPunct="0">
              <a:defRPr/>
            </a:pPr>
            <a:fld id="{2AB0BE91-52C4-4535-814A-C0A94CA83E99}"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9" name="Rectangle 5"/>
          <p:cNvSpPr>
            <a:spLocks noChangeArrowheads="1"/>
          </p:cNvSpPr>
          <p:nvPr/>
        </p:nvSpPr>
        <p:spPr bwMode="auto">
          <a:xfrm>
            <a:off x="0" y="776288"/>
            <a:ext cx="9144000" cy="5340350"/>
          </a:xfrm>
          <a:prstGeom prst="rect">
            <a:avLst/>
          </a:prstGeom>
          <a:gradFill rotWithShape="1">
            <a:gsLst>
              <a:gs pos="0">
                <a:srgbClr val="F2F2F2"/>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0" name="Picture 6" descr="ruler"/>
          <p:cNvPicPr preferRelativeResize="0">
            <a:picLocks noChangeAspect="1" noChangeArrowheads="1"/>
          </p:cNvPicPr>
          <p:nvPr/>
        </p:nvPicPr>
        <p:blipFill>
          <a:blip r:embed="rId3" cstate="print"/>
          <a:srcRect/>
          <a:stretch>
            <a:fillRect/>
          </a:stretch>
        </p:blipFill>
        <p:spPr bwMode="auto">
          <a:xfrm>
            <a:off x="-195263" y="741363"/>
            <a:ext cx="9531351" cy="85725"/>
          </a:xfrm>
          <a:prstGeom prst="rect">
            <a:avLst/>
          </a:prstGeom>
          <a:noFill/>
          <a:ln w="9525">
            <a:noFill/>
            <a:miter lim="800000"/>
            <a:headEnd/>
            <a:tailEnd/>
          </a:ln>
        </p:spPr>
      </p:pic>
      <p:sp>
        <p:nvSpPr>
          <p:cNvPr id="11" name="מלבן 13"/>
          <p:cNvSpPr/>
          <p:nvPr/>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2" name="מלבן 7"/>
          <p:cNvSpPr>
            <a:spLocks noChangeArrowheads="1"/>
          </p:cNvSpPr>
          <p:nvPr userDrawn="1"/>
        </p:nvSpPr>
        <p:spPr bwMode="auto">
          <a:xfrm>
            <a:off x="0" y="625475"/>
            <a:ext cx="9144000" cy="3779838"/>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3" name="Rectangle 5"/>
          <p:cNvSpPr>
            <a:spLocks noChangeArrowheads="1"/>
          </p:cNvSpPr>
          <p:nvPr userDrawn="1"/>
        </p:nvSpPr>
        <p:spPr bwMode="auto">
          <a:xfrm>
            <a:off x="0" y="0"/>
            <a:ext cx="9144000" cy="2459038"/>
          </a:xfrm>
          <a:prstGeom prst="rect">
            <a:avLst/>
          </a:prstGeom>
          <a:gradFill rotWithShape="1">
            <a:gsLst>
              <a:gs pos="0">
                <a:srgbClr val="EAEAEA"/>
              </a:gs>
              <a:gs pos="100000">
                <a:schemeClr val="bg1"/>
              </a:gs>
            </a:gsLst>
            <a:lin ang="540000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pic>
        <p:nvPicPr>
          <p:cNvPr id="14" name="Picture 4" descr="intro_rainbow_ribbon"/>
          <p:cNvPicPr>
            <a:picLocks noChangeAspect="1" noChangeArrowheads="1"/>
          </p:cNvPicPr>
          <p:nvPr userDrawn="1"/>
        </p:nvPicPr>
        <p:blipFill>
          <a:blip r:embed="rId4" cstate="print">
            <a:clrChange>
              <a:clrFrom>
                <a:srgbClr val="FFFFFF"/>
              </a:clrFrom>
              <a:clrTo>
                <a:srgbClr val="FFFFFF">
                  <a:alpha val="0"/>
                </a:srgbClr>
              </a:clrTo>
            </a:clrChange>
          </a:blip>
          <a:srcRect/>
          <a:stretch>
            <a:fillRect/>
          </a:stretch>
        </p:blipFill>
        <p:spPr bwMode="auto">
          <a:xfrm>
            <a:off x="0" y="2408238"/>
            <a:ext cx="9144000" cy="133350"/>
          </a:xfrm>
          <a:prstGeom prst="rect">
            <a:avLst/>
          </a:prstGeom>
          <a:noFill/>
          <a:ln w="9525">
            <a:noFill/>
            <a:miter lim="800000"/>
            <a:headEnd/>
            <a:tailEnd/>
          </a:ln>
        </p:spPr>
      </p:pic>
      <p:pic>
        <p:nvPicPr>
          <p:cNvPr id="15" name="Picture 3" descr="ExLibris-logo"/>
          <p:cNvPicPr>
            <a:picLocks noChangeAspect="1" noChangeArrowheads="1"/>
          </p:cNvPicPr>
          <p:nvPr userDrawn="1"/>
        </p:nvPicPr>
        <p:blipFill>
          <a:blip r:embed="rId5" cstate="print"/>
          <a:srcRect/>
          <a:stretch>
            <a:fillRect/>
          </a:stretch>
        </p:blipFill>
        <p:spPr bwMode="auto">
          <a:xfrm>
            <a:off x="3467100" y="5137150"/>
            <a:ext cx="2209800" cy="1031875"/>
          </a:xfrm>
          <a:prstGeom prst="rect">
            <a:avLst/>
          </a:prstGeom>
          <a:noFill/>
          <a:ln w="9525">
            <a:noFill/>
            <a:miter lim="800000"/>
            <a:headEnd/>
            <a:tailEnd/>
          </a:ln>
        </p:spPr>
      </p:pic>
      <p:sp>
        <p:nvSpPr>
          <p:cNvPr id="16" name="מלבן 11"/>
          <p:cNvSpPr>
            <a:spLocks noChangeArrowheads="1"/>
          </p:cNvSpPr>
          <p:nvPr userDrawn="1"/>
        </p:nvSpPr>
        <p:spPr bwMode="auto">
          <a:xfrm>
            <a:off x="7724775" y="6116638"/>
            <a:ext cx="1419225" cy="741362"/>
          </a:xfrm>
          <a:prstGeom prst="rect">
            <a:avLst/>
          </a:prstGeom>
          <a:solidFill>
            <a:schemeClr val="bg1"/>
          </a:solidFill>
          <a:ln>
            <a:noFill/>
          </a:ln>
          <a:extLst/>
        </p:spPr>
        <p:txBody>
          <a:bodyPr/>
          <a:lstStyle/>
          <a:p>
            <a:pPr algn="ctr">
              <a:defRPr/>
            </a:pPr>
            <a:endParaRPr lang="en-US">
              <a:solidFill>
                <a:srgbClr val="000000"/>
              </a:solidFill>
              <a:latin typeface="Arial" pitchFamily="34" charset="0"/>
              <a:cs typeface="Arial" pitchFamily="34" charset="0"/>
            </a:endParaRPr>
          </a:p>
        </p:txBody>
      </p:sp>
      <p:sp>
        <p:nvSpPr>
          <p:cNvPr id="17" name="מלבן 13"/>
          <p:cNvSpPr>
            <a:spLocks noChangeArrowheads="1"/>
          </p:cNvSpPr>
          <p:nvPr userDrawn="1"/>
        </p:nvSpPr>
        <p:spPr bwMode="auto">
          <a:xfrm>
            <a:off x="0" y="6634163"/>
            <a:ext cx="9144000" cy="223837"/>
          </a:xfrm>
          <a:prstGeom prst="rect">
            <a:avLst/>
          </a:prstGeom>
          <a:gradFill rotWithShape="1">
            <a:gsLst>
              <a:gs pos="0">
                <a:srgbClr val="F2F2F2"/>
              </a:gs>
              <a:gs pos="100000">
                <a:schemeClr val="bg1"/>
              </a:gs>
            </a:gsLst>
            <a:lin ang="0" scaled="1"/>
          </a:gradFill>
          <a:ln>
            <a:noFill/>
          </a:ln>
          <a:extLst/>
        </p:spPr>
        <p:txBody>
          <a:bodyPr wrap="none" anchor="ctr"/>
          <a:lstStyle/>
          <a:p>
            <a:pPr algn="r" rtl="1">
              <a:defRPr/>
            </a:pPr>
            <a:endParaRPr lang="en-US">
              <a:solidFill>
                <a:srgbClr val="000000"/>
              </a:solidFill>
              <a:latin typeface="Arial" pitchFamily="34" charset="0"/>
              <a:cs typeface="Arial" pitchFamily="34" charset="0"/>
            </a:endParaRPr>
          </a:p>
        </p:txBody>
      </p:sp>
      <p:sp>
        <p:nvSpPr>
          <p:cNvPr id="18" name="מלבן 14"/>
          <p:cNvSpPr/>
          <p:nvPr userDrawn="1"/>
        </p:nvSpPr>
        <p:spPr bwMode="auto">
          <a:xfrm>
            <a:off x="0" y="6624638"/>
            <a:ext cx="9144000" cy="7937"/>
          </a:xfrm>
          <a:prstGeom prst="rect">
            <a:avLst/>
          </a:prstGeom>
          <a:gradFill flip="none" rotWithShape="1">
            <a:gsLst>
              <a:gs pos="0">
                <a:schemeClr val="bg1">
                  <a:lumMod val="75000"/>
                </a:schemeClr>
              </a:gs>
              <a:gs pos="50000">
                <a:srgbClr val="E4E4E4"/>
              </a:gs>
              <a:gs pos="100000">
                <a:schemeClr val="bg1"/>
              </a:gs>
            </a:gsLst>
            <a:lin ang="10800000" scaled="1"/>
            <a:tileRect/>
          </a:gradFill>
          <a:ln w="9525">
            <a:noFill/>
            <a:miter lim="800000"/>
            <a:headEnd/>
            <a:tailEnd/>
          </a:ln>
          <a:effectLst/>
        </p:spPr>
        <p:txBody>
          <a:bodyPr wrap="none" anchor="ctr"/>
          <a:lstStyle/>
          <a:p>
            <a:pPr algn="r" rtl="1">
              <a:defRPr/>
            </a:pPr>
            <a:endParaRPr lang="en-US">
              <a:solidFill>
                <a:srgbClr val="000000"/>
              </a:solidFill>
            </a:endParaRPr>
          </a:p>
        </p:txBody>
      </p:sp>
      <p:sp>
        <p:nvSpPr>
          <p:cNvPr id="19" name="Rectangle 7"/>
          <p:cNvSpPr>
            <a:spLocks noChangeArrowheads="1"/>
          </p:cNvSpPr>
          <p:nvPr userDrawn="1"/>
        </p:nvSpPr>
        <p:spPr bwMode="auto">
          <a:xfrm>
            <a:off x="4281488" y="6427788"/>
            <a:ext cx="581025" cy="457200"/>
          </a:xfrm>
          <a:prstGeom prst="rect">
            <a:avLst/>
          </a:prstGeom>
          <a:noFill/>
          <a:ln>
            <a:noFill/>
          </a:ln>
          <a:extLst/>
        </p:spPr>
        <p:txBody>
          <a:bodyPr anchor="b"/>
          <a:lstStyle/>
          <a:p>
            <a:pPr algn="ctr" eaLnBrk="0" hangingPunct="0">
              <a:defRPr/>
            </a:pPr>
            <a:fld id="{440AB2EB-26A7-4CF1-9819-33F4D91FDC1C}" type="slidenum">
              <a:rPr lang="ar-SA" sz="1000" b="1">
                <a:solidFill>
                  <a:srgbClr val="000000"/>
                </a:solidFill>
                <a:latin typeface="Verdana" pitchFamily="34" charset="0"/>
                <a:ea typeface="MS PGothic" pitchFamily="34" charset="-128"/>
                <a:cs typeface="Arial" pitchFamily="34" charset="0"/>
              </a:rPr>
              <a:pPr algn="ctr" eaLnBrk="0" hangingPunct="0">
                <a:defRPr/>
              </a:pPr>
              <a:t>‹#›</a:t>
            </a:fld>
            <a:endParaRPr lang="en-US" sz="1000" b="1">
              <a:solidFill>
                <a:srgbClr val="000000"/>
              </a:solidFill>
              <a:latin typeface="Verdana" pitchFamily="34" charset="0"/>
              <a:ea typeface="MS PGothic" pitchFamily="34" charset="-128"/>
              <a:cs typeface="Arial" pitchFamily="34" charset="0"/>
            </a:endParaRPr>
          </a:p>
        </p:txBody>
      </p:sp>
      <p:sp>
        <p:nvSpPr>
          <p:cNvPr id="2" name="Title 1"/>
          <p:cNvSpPr>
            <a:spLocks noGrp="1"/>
          </p:cNvSpPr>
          <p:nvPr>
            <p:ph type="ctrTitle"/>
          </p:nvPr>
        </p:nvSpPr>
        <p:spPr>
          <a:xfrm>
            <a:off x="685800" y="1686722"/>
            <a:ext cx="7772400" cy="670329"/>
          </a:xfrm>
        </p:spPr>
        <p:txBody>
          <a:bodyPr/>
          <a:lstStyle>
            <a:lvl1pPr algn="ctr">
              <a:defRPr sz="2800" baseline="0"/>
            </a:lvl1pPr>
          </a:lstStyle>
          <a:p>
            <a:r>
              <a:rPr lang="en-US" smtClean="0"/>
              <a:t>Click to edit Master title style</a:t>
            </a:r>
            <a:endParaRPr lang="he-IL" dirty="0"/>
          </a:p>
        </p:txBody>
      </p:sp>
      <p:sp>
        <p:nvSpPr>
          <p:cNvPr id="3" name="Subtitle 2"/>
          <p:cNvSpPr>
            <a:spLocks noGrp="1"/>
          </p:cNvSpPr>
          <p:nvPr>
            <p:ph type="subTitle" idx="1"/>
          </p:nvPr>
        </p:nvSpPr>
        <p:spPr>
          <a:xfrm>
            <a:off x="1371600" y="2570038"/>
            <a:ext cx="6400800" cy="1752600"/>
          </a:xfrm>
          <a:prstGeom prst="rect">
            <a:avLst/>
          </a:prstGeom>
        </p:spPr>
        <p:txBody>
          <a:bodyPr/>
          <a:lstStyle>
            <a:lvl1pPr marL="342900" marR="0" indent="-342900" algn="ctr" defTabSz="914400" rtl="0" eaLnBrk="0" fontAlgn="base" latinLnBrk="0" hangingPunct="0">
              <a:lnSpc>
                <a:spcPct val="100000"/>
              </a:lnSpc>
              <a:spcBef>
                <a:spcPct val="20000"/>
              </a:spcBef>
              <a:spcAft>
                <a:spcPct val="0"/>
              </a:spcAft>
              <a:buClrTx/>
              <a:buSzTx/>
              <a:buFontTx/>
              <a:buNone/>
              <a:tabLst/>
              <a:defRPr sz="2200" b="0">
                <a:solidFill>
                  <a:schemeClr val="tx1">
                    <a:lumMod val="65000"/>
                    <a:lumOff val="3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val="18347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rot="10800000">
            <a:off x="0" y="-2"/>
            <a:ext cx="9144000" cy="770563"/>
          </a:xfrm>
          <a:prstGeom prst="rect">
            <a:avLst/>
          </a:prstGeom>
          <a:gradFill rotWithShape="1">
            <a:gsLst>
              <a:gs pos="0">
                <a:srgbClr val="EAEAEA"/>
              </a:gs>
              <a:gs pos="100000">
                <a:schemeClr val="bg1"/>
              </a:gs>
            </a:gsLst>
            <a:lin ang="5400000" scaled="1"/>
          </a:gradFill>
          <a:ln w="9525">
            <a:noFill/>
            <a:miter lim="800000"/>
            <a:headEnd/>
            <a:tailEnd/>
          </a:ln>
          <a:effectLst/>
        </p:spPr>
        <p:txBody>
          <a:bodyPr wrap="none" anchor="ctr"/>
          <a:lstStyle/>
          <a:p>
            <a:pPr algn="r" rtl="1">
              <a:defRPr/>
            </a:pPr>
            <a:endParaRPr lang="en-US">
              <a:solidFill>
                <a:srgbClr val="000000"/>
              </a:solidFill>
            </a:endParaRPr>
          </a:p>
        </p:txBody>
      </p:sp>
      <p:sp>
        <p:nvSpPr>
          <p:cNvPr id="5" name="Rectangle 5"/>
          <p:cNvSpPr>
            <a:spLocks noChangeArrowheads="1"/>
          </p:cNvSpPr>
          <p:nvPr userDrawn="1"/>
        </p:nvSpPr>
        <p:spPr bwMode="auto">
          <a:xfrm>
            <a:off x="0" y="776377"/>
            <a:ext cx="9144000" cy="5340261"/>
          </a:xfrm>
          <a:prstGeom prst="rect">
            <a:avLst/>
          </a:prstGeom>
          <a:solidFill>
            <a:schemeClr val="bg1"/>
          </a:solidFill>
          <a:ln w="9525">
            <a:noFill/>
            <a:miter lim="800000"/>
            <a:headEnd/>
            <a:tailEnd/>
          </a:ln>
          <a:effectLst/>
        </p:spPr>
        <p:txBody>
          <a:bodyPr wrap="none" anchor="ctr"/>
          <a:lstStyle/>
          <a:p>
            <a:pPr algn="r" rtl="1">
              <a:defRPr/>
            </a:pPr>
            <a:endParaRPr lang="en-US">
              <a:solidFill>
                <a:srgbClr val="000000"/>
              </a:solidFill>
            </a:endParaRPr>
          </a:p>
        </p:txBody>
      </p:sp>
      <p:sp>
        <p:nvSpPr>
          <p:cNvPr id="2" name="Title 1"/>
          <p:cNvSpPr>
            <a:spLocks noGrp="1"/>
          </p:cNvSpPr>
          <p:nvPr>
            <p:ph type="title"/>
          </p:nvPr>
        </p:nvSpPr>
        <p:spPr/>
        <p:txBody>
          <a:bodyPr/>
          <a:lstStyle>
            <a:lvl1pPr>
              <a:defRPr sz="2400"/>
            </a:lvl1pPr>
          </a:lstStyle>
          <a:p>
            <a:r>
              <a:rPr lang="en-US" dirty="0" smtClean="0"/>
              <a:t>Click to edit Master title style</a:t>
            </a:r>
            <a:endParaRPr lang="he-IL" dirty="0"/>
          </a:p>
        </p:txBody>
      </p:sp>
      <p:pic>
        <p:nvPicPr>
          <p:cNvPr id="6" name="Picture 6" descr="ruler"/>
          <p:cNvPicPr preferRelativeResize="0">
            <a:picLocks noChangeAspect="1" noChangeArrowheads="1"/>
          </p:cNvPicPr>
          <p:nvPr userDrawn="1"/>
        </p:nvPicPr>
        <p:blipFill>
          <a:blip r:embed="rId2" cstate="print"/>
          <a:srcRect/>
          <a:stretch>
            <a:fillRect/>
          </a:stretch>
        </p:blipFill>
        <p:spPr bwMode="auto">
          <a:xfrm>
            <a:off x="-195263" y="741613"/>
            <a:ext cx="9531351" cy="85725"/>
          </a:xfrm>
          <a:prstGeom prst="rect">
            <a:avLst/>
          </a:prstGeom>
          <a:noFill/>
          <a:ln w="9525">
            <a:noFill/>
            <a:miter lim="800000"/>
            <a:headEnd/>
            <a:tailEnd/>
          </a:ln>
        </p:spPr>
      </p:pic>
    </p:spTree>
    <p:extLst>
      <p:ext uri="{BB962C8B-B14F-4D97-AF65-F5344CB8AC3E}">
        <p14:creationId xmlns:p14="http://schemas.microsoft.com/office/powerpoint/2010/main" val="9119965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solidFill>
              </a:defRPr>
            </a:lvl1pPr>
          </a:lstStyle>
          <a:p>
            <a:r>
              <a:rPr lang="en-US" dirty="0" smtClean="0"/>
              <a:t>Click to edit Master title style</a:t>
            </a:r>
            <a:endParaRPr lang="he-IL" dirty="0"/>
          </a:p>
        </p:txBody>
      </p:sp>
    </p:spTree>
    <p:extLst>
      <p:ext uri="{BB962C8B-B14F-4D97-AF65-F5344CB8AC3E}">
        <p14:creationId xmlns:p14="http://schemas.microsoft.com/office/powerpoint/2010/main" val="32878171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4784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457200" y="992188"/>
            <a:ext cx="4066854" cy="4915452"/>
          </a:xfrm>
          <a:prstGeom prst="rect">
            <a:avLst/>
          </a:prstGeom>
        </p:spPr>
        <p:txBody>
          <a:bodyPr/>
          <a:lstStyle>
            <a:lvl1pPr marL="339725" indent="-339725">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
        <p:nvSpPr>
          <p:cNvPr id="4" name="Content Placeholder 3"/>
          <p:cNvSpPr>
            <a:spLocks noGrp="1"/>
          </p:cNvSpPr>
          <p:nvPr>
            <p:ph sz="half" idx="2"/>
          </p:nvPr>
        </p:nvSpPr>
        <p:spPr>
          <a:xfrm>
            <a:off x="4614806" y="992188"/>
            <a:ext cx="4066854" cy="4915452"/>
          </a:xfrm>
          <a:prstGeom prst="rect">
            <a:avLst/>
          </a:prstGeo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e-IL" dirty="0"/>
          </a:p>
        </p:txBody>
      </p:sp>
    </p:spTree>
    <p:extLst>
      <p:ext uri="{BB962C8B-B14F-4D97-AF65-F5344CB8AC3E}">
        <p14:creationId xmlns:p14="http://schemas.microsoft.com/office/powerpoint/2010/main" val="3019950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0.png"/><Relationship Id="rId2" Type="http://schemas.openxmlformats.org/officeDocument/2006/relationships/slideLayout" Target="../slideLayouts/slideLayout13.xml"/><Relationship Id="rId16"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6" name="תמונה 5" descr="BG001 copy.jpg"/>
          <p:cNvPicPr>
            <a:picLocks noChangeAspect="1"/>
          </p:cNvPicPr>
          <p:nvPr userDrawn="1"/>
        </p:nvPicPr>
        <p:blipFill>
          <a:blip r:embed="rId14" cstate="print"/>
          <a:stretch>
            <a:fillRect/>
          </a:stretch>
        </p:blipFill>
        <p:spPr>
          <a:xfrm>
            <a:off x="0" y="0"/>
            <a:ext cx="9144000" cy="6858000"/>
          </a:xfrm>
          <a:prstGeom prst="rect">
            <a:avLst/>
          </a:prstGeom>
        </p:spPr>
      </p:pic>
      <p:sp>
        <p:nvSpPr>
          <p:cNvPr id="3079" name="Rectangle 7"/>
          <p:cNvSpPr>
            <a:spLocks noChangeArrowheads="1"/>
          </p:cNvSpPr>
          <p:nvPr userDrawn="1"/>
        </p:nvSpPr>
        <p:spPr bwMode="auto">
          <a:xfrm>
            <a:off x="4281488" y="6427788"/>
            <a:ext cx="581025" cy="457200"/>
          </a:xfrm>
          <a:prstGeom prst="rect">
            <a:avLst/>
          </a:prstGeom>
          <a:noFill/>
          <a:ln w="9525">
            <a:noFill/>
            <a:miter lim="800000"/>
            <a:headEnd/>
            <a:tailEnd/>
          </a:ln>
        </p:spPr>
        <p:txBody>
          <a:bodyPr anchor="b"/>
          <a:lstStyle/>
          <a:p>
            <a:pPr algn="ctr" eaLnBrk="0" hangingPunct="0">
              <a:defRPr/>
            </a:pPr>
            <a:fld id="{80D98CE8-36E3-4BF7-9D08-1777EFAEEFDB}" type="slidenum">
              <a:rPr lang="x-none" sz="1000" b="1">
                <a:solidFill>
                  <a:srgbClr val="000000"/>
                </a:solidFill>
                <a:latin typeface="Verdana" pitchFamily="34" charset="0"/>
                <a:ea typeface="MS PGothic" pitchFamily="34" charset="-128"/>
              </a:rPr>
              <a:pPr algn="ctr" eaLnBrk="0" hangingPunct="0">
                <a:defRPr/>
              </a:pPr>
              <a:t>‹#›</a:t>
            </a:fld>
            <a:endParaRPr lang="en-US" sz="1000" b="1" dirty="0">
              <a:solidFill>
                <a:srgbClr val="000000"/>
              </a:solidFill>
              <a:latin typeface="Verdana" pitchFamily="34" charset="0"/>
              <a:ea typeface="MS PGothic" pitchFamily="34" charset="-128"/>
            </a:endParaRPr>
          </a:p>
        </p:txBody>
      </p:sp>
      <p:sp>
        <p:nvSpPr>
          <p:cNvPr id="1035" name="Rectangle 2"/>
          <p:cNvSpPr>
            <a:spLocks noGrp="1" noChangeArrowheads="1"/>
          </p:cNvSpPr>
          <p:nvPr>
            <p:ph type="title"/>
          </p:nvPr>
        </p:nvSpPr>
        <p:spPr bwMode="auto">
          <a:xfrm>
            <a:off x="457200" y="120786"/>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Footer Placeholder 1"/>
          <p:cNvSpPr txBox="1">
            <a:spLocks/>
          </p:cNvSpPr>
          <p:nvPr userDrawn="1"/>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chemeClr val="bg1"/>
                </a:solidFill>
                <a:latin typeface="Verdana"/>
                <a:cs typeface="Arial" pitchFamily="34" charset="0"/>
                <a:sym typeface="Symbol" pitchFamily="18" charset="2"/>
              </a:rPr>
              <a:t> Ex Libris Ltd., </a:t>
            </a:r>
            <a:r>
              <a:rPr lang="en-US" sz="1050" dirty="0" smtClean="0">
                <a:solidFill>
                  <a:schemeClr val="bg1"/>
                </a:solidFill>
                <a:latin typeface="Verdana"/>
                <a:cs typeface="Arial" pitchFamily="34" charset="0"/>
                <a:sym typeface="Symbol" pitchFamily="18" charset="2"/>
              </a:rPr>
              <a:t>2014  </a:t>
            </a:r>
            <a:r>
              <a:rPr lang="en-US" sz="1050" dirty="0">
                <a:solidFill>
                  <a:schemeClr val="bg1"/>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2324023306"/>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p:titleStyle>
    <p:body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pic>
        <p:nvPicPr>
          <p:cNvPr id="6" name="תמונה 5" descr="BG001 copy.jpg"/>
          <p:cNvPicPr>
            <a:picLocks noChangeAspect="1"/>
          </p:cNvPicPr>
          <p:nvPr userDrawn="1"/>
        </p:nvPicPr>
        <p:blipFill>
          <a:blip r:embed="rId16" cstate="print"/>
          <a:stretch>
            <a:fillRect/>
          </a:stretch>
        </p:blipFill>
        <p:spPr>
          <a:xfrm>
            <a:off x="0" y="0"/>
            <a:ext cx="9144000" cy="6858000"/>
          </a:xfrm>
          <a:prstGeom prst="rect">
            <a:avLst/>
          </a:prstGeom>
        </p:spPr>
      </p:pic>
      <p:sp>
        <p:nvSpPr>
          <p:cNvPr id="3079" name="Rectangle 7"/>
          <p:cNvSpPr>
            <a:spLocks noChangeArrowheads="1"/>
          </p:cNvSpPr>
          <p:nvPr userDrawn="1"/>
        </p:nvSpPr>
        <p:spPr bwMode="auto">
          <a:xfrm>
            <a:off x="4281488" y="6427788"/>
            <a:ext cx="581025" cy="457200"/>
          </a:xfrm>
          <a:prstGeom prst="rect">
            <a:avLst/>
          </a:prstGeom>
          <a:noFill/>
          <a:ln w="9525">
            <a:noFill/>
            <a:miter lim="800000"/>
            <a:headEnd/>
            <a:tailEnd/>
          </a:ln>
        </p:spPr>
        <p:txBody>
          <a:bodyPr anchor="b"/>
          <a:lstStyle/>
          <a:p>
            <a:pPr algn="ctr" eaLnBrk="0" hangingPunct="0">
              <a:defRPr/>
            </a:pPr>
            <a:fld id="{80D98CE8-36E3-4BF7-9D08-1777EFAEEFDB}" type="slidenum">
              <a:rPr lang="x-none" sz="1000" b="1">
                <a:solidFill>
                  <a:schemeClr val="bg1"/>
                </a:solidFill>
                <a:latin typeface="Verdana" pitchFamily="34" charset="0"/>
                <a:ea typeface="MS PGothic" pitchFamily="34" charset="-128"/>
              </a:rPr>
              <a:pPr algn="ctr" eaLnBrk="0" hangingPunct="0">
                <a:defRPr/>
              </a:pPr>
              <a:t>‹#›</a:t>
            </a:fld>
            <a:endParaRPr lang="en-US" sz="1000" b="1" dirty="0">
              <a:solidFill>
                <a:schemeClr val="bg1"/>
              </a:solidFill>
              <a:latin typeface="Verdana" pitchFamily="34" charset="0"/>
              <a:ea typeface="MS PGothic" pitchFamily="34" charset="-128"/>
            </a:endParaRPr>
          </a:p>
        </p:txBody>
      </p:sp>
      <p:sp>
        <p:nvSpPr>
          <p:cNvPr id="1035" name="Rectangle 2"/>
          <p:cNvSpPr>
            <a:spLocks noGrp="1" noChangeArrowheads="1"/>
          </p:cNvSpPr>
          <p:nvPr>
            <p:ph type="title"/>
          </p:nvPr>
        </p:nvSpPr>
        <p:spPr bwMode="auto">
          <a:xfrm>
            <a:off x="457200" y="120786"/>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Footer Placeholder 1"/>
          <p:cNvSpPr txBox="1">
            <a:spLocks/>
          </p:cNvSpPr>
          <p:nvPr userDrawn="1"/>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chemeClr val="bg1"/>
                </a:solidFill>
                <a:latin typeface="Verdana"/>
                <a:cs typeface="Arial" pitchFamily="34" charset="0"/>
                <a:sym typeface="Symbol" pitchFamily="18" charset="2"/>
              </a:rPr>
              <a:t> Ex Libris Ltd., </a:t>
            </a:r>
            <a:r>
              <a:rPr lang="en-US" sz="1050" dirty="0" smtClean="0">
                <a:solidFill>
                  <a:schemeClr val="bg1"/>
                </a:solidFill>
                <a:latin typeface="Verdana"/>
                <a:cs typeface="Arial" pitchFamily="34" charset="0"/>
                <a:sym typeface="Symbol" pitchFamily="18" charset="2"/>
              </a:rPr>
              <a:t>2014  </a:t>
            </a:r>
            <a:r>
              <a:rPr lang="en-US" sz="1050" dirty="0">
                <a:solidFill>
                  <a:schemeClr val="bg1"/>
                </a:solidFill>
                <a:latin typeface="Verdana"/>
                <a:cs typeface="Arial" pitchFamily="34" charset="0"/>
                <a:sym typeface="Symbol" pitchFamily="18" charset="2"/>
              </a:rPr>
              <a:t>- Internal and Confidential</a:t>
            </a:r>
          </a:p>
        </p:txBody>
      </p:sp>
      <p:pic>
        <p:nvPicPr>
          <p:cNvPr id="7" name="תמונה 6" descr="logo copy.png"/>
          <p:cNvPicPr>
            <a:picLocks noChangeAspect="1"/>
          </p:cNvPicPr>
          <p:nvPr userDrawn="1"/>
        </p:nvPicPr>
        <p:blipFill>
          <a:blip r:embed="rId17" cstate="print"/>
          <a:stretch>
            <a:fillRect/>
          </a:stretch>
        </p:blipFill>
        <p:spPr>
          <a:xfrm>
            <a:off x="7389629" y="5993809"/>
            <a:ext cx="1754372" cy="864191"/>
          </a:xfrm>
          <a:prstGeom prst="rect">
            <a:avLst/>
          </a:prstGeom>
        </p:spPr>
      </p:pic>
    </p:spTree>
    <p:extLst>
      <p:ext uri="{BB962C8B-B14F-4D97-AF65-F5344CB8AC3E}">
        <p14:creationId xmlns:p14="http://schemas.microsoft.com/office/powerpoint/2010/main" val="2324023306"/>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8" r:id="rId8"/>
    <p:sldLayoutId id="2147485054" r:id="rId9"/>
    <p:sldLayoutId id="2147485055" r:id="rId10"/>
    <p:sldLayoutId id="2147485056" r:id="rId11"/>
    <p:sldLayoutId id="2147485057" r:id="rId12"/>
    <p:sldLayoutId id="2147485059" r:id="rId13"/>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p:titleStyle>
    <p:body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1031" name="Picture 5" descr="ExLibris-logo"/>
          <p:cNvPicPr>
            <a:picLocks noChangeAspect="1" noChangeArrowheads="1"/>
          </p:cNvPicPr>
          <p:nvPr userDrawn="1"/>
        </p:nvPicPr>
        <p:blipFill>
          <a:blip r:embed="rId15" cstate="print"/>
          <a:srcRect/>
          <a:stretch>
            <a:fillRect/>
          </a:stretch>
        </p:blipFill>
        <p:spPr bwMode="auto">
          <a:xfrm>
            <a:off x="8096250" y="6237288"/>
            <a:ext cx="914400" cy="323850"/>
          </a:xfrm>
          <a:prstGeom prst="rect">
            <a:avLst/>
          </a:prstGeom>
          <a:noFill/>
          <a:ln w="9525">
            <a:noFill/>
            <a:miter lim="800000"/>
            <a:headEnd/>
            <a:tailEnd/>
          </a:ln>
        </p:spPr>
      </p:pic>
      <p:sp>
        <p:nvSpPr>
          <p:cNvPr id="3079" name="Rectangle 7"/>
          <p:cNvSpPr>
            <a:spLocks noChangeArrowheads="1"/>
          </p:cNvSpPr>
          <p:nvPr userDrawn="1"/>
        </p:nvSpPr>
        <p:spPr bwMode="auto">
          <a:xfrm>
            <a:off x="4281497" y="6427788"/>
            <a:ext cx="581025" cy="457200"/>
          </a:xfrm>
          <a:prstGeom prst="rect">
            <a:avLst/>
          </a:prstGeom>
          <a:noFill/>
          <a:ln w="9525">
            <a:noFill/>
            <a:miter lim="800000"/>
            <a:headEnd/>
            <a:tailEnd/>
          </a:ln>
        </p:spPr>
        <p:txBody>
          <a:bodyPr lIns="91368" tIns="45683" rIns="91368" bIns="45683" anchor="b"/>
          <a:lstStyle/>
          <a:p>
            <a:pPr algn="ctr" eaLnBrk="0" hangingPunct="0">
              <a:defRPr/>
            </a:pPr>
            <a:fld id="{80D98CE8-36E3-4BF7-9D08-1777EFAEEFDB}" type="slidenum">
              <a:rPr lang="x-none" sz="1000" b="1">
                <a:solidFill>
                  <a:srgbClr val="000000"/>
                </a:solidFill>
                <a:latin typeface="Verdana" pitchFamily="34" charset="0"/>
                <a:ea typeface="MS PGothic" pitchFamily="34" charset="-128"/>
              </a:rPr>
              <a:pPr algn="ctr" eaLnBrk="0" hangingPunct="0">
                <a:defRPr/>
              </a:pPr>
              <a:t>‹#›</a:t>
            </a:fld>
            <a:endParaRPr lang="en-US" sz="1000" b="1" dirty="0">
              <a:solidFill>
                <a:srgbClr val="000000"/>
              </a:solidFill>
              <a:latin typeface="Verdana" pitchFamily="34" charset="0"/>
              <a:ea typeface="MS PGothic" pitchFamily="34" charset="-128"/>
            </a:endParaRPr>
          </a:p>
        </p:txBody>
      </p:sp>
      <p:sp>
        <p:nvSpPr>
          <p:cNvPr id="1035" name="Rectangle 2"/>
          <p:cNvSpPr>
            <a:spLocks noGrp="1" noChangeArrowheads="1"/>
          </p:cNvSpPr>
          <p:nvPr>
            <p:ph type="title"/>
          </p:nvPr>
        </p:nvSpPr>
        <p:spPr bwMode="auto">
          <a:xfrm>
            <a:off x="457201" y="120796"/>
            <a:ext cx="8229600" cy="533401"/>
          </a:xfrm>
          <a:prstGeom prst="rect">
            <a:avLst/>
          </a:prstGeom>
          <a:noFill/>
          <a:ln w="9525">
            <a:noFill/>
            <a:miter lim="800000"/>
            <a:headEnd/>
            <a:tailEnd/>
          </a:ln>
        </p:spPr>
        <p:txBody>
          <a:bodyPr vert="horz" wrap="square" lIns="91368" tIns="45683" rIns="91368" bIns="45683" numCol="1" anchor="ctr" anchorCtr="0" compatLnSpc="1">
            <a:prstTxWarp prst="textNoShape">
              <a:avLst/>
            </a:prstTxWarp>
          </a:bodyPr>
          <a:lstStyle/>
          <a:p>
            <a:pPr lvl="0"/>
            <a:r>
              <a:rPr lang="en-US" dirty="0" smtClean="0"/>
              <a:t>Click to edit Master title style</a:t>
            </a:r>
          </a:p>
        </p:txBody>
      </p:sp>
      <p:sp>
        <p:nvSpPr>
          <p:cNvPr id="5" name="Footer Placeholder 1"/>
          <p:cNvSpPr txBox="1">
            <a:spLocks/>
          </p:cNvSpPr>
          <p:nvPr userDrawn="1"/>
        </p:nvSpPr>
        <p:spPr>
          <a:xfrm>
            <a:off x="77788" y="6634163"/>
            <a:ext cx="4225925" cy="234950"/>
          </a:xfrm>
          <a:prstGeom prst="rect">
            <a:avLst/>
          </a:prstGeom>
        </p:spPr>
        <p:txBody>
          <a:bodyPr lIns="91368" tIns="45683" rIns="91368" bIns="45683"/>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100" dirty="0">
                <a:solidFill>
                  <a:srgbClr val="000000"/>
                </a:solidFill>
                <a:latin typeface="Verdana"/>
                <a:cs typeface="Arial" pitchFamily="34" charset="0"/>
                <a:sym typeface="Symbol" pitchFamily="18" charset="2"/>
              </a:rPr>
              <a:t> Ex Libris Ltd., </a:t>
            </a:r>
            <a:r>
              <a:rPr lang="en-US" sz="1100" dirty="0" smtClean="0">
                <a:solidFill>
                  <a:srgbClr val="000000"/>
                </a:solidFill>
                <a:latin typeface="Verdana"/>
                <a:cs typeface="Arial" pitchFamily="34" charset="0"/>
                <a:sym typeface="Symbol" pitchFamily="18" charset="2"/>
              </a:rPr>
              <a:t>2014- </a:t>
            </a:r>
            <a:r>
              <a:rPr lang="en-US" sz="1100" dirty="0">
                <a:solidFill>
                  <a:srgbClr val="000000"/>
                </a:solidFill>
                <a:latin typeface="Verdana"/>
                <a:cs typeface="Arial" pitchFamily="34" charset="0"/>
                <a:sym typeface="Symbol" pitchFamily="18" charset="2"/>
              </a:rPr>
              <a:t>Internal and Confidential</a:t>
            </a:r>
          </a:p>
        </p:txBody>
      </p:sp>
    </p:spTree>
    <p:extLst>
      <p:ext uri="{BB962C8B-B14F-4D97-AF65-F5344CB8AC3E}">
        <p14:creationId xmlns:p14="http://schemas.microsoft.com/office/powerpoint/2010/main" val="1980796964"/>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 id="2147485072"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6837" algn="l" rtl="0" fontAlgn="base">
        <a:spcBef>
          <a:spcPct val="0"/>
        </a:spcBef>
        <a:spcAft>
          <a:spcPct val="0"/>
        </a:spcAft>
        <a:defRPr sz="2400" b="1">
          <a:solidFill>
            <a:schemeClr val="tx2"/>
          </a:solidFill>
          <a:latin typeface="Verdana" pitchFamily="34" charset="0"/>
          <a:cs typeface="Arial" pitchFamily="34" charset="0"/>
        </a:defRPr>
      </a:lvl6pPr>
      <a:lvl7pPr marL="913677" algn="l" rtl="0" fontAlgn="base">
        <a:spcBef>
          <a:spcPct val="0"/>
        </a:spcBef>
        <a:spcAft>
          <a:spcPct val="0"/>
        </a:spcAft>
        <a:defRPr sz="2400" b="1">
          <a:solidFill>
            <a:schemeClr val="tx2"/>
          </a:solidFill>
          <a:latin typeface="Verdana" pitchFamily="34" charset="0"/>
          <a:cs typeface="Arial" pitchFamily="34" charset="0"/>
        </a:defRPr>
      </a:lvl7pPr>
      <a:lvl8pPr marL="1370515" algn="l" rtl="0" fontAlgn="base">
        <a:spcBef>
          <a:spcPct val="0"/>
        </a:spcBef>
        <a:spcAft>
          <a:spcPct val="0"/>
        </a:spcAft>
        <a:defRPr sz="2400" b="1">
          <a:solidFill>
            <a:schemeClr val="tx2"/>
          </a:solidFill>
          <a:latin typeface="Verdana" pitchFamily="34" charset="0"/>
          <a:cs typeface="Arial" pitchFamily="34" charset="0"/>
        </a:defRPr>
      </a:lvl8pPr>
      <a:lvl9pPr marL="1827351" algn="l" rtl="0" fontAlgn="base">
        <a:spcBef>
          <a:spcPct val="0"/>
        </a:spcBef>
        <a:spcAft>
          <a:spcPct val="0"/>
        </a:spcAft>
        <a:defRPr sz="2400" b="1">
          <a:solidFill>
            <a:schemeClr val="tx2"/>
          </a:solidFill>
          <a:latin typeface="Verdana" pitchFamily="34" charset="0"/>
          <a:cs typeface="Arial" pitchFamily="34" charset="0"/>
        </a:defRPr>
      </a:lvl9pPr>
    </p:titleStyle>
    <p:bodyStyle>
      <a:lvl1pPr marL="342629" indent="-342629"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363" indent="-285524" algn="l" rtl="0" eaLnBrk="0" fontAlgn="base" hangingPunct="0">
        <a:spcBef>
          <a:spcPct val="35000"/>
        </a:spcBef>
        <a:spcAft>
          <a:spcPct val="0"/>
        </a:spcAft>
        <a:buSzPct val="85000"/>
        <a:buChar char="•"/>
        <a:defRPr sz="2200">
          <a:solidFill>
            <a:schemeClr val="tx1"/>
          </a:solidFill>
          <a:latin typeface="+mn-lt"/>
          <a:cs typeface="+mn-cs"/>
        </a:defRPr>
      </a:lvl2pPr>
      <a:lvl3pPr marL="1142095" indent="-228419" algn="l" rtl="0" eaLnBrk="0" fontAlgn="base" hangingPunct="0">
        <a:spcBef>
          <a:spcPct val="35000"/>
        </a:spcBef>
        <a:spcAft>
          <a:spcPct val="0"/>
        </a:spcAft>
        <a:buSzPct val="85000"/>
        <a:buChar char="•"/>
        <a:defRPr sz="2200">
          <a:solidFill>
            <a:schemeClr val="tx1"/>
          </a:solidFill>
          <a:latin typeface="+mn-lt"/>
          <a:cs typeface="+mn-cs"/>
        </a:defRPr>
      </a:lvl3pPr>
      <a:lvl4pPr marL="1598931" indent="-228419" algn="l" rtl="0" eaLnBrk="0" fontAlgn="base" hangingPunct="0">
        <a:spcBef>
          <a:spcPct val="35000"/>
        </a:spcBef>
        <a:spcAft>
          <a:spcPct val="0"/>
        </a:spcAft>
        <a:buSzPct val="85000"/>
        <a:buChar char="•"/>
        <a:defRPr sz="2200">
          <a:solidFill>
            <a:schemeClr val="tx1"/>
          </a:solidFill>
          <a:latin typeface="+mn-lt"/>
          <a:cs typeface="+mn-cs"/>
        </a:defRPr>
      </a:lvl4pPr>
      <a:lvl5pPr marL="2055772" indent="-228419" algn="l" rtl="0" eaLnBrk="0" fontAlgn="base" hangingPunct="0">
        <a:spcBef>
          <a:spcPct val="35000"/>
        </a:spcBef>
        <a:spcAft>
          <a:spcPct val="0"/>
        </a:spcAft>
        <a:buSzPct val="85000"/>
        <a:buChar char="•"/>
        <a:defRPr sz="2200">
          <a:solidFill>
            <a:schemeClr val="tx1"/>
          </a:solidFill>
          <a:latin typeface="+mn-lt"/>
          <a:cs typeface="+mn-cs"/>
        </a:defRPr>
      </a:lvl5pPr>
      <a:lvl6pPr marL="2512609" indent="-228419" algn="l" rtl="0" fontAlgn="base">
        <a:spcBef>
          <a:spcPct val="35000"/>
        </a:spcBef>
        <a:spcAft>
          <a:spcPct val="0"/>
        </a:spcAft>
        <a:buSzPct val="85000"/>
        <a:buChar char="•"/>
        <a:defRPr sz="2200">
          <a:solidFill>
            <a:schemeClr val="tx1"/>
          </a:solidFill>
          <a:latin typeface="+mn-lt"/>
          <a:cs typeface="+mn-cs"/>
        </a:defRPr>
      </a:lvl6pPr>
      <a:lvl7pPr marL="2969447" indent="-228419" algn="l" rtl="0" fontAlgn="base">
        <a:spcBef>
          <a:spcPct val="35000"/>
        </a:spcBef>
        <a:spcAft>
          <a:spcPct val="0"/>
        </a:spcAft>
        <a:buSzPct val="85000"/>
        <a:buChar char="•"/>
        <a:defRPr sz="2200">
          <a:solidFill>
            <a:schemeClr val="tx1"/>
          </a:solidFill>
          <a:latin typeface="+mn-lt"/>
          <a:cs typeface="+mn-cs"/>
        </a:defRPr>
      </a:lvl7pPr>
      <a:lvl8pPr marL="3426285" indent="-228419" algn="l" rtl="0" fontAlgn="base">
        <a:spcBef>
          <a:spcPct val="35000"/>
        </a:spcBef>
        <a:spcAft>
          <a:spcPct val="0"/>
        </a:spcAft>
        <a:buSzPct val="85000"/>
        <a:buChar char="•"/>
        <a:defRPr sz="2200">
          <a:solidFill>
            <a:schemeClr val="tx1"/>
          </a:solidFill>
          <a:latin typeface="+mn-lt"/>
          <a:cs typeface="+mn-cs"/>
        </a:defRPr>
      </a:lvl8pPr>
      <a:lvl9pPr marL="3883123" indent="-228419" algn="l" rtl="0" fontAlgn="base">
        <a:spcBef>
          <a:spcPct val="35000"/>
        </a:spcBef>
        <a:spcAft>
          <a:spcPct val="0"/>
        </a:spcAft>
        <a:buSzPct val="85000"/>
        <a:buChar char="•"/>
        <a:defRPr sz="2200">
          <a:solidFill>
            <a:schemeClr val="tx1"/>
          </a:solidFill>
          <a:latin typeface="+mn-lt"/>
          <a:cs typeface="+mn-cs"/>
        </a:defRPr>
      </a:lvl9pPr>
    </p:bodyStyle>
    <p:otherStyle>
      <a:defPPr>
        <a:defRPr lang="he-IL"/>
      </a:defPPr>
      <a:lvl1pPr marL="0" algn="r" defTabSz="913677" rtl="1" eaLnBrk="1" latinLnBrk="0" hangingPunct="1">
        <a:defRPr sz="1700" kern="1200">
          <a:solidFill>
            <a:schemeClr val="tx1"/>
          </a:solidFill>
          <a:latin typeface="+mn-lt"/>
          <a:ea typeface="+mn-ea"/>
          <a:cs typeface="+mn-cs"/>
        </a:defRPr>
      </a:lvl1pPr>
      <a:lvl2pPr marL="456837" algn="r" defTabSz="913677" rtl="1" eaLnBrk="1" latinLnBrk="0" hangingPunct="1">
        <a:defRPr sz="1700" kern="1200">
          <a:solidFill>
            <a:schemeClr val="tx1"/>
          </a:solidFill>
          <a:latin typeface="+mn-lt"/>
          <a:ea typeface="+mn-ea"/>
          <a:cs typeface="+mn-cs"/>
        </a:defRPr>
      </a:lvl2pPr>
      <a:lvl3pPr marL="913677" algn="r" defTabSz="913677" rtl="1" eaLnBrk="1" latinLnBrk="0" hangingPunct="1">
        <a:defRPr sz="1700" kern="1200">
          <a:solidFill>
            <a:schemeClr val="tx1"/>
          </a:solidFill>
          <a:latin typeface="+mn-lt"/>
          <a:ea typeface="+mn-ea"/>
          <a:cs typeface="+mn-cs"/>
        </a:defRPr>
      </a:lvl3pPr>
      <a:lvl4pPr marL="1370515" algn="r" defTabSz="913677" rtl="1" eaLnBrk="1" latinLnBrk="0" hangingPunct="1">
        <a:defRPr sz="1700" kern="1200">
          <a:solidFill>
            <a:schemeClr val="tx1"/>
          </a:solidFill>
          <a:latin typeface="+mn-lt"/>
          <a:ea typeface="+mn-ea"/>
          <a:cs typeface="+mn-cs"/>
        </a:defRPr>
      </a:lvl4pPr>
      <a:lvl5pPr marL="1827351" algn="r" defTabSz="913677" rtl="1" eaLnBrk="1" latinLnBrk="0" hangingPunct="1">
        <a:defRPr sz="1700" kern="1200">
          <a:solidFill>
            <a:schemeClr val="tx1"/>
          </a:solidFill>
          <a:latin typeface="+mn-lt"/>
          <a:ea typeface="+mn-ea"/>
          <a:cs typeface="+mn-cs"/>
        </a:defRPr>
      </a:lvl5pPr>
      <a:lvl6pPr marL="2284190" algn="r" defTabSz="913677" rtl="1" eaLnBrk="1" latinLnBrk="0" hangingPunct="1">
        <a:defRPr sz="1700" kern="1200">
          <a:solidFill>
            <a:schemeClr val="tx1"/>
          </a:solidFill>
          <a:latin typeface="+mn-lt"/>
          <a:ea typeface="+mn-ea"/>
          <a:cs typeface="+mn-cs"/>
        </a:defRPr>
      </a:lvl6pPr>
      <a:lvl7pPr marL="2741029" algn="r" defTabSz="913677" rtl="1" eaLnBrk="1" latinLnBrk="0" hangingPunct="1">
        <a:defRPr sz="1700" kern="1200">
          <a:solidFill>
            <a:schemeClr val="tx1"/>
          </a:solidFill>
          <a:latin typeface="+mn-lt"/>
          <a:ea typeface="+mn-ea"/>
          <a:cs typeface="+mn-cs"/>
        </a:defRPr>
      </a:lvl7pPr>
      <a:lvl8pPr marL="3197866" algn="r" defTabSz="913677" rtl="1" eaLnBrk="1" latinLnBrk="0" hangingPunct="1">
        <a:defRPr sz="1700" kern="1200">
          <a:solidFill>
            <a:schemeClr val="tx1"/>
          </a:solidFill>
          <a:latin typeface="+mn-lt"/>
          <a:ea typeface="+mn-ea"/>
          <a:cs typeface="+mn-cs"/>
        </a:defRPr>
      </a:lvl8pPr>
      <a:lvl9pPr marL="3654703" algn="r" defTabSz="913677" rtl="1"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pic>
        <p:nvPicPr>
          <p:cNvPr id="6" name="תמונה 5" descr="BG001 copy.jpg"/>
          <p:cNvPicPr>
            <a:picLocks noChangeAspect="1"/>
          </p:cNvPicPr>
          <p:nvPr userDrawn="1"/>
        </p:nvPicPr>
        <p:blipFill>
          <a:blip r:embed="rId15" cstate="print"/>
          <a:stretch>
            <a:fillRect/>
          </a:stretch>
        </p:blipFill>
        <p:spPr>
          <a:xfrm>
            <a:off x="0" y="0"/>
            <a:ext cx="9144000" cy="6858000"/>
          </a:xfrm>
          <a:prstGeom prst="rect">
            <a:avLst/>
          </a:prstGeom>
        </p:spPr>
      </p:pic>
      <p:sp>
        <p:nvSpPr>
          <p:cNvPr id="3079" name="Rectangle 7"/>
          <p:cNvSpPr>
            <a:spLocks noChangeArrowheads="1"/>
          </p:cNvSpPr>
          <p:nvPr userDrawn="1"/>
        </p:nvSpPr>
        <p:spPr bwMode="auto">
          <a:xfrm>
            <a:off x="4281488" y="6427788"/>
            <a:ext cx="581025" cy="457200"/>
          </a:xfrm>
          <a:prstGeom prst="rect">
            <a:avLst/>
          </a:prstGeom>
          <a:noFill/>
          <a:ln w="9525">
            <a:noFill/>
            <a:miter lim="800000"/>
            <a:headEnd/>
            <a:tailEnd/>
          </a:ln>
        </p:spPr>
        <p:txBody>
          <a:bodyPr anchor="b"/>
          <a:lstStyle/>
          <a:p>
            <a:pPr algn="ctr" eaLnBrk="0" hangingPunct="0">
              <a:defRPr/>
            </a:pPr>
            <a:fld id="{80D98CE8-36E3-4BF7-9D08-1777EFAEEFDB}" type="slidenum">
              <a:rPr lang="x-none" sz="1000" b="1">
                <a:solidFill>
                  <a:srgbClr val="FFFFFF"/>
                </a:solidFill>
                <a:latin typeface="Verdana" pitchFamily="34" charset="0"/>
                <a:ea typeface="MS PGothic" pitchFamily="34" charset="-128"/>
              </a:rPr>
              <a:pPr algn="ctr" eaLnBrk="0" hangingPunct="0">
                <a:defRPr/>
              </a:pPr>
              <a:t>‹#›</a:t>
            </a:fld>
            <a:endParaRPr lang="en-US" sz="1000" b="1" dirty="0">
              <a:solidFill>
                <a:srgbClr val="FFFFFF"/>
              </a:solidFill>
              <a:latin typeface="Verdana" pitchFamily="34" charset="0"/>
              <a:ea typeface="MS PGothic" pitchFamily="34" charset="-128"/>
            </a:endParaRPr>
          </a:p>
        </p:txBody>
      </p:sp>
      <p:sp>
        <p:nvSpPr>
          <p:cNvPr id="1035" name="Rectangle 2"/>
          <p:cNvSpPr>
            <a:spLocks noGrp="1" noChangeArrowheads="1"/>
          </p:cNvSpPr>
          <p:nvPr>
            <p:ph type="title"/>
          </p:nvPr>
        </p:nvSpPr>
        <p:spPr bwMode="auto">
          <a:xfrm>
            <a:off x="457200" y="120786"/>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Footer Placeholder 1"/>
          <p:cNvSpPr txBox="1">
            <a:spLocks/>
          </p:cNvSpPr>
          <p:nvPr userDrawn="1"/>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pic>
        <p:nvPicPr>
          <p:cNvPr id="7" name="תמונה 6" descr="logo copy.png"/>
          <p:cNvPicPr>
            <a:picLocks noChangeAspect="1"/>
          </p:cNvPicPr>
          <p:nvPr userDrawn="1"/>
        </p:nvPicPr>
        <p:blipFill>
          <a:blip r:embed="rId16" cstate="print"/>
          <a:stretch>
            <a:fillRect/>
          </a:stretch>
        </p:blipFill>
        <p:spPr>
          <a:xfrm>
            <a:off x="7389629" y="5993809"/>
            <a:ext cx="1754372" cy="864191"/>
          </a:xfrm>
          <a:prstGeom prst="rect">
            <a:avLst/>
          </a:prstGeom>
        </p:spPr>
      </p:pic>
    </p:spTree>
    <p:extLst>
      <p:ext uri="{BB962C8B-B14F-4D97-AF65-F5344CB8AC3E}">
        <p14:creationId xmlns:p14="http://schemas.microsoft.com/office/powerpoint/2010/main" val="3809026732"/>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 id="2147485085" r:id="rId12"/>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p:titleStyle>
    <p:body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6" name="תמונה 5" descr="BG001 copy.jpg"/>
          <p:cNvPicPr>
            <a:picLocks noChangeAspect="1"/>
          </p:cNvPicPr>
          <p:nvPr userDrawn="1"/>
        </p:nvPicPr>
        <p:blipFill>
          <a:blip r:embed="rId14" cstate="print"/>
          <a:stretch>
            <a:fillRect/>
          </a:stretch>
        </p:blipFill>
        <p:spPr>
          <a:xfrm>
            <a:off x="0" y="0"/>
            <a:ext cx="9144000" cy="6858000"/>
          </a:xfrm>
          <a:prstGeom prst="rect">
            <a:avLst/>
          </a:prstGeom>
        </p:spPr>
      </p:pic>
      <p:sp>
        <p:nvSpPr>
          <p:cNvPr id="3079" name="Rectangle 7"/>
          <p:cNvSpPr>
            <a:spLocks noChangeArrowheads="1"/>
          </p:cNvSpPr>
          <p:nvPr userDrawn="1"/>
        </p:nvSpPr>
        <p:spPr bwMode="auto">
          <a:xfrm>
            <a:off x="4281488" y="6427788"/>
            <a:ext cx="581025" cy="457200"/>
          </a:xfrm>
          <a:prstGeom prst="rect">
            <a:avLst/>
          </a:prstGeom>
          <a:noFill/>
          <a:ln w="9525">
            <a:noFill/>
            <a:miter lim="800000"/>
            <a:headEnd/>
            <a:tailEnd/>
          </a:ln>
        </p:spPr>
        <p:txBody>
          <a:bodyPr anchor="b"/>
          <a:lstStyle/>
          <a:p>
            <a:pPr algn="ctr" eaLnBrk="0" hangingPunct="0">
              <a:defRPr/>
            </a:pPr>
            <a:fld id="{80D98CE8-36E3-4BF7-9D08-1777EFAEEFDB}" type="slidenum">
              <a:rPr lang="x-none" sz="1000" b="1">
                <a:solidFill>
                  <a:srgbClr val="000000"/>
                </a:solidFill>
                <a:latin typeface="Verdana" pitchFamily="34" charset="0"/>
                <a:ea typeface="MS PGothic" pitchFamily="34" charset="-128"/>
              </a:rPr>
              <a:pPr algn="ctr" eaLnBrk="0" hangingPunct="0">
                <a:defRPr/>
              </a:pPr>
              <a:t>‹#›</a:t>
            </a:fld>
            <a:endParaRPr lang="en-US" sz="1000" b="1" dirty="0">
              <a:solidFill>
                <a:srgbClr val="000000"/>
              </a:solidFill>
              <a:latin typeface="Verdana" pitchFamily="34" charset="0"/>
              <a:ea typeface="MS PGothic" pitchFamily="34" charset="-128"/>
            </a:endParaRPr>
          </a:p>
        </p:txBody>
      </p:sp>
      <p:sp>
        <p:nvSpPr>
          <p:cNvPr id="1035" name="Rectangle 2"/>
          <p:cNvSpPr>
            <a:spLocks noGrp="1" noChangeArrowheads="1"/>
          </p:cNvSpPr>
          <p:nvPr>
            <p:ph type="title"/>
          </p:nvPr>
        </p:nvSpPr>
        <p:spPr bwMode="auto">
          <a:xfrm>
            <a:off x="457200" y="120786"/>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 name="Footer Placeholder 1"/>
          <p:cNvSpPr txBox="1">
            <a:spLocks/>
          </p:cNvSpPr>
          <p:nvPr userDrawn="1"/>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1669590933"/>
      </p:ext>
    </p:extLst>
  </p:cSld>
  <p:clrMap bg1="lt1" tx1="dk1" bg2="lt2" tx2="dk2" accent1="accent1" accent2="accent2" accent3="accent3" accent4="accent4" accent5="accent5" accent6="accent6" hlink="hlink" folHlink="folHlink"/>
  <p:sldLayoutIdLst>
    <p:sldLayoutId id="2147485087" r:id="rId1"/>
    <p:sldLayoutId id="2147485088" r:id="rId2"/>
    <p:sldLayoutId id="2147485089" r:id="rId3"/>
    <p:sldLayoutId id="2147485090" r:id="rId4"/>
    <p:sldLayoutId id="2147485091" r:id="rId5"/>
    <p:sldLayoutId id="2147485092" r:id="rId6"/>
    <p:sldLayoutId id="2147485093" r:id="rId7"/>
    <p:sldLayoutId id="2147485094" r:id="rId8"/>
    <p:sldLayoutId id="2147485095" r:id="rId9"/>
    <p:sldLayoutId id="2147485096" r:id="rId10"/>
    <p:sldLayoutId id="2147485097"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p:titleStyle>
    <p:body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3.png"/><Relationship Id="rId39" Type="http://schemas.openxmlformats.org/officeDocument/2006/relationships/image" Target="../media/image56.gif"/><Relationship Id="rId3" Type="http://schemas.openxmlformats.org/officeDocument/2006/relationships/image" Target="../media/image21.png"/><Relationship Id="rId21" Type="http://schemas.openxmlformats.org/officeDocument/2006/relationships/image" Target="../media/image39.png"/><Relationship Id="rId34" Type="http://schemas.openxmlformats.org/officeDocument/2006/relationships/image" Target="../media/image51.png"/><Relationship Id="rId42" Type="http://schemas.openxmlformats.org/officeDocument/2006/relationships/image" Target="../media/image5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microsoft.com/office/2007/relationships/hdphoto" Target="../media/hdphoto2.wdp"/><Relationship Id="rId33" Type="http://schemas.openxmlformats.org/officeDocument/2006/relationships/image" Target="../media/image50.png"/><Relationship Id="rId38" Type="http://schemas.openxmlformats.org/officeDocument/2006/relationships/image" Target="../media/image55.jpeg"/><Relationship Id="rId2" Type="http://schemas.openxmlformats.org/officeDocument/2006/relationships/notesSlide" Target="../notesSlides/notesSlide6.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6.jpeg"/><Relationship Id="rId41" Type="http://schemas.openxmlformats.org/officeDocument/2006/relationships/image" Target="../media/image58.gif"/><Relationship Id="rId1" Type="http://schemas.openxmlformats.org/officeDocument/2006/relationships/slideLayout" Target="../slideLayouts/slideLayout2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jpeg"/><Relationship Id="rId45" Type="http://schemas.openxmlformats.org/officeDocument/2006/relationships/image" Target="../media/image61.gif"/><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5.gif"/><Relationship Id="rId36" Type="http://schemas.openxmlformats.org/officeDocument/2006/relationships/image" Target="../media/image53.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8.jpeg"/><Relationship Id="rId44"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4.png"/><Relationship Id="rId30" Type="http://schemas.openxmlformats.org/officeDocument/2006/relationships/image" Target="../media/image47.jpeg"/><Relationship Id="rId35" Type="http://schemas.openxmlformats.org/officeDocument/2006/relationships/image" Target="../media/image52.png"/><Relationship Id="rId43"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gif"/><Relationship Id="rId9" Type="http://schemas.openxmlformats.org/officeDocument/2006/relationships/image" Target="../media/image6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6.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wmf"/><Relationship Id="rId4" Type="http://schemas.openxmlformats.org/officeDocument/2006/relationships/image" Target="../media/image87.png"/><Relationship Id="rId9" Type="http://schemas.openxmlformats.org/officeDocument/2006/relationships/image" Target="../media/image91.wmf"/></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99.png"/><Relationship Id="rId12" Type="http://schemas.microsoft.com/office/2007/relationships/hdphoto" Target="../media/hdphoto5.wdp"/><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94.png"/><Relationship Id="rId2" Type="http://schemas.openxmlformats.org/officeDocument/2006/relationships/image" Target="../media/image105.png"/><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jpeg"/><Relationship Id="rId3" Type="http://schemas.openxmlformats.org/officeDocument/2006/relationships/image" Target="../media/image117.jpg"/><Relationship Id="rId7" Type="http://schemas.openxmlformats.org/officeDocument/2006/relationships/image" Target="../media/image121.jpg"/><Relationship Id="rId12" Type="http://schemas.openxmlformats.org/officeDocument/2006/relationships/image" Target="../media/image126.png"/><Relationship Id="rId2" Type="http://schemas.openxmlformats.org/officeDocument/2006/relationships/image" Target="../media/image116.png"/><Relationship Id="rId16" Type="http://schemas.openxmlformats.org/officeDocument/2006/relationships/image" Target="../media/image130.png"/><Relationship Id="rId1" Type="http://schemas.openxmlformats.org/officeDocument/2006/relationships/slideLayout" Target="../slideLayouts/slideLayout19.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jpg"/><Relationship Id="rId15" Type="http://schemas.openxmlformats.org/officeDocument/2006/relationships/image" Target="../media/image129.jpe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JPG"/><Relationship Id="rId14" Type="http://schemas.openxmlformats.org/officeDocument/2006/relationships/image" Target="../media/image1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6.png"/><Relationship Id="rId4" Type="http://schemas.openxmlformats.org/officeDocument/2006/relationships/slide" Target="slide9.xml"/></Relationships>
</file>

<file path=ppt/slides/_rels/slide3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133.png"/><Relationship Id="rId4" Type="http://schemas.openxmlformats.org/officeDocument/2006/relationships/image" Target="../media/image112.png"/></Relationships>
</file>

<file path=ppt/slides/_rels/slide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136.png"/><Relationship Id="rId5" Type="http://schemas.openxmlformats.org/officeDocument/2006/relationships/image" Target="../media/image112.png"/><Relationship Id="rId4" Type="http://schemas.openxmlformats.org/officeDocument/2006/relationships/slide" Target="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gif"/><Relationship Id="rId1" Type="http://schemas.openxmlformats.org/officeDocument/2006/relationships/slideLayout" Target="../slideLayouts/slideLayout19.xml"/><Relationship Id="rId4" Type="http://schemas.openxmlformats.org/officeDocument/2006/relationships/image" Target="../media/image141.gif"/></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112.png"/><Relationship Id="rId5" Type="http://schemas.openxmlformats.org/officeDocument/2006/relationships/image" Target="../media/image136.png"/><Relationship Id="rId4" Type="http://schemas.openxmlformats.org/officeDocument/2006/relationships/slide" Target="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png"/><Relationship Id="rId10" Type="http://schemas.openxmlformats.org/officeDocument/2006/relationships/image" Target="../media/image151.png"/><Relationship Id="rId4" Type="http://schemas.openxmlformats.org/officeDocument/2006/relationships/image" Target="../media/image145.png"/><Relationship Id="rId9" Type="http://schemas.openxmlformats.org/officeDocument/2006/relationships/image" Target="../media/image150.png"/></Relationships>
</file>

<file path=ppt/slides/_rels/slide49.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2.png"/><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png"/><Relationship Id="rId7" Type="http://schemas.microsoft.com/office/2007/relationships/hdphoto" Target="../media/hdphoto8.wdp"/><Relationship Id="rId2" Type="http://schemas.openxmlformats.org/officeDocument/2006/relationships/image" Target="../media/image159.png"/><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microsoft.com/office/2007/relationships/hdphoto" Target="../media/hdphoto8.wdp"/></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openxmlformats.org/officeDocument/2006/relationships/image" Target="../media/image112.png"/></Relationships>
</file>

<file path=ppt/slides/_rels/slide57.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6.png"/><Relationship Id="rId7" Type="http://schemas.microsoft.com/office/2007/relationships/hdphoto" Target="../media/hdphoto3.wdp"/><Relationship Id="rId2" Type="http://schemas.openxmlformats.org/officeDocument/2006/relationships/notesSlide" Target="../notesSlides/notesSlide39.xml"/><Relationship Id="rId1" Type="http://schemas.openxmlformats.org/officeDocument/2006/relationships/slideLayout" Target="../slideLayouts/slideLayout43.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2.wmf"/><Relationship Id="rId4" Type="http://schemas.openxmlformats.org/officeDocument/2006/relationships/image" Target="../media/image87.png"/><Relationship Id="rId9" Type="http://schemas.openxmlformats.org/officeDocument/2006/relationships/image" Target="../media/image91.wmf"/></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9.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43.xml"/><Relationship Id="rId6" Type="http://schemas.openxmlformats.org/officeDocument/2006/relationships/image" Target="../media/image171.png"/><Relationship Id="rId5" Type="http://schemas.openxmlformats.org/officeDocument/2006/relationships/image" Target="../media/image100.png"/><Relationship Id="rId4" Type="http://schemas.openxmlformats.org/officeDocument/2006/relationships/image" Target="../media/image170.png"/><Relationship Id="rId9" Type="http://schemas.openxmlformats.org/officeDocument/2006/relationships/image" Target="../media/image172.png"/></Relationships>
</file>

<file path=ppt/slides/_rels/slide6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99.png"/><Relationship Id="rId12" Type="http://schemas.microsoft.com/office/2007/relationships/hdphoto" Target="../media/hdphoto5.wdp"/><Relationship Id="rId2" Type="http://schemas.openxmlformats.org/officeDocument/2006/relationships/image" Target="../media/image94.png"/><Relationship Id="rId1" Type="http://schemas.openxmlformats.org/officeDocument/2006/relationships/slideLayout" Target="../slideLayouts/slideLayout18.xml"/><Relationship Id="rId6" Type="http://schemas.openxmlformats.org/officeDocument/2006/relationships/image" Target="../media/image98.png"/><Relationship Id="rId11" Type="http://schemas.openxmlformats.org/officeDocument/2006/relationships/image" Target="../media/image102.png"/><Relationship Id="rId5" Type="http://schemas.openxmlformats.org/officeDocument/2006/relationships/image" Target="../media/image97.png"/><Relationship Id="rId10" Type="http://schemas.openxmlformats.org/officeDocument/2006/relationships/image" Target="../media/image101.png"/><Relationship Id="rId4" Type="http://schemas.openxmlformats.org/officeDocument/2006/relationships/image" Target="../media/image96.png"/><Relationship Id="rId9" Type="http://schemas.openxmlformats.org/officeDocument/2006/relationships/image" Target="../media/image100.png"/><Relationship Id="rId14" Type="http://schemas.microsoft.com/office/2007/relationships/hdphoto" Target="../media/hdphoto6.wdp"/></Relationships>
</file>

<file path=ppt/slides/_rels/slide6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94.png"/><Relationship Id="rId2" Type="http://schemas.openxmlformats.org/officeDocument/2006/relationships/image" Target="../media/image105.png"/><Relationship Id="rId1" Type="http://schemas.openxmlformats.org/officeDocument/2006/relationships/slideLayout" Target="../slideLayouts/slideLayout2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1.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64.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jpeg"/><Relationship Id="rId3" Type="http://schemas.openxmlformats.org/officeDocument/2006/relationships/image" Target="../media/image117.jpg"/><Relationship Id="rId7" Type="http://schemas.openxmlformats.org/officeDocument/2006/relationships/image" Target="../media/image121.jpg"/><Relationship Id="rId12" Type="http://schemas.openxmlformats.org/officeDocument/2006/relationships/image" Target="../media/image126.png"/><Relationship Id="rId2" Type="http://schemas.openxmlformats.org/officeDocument/2006/relationships/image" Target="../media/image116.png"/><Relationship Id="rId16" Type="http://schemas.openxmlformats.org/officeDocument/2006/relationships/image" Target="../media/image130.png"/><Relationship Id="rId1" Type="http://schemas.openxmlformats.org/officeDocument/2006/relationships/slideLayout" Target="../slideLayouts/slideLayout19.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jpg"/><Relationship Id="rId15" Type="http://schemas.openxmlformats.org/officeDocument/2006/relationships/image" Target="../media/image129.jpe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JPG"/><Relationship Id="rId1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image" Target="../media/image173.png"/><Relationship Id="rId1" Type="http://schemas.openxmlformats.org/officeDocument/2006/relationships/slideLayout" Target="../slideLayouts/slideLayout18.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תמונה 7" descr="0002.jpg"/>
          <p:cNvPicPr>
            <a:picLocks noChangeAspect="1"/>
          </p:cNvPicPr>
          <p:nvPr/>
        </p:nvPicPr>
        <p:blipFill>
          <a:blip r:embed="rId3"/>
          <a:stretch>
            <a:fillRect/>
          </a:stretch>
        </p:blipFill>
        <p:spPr>
          <a:xfrm>
            <a:off x="0" y="0"/>
            <a:ext cx="9144000" cy="4287679"/>
          </a:xfrm>
          <a:prstGeom prst="rect">
            <a:avLst/>
          </a:prstGeom>
        </p:spPr>
      </p:pic>
      <p:sp>
        <p:nvSpPr>
          <p:cNvPr id="3" name="Flowchart: Process 2"/>
          <p:cNvSpPr/>
          <p:nvPr/>
        </p:nvSpPr>
        <p:spPr bwMode="auto">
          <a:xfrm>
            <a:off x="4095750" y="5626100"/>
            <a:ext cx="952500" cy="330200"/>
          </a:xfrm>
          <a:prstGeom prst="flowChartProcess">
            <a:avLst/>
          </a:prstGeom>
          <a:solidFill>
            <a:schemeClr val="accent3"/>
          </a:solidFill>
          <a:ln w="76200" cap="flat" cmpd="sng" algn="ctr">
            <a:solidFill>
              <a:schemeClr val="accent3"/>
            </a:solidFill>
            <a:prstDash val="solid"/>
            <a:round/>
            <a:headEnd type="none" w="med" len="med"/>
            <a:tailEnd type="triangle" w="med" len="med"/>
          </a:ln>
          <a:effectLst/>
        </p:spPr>
        <p:txBody>
          <a:bodyPr vert="horz" wrap="square" lIns="91368" tIns="45683" rIns="91368" bIns="45683"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4" name="Flowchart: Process 3"/>
          <p:cNvSpPr/>
          <p:nvPr/>
        </p:nvSpPr>
        <p:spPr bwMode="auto">
          <a:xfrm>
            <a:off x="4254500" y="6604000"/>
            <a:ext cx="647700" cy="203200"/>
          </a:xfrm>
          <a:prstGeom prst="flowChartProcess">
            <a:avLst/>
          </a:prstGeom>
          <a:solidFill>
            <a:schemeClr val="accent3"/>
          </a:solidFill>
          <a:ln w="76200" cap="flat" cmpd="sng" algn="ctr">
            <a:solidFill>
              <a:schemeClr val="accent3"/>
            </a:solidFill>
            <a:prstDash val="solid"/>
            <a:round/>
            <a:headEnd type="none" w="med" len="med"/>
            <a:tailEnd type="triangle" w="med" len="med"/>
          </a:ln>
          <a:effectLst/>
        </p:spPr>
        <p:txBody>
          <a:bodyPr vert="horz" wrap="square" lIns="91368" tIns="45683" rIns="91368" bIns="45683"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6" name="Flowchart: Process 5"/>
          <p:cNvSpPr/>
          <p:nvPr/>
        </p:nvSpPr>
        <p:spPr bwMode="auto">
          <a:xfrm>
            <a:off x="7975600" y="6070600"/>
            <a:ext cx="1143000" cy="635000"/>
          </a:xfrm>
          <a:prstGeom prst="flowChartProcess">
            <a:avLst/>
          </a:prstGeom>
          <a:solidFill>
            <a:schemeClr val="accent3"/>
          </a:solidFill>
          <a:ln w="76200" cap="flat" cmpd="sng" algn="ctr">
            <a:solidFill>
              <a:schemeClr val="accent3"/>
            </a:solidFill>
            <a:prstDash val="solid"/>
            <a:round/>
            <a:headEnd type="none" w="med" len="med"/>
            <a:tailEnd type="triangle" w="med" len="med"/>
          </a:ln>
          <a:effectLst/>
        </p:spPr>
        <p:txBody>
          <a:bodyPr vert="horz" wrap="square" lIns="91368" tIns="45683" rIns="91368" bIns="45683"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12" name="Rectangle 2"/>
          <p:cNvSpPr txBox="1">
            <a:spLocks noChangeArrowheads="1"/>
          </p:cNvSpPr>
          <p:nvPr/>
        </p:nvSpPr>
        <p:spPr bwMode="auto">
          <a:xfrm>
            <a:off x="124699" y="2782888"/>
            <a:ext cx="8078372" cy="1938338"/>
          </a:xfrm>
          <a:prstGeom prst="rect">
            <a:avLst/>
          </a:prstGeom>
          <a:noFill/>
          <a:ln w="9525">
            <a:noFill/>
            <a:miter lim="800000"/>
            <a:headEnd/>
            <a:tailEnd/>
          </a:ln>
        </p:spPr>
        <p:txBody>
          <a:bodyPr lIns="91368" tIns="45683" rIns="91368" bIns="45683" anchor="ctr"/>
          <a:lstStyle/>
          <a:p>
            <a:pPr eaLnBrk="0" hangingPunct="0"/>
            <a:endParaRPr lang="en-US" dirty="0">
              <a:solidFill>
                <a:srgbClr val="000000"/>
              </a:solidFill>
              <a:latin typeface="Verdana" pitchFamily="34" charset="0"/>
            </a:endParaRPr>
          </a:p>
        </p:txBody>
      </p:sp>
      <p:sp>
        <p:nvSpPr>
          <p:cNvPr id="18" name="כותרת 17"/>
          <p:cNvSpPr>
            <a:spLocks noGrp="1"/>
          </p:cNvSpPr>
          <p:nvPr>
            <p:ph type="ctrTitle"/>
          </p:nvPr>
        </p:nvSpPr>
        <p:spPr>
          <a:xfrm>
            <a:off x="112180" y="860614"/>
            <a:ext cx="6677069" cy="3232192"/>
          </a:xfrm>
        </p:spPr>
        <p:txBody>
          <a:bodyPr/>
          <a:lstStyle/>
          <a:p>
            <a:r>
              <a:rPr lang="en-US" sz="2800" dirty="0" smtClean="0">
                <a:solidFill>
                  <a:schemeClr val="bg1"/>
                </a:solidFill>
                <a:latin typeface="Verdana" pitchFamily="34" charset="0"/>
              </a:rPr>
              <a:t>Ex Libris Overview</a:t>
            </a:r>
            <a:endParaRPr lang="he-IL" sz="2400" dirty="0">
              <a:solidFill>
                <a:schemeClr val="bg1"/>
              </a:solidFill>
            </a:endParaRPr>
          </a:p>
        </p:txBody>
      </p:sp>
      <p:sp>
        <p:nvSpPr>
          <p:cNvPr id="14" name="כותרת משנה 4"/>
          <p:cNvSpPr>
            <a:spLocks noGrp="1"/>
          </p:cNvSpPr>
          <p:nvPr>
            <p:ph type="subTitle" idx="1"/>
          </p:nvPr>
        </p:nvSpPr>
        <p:spPr>
          <a:xfrm>
            <a:off x="159334" y="4315389"/>
            <a:ext cx="6607264" cy="1752599"/>
          </a:xfrm>
        </p:spPr>
        <p:txBody>
          <a:bodyPr/>
          <a:lstStyle/>
          <a:p>
            <a:r>
              <a:rPr lang="en-US" sz="2400" b="1" dirty="0"/>
              <a:t>Dvir Hoffman</a:t>
            </a:r>
          </a:p>
          <a:p>
            <a:r>
              <a:rPr lang="en-US" sz="2000" b="1" dirty="0" smtClean="0"/>
              <a:t>VP, Product Management &amp; Marketing</a:t>
            </a:r>
            <a:endParaRPr lang="en-US" sz="2000" b="1" dirty="0"/>
          </a:p>
          <a:p>
            <a:endParaRPr lang="he-IL" dirty="0"/>
          </a:p>
        </p:txBody>
      </p:sp>
    </p:spTree>
    <p:extLst>
      <p:ext uri="{BB962C8B-B14F-4D97-AF65-F5344CB8AC3E}">
        <p14:creationId xmlns:p14="http://schemas.microsoft.com/office/powerpoint/2010/main" val="136239563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כותרת 17"/>
          <p:cNvSpPr txBox="1">
            <a:spLocks noGrp="1"/>
          </p:cNvSpPr>
          <p:nvPr>
            <p:ph type="title" idx="4294967295"/>
          </p:nvPr>
        </p:nvSpPr>
        <p:spPr bwMode="auto">
          <a:xfrm>
            <a:off x="342900" y="0"/>
            <a:ext cx="7772400" cy="78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a:lstStyle>
          <a:p>
            <a:r>
              <a:rPr lang="en-US" dirty="0">
                <a:solidFill>
                  <a:schemeClr val="bg1"/>
                </a:solidFill>
              </a:rPr>
              <a:t>Alma Transforms Libraries of all Sizes</a:t>
            </a:r>
          </a:p>
        </p:txBody>
      </p:sp>
      <p:sp>
        <p:nvSpPr>
          <p:cNvPr id="4" name="משולש שווה שוקיים 63"/>
          <p:cNvSpPr/>
          <p:nvPr/>
        </p:nvSpPr>
        <p:spPr bwMode="auto">
          <a:xfrm rot="10800000">
            <a:off x="-36600" y="1047890"/>
            <a:ext cx="8912994" cy="2589197"/>
          </a:xfrm>
          <a:prstGeom prst="triangle">
            <a:avLst>
              <a:gd name="adj" fmla="val 49676"/>
            </a:avLst>
          </a:prstGeom>
          <a:gradFill flip="none" rotWithShape="1">
            <a:gsLst>
              <a:gs pos="0">
                <a:srgbClr val="CEEAF6"/>
              </a:gs>
              <a:gs pos="50000">
                <a:srgbClr val="2C4D82">
                  <a:shade val="67500"/>
                  <a:satMod val="115000"/>
                  <a:alpha val="19000"/>
                </a:srgbClr>
              </a:gs>
              <a:gs pos="91000">
                <a:srgbClr val="2C4D82">
                  <a:shade val="100000"/>
                  <a:satMod val="115000"/>
                  <a:alpha val="0"/>
                </a:srgbClr>
              </a:gs>
            </a:gsLst>
            <a:lin ang="5400000" scaled="1"/>
            <a:tileRect/>
          </a:gradFill>
          <a:ln w="9525"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eaLnBrk="1" latinLnBrk="0" hangingPunct="1">
              <a:lnSpc>
                <a:spcPct val="100000"/>
              </a:lnSpc>
              <a:buClrTx/>
              <a:buSzTx/>
              <a:buFontTx/>
              <a:buNone/>
              <a:tabLst/>
            </a:pPr>
            <a:endParaRPr lang="he-IL" smtClean="0"/>
          </a:p>
        </p:txBody>
      </p:sp>
      <p:sp>
        <p:nvSpPr>
          <p:cNvPr id="5" name="משולש שווה שוקיים 62"/>
          <p:cNvSpPr/>
          <p:nvPr/>
        </p:nvSpPr>
        <p:spPr bwMode="auto">
          <a:xfrm rot="5400000">
            <a:off x="-369447" y="1519340"/>
            <a:ext cx="5072513" cy="4337786"/>
          </a:xfrm>
          <a:prstGeom prst="triangle">
            <a:avLst>
              <a:gd name="adj" fmla="val 49676"/>
            </a:avLst>
          </a:prstGeom>
          <a:gradFill flip="none" rotWithShape="1">
            <a:gsLst>
              <a:gs pos="0">
                <a:srgbClr val="CEEAF6"/>
              </a:gs>
              <a:gs pos="50000">
                <a:srgbClr val="2C4D82">
                  <a:shade val="67500"/>
                  <a:satMod val="115000"/>
                  <a:alpha val="19000"/>
                </a:srgbClr>
              </a:gs>
              <a:gs pos="91000">
                <a:srgbClr val="2C4D82">
                  <a:shade val="100000"/>
                  <a:satMod val="115000"/>
                  <a:alpha val="0"/>
                </a:srgbClr>
              </a:gs>
            </a:gsLst>
            <a:lin ang="5400000" scaled="1"/>
            <a:tileRect/>
          </a:gradFill>
          <a:ln w="9525"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eaLnBrk="1" latinLnBrk="0" hangingPunct="1">
              <a:lnSpc>
                <a:spcPct val="100000"/>
              </a:lnSpc>
              <a:buClrTx/>
              <a:buSzTx/>
              <a:buFontTx/>
              <a:buNone/>
              <a:tabLst/>
            </a:pPr>
            <a:endParaRPr lang="he-IL" smtClean="0"/>
          </a:p>
        </p:txBody>
      </p:sp>
      <p:sp>
        <p:nvSpPr>
          <p:cNvPr id="6" name="משולש שווה שוקיים 61"/>
          <p:cNvSpPr/>
          <p:nvPr/>
        </p:nvSpPr>
        <p:spPr bwMode="auto">
          <a:xfrm rot="16200000">
            <a:off x="4290787" y="1415064"/>
            <a:ext cx="5072513" cy="4337786"/>
          </a:xfrm>
          <a:prstGeom prst="triangle">
            <a:avLst>
              <a:gd name="adj" fmla="val 49676"/>
            </a:avLst>
          </a:prstGeom>
          <a:gradFill flip="none" rotWithShape="1">
            <a:gsLst>
              <a:gs pos="0">
                <a:srgbClr val="CEEAF6"/>
              </a:gs>
              <a:gs pos="50000">
                <a:srgbClr val="2C4D82">
                  <a:shade val="67500"/>
                  <a:satMod val="115000"/>
                  <a:alpha val="19000"/>
                </a:srgbClr>
              </a:gs>
              <a:gs pos="91000">
                <a:srgbClr val="2C4D82">
                  <a:shade val="100000"/>
                  <a:satMod val="115000"/>
                  <a:alpha val="0"/>
                </a:srgbClr>
              </a:gs>
            </a:gsLst>
            <a:lin ang="5400000" scaled="1"/>
            <a:tileRect/>
          </a:gradFill>
          <a:ln w="9525"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eaLnBrk="1" latinLnBrk="0" hangingPunct="1">
              <a:lnSpc>
                <a:spcPct val="100000"/>
              </a:lnSpc>
              <a:buClrTx/>
              <a:buSzTx/>
              <a:buFontTx/>
              <a:buNone/>
              <a:tabLst/>
            </a:pPr>
            <a:endParaRPr lang="he-IL" smtClean="0"/>
          </a:p>
        </p:txBody>
      </p:sp>
      <p:sp>
        <p:nvSpPr>
          <p:cNvPr id="7" name="משולש שווה שוקיים 60"/>
          <p:cNvSpPr/>
          <p:nvPr/>
        </p:nvSpPr>
        <p:spPr bwMode="auto">
          <a:xfrm>
            <a:off x="115503" y="3647974"/>
            <a:ext cx="8912994" cy="2589197"/>
          </a:xfrm>
          <a:prstGeom prst="triangle">
            <a:avLst>
              <a:gd name="adj" fmla="val 49676"/>
            </a:avLst>
          </a:prstGeom>
          <a:gradFill flip="none" rotWithShape="1">
            <a:gsLst>
              <a:gs pos="0">
                <a:srgbClr val="CEEAF6"/>
              </a:gs>
              <a:gs pos="50000">
                <a:srgbClr val="2C4D82">
                  <a:shade val="67500"/>
                  <a:satMod val="115000"/>
                  <a:alpha val="19000"/>
                </a:srgbClr>
              </a:gs>
              <a:gs pos="91000">
                <a:srgbClr val="2C4D82">
                  <a:shade val="100000"/>
                  <a:satMod val="115000"/>
                  <a:alpha val="0"/>
                </a:srgbClr>
              </a:gs>
            </a:gsLst>
            <a:lin ang="5400000" scaled="1"/>
            <a:tileRect/>
          </a:gradFill>
          <a:ln w="9525"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eaLnBrk="1" latinLnBrk="0" hangingPunct="1">
              <a:lnSpc>
                <a:spcPct val="100000"/>
              </a:lnSpc>
              <a:buClrTx/>
              <a:buSzTx/>
              <a:buFontTx/>
              <a:buNone/>
              <a:tabLst/>
            </a:pPr>
            <a:endParaRPr lang="he-IL" smtClean="0"/>
          </a:p>
        </p:txBody>
      </p:sp>
      <p:pic>
        <p:nvPicPr>
          <p:cNvPr id="8" name="Picture 2" descr="https://agency.governmentjobs.com/images/AgencyImages/Clark_Logo_16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048" y="1302536"/>
            <a:ext cx="927972" cy="579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ouncilofpresidents.org/images/logo_tesc_stacked_s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230" y="1198871"/>
            <a:ext cx="1044574" cy="354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2012.ispad.org/asset/Logo%20Novo%20Nordis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447" y="3401019"/>
            <a:ext cx="989506" cy="7078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http://multicore.doc.ic.ac.uk/images/logo_imperial_college_lond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2482" y="5486944"/>
            <a:ext cx="1124040" cy="2957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upload.wikimedia.org/wikipedia/en/e/ed/Monash_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9906" y="4382796"/>
            <a:ext cx="1518520" cy="2146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0" descr="http://www.cyberlawcentre.org/images/unsw_logo_small.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6498" y="5130610"/>
            <a:ext cx="1327919" cy="4249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http://lichuenchan.files.wordpress.com/2011/11/ulatc2l-blu.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54162" y="5660198"/>
            <a:ext cx="635399" cy="5443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7" descr="http://umanitoba.ca/admin/media/UM_l_clr_vr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0533" y="4720504"/>
            <a:ext cx="796692" cy="6544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descr="http://upload.wikimedia.org/wikipedia/commons/6/6d/University_of_Minnesota_wordmark.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2730" y="5055407"/>
            <a:ext cx="1298116" cy="358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3" descr="http://homemademba.com/wp-content/uploads/2014/06/uw-logo-coursera-transparen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8984" y="4644264"/>
            <a:ext cx="15240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7" descr="http://upload.wikimedia.org/wikipedia/en/8/84/With_Plymouth_University.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3929"/>
          <a:stretch/>
        </p:blipFill>
        <p:spPr bwMode="auto">
          <a:xfrm>
            <a:off x="4840835" y="5656490"/>
            <a:ext cx="933784" cy="2957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1" descr="http://distance.mwsu.edu/logo-full.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33143" y="1108600"/>
            <a:ext cx="1500865" cy="3233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descr="http://www.medievalists.net/wp-content/uploads/2013/05/University_of_York_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57610" y="6083300"/>
            <a:ext cx="19050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6" descr="http://academicpositions.eu/content/uploads/2012/04/Sheffield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19786" y="4688419"/>
            <a:ext cx="1121411" cy="4979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http://www.purdue.edu/vpsa/images/Purdue-signature.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69795" y="5579680"/>
            <a:ext cx="958672" cy="3017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0" descr="http://upload.wikimedia.org/wikipedia/commons/thumb/c/c7/London_school_of_economics_logo_with_name.svg/365px-London_school_of_economics_logo_with_name.svg.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26338" y="5677512"/>
            <a:ext cx="1139327" cy="4057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2" descr="http://src.imu.edu.my/wp-content/uploads/2014/01/University_of_Otago_logo.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86412" y="5962400"/>
            <a:ext cx="1087506" cy="53441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4" descr="http://distance-educator.com/wp-content/uploads/brandeis-university_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18431" y="1244784"/>
            <a:ext cx="1445450" cy="48181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2" descr="https://login.vlaamsparlement.be/vpsso/pages/img/vp_logo.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62674" y="2029663"/>
            <a:ext cx="1177749" cy="49727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4" descr="http://refrigerantreclaim.com.au/wp-content/uploads/2012/05/CSIRO_logo.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31007" y="4698005"/>
            <a:ext cx="1269047" cy="6345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8" descr="http://www.micicoatings.com/wp-content/uploads/2013/02/DuPont-Logo-Large-Transparent-Bkgd.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6465" y="3180687"/>
            <a:ext cx="967855" cy="42466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6" descr="The Getty Research Institute"/>
          <p:cNvPicPr>
            <a:picLocks noChangeAspect="1" noChangeArrowheads="1"/>
          </p:cNvPicPr>
          <p:nvPr/>
        </p:nvPicPr>
        <p:blipFill>
          <a:blip r:embed="rId24" cstate="print">
            <a:extLst>
              <a:ext uri="{BEBA8EAE-BF5A-486C-A8C5-ECC9F3942E4B}">
                <a14:imgProps xmlns:a14="http://schemas.microsoft.com/office/drawing/2010/main">
                  <a14:imgLayer r:embed="rId2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512028" y="4273968"/>
            <a:ext cx="1823032" cy="3469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8" descr="http://www.leepfrog.com/images/logos/lclark.pn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21498" b="20353"/>
          <a:stretch/>
        </p:blipFill>
        <p:spPr bwMode="auto">
          <a:xfrm>
            <a:off x="2317934" y="1729736"/>
            <a:ext cx="1232843" cy="7168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2" descr="http://upload.wikimedia.org/wikipedia/commons/thumb/0/05/Logo_der_Schweizerischen_Eidgenossenschaft.svg/1280px-Logo_der_Schweizerischen_Eidgenossenschaft.svg.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62728" y="3735841"/>
            <a:ext cx="1974610" cy="6371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2" descr="http://www.mhcc.edu/sbap/logowtag.gif"/>
          <p:cNvPicPr>
            <a:picLocks noChangeAspect="1" noChangeArrowheads="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rcRect b="17365"/>
          <a:stretch/>
        </p:blipFill>
        <p:spPr bwMode="auto">
          <a:xfrm>
            <a:off x="3272017" y="1985210"/>
            <a:ext cx="807811" cy="5173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6" descr="https://selfservice.stmartin.edu/SelfService/App_Themes/Default/ClientImages/StMartinLogo.jpg"/>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2965" y="1629456"/>
            <a:ext cx="1675440" cy="5067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8" descr="http://www.sciencesnaturelles.be/cb/antelopes/images/logo%20irsnb%20new%20brun%20titre.jpg"/>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144" y="2468266"/>
            <a:ext cx="1482628" cy="50824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קבוצה 64"/>
          <p:cNvGrpSpPr/>
          <p:nvPr/>
        </p:nvGrpSpPr>
        <p:grpSpPr>
          <a:xfrm>
            <a:off x="5020237" y="1725983"/>
            <a:ext cx="1487422" cy="614529"/>
            <a:chOff x="5020237" y="1725983"/>
            <a:chExt cx="1487422" cy="614529"/>
          </a:xfrm>
        </p:grpSpPr>
        <p:pic>
          <p:nvPicPr>
            <p:cNvPr id="38" name="Picture 114" descr="Logo GPV"/>
            <p:cNvPicPr>
              <a:picLocks noChangeAspect="1" noChangeArrowheads="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39" b="66343"/>
            <a:stretch/>
          </p:blipFill>
          <p:spPr bwMode="auto">
            <a:xfrm>
              <a:off x="5020237" y="2171958"/>
              <a:ext cx="1487422" cy="16855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6" descr="http://kapuscinskilectures.eu/wp-content/uploads/2012/12/hub.png"/>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l="6578"/>
            <a:stretch>
              <a:fillRect/>
            </a:stretch>
          </p:blipFill>
          <p:spPr bwMode="auto">
            <a:xfrm>
              <a:off x="5281510" y="1725983"/>
              <a:ext cx="964877" cy="584504"/>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56" descr="http://upload.wikimedia.org/wikipedia/en/thumb/e/eb/Sacramento_State_Logo.svg/220px-Sacramento_State_Logo.svg.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394784" y="1981739"/>
            <a:ext cx="735046" cy="7584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8" descr="http://upload.wikimedia.org/wikipedia/en/3/36/University_of_Idaho_-_Wordmark.png"/>
          <p:cNvPicPr>
            <a:picLocks noChangeAspect="1" noChangeArrowheads="1"/>
          </p:cNvPicPr>
          <p:nvPr/>
        </p:nvPicPr>
        <p:blipFill>
          <a:blip r:embed="rId34" cstate="print">
            <a:lum bright="-20000" contrast="58000"/>
            <a:extLst>
              <a:ext uri="{28A0092B-C50C-407E-A947-70E740481C1C}">
                <a14:useLocalDpi xmlns:a14="http://schemas.microsoft.com/office/drawing/2010/main" val="0"/>
              </a:ext>
            </a:extLst>
          </a:blip>
          <a:stretch>
            <a:fillRect/>
          </a:stretch>
        </p:blipFill>
        <p:spPr bwMode="auto">
          <a:xfrm>
            <a:off x="7076868" y="3323598"/>
            <a:ext cx="1559416" cy="2088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60" descr="http://www.inf.unibz.it/~bbagheri/images/uni-logo.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975904" y="3841997"/>
            <a:ext cx="1584643" cy="5088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4" descr="http://upload.wikimedia.org/wikipedia/en/e/e8/Fort_Hays_State_University_Banner_Logo.pn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b="26317"/>
          <a:stretch/>
        </p:blipFill>
        <p:spPr bwMode="auto">
          <a:xfrm>
            <a:off x="7275891" y="2833981"/>
            <a:ext cx="1485522" cy="3209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6" descr="http://www.twulasso.com/wp-content/uploads/2014/08/TWU_logo.png"/>
          <p:cNvPicPr>
            <a:picLocks noChangeAspect="1" noChangeArrowheads="1"/>
          </p:cNvPicPr>
          <p:nvPr/>
        </p:nvPicPr>
        <p:blipFill rotWithShape="1">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b="23443"/>
          <a:stretch/>
        </p:blipFill>
        <p:spPr bwMode="auto">
          <a:xfrm>
            <a:off x="6087633" y="3349393"/>
            <a:ext cx="745863" cy="3058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2" descr="http://archive100.org/sites/default/files/imagecache/slideshow_image/institutions/234/logo.jpg"/>
          <p:cNvPicPr>
            <a:picLocks noChangeAspect="1" noChangeArrowheads="1"/>
          </p:cNvPicPr>
          <p:nvPr/>
        </p:nvPicPr>
        <p:blipFill rotWithShape="1">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rcRect t="37907" b="38793"/>
          <a:stretch/>
        </p:blipFill>
        <p:spPr bwMode="auto">
          <a:xfrm>
            <a:off x="6954599" y="3634505"/>
            <a:ext cx="1806814" cy="25908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4" descr="http://davidhallsocialmedia.files.wordpress.com/2012/09/umasslogo.gif"/>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959711" y="4454891"/>
            <a:ext cx="1801702" cy="45990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8"/>
          <p:cNvPicPr>
            <a:picLocks noChangeAspect="1" noChangeArrowheads="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8474" y="4910834"/>
            <a:ext cx="1148681" cy="464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00" descr="http://www.davescampus.com/images/college-logos/california-state-university-san-marcos.gif"/>
          <p:cNvPicPr>
            <a:picLocks noChangeAspect="1" noChangeArrowheads="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73307" y="3850447"/>
            <a:ext cx="1354749" cy="7410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4" descr="http://upload.wikimedia.org/wikipedia/en/thumb/d/df/Pacific_University_logo.svg/442px-Pacific_University_logo.svg.pn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292059" y="2571675"/>
            <a:ext cx="950309" cy="645006"/>
          </a:xfrm>
          <a:prstGeom prst="rect">
            <a:avLst/>
          </a:prstGeom>
          <a:noFill/>
          <a:extLst>
            <a:ext uri="{909E8E84-426E-40DD-AFC4-6F175D3DCCD1}">
              <a14:hiddenFill xmlns:a14="http://schemas.microsoft.com/office/drawing/2010/main">
                <a:solidFill>
                  <a:srgbClr val="FFFFFF"/>
                </a:solidFill>
              </a14:hiddenFill>
            </a:ext>
          </a:extLst>
        </p:spPr>
      </p:pic>
      <p:sp>
        <p:nvSpPr>
          <p:cNvPr id="50" name="Oval 49"/>
          <p:cNvSpPr/>
          <p:nvPr/>
        </p:nvSpPr>
        <p:spPr bwMode="auto">
          <a:xfrm>
            <a:off x="4156661" y="2679638"/>
            <a:ext cx="1105061" cy="1295010"/>
          </a:xfrm>
          <a:prstGeom prst="ellipse">
            <a:avLst/>
          </a:prstGeom>
          <a:solidFill>
            <a:schemeClr val="bg1"/>
          </a:solidFill>
          <a:ln w="762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Picture 5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3168719" y="2512193"/>
            <a:ext cx="2747489" cy="1662745"/>
          </a:xfrm>
          <a:prstGeom prst="rect">
            <a:avLst/>
          </a:prstGeom>
          <a:noFill/>
          <a:ln>
            <a:noFill/>
          </a:ln>
        </p:spPr>
      </p:pic>
      <p:pic>
        <p:nvPicPr>
          <p:cNvPr id="52" name="Picture 6" descr="ruler"/>
          <p:cNvPicPr preferRelativeResize="0">
            <a:picLocks noChangeArrowheads="1"/>
          </p:cNvPicPr>
          <p:nvPr/>
        </p:nvPicPr>
        <p:blipFill>
          <a:blip r:embed="rId44" cstate="email"/>
          <a:srcRect/>
          <a:stretch>
            <a:fillRect/>
          </a:stretch>
        </p:blipFill>
        <p:spPr bwMode="auto">
          <a:xfrm>
            <a:off x="3608385" y="3722853"/>
            <a:ext cx="2055881" cy="215224"/>
          </a:xfrm>
          <a:prstGeom prst="rect">
            <a:avLst/>
          </a:prstGeom>
          <a:noFill/>
          <a:ln w="9525">
            <a:noFill/>
            <a:miter lim="800000"/>
            <a:headEnd/>
            <a:tailEnd/>
          </a:ln>
        </p:spPr>
      </p:pic>
      <p:sp>
        <p:nvSpPr>
          <p:cNvPr id="53" name="TextBox 52"/>
          <p:cNvSpPr txBox="1"/>
          <p:nvPr/>
        </p:nvSpPr>
        <p:spPr>
          <a:xfrm>
            <a:off x="3703387" y="3803497"/>
            <a:ext cx="1955481" cy="369332"/>
          </a:xfrm>
          <a:prstGeom prst="rect">
            <a:avLst/>
          </a:prstGeom>
          <a:noFill/>
        </p:spPr>
        <p:txBody>
          <a:bodyPr wrap="square" rtlCol="0">
            <a:spAutoFit/>
          </a:bodyPr>
          <a:lstStyle/>
          <a:p>
            <a:r>
              <a:rPr lang="en-US" b="1" dirty="0" smtClean="0"/>
              <a:t>132 institutions </a:t>
            </a:r>
            <a:endParaRPr lang="en-US" b="1" dirty="0"/>
          </a:p>
        </p:txBody>
      </p:sp>
      <p:pic>
        <p:nvPicPr>
          <p:cNvPr id="54" name="Picture 2" descr="http://www.systass.org/images/new-nhm-logo.gif"/>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061391" y="3076973"/>
            <a:ext cx="936682" cy="50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8778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אליפסה 28"/>
          <p:cNvSpPr/>
          <p:nvPr/>
        </p:nvSpPr>
        <p:spPr bwMode="auto">
          <a:xfrm rot="10800000">
            <a:off x="588658" y="897147"/>
            <a:ext cx="7848584" cy="5186153"/>
          </a:xfrm>
          <a:prstGeom prst="ellipse">
            <a:avLst/>
          </a:prstGeom>
          <a:gradFill flip="none" rotWithShape="1">
            <a:gsLst>
              <a:gs pos="0">
                <a:schemeClr val="bg1">
                  <a:lumMod val="95000"/>
                </a:schemeClr>
              </a:gs>
              <a:gs pos="14000">
                <a:srgbClr val="4A6D94">
                  <a:alpha val="46000"/>
                </a:srgbClr>
              </a:gs>
              <a:gs pos="55000">
                <a:srgbClr val="2C4D82">
                  <a:shade val="67500"/>
                  <a:satMod val="115000"/>
                  <a:alpha val="0"/>
                </a:srgbClr>
              </a:gs>
              <a:gs pos="100000">
                <a:srgbClr val="2C4D82">
                  <a:shade val="100000"/>
                  <a:satMod val="115000"/>
                  <a:alpha val="0"/>
                </a:srgbClr>
              </a:gs>
            </a:gsLst>
            <a:path path="circle">
              <a:fillToRect l="50000" t="50000" r="50000" b="50000"/>
            </a:path>
            <a:tileRect/>
          </a:gradFill>
          <a:ln w="9525"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itle 1"/>
          <p:cNvSpPr>
            <a:spLocks noGrp="1"/>
          </p:cNvSpPr>
          <p:nvPr>
            <p:ph type="title"/>
          </p:nvPr>
        </p:nvSpPr>
        <p:spPr/>
        <p:txBody>
          <a:bodyPr/>
          <a:lstStyle/>
          <a:p>
            <a:r>
              <a:rPr lang="en-US" dirty="0"/>
              <a:t>Alma Transforms </a:t>
            </a:r>
            <a:r>
              <a:rPr lang="en-US" dirty="0" smtClean="0"/>
              <a:t>Consortia of </a:t>
            </a:r>
            <a:r>
              <a:rPr lang="en-US" dirty="0"/>
              <a:t>all Sizes</a:t>
            </a:r>
          </a:p>
        </p:txBody>
      </p:sp>
      <p:pic>
        <p:nvPicPr>
          <p:cNvPr id="9218" name="Picture 2" descr="Lias 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992" y="1860941"/>
            <a:ext cx="1614826" cy="5382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lib.washington.edu/images2/graphics/orbis-cascade-alliance-logo/download"/>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78578" y="1122615"/>
            <a:ext cx="2084170" cy="65130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alexandria.ch/primo_library/libweb/uploaded_files/ALEX/alex_trsp.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495" y="3261706"/>
            <a:ext cx="1927138" cy="703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37276" y="3959979"/>
            <a:ext cx="1749197" cy="369332"/>
          </a:xfrm>
          <a:prstGeom prst="rect">
            <a:avLst/>
          </a:prstGeom>
        </p:spPr>
        <p:txBody>
          <a:bodyPr wrap="none">
            <a:spAutoFit/>
          </a:bodyPr>
          <a:lstStyle/>
          <a:p>
            <a:r>
              <a:rPr lang="en-US" b="1" dirty="0"/>
              <a:t>19 </a:t>
            </a:r>
            <a:r>
              <a:rPr lang="en-US" b="1" dirty="0" smtClean="0"/>
              <a:t>institutions</a:t>
            </a:r>
            <a:endParaRPr lang="en-US" b="1" dirty="0"/>
          </a:p>
        </p:txBody>
      </p:sp>
      <p:pic>
        <p:nvPicPr>
          <p:cNvPr id="9226" name="Picture 10" descr="http://illinoisjoiningforces.org/sites/illinoisjoiningforces.org/files/images/organizations/logo_horizontal%2520CCC%2520Ma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845" y="4811337"/>
            <a:ext cx="2820444" cy="692594"/>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5075480" y="5423700"/>
            <a:ext cx="1620957" cy="369332"/>
          </a:xfrm>
          <a:prstGeom prst="rect">
            <a:avLst/>
          </a:prstGeom>
        </p:spPr>
        <p:txBody>
          <a:bodyPr wrap="none">
            <a:spAutoFit/>
          </a:bodyPr>
          <a:lstStyle/>
          <a:p>
            <a:r>
              <a:rPr lang="en-US" b="1" dirty="0" smtClean="0"/>
              <a:t>7 institutions</a:t>
            </a:r>
            <a:endParaRPr lang="en-US" b="1" dirty="0"/>
          </a:p>
        </p:txBody>
      </p:sp>
      <p:sp>
        <p:nvSpPr>
          <p:cNvPr id="54" name="Rectangle 53"/>
          <p:cNvSpPr/>
          <p:nvPr/>
        </p:nvSpPr>
        <p:spPr>
          <a:xfrm>
            <a:off x="3845832" y="1689678"/>
            <a:ext cx="1749197" cy="369332"/>
          </a:xfrm>
          <a:prstGeom prst="rect">
            <a:avLst/>
          </a:prstGeom>
        </p:spPr>
        <p:txBody>
          <a:bodyPr wrap="none">
            <a:spAutoFit/>
          </a:bodyPr>
          <a:lstStyle/>
          <a:p>
            <a:r>
              <a:rPr lang="en-US" b="1" dirty="0" smtClean="0"/>
              <a:t>37 institutions</a:t>
            </a:r>
            <a:endParaRPr lang="en-US" b="1" dirty="0"/>
          </a:p>
        </p:txBody>
      </p:sp>
      <p:pic>
        <p:nvPicPr>
          <p:cNvPr id="9228" name="Picture 12" descr="http://www.bibsyskonferansen.no/files/2013/12/bibsys-logo.png"/>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1348108" y="1568368"/>
            <a:ext cx="1736588" cy="645654"/>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2373559" y="5713968"/>
            <a:ext cx="1749197" cy="369332"/>
          </a:xfrm>
          <a:prstGeom prst="rect">
            <a:avLst/>
          </a:prstGeom>
        </p:spPr>
        <p:txBody>
          <a:bodyPr wrap="none">
            <a:spAutoFit/>
          </a:bodyPr>
          <a:lstStyle/>
          <a:p>
            <a:r>
              <a:rPr lang="en-US" b="1" dirty="0" smtClean="0"/>
              <a:t>26 institutions</a:t>
            </a:r>
            <a:endParaRPr lang="en-US" b="1" dirty="0"/>
          </a:p>
        </p:txBody>
      </p:sp>
      <p:pic>
        <p:nvPicPr>
          <p:cNvPr id="9230" name="Picture 14" descr="http://www.freelogovectors.net/wp-content/uploads/2014/01/University-of-Wisconsin-System-Log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3227" y="4866410"/>
            <a:ext cx="992062" cy="834568"/>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1230986" y="2158023"/>
            <a:ext cx="1877437" cy="369332"/>
          </a:xfrm>
          <a:prstGeom prst="rect">
            <a:avLst/>
          </a:prstGeom>
        </p:spPr>
        <p:txBody>
          <a:bodyPr wrap="none">
            <a:spAutoFit/>
          </a:bodyPr>
          <a:lstStyle/>
          <a:p>
            <a:r>
              <a:rPr lang="en-US" b="1" dirty="0" smtClean="0"/>
              <a:t>104 institutions</a:t>
            </a:r>
            <a:endParaRPr lang="en-US" b="1" dirty="0"/>
          </a:p>
        </p:txBody>
      </p:sp>
      <p:sp>
        <p:nvSpPr>
          <p:cNvPr id="6" name="Rectangle 5"/>
          <p:cNvSpPr/>
          <p:nvPr/>
        </p:nvSpPr>
        <p:spPr>
          <a:xfrm>
            <a:off x="670627" y="4295116"/>
            <a:ext cx="1749197" cy="369332"/>
          </a:xfrm>
          <a:prstGeom prst="rect">
            <a:avLst/>
          </a:prstGeom>
        </p:spPr>
        <p:txBody>
          <a:bodyPr wrap="none">
            <a:spAutoFit/>
          </a:bodyPr>
          <a:lstStyle/>
          <a:p>
            <a:r>
              <a:rPr lang="en-US" b="1" dirty="0"/>
              <a:t>2</a:t>
            </a:r>
            <a:r>
              <a:rPr lang="en-US" b="1" dirty="0" smtClean="0"/>
              <a:t>4 </a:t>
            </a:r>
            <a:r>
              <a:rPr lang="en-US" b="1" dirty="0"/>
              <a:t>institutions</a:t>
            </a:r>
          </a:p>
        </p:txBody>
      </p:sp>
      <p:pic>
        <p:nvPicPr>
          <p:cNvPr id="9232" name="Picture 16" descr="https://pbs.twimg.com/profile_images/2381153620/1suoyszq4h6ae06s2r77.jpe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7736" y="3132635"/>
            <a:ext cx="1118844" cy="1167894"/>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p:cNvSpPr/>
          <p:nvPr/>
        </p:nvSpPr>
        <p:spPr>
          <a:xfrm>
            <a:off x="6096122" y="2387272"/>
            <a:ext cx="1749197" cy="369332"/>
          </a:xfrm>
          <a:prstGeom prst="rect">
            <a:avLst/>
          </a:prstGeom>
        </p:spPr>
        <p:txBody>
          <a:bodyPr wrap="none">
            <a:spAutoFit/>
          </a:bodyPr>
          <a:lstStyle/>
          <a:p>
            <a:r>
              <a:rPr lang="en-US" b="1" dirty="0" smtClean="0"/>
              <a:t>32 institutions</a:t>
            </a:r>
            <a:endParaRPr lang="en-US" b="1" dirty="0"/>
          </a:p>
        </p:txBody>
      </p:sp>
      <p:cxnSp>
        <p:nvCxnSpPr>
          <p:cNvPr id="36" name="מחבר ישר 35"/>
          <p:cNvCxnSpPr/>
          <p:nvPr/>
        </p:nvCxnSpPr>
        <p:spPr bwMode="auto">
          <a:xfrm flipV="1">
            <a:off x="4340994" y="904775"/>
            <a:ext cx="2329313" cy="256994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 name="מחבר ישר 36"/>
          <p:cNvCxnSpPr/>
          <p:nvPr/>
        </p:nvCxnSpPr>
        <p:spPr bwMode="auto">
          <a:xfrm flipV="1">
            <a:off x="4360244" y="2704699"/>
            <a:ext cx="4109988" cy="770022"/>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0" name="מחבר ישר 39"/>
          <p:cNvCxnSpPr/>
          <p:nvPr/>
        </p:nvCxnSpPr>
        <p:spPr bwMode="auto">
          <a:xfrm>
            <a:off x="4369869" y="3455470"/>
            <a:ext cx="3927108" cy="194430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3" name="מחבר ישר 42"/>
          <p:cNvCxnSpPr/>
          <p:nvPr/>
        </p:nvCxnSpPr>
        <p:spPr bwMode="auto">
          <a:xfrm flipH="1">
            <a:off x="4177364" y="3445844"/>
            <a:ext cx="182880" cy="3070459"/>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6" name="מחבר ישר 45"/>
          <p:cNvCxnSpPr/>
          <p:nvPr/>
        </p:nvCxnSpPr>
        <p:spPr bwMode="auto">
          <a:xfrm flipH="1">
            <a:off x="683394" y="3474720"/>
            <a:ext cx="3676851" cy="2338939"/>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49" name="מחבר ישר 48"/>
          <p:cNvCxnSpPr/>
          <p:nvPr/>
        </p:nvCxnSpPr>
        <p:spPr bwMode="auto">
          <a:xfrm flipH="1" flipV="1">
            <a:off x="346509" y="2425566"/>
            <a:ext cx="3994486" cy="1029904"/>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52" name="מחבר ישר 51"/>
          <p:cNvCxnSpPr/>
          <p:nvPr/>
        </p:nvCxnSpPr>
        <p:spPr bwMode="auto">
          <a:xfrm flipH="1" flipV="1">
            <a:off x="3080084" y="943276"/>
            <a:ext cx="1299412" cy="250256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58" name="קבוצה 57"/>
          <p:cNvGrpSpPr/>
          <p:nvPr/>
        </p:nvGrpSpPr>
        <p:grpSpPr>
          <a:xfrm>
            <a:off x="2966588" y="2541070"/>
            <a:ext cx="2746685" cy="1586309"/>
            <a:chOff x="2966588" y="2541070"/>
            <a:chExt cx="2746685" cy="1586309"/>
          </a:xfrm>
        </p:grpSpPr>
        <p:grpSp>
          <p:nvGrpSpPr>
            <p:cNvPr id="18" name="Group 17"/>
            <p:cNvGrpSpPr/>
            <p:nvPr/>
          </p:nvGrpSpPr>
          <p:grpSpPr>
            <a:xfrm>
              <a:off x="2966588" y="2541070"/>
              <a:ext cx="2746685" cy="1586309"/>
              <a:chOff x="2734044" y="2905010"/>
              <a:chExt cx="3219782" cy="1971370"/>
            </a:xfrm>
          </p:grpSpPr>
          <p:sp>
            <p:nvSpPr>
              <p:cNvPr id="19" name="Oval 18"/>
              <p:cNvSpPr/>
              <p:nvPr/>
            </p:nvSpPr>
            <p:spPr bwMode="auto">
              <a:xfrm>
                <a:off x="3926002" y="3322295"/>
                <a:ext cx="1295400" cy="1295400"/>
              </a:xfrm>
              <a:prstGeom prst="ellipse">
                <a:avLst/>
              </a:prstGeom>
              <a:solidFill>
                <a:schemeClr val="bg1"/>
              </a:solidFill>
              <a:ln w="762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34044" y="2905010"/>
                <a:ext cx="3219782" cy="1971370"/>
              </a:xfrm>
              <a:prstGeom prst="rect">
                <a:avLst/>
              </a:prstGeom>
              <a:effectLst>
                <a:glow rad="6350">
                  <a:schemeClr val="accent1">
                    <a:alpha val="18000"/>
                  </a:schemeClr>
                </a:glow>
                <a:softEdge rad="0"/>
              </a:effectLst>
            </p:spPr>
          </p:pic>
        </p:grpSp>
        <p:pic>
          <p:nvPicPr>
            <p:cNvPr id="21" name="Picture 6" descr="ruler"/>
            <p:cNvPicPr preferRelativeResize="0">
              <a:picLocks noChangeArrowheads="1"/>
            </p:cNvPicPr>
            <p:nvPr/>
          </p:nvPicPr>
          <p:blipFill>
            <a:blip r:embed="rId11" cstate="email"/>
            <a:srcRect/>
            <a:stretch>
              <a:fillRect/>
            </a:stretch>
          </p:blipFill>
          <p:spPr bwMode="auto">
            <a:xfrm>
              <a:off x="3348510" y="3684353"/>
              <a:ext cx="2055881" cy="215224"/>
            </a:xfrm>
            <a:prstGeom prst="rect">
              <a:avLst/>
            </a:prstGeom>
            <a:noFill/>
            <a:ln w="9525">
              <a:noFill/>
              <a:miter lim="800000"/>
              <a:headEnd/>
              <a:tailEnd/>
            </a:ln>
          </p:spPr>
        </p:pic>
        <p:sp>
          <p:nvSpPr>
            <p:cNvPr id="22" name="TextBox 21"/>
            <p:cNvSpPr txBox="1"/>
            <p:nvPr/>
          </p:nvSpPr>
          <p:spPr>
            <a:xfrm>
              <a:off x="3405012" y="3755372"/>
              <a:ext cx="1955481" cy="369332"/>
            </a:xfrm>
            <a:prstGeom prst="rect">
              <a:avLst/>
            </a:prstGeom>
            <a:noFill/>
          </p:spPr>
          <p:txBody>
            <a:bodyPr wrap="square" rtlCol="0">
              <a:spAutoFit/>
            </a:bodyPr>
            <a:lstStyle/>
            <a:p>
              <a:r>
                <a:rPr lang="en-US" b="1" dirty="0" smtClean="0"/>
                <a:t>132 institutions </a:t>
              </a:r>
              <a:endParaRPr lang="en-US" b="1" dirty="0"/>
            </a:p>
          </p:txBody>
        </p:sp>
      </p:grpSp>
    </p:spTree>
    <p:extLst>
      <p:ext uri="{BB962C8B-B14F-4D97-AF65-F5344CB8AC3E}">
        <p14:creationId xmlns:p14="http://schemas.microsoft.com/office/powerpoint/2010/main" val="2154479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7"/>
          <p:cNvSpPr txBox="1">
            <a:spLocks/>
          </p:cNvSpPr>
          <p:nvPr/>
        </p:nvSpPr>
        <p:spPr>
          <a:xfrm>
            <a:off x="520700" y="2606676"/>
            <a:ext cx="7937500" cy="1127124"/>
          </a:xfrm>
          <a:prstGeom prst="rect">
            <a:avLst/>
          </a:prstGeom>
        </p:spPr>
        <p:txBody>
          <a:bodyPr/>
          <a:lst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457200" lvl="1" indent="0">
              <a:buNone/>
            </a:pPr>
            <a:r>
              <a:rPr lang="en-US" sz="4000" b="1" dirty="0" smtClean="0"/>
              <a:t>Alma value Proposition</a:t>
            </a:r>
          </a:p>
        </p:txBody>
      </p:sp>
    </p:spTree>
    <p:extLst>
      <p:ext uri="{BB962C8B-B14F-4D97-AF65-F5344CB8AC3E}">
        <p14:creationId xmlns:p14="http://schemas.microsoft.com/office/powerpoint/2010/main" val="1252397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מלבן מעוגל 6"/>
          <p:cNvSpPr>
            <a:spLocks noChangeArrowheads="1"/>
          </p:cNvSpPr>
          <p:nvPr/>
        </p:nvSpPr>
        <p:spPr bwMode="auto">
          <a:xfrm rot="5400000">
            <a:off x="6304757" y="402431"/>
            <a:ext cx="730250" cy="3716337"/>
          </a:xfrm>
          <a:prstGeom prst="round2SameRect">
            <a:avLst/>
          </a:prstGeom>
          <a:solidFill>
            <a:schemeClr val="bg1">
              <a:lumMod val="75000"/>
            </a:schemeClr>
          </a:solidFill>
          <a:ln w="6350" algn="ctr">
            <a:noFill/>
            <a:round/>
            <a:headEnd/>
            <a:tailEnd type="triangle" w="med" len="med"/>
          </a:ln>
        </p:spPr>
        <p:txBody>
          <a:bodyPr/>
          <a:lstStyle/>
          <a:p>
            <a:pPr algn="ctr">
              <a:defRPr/>
            </a:pPr>
            <a:endParaRPr lang="he-IL">
              <a:solidFill>
                <a:srgbClr val="000000"/>
              </a:solidFill>
            </a:endParaRPr>
          </a:p>
        </p:txBody>
      </p:sp>
      <p:sp>
        <p:nvSpPr>
          <p:cNvPr id="87" name="מלבן מעוגל 6"/>
          <p:cNvSpPr>
            <a:spLocks noChangeArrowheads="1"/>
          </p:cNvSpPr>
          <p:nvPr/>
        </p:nvSpPr>
        <p:spPr bwMode="auto">
          <a:xfrm rot="5400000">
            <a:off x="6304757" y="1205706"/>
            <a:ext cx="730250" cy="3716337"/>
          </a:xfrm>
          <a:prstGeom prst="round2SameRect">
            <a:avLst/>
          </a:prstGeom>
          <a:solidFill>
            <a:schemeClr val="bg1">
              <a:lumMod val="75000"/>
            </a:schemeClr>
          </a:solidFill>
          <a:ln w="6350" algn="ctr">
            <a:noFill/>
            <a:round/>
            <a:headEnd/>
            <a:tailEnd type="triangle" w="med" len="med"/>
          </a:ln>
        </p:spPr>
        <p:txBody>
          <a:bodyPr/>
          <a:lstStyle/>
          <a:p>
            <a:pPr algn="ctr">
              <a:defRPr/>
            </a:pPr>
            <a:endParaRPr lang="he-IL">
              <a:solidFill>
                <a:srgbClr val="000000"/>
              </a:solidFill>
            </a:endParaRPr>
          </a:p>
        </p:txBody>
      </p:sp>
      <p:sp>
        <p:nvSpPr>
          <p:cNvPr id="88" name="מלבן מעוגל 6"/>
          <p:cNvSpPr>
            <a:spLocks noChangeArrowheads="1"/>
          </p:cNvSpPr>
          <p:nvPr/>
        </p:nvSpPr>
        <p:spPr bwMode="auto">
          <a:xfrm rot="5400000">
            <a:off x="6304757" y="2008981"/>
            <a:ext cx="730250" cy="3716337"/>
          </a:xfrm>
          <a:prstGeom prst="round2SameRect">
            <a:avLst/>
          </a:prstGeom>
          <a:solidFill>
            <a:schemeClr val="bg1">
              <a:lumMod val="75000"/>
            </a:schemeClr>
          </a:solidFill>
          <a:ln w="6350" algn="ctr">
            <a:noFill/>
            <a:round/>
            <a:headEnd/>
            <a:tailEnd type="triangle" w="med" len="med"/>
          </a:ln>
        </p:spPr>
        <p:txBody>
          <a:bodyPr/>
          <a:lstStyle/>
          <a:p>
            <a:pPr algn="ctr">
              <a:defRPr/>
            </a:pPr>
            <a:endParaRPr lang="he-IL">
              <a:solidFill>
                <a:srgbClr val="000000"/>
              </a:solidFill>
            </a:endParaRPr>
          </a:p>
        </p:txBody>
      </p:sp>
      <p:sp>
        <p:nvSpPr>
          <p:cNvPr id="89" name="מלבן מעוגל 6"/>
          <p:cNvSpPr>
            <a:spLocks noChangeArrowheads="1"/>
          </p:cNvSpPr>
          <p:nvPr/>
        </p:nvSpPr>
        <p:spPr bwMode="auto">
          <a:xfrm rot="5400000">
            <a:off x="6304757" y="2812256"/>
            <a:ext cx="730250" cy="3716337"/>
          </a:xfrm>
          <a:prstGeom prst="round2SameRect">
            <a:avLst/>
          </a:prstGeom>
          <a:solidFill>
            <a:schemeClr val="bg1">
              <a:lumMod val="75000"/>
            </a:schemeClr>
          </a:solidFill>
          <a:ln w="6350" algn="ctr">
            <a:noFill/>
            <a:round/>
            <a:headEnd/>
            <a:tailEnd type="triangle" w="med" len="med"/>
          </a:ln>
        </p:spPr>
        <p:txBody>
          <a:bodyPr/>
          <a:lstStyle/>
          <a:p>
            <a:pPr algn="ctr">
              <a:defRPr/>
            </a:pPr>
            <a:endParaRPr lang="he-IL">
              <a:solidFill>
                <a:srgbClr val="000000"/>
              </a:solidFill>
            </a:endParaRPr>
          </a:p>
        </p:txBody>
      </p:sp>
      <p:sp>
        <p:nvSpPr>
          <p:cNvPr id="90" name="מלבן מעוגל 6"/>
          <p:cNvSpPr>
            <a:spLocks noChangeArrowheads="1"/>
          </p:cNvSpPr>
          <p:nvPr/>
        </p:nvSpPr>
        <p:spPr bwMode="auto">
          <a:xfrm rot="5400000">
            <a:off x="6304757" y="3615531"/>
            <a:ext cx="730250" cy="3716337"/>
          </a:xfrm>
          <a:prstGeom prst="round2SameRect">
            <a:avLst/>
          </a:prstGeom>
          <a:solidFill>
            <a:schemeClr val="bg1">
              <a:lumMod val="75000"/>
            </a:schemeClr>
          </a:solidFill>
          <a:ln w="6350" algn="ctr">
            <a:noFill/>
            <a:round/>
            <a:headEnd/>
            <a:tailEnd type="triangle" w="med" len="med"/>
          </a:ln>
        </p:spPr>
        <p:txBody>
          <a:bodyPr/>
          <a:lstStyle/>
          <a:p>
            <a:pPr algn="ctr">
              <a:defRPr/>
            </a:pPr>
            <a:endParaRPr lang="he-IL">
              <a:solidFill>
                <a:srgbClr val="000000"/>
              </a:solidFill>
            </a:endParaRPr>
          </a:p>
        </p:txBody>
      </p:sp>
      <p:sp>
        <p:nvSpPr>
          <p:cNvPr id="81" name="מלבן מעוגל 6"/>
          <p:cNvSpPr>
            <a:spLocks noChangeArrowheads="1"/>
          </p:cNvSpPr>
          <p:nvPr/>
        </p:nvSpPr>
        <p:spPr bwMode="auto">
          <a:xfrm rot="16200000">
            <a:off x="3363119" y="1154906"/>
            <a:ext cx="730250" cy="2211388"/>
          </a:xfrm>
          <a:prstGeom prst="rect">
            <a:avLst/>
          </a:prstGeom>
          <a:solidFill>
            <a:schemeClr val="bg1">
              <a:lumMod val="85000"/>
            </a:schemeClr>
          </a:solidFill>
          <a:ln w="6350" algn="ctr">
            <a:noFill/>
            <a:round/>
            <a:headEnd/>
            <a:tailEnd type="triangle" w="med" len="med"/>
          </a:ln>
        </p:spPr>
        <p:txBody>
          <a:bodyPr/>
          <a:lstStyle/>
          <a:p>
            <a:pPr algn="ctr">
              <a:defRPr/>
            </a:pPr>
            <a:endParaRPr lang="he-IL">
              <a:solidFill>
                <a:srgbClr val="000000"/>
              </a:solidFill>
            </a:endParaRPr>
          </a:p>
        </p:txBody>
      </p:sp>
      <p:sp>
        <p:nvSpPr>
          <p:cNvPr id="82" name="מלבן מעוגל 6"/>
          <p:cNvSpPr>
            <a:spLocks noChangeArrowheads="1"/>
          </p:cNvSpPr>
          <p:nvPr/>
        </p:nvSpPr>
        <p:spPr bwMode="auto">
          <a:xfrm rot="16200000">
            <a:off x="3363119" y="1958181"/>
            <a:ext cx="730250" cy="2211388"/>
          </a:xfrm>
          <a:prstGeom prst="rect">
            <a:avLst/>
          </a:prstGeom>
          <a:solidFill>
            <a:schemeClr val="bg1">
              <a:lumMod val="85000"/>
            </a:schemeClr>
          </a:solidFill>
          <a:ln w="6350" algn="ctr">
            <a:noFill/>
            <a:round/>
            <a:headEnd/>
            <a:tailEnd type="triangle" w="med" len="med"/>
          </a:ln>
        </p:spPr>
        <p:txBody>
          <a:bodyPr/>
          <a:lstStyle/>
          <a:p>
            <a:pPr algn="ctr">
              <a:defRPr/>
            </a:pPr>
            <a:endParaRPr lang="he-IL">
              <a:solidFill>
                <a:srgbClr val="000000"/>
              </a:solidFill>
            </a:endParaRPr>
          </a:p>
        </p:txBody>
      </p:sp>
      <p:sp>
        <p:nvSpPr>
          <p:cNvPr id="83" name="מלבן מעוגל 6"/>
          <p:cNvSpPr>
            <a:spLocks noChangeArrowheads="1"/>
          </p:cNvSpPr>
          <p:nvPr/>
        </p:nvSpPr>
        <p:spPr bwMode="auto">
          <a:xfrm rot="16200000">
            <a:off x="3363119" y="2761456"/>
            <a:ext cx="730250" cy="2211388"/>
          </a:xfrm>
          <a:prstGeom prst="rect">
            <a:avLst/>
          </a:prstGeom>
          <a:solidFill>
            <a:schemeClr val="bg1">
              <a:lumMod val="85000"/>
            </a:schemeClr>
          </a:solidFill>
          <a:ln w="6350" algn="ctr">
            <a:noFill/>
            <a:round/>
            <a:headEnd/>
            <a:tailEnd type="triangle" w="med" len="med"/>
          </a:ln>
        </p:spPr>
        <p:txBody>
          <a:bodyPr/>
          <a:lstStyle/>
          <a:p>
            <a:pPr algn="ctr">
              <a:defRPr/>
            </a:pPr>
            <a:endParaRPr lang="he-IL">
              <a:solidFill>
                <a:srgbClr val="000000"/>
              </a:solidFill>
            </a:endParaRPr>
          </a:p>
        </p:txBody>
      </p:sp>
      <p:sp>
        <p:nvSpPr>
          <p:cNvPr id="84" name="מלבן מעוגל 6"/>
          <p:cNvSpPr>
            <a:spLocks noChangeArrowheads="1"/>
          </p:cNvSpPr>
          <p:nvPr/>
        </p:nvSpPr>
        <p:spPr bwMode="auto">
          <a:xfrm rot="16200000">
            <a:off x="3363119" y="3564731"/>
            <a:ext cx="730250" cy="2211388"/>
          </a:xfrm>
          <a:prstGeom prst="rect">
            <a:avLst/>
          </a:prstGeom>
          <a:solidFill>
            <a:schemeClr val="bg1">
              <a:lumMod val="85000"/>
            </a:schemeClr>
          </a:solidFill>
          <a:ln w="6350" algn="ctr">
            <a:noFill/>
            <a:round/>
            <a:headEnd/>
            <a:tailEnd type="triangle" w="med" len="med"/>
          </a:ln>
        </p:spPr>
        <p:txBody>
          <a:bodyPr/>
          <a:lstStyle/>
          <a:p>
            <a:pPr algn="ctr">
              <a:defRPr/>
            </a:pPr>
            <a:endParaRPr lang="he-IL">
              <a:solidFill>
                <a:srgbClr val="000000"/>
              </a:solidFill>
            </a:endParaRPr>
          </a:p>
        </p:txBody>
      </p:sp>
      <p:sp>
        <p:nvSpPr>
          <p:cNvPr id="85" name="מלבן מעוגל 6"/>
          <p:cNvSpPr>
            <a:spLocks noChangeArrowheads="1"/>
          </p:cNvSpPr>
          <p:nvPr/>
        </p:nvSpPr>
        <p:spPr bwMode="auto">
          <a:xfrm rot="16200000">
            <a:off x="3363119" y="4368006"/>
            <a:ext cx="730250" cy="2211388"/>
          </a:xfrm>
          <a:prstGeom prst="rect">
            <a:avLst/>
          </a:prstGeom>
          <a:solidFill>
            <a:schemeClr val="bg1">
              <a:lumMod val="85000"/>
            </a:schemeClr>
          </a:solidFill>
          <a:ln w="6350" algn="ctr">
            <a:noFill/>
            <a:round/>
            <a:headEnd/>
            <a:tailEnd type="triangle" w="med" len="med"/>
          </a:ln>
        </p:spPr>
        <p:txBody>
          <a:bodyPr/>
          <a:lstStyle/>
          <a:p>
            <a:pPr algn="ctr">
              <a:defRPr/>
            </a:pPr>
            <a:endParaRPr lang="he-IL">
              <a:solidFill>
                <a:srgbClr val="000000"/>
              </a:solidFill>
            </a:endParaRPr>
          </a:p>
        </p:txBody>
      </p:sp>
      <p:sp>
        <p:nvSpPr>
          <p:cNvPr id="50184" name="Rectangle 11"/>
          <p:cNvSpPr>
            <a:spLocks noChangeArrowheads="1"/>
          </p:cNvSpPr>
          <p:nvPr/>
        </p:nvSpPr>
        <p:spPr bwMode="auto">
          <a:xfrm>
            <a:off x="2900363" y="1971675"/>
            <a:ext cx="1722437" cy="573088"/>
          </a:xfrm>
          <a:prstGeom prst="roundRect">
            <a:avLst/>
          </a:prstGeom>
          <a:solidFill>
            <a:schemeClr val="bg2"/>
          </a:solidFill>
          <a:ln>
            <a:solidFill>
              <a:schemeClr val="bg2">
                <a:lumMod val="20000"/>
                <a:lumOff val="80000"/>
              </a:schemeClr>
            </a:solidFill>
          </a:ln>
        </p:spPr>
        <p:txBody>
          <a:bodyPr anchor="ctr">
            <a:spAutoFit/>
          </a:bodyPr>
          <a:lstStyle/>
          <a:p>
            <a:pPr algn="ctr">
              <a:defRPr/>
            </a:pPr>
            <a:r>
              <a:rPr lang="en-US" sz="1400" b="1">
                <a:solidFill>
                  <a:srgbClr val="FFFFFF"/>
                </a:solidFill>
                <a:latin typeface="Verdana" pitchFamily="34" charset="0"/>
              </a:rPr>
              <a:t>Discovery</a:t>
            </a:r>
          </a:p>
          <a:p>
            <a:pPr algn="ctr">
              <a:defRPr/>
            </a:pPr>
            <a:r>
              <a:rPr lang="en-US" sz="1400" b="1">
                <a:solidFill>
                  <a:srgbClr val="FFFFFF"/>
                </a:solidFill>
                <a:latin typeface="Verdana" pitchFamily="34" charset="0"/>
              </a:rPr>
              <a:t>&amp; Access</a:t>
            </a:r>
          </a:p>
        </p:txBody>
      </p:sp>
      <p:sp>
        <p:nvSpPr>
          <p:cNvPr id="50185" name="Rectangle 11"/>
          <p:cNvSpPr>
            <a:spLocks noChangeArrowheads="1"/>
          </p:cNvSpPr>
          <p:nvPr/>
        </p:nvSpPr>
        <p:spPr bwMode="auto">
          <a:xfrm>
            <a:off x="2911475" y="4498975"/>
            <a:ext cx="1700213" cy="339725"/>
          </a:xfrm>
          <a:prstGeom prst="roundRect">
            <a:avLst/>
          </a:prstGeom>
          <a:solidFill>
            <a:schemeClr val="bg2"/>
          </a:solidFill>
          <a:ln>
            <a:solidFill>
              <a:schemeClr val="bg2">
                <a:lumMod val="20000"/>
                <a:lumOff val="80000"/>
              </a:schemeClr>
            </a:solidFill>
          </a:ln>
        </p:spPr>
        <p:txBody>
          <a:bodyPr anchor="ctr">
            <a:spAutoFit/>
          </a:bodyPr>
          <a:lstStyle/>
          <a:p>
            <a:pPr algn="ctr">
              <a:defRPr/>
            </a:pPr>
            <a:r>
              <a:rPr lang="en-US" sz="1400" b="1">
                <a:solidFill>
                  <a:srgbClr val="FFFFFF"/>
                </a:solidFill>
                <a:latin typeface="Verdana" pitchFamily="34" charset="0"/>
              </a:rPr>
              <a:t>Purchasing</a:t>
            </a:r>
          </a:p>
        </p:txBody>
      </p:sp>
      <p:sp>
        <p:nvSpPr>
          <p:cNvPr id="50186" name="Rectangle 11"/>
          <p:cNvSpPr>
            <a:spLocks noChangeArrowheads="1"/>
          </p:cNvSpPr>
          <p:nvPr/>
        </p:nvSpPr>
        <p:spPr bwMode="auto">
          <a:xfrm>
            <a:off x="2900363" y="3576638"/>
            <a:ext cx="1722437" cy="573087"/>
          </a:xfrm>
          <a:prstGeom prst="roundRect">
            <a:avLst/>
          </a:prstGeom>
          <a:solidFill>
            <a:schemeClr val="bg2"/>
          </a:solidFill>
          <a:ln>
            <a:solidFill>
              <a:schemeClr val="bg2">
                <a:lumMod val="20000"/>
                <a:lumOff val="80000"/>
              </a:schemeClr>
            </a:solidFill>
          </a:ln>
        </p:spPr>
        <p:txBody>
          <a:bodyPr anchor="ctr">
            <a:spAutoFit/>
          </a:bodyPr>
          <a:lstStyle/>
          <a:p>
            <a:pPr algn="ctr">
              <a:defRPr/>
            </a:pPr>
            <a:r>
              <a:rPr lang="en-US" sz="1400" b="1">
                <a:solidFill>
                  <a:srgbClr val="FFFFFF"/>
                </a:solidFill>
                <a:latin typeface="Verdana" pitchFamily="34" charset="0"/>
              </a:rPr>
              <a:t>Building</a:t>
            </a:r>
          </a:p>
          <a:p>
            <a:pPr algn="ctr">
              <a:defRPr/>
            </a:pPr>
            <a:r>
              <a:rPr lang="en-US" sz="1400" b="1">
                <a:solidFill>
                  <a:srgbClr val="FFFFFF"/>
                </a:solidFill>
                <a:latin typeface="Verdana" pitchFamily="34" charset="0"/>
              </a:rPr>
              <a:t>Collections </a:t>
            </a:r>
          </a:p>
        </p:txBody>
      </p:sp>
      <p:sp>
        <p:nvSpPr>
          <p:cNvPr id="50187" name="Rectangle 11"/>
          <p:cNvSpPr>
            <a:spLocks noChangeArrowheads="1"/>
          </p:cNvSpPr>
          <p:nvPr/>
        </p:nvSpPr>
        <p:spPr bwMode="auto">
          <a:xfrm>
            <a:off x="5181600" y="2089150"/>
            <a:ext cx="3159125" cy="339725"/>
          </a:xfrm>
          <a:prstGeom prst="roundRect">
            <a:avLst/>
          </a:prstGeom>
          <a:solidFill>
            <a:srgbClr val="003366"/>
          </a:solidFill>
          <a:ln>
            <a:solidFill>
              <a:schemeClr val="bg2">
                <a:lumMod val="20000"/>
                <a:lumOff val="80000"/>
              </a:schemeClr>
            </a:solidFill>
          </a:ln>
        </p:spPr>
        <p:txBody>
          <a:bodyPr anchor="ctr">
            <a:spAutoFit/>
          </a:bodyPr>
          <a:lstStyle/>
          <a:p>
            <a:pPr algn="ctr">
              <a:defRPr/>
            </a:pPr>
            <a:r>
              <a:rPr lang="en-US" sz="1400" b="1" dirty="0">
                <a:solidFill>
                  <a:schemeClr val="bg1"/>
                </a:solidFill>
                <a:latin typeface="Verdana" pitchFamily="34" charset="0"/>
              </a:rPr>
              <a:t>Personalized Experience</a:t>
            </a:r>
          </a:p>
        </p:txBody>
      </p:sp>
      <p:sp>
        <p:nvSpPr>
          <p:cNvPr id="50188" name="Rectangle 11"/>
          <p:cNvSpPr>
            <a:spLocks noChangeArrowheads="1"/>
          </p:cNvSpPr>
          <p:nvPr/>
        </p:nvSpPr>
        <p:spPr bwMode="auto">
          <a:xfrm>
            <a:off x="5181600" y="4498975"/>
            <a:ext cx="3159125" cy="339725"/>
          </a:xfrm>
          <a:prstGeom prst="roundRect">
            <a:avLst/>
          </a:prstGeom>
          <a:solidFill>
            <a:srgbClr val="003366"/>
          </a:solidFill>
          <a:ln>
            <a:solidFill>
              <a:schemeClr val="bg2">
                <a:lumMod val="20000"/>
                <a:lumOff val="80000"/>
              </a:schemeClr>
            </a:solidFill>
          </a:ln>
        </p:spPr>
        <p:txBody>
          <a:bodyPr anchor="ctr">
            <a:spAutoFit/>
          </a:bodyPr>
          <a:lstStyle/>
          <a:p>
            <a:pPr algn="ctr">
              <a:defRPr/>
            </a:pPr>
            <a:r>
              <a:rPr lang="en-US" sz="1400" b="1">
                <a:solidFill>
                  <a:schemeClr val="bg1"/>
                </a:solidFill>
                <a:latin typeface="Verdana" pitchFamily="34" charset="0"/>
              </a:rPr>
              <a:t>Demand &amp; Usage-Driven</a:t>
            </a:r>
          </a:p>
        </p:txBody>
      </p:sp>
      <p:sp>
        <p:nvSpPr>
          <p:cNvPr id="50190" name="Rectangle 11"/>
          <p:cNvSpPr>
            <a:spLocks noChangeArrowheads="1"/>
          </p:cNvSpPr>
          <p:nvPr/>
        </p:nvSpPr>
        <p:spPr bwMode="auto">
          <a:xfrm>
            <a:off x="5181600" y="5302250"/>
            <a:ext cx="3159125" cy="339725"/>
          </a:xfrm>
          <a:prstGeom prst="roundRect">
            <a:avLst/>
          </a:prstGeom>
          <a:solidFill>
            <a:srgbClr val="003366"/>
          </a:solidFill>
          <a:ln>
            <a:solidFill>
              <a:schemeClr val="bg2">
                <a:lumMod val="20000"/>
                <a:lumOff val="80000"/>
              </a:schemeClr>
            </a:solidFill>
          </a:ln>
        </p:spPr>
        <p:txBody>
          <a:bodyPr anchor="ctr">
            <a:spAutoFit/>
          </a:bodyPr>
          <a:lstStyle/>
          <a:p>
            <a:pPr algn="ctr">
              <a:defRPr/>
            </a:pPr>
            <a:r>
              <a:rPr lang="en-US" sz="1400" b="1" dirty="0">
                <a:solidFill>
                  <a:schemeClr val="bg1"/>
                </a:solidFill>
                <a:latin typeface="Verdana" pitchFamily="34" charset="0"/>
              </a:rPr>
              <a:t>Research Involvement</a:t>
            </a:r>
          </a:p>
        </p:txBody>
      </p:sp>
      <p:sp>
        <p:nvSpPr>
          <p:cNvPr id="50191" name="Rectangle 11"/>
          <p:cNvSpPr>
            <a:spLocks noChangeArrowheads="1"/>
          </p:cNvSpPr>
          <p:nvPr/>
        </p:nvSpPr>
        <p:spPr bwMode="auto">
          <a:xfrm>
            <a:off x="5181600" y="2892425"/>
            <a:ext cx="3159125" cy="339725"/>
          </a:xfrm>
          <a:prstGeom prst="roundRect">
            <a:avLst/>
          </a:prstGeom>
          <a:solidFill>
            <a:srgbClr val="003366"/>
          </a:solidFill>
          <a:ln>
            <a:solidFill>
              <a:schemeClr val="bg2">
                <a:lumMod val="20000"/>
                <a:lumOff val="80000"/>
              </a:schemeClr>
            </a:solidFill>
          </a:ln>
        </p:spPr>
        <p:txBody>
          <a:bodyPr anchor="ctr">
            <a:spAutoFit/>
          </a:bodyPr>
          <a:lstStyle/>
          <a:p>
            <a:pPr algn="ctr">
              <a:defRPr/>
            </a:pPr>
            <a:r>
              <a:rPr lang="en-US" sz="1400" b="1">
                <a:solidFill>
                  <a:schemeClr val="bg1"/>
                </a:solidFill>
                <a:latin typeface="Verdana" pitchFamily="34" charset="0"/>
              </a:rPr>
              <a:t>Joint Collection Building</a:t>
            </a:r>
          </a:p>
        </p:txBody>
      </p:sp>
      <p:sp>
        <p:nvSpPr>
          <p:cNvPr id="50192" name="Rectangle 11"/>
          <p:cNvSpPr>
            <a:spLocks noChangeArrowheads="1"/>
          </p:cNvSpPr>
          <p:nvPr/>
        </p:nvSpPr>
        <p:spPr bwMode="auto">
          <a:xfrm>
            <a:off x="5181600" y="3695700"/>
            <a:ext cx="3159125" cy="339725"/>
          </a:xfrm>
          <a:prstGeom prst="roundRect">
            <a:avLst/>
          </a:prstGeom>
          <a:solidFill>
            <a:srgbClr val="003366"/>
          </a:solidFill>
          <a:ln>
            <a:solidFill>
              <a:schemeClr val="bg2">
                <a:lumMod val="20000"/>
                <a:lumOff val="80000"/>
              </a:schemeClr>
            </a:solidFill>
          </a:ln>
        </p:spPr>
        <p:txBody>
          <a:bodyPr anchor="ctr">
            <a:spAutoFit/>
          </a:bodyPr>
          <a:lstStyle/>
          <a:p>
            <a:pPr algn="ctr">
              <a:defRPr/>
            </a:pPr>
            <a:r>
              <a:rPr lang="en-US" sz="1400" b="1" dirty="0">
                <a:solidFill>
                  <a:schemeClr val="bg1"/>
                </a:solidFill>
                <a:latin typeface="Verdana" pitchFamily="34" charset="0"/>
              </a:rPr>
              <a:t>Providing Additional Value</a:t>
            </a:r>
          </a:p>
        </p:txBody>
      </p:sp>
      <p:sp>
        <p:nvSpPr>
          <p:cNvPr id="50198" name="Rectangle 11"/>
          <p:cNvSpPr>
            <a:spLocks noChangeArrowheads="1"/>
          </p:cNvSpPr>
          <p:nvPr/>
        </p:nvSpPr>
        <p:spPr bwMode="auto">
          <a:xfrm>
            <a:off x="2911475" y="2771775"/>
            <a:ext cx="1700213" cy="579438"/>
          </a:xfrm>
          <a:prstGeom prst="roundRect">
            <a:avLst/>
          </a:prstGeom>
          <a:solidFill>
            <a:schemeClr val="bg2"/>
          </a:solidFill>
          <a:ln>
            <a:solidFill>
              <a:schemeClr val="bg2">
                <a:lumMod val="20000"/>
                <a:lumOff val="80000"/>
              </a:schemeClr>
            </a:solidFill>
          </a:ln>
        </p:spPr>
        <p:txBody>
          <a:bodyPr anchor="ctr">
            <a:spAutoFit/>
          </a:bodyPr>
          <a:lstStyle/>
          <a:p>
            <a:pPr algn="ctr">
              <a:defRPr/>
            </a:pPr>
            <a:r>
              <a:rPr lang="en-US" sz="1400" b="1" dirty="0">
                <a:solidFill>
                  <a:srgbClr val="FFFFFF"/>
                </a:solidFill>
                <a:latin typeface="Verdana" pitchFamily="34" charset="0"/>
              </a:rPr>
              <a:t>Resource Sharing</a:t>
            </a:r>
          </a:p>
        </p:txBody>
      </p:sp>
      <p:sp>
        <p:nvSpPr>
          <p:cNvPr id="50199" name="Rectangle 11"/>
          <p:cNvSpPr>
            <a:spLocks noChangeArrowheads="1"/>
          </p:cNvSpPr>
          <p:nvPr/>
        </p:nvSpPr>
        <p:spPr bwMode="auto">
          <a:xfrm>
            <a:off x="2900363" y="5184775"/>
            <a:ext cx="1722437" cy="573088"/>
          </a:xfrm>
          <a:prstGeom prst="roundRect">
            <a:avLst/>
          </a:prstGeom>
          <a:solidFill>
            <a:schemeClr val="bg2"/>
          </a:solidFill>
          <a:ln>
            <a:solidFill>
              <a:schemeClr val="bg2">
                <a:lumMod val="20000"/>
                <a:lumOff val="80000"/>
              </a:schemeClr>
            </a:solidFill>
          </a:ln>
        </p:spPr>
        <p:txBody>
          <a:bodyPr anchor="ctr">
            <a:spAutoFit/>
          </a:bodyPr>
          <a:lstStyle/>
          <a:p>
            <a:pPr algn="ctr">
              <a:defRPr/>
            </a:pPr>
            <a:r>
              <a:rPr lang="en-US" sz="1400" b="1">
                <a:solidFill>
                  <a:srgbClr val="FFFFFF"/>
                </a:solidFill>
                <a:latin typeface="Verdana" pitchFamily="34" charset="0"/>
              </a:rPr>
              <a:t>Discovery</a:t>
            </a:r>
          </a:p>
          <a:p>
            <a:pPr algn="ctr">
              <a:defRPr/>
            </a:pPr>
            <a:r>
              <a:rPr lang="en-US" sz="1400" b="1">
                <a:solidFill>
                  <a:srgbClr val="FFFFFF"/>
                </a:solidFill>
                <a:latin typeface="Verdana" pitchFamily="34" charset="0"/>
              </a:rPr>
              <a:t>&amp; Access</a:t>
            </a:r>
          </a:p>
        </p:txBody>
      </p:sp>
      <p:cxnSp>
        <p:nvCxnSpPr>
          <p:cNvPr id="24599" name="מחבר ישר 27"/>
          <p:cNvCxnSpPr>
            <a:cxnSpLocks noChangeShapeType="1"/>
            <a:stCxn id="50184" idx="3"/>
            <a:endCxn id="50187" idx="1"/>
          </p:cNvCxnSpPr>
          <p:nvPr/>
        </p:nvCxnSpPr>
        <p:spPr bwMode="auto">
          <a:xfrm>
            <a:off x="4622800" y="2259013"/>
            <a:ext cx="558800" cy="0"/>
          </a:xfrm>
          <a:prstGeom prst="line">
            <a:avLst/>
          </a:prstGeom>
          <a:noFill/>
          <a:ln w="19050" algn="ctr">
            <a:solidFill>
              <a:schemeClr val="bg1"/>
            </a:solidFill>
            <a:round/>
            <a:headEnd/>
            <a:tailEnd type="stealth" w="lg" len="lg"/>
          </a:ln>
        </p:spPr>
      </p:cxnSp>
      <p:cxnSp>
        <p:nvCxnSpPr>
          <p:cNvPr id="24600" name="מחבר ישר 27"/>
          <p:cNvCxnSpPr>
            <a:cxnSpLocks noChangeShapeType="1"/>
            <a:stCxn id="50199" idx="3"/>
            <a:endCxn id="50190" idx="1"/>
          </p:cNvCxnSpPr>
          <p:nvPr/>
        </p:nvCxnSpPr>
        <p:spPr bwMode="auto">
          <a:xfrm>
            <a:off x="4622800" y="5472113"/>
            <a:ext cx="558800" cy="0"/>
          </a:xfrm>
          <a:prstGeom prst="line">
            <a:avLst/>
          </a:prstGeom>
          <a:noFill/>
          <a:ln w="19050" algn="ctr">
            <a:solidFill>
              <a:schemeClr val="bg1"/>
            </a:solidFill>
            <a:round/>
            <a:headEnd/>
            <a:tailEnd type="stealth" w="lg" len="lg"/>
          </a:ln>
        </p:spPr>
      </p:cxnSp>
      <p:cxnSp>
        <p:nvCxnSpPr>
          <p:cNvPr id="24601" name="מחבר ישר 27"/>
          <p:cNvCxnSpPr>
            <a:cxnSpLocks noChangeShapeType="1"/>
            <a:stCxn id="50198" idx="3"/>
            <a:endCxn id="50191" idx="1"/>
          </p:cNvCxnSpPr>
          <p:nvPr/>
        </p:nvCxnSpPr>
        <p:spPr bwMode="auto">
          <a:xfrm>
            <a:off x="4611688" y="3062288"/>
            <a:ext cx="569912" cy="0"/>
          </a:xfrm>
          <a:prstGeom prst="line">
            <a:avLst/>
          </a:prstGeom>
          <a:noFill/>
          <a:ln w="19050" algn="ctr">
            <a:solidFill>
              <a:schemeClr val="bg1"/>
            </a:solidFill>
            <a:round/>
            <a:headEnd/>
            <a:tailEnd type="stealth" w="lg" len="lg"/>
          </a:ln>
        </p:spPr>
      </p:cxnSp>
      <p:cxnSp>
        <p:nvCxnSpPr>
          <p:cNvPr id="24602" name="מחבר ישר 27"/>
          <p:cNvCxnSpPr>
            <a:cxnSpLocks noChangeShapeType="1"/>
            <a:stCxn id="50186" idx="3"/>
            <a:endCxn id="50192" idx="1"/>
          </p:cNvCxnSpPr>
          <p:nvPr/>
        </p:nvCxnSpPr>
        <p:spPr bwMode="auto">
          <a:xfrm>
            <a:off x="4622800" y="3863975"/>
            <a:ext cx="558800" cy="1588"/>
          </a:xfrm>
          <a:prstGeom prst="line">
            <a:avLst/>
          </a:prstGeom>
          <a:noFill/>
          <a:ln w="19050" algn="ctr">
            <a:solidFill>
              <a:schemeClr val="bg1"/>
            </a:solidFill>
            <a:round/>
            <a:headEnd/>
            <a:tailEnd type="stealth" w="lg" len="lg"/>
          </a:ln>
        </p:spPr>
      </p:cxnSp>
      <p:cxnSp>
        <p:nvCxnSpPr>
          <p:cNvPr id="24603" name="מחבר ישר 27"/>
          <p:cNvCxnSpPr>
            <a:cxnSpLocks noChangeShapeType="1"/>
            <a:stCxn id="50185" idx="3"/>
            <a:endCxn id="50188" idx="1"/>
          </p:cNvCxnSpPr>
          <p:nvPr/>
        </p:nvCxnSpPr>
        <p:spPr bwMode="auto">
          <a:xfrm>
            <a:off x="4611688" y="4668838"/>
            <a:ext cx="569912" cy="0"/>
          </a:xfrm>
          <a:prstGeom prst="line">
            <a:avLst/>
          </a:prstGeom>
          <a:noFill/>
          <a:ln w="19050" algn="ctr">
            <a:solidFill>
              <a:schemeClr val="bg1"/>
            </a:solidFill>
            <a:round/>
            <a:headEnd/>
            <a:tailEnd type="stealth" w="lg" len="lg"/>
          </a:ln>
        </p:spPr>
      </p:cxnSp>
      <p:sp>
        <p:nvSpPr>
          <p:cNvPr id="109595" name="Text Box 4"/>
          <p:cNvSpPr txBox="1">
            <a:spLocks noChangeArrowheads="1"/>
          </p:cNvSpPr>
          <p:nvPr/>
        </p:nvSpPr>
        <p:spPr bwMode="auto">
          <a:xfrm>
            <a:off x="2536825" y="1366838"/>
            <a:ext cx="2419350" cy="336550"/>
          </a:xfrm>
          <a:prstGeom prst="rect">
            <a:avLst/>
          </a:prstGeom>
          <a:noFill/>
          <a:ln w="9525" algn="ctr">
            <a:noFill/>
            <a:miter lim="800000"/>
            <a:headEnd/>
            <a:tailEnd/>
          </a:ln>
        </p:spPr>
        <p:txBody>
          <a:bodyPr>
            <a:spAutoFit/>
          </a:bodyPr>
          <a:lstStyle/>
          <a:p>
            <a:pPr algn="ctr">
              <a:spcBef>
                <a:spcPct val="50000"/>
              </a:spcBef>
            </a:pPr>
            <a:r>
              <a:rPr lang="en-US" sz="1600" b="1"/>
              <a:t>Present Services</a:t>
            </a:r>
          </a:p>
        </p:txBody>
      </p:sp>
      <p:sp>
        <p:nvSpPr>
          <p:cNvPr id="109596" name="Text Box 4"/>
          <p:cNvSpPr txBox="1">
            <a:spLocks noChangeArrowheads="1"/>
          </p:cNvSpPr>
          <p:nvPr/>
        </p:nvSpPr>
        <p:spPr bwMode="auto">
          <a:xfrm>
            <a:off x="5532438" y="1368425"/>
            <a:ext cx="2419350" cy="338138"/>
          </a:xfrm>
          <a:prstGeom prst="rect">
            <a:avLst/>
          </a:prstGeom>
          <a:noFill/>
          <a:ln w="9525" algn="ctr">
            <a:noFill/>
            <a:miter lim="800000"/>
            <a:headEnd/>
            <a:tailEnd/>
          </a:ln>
        </p:spPr>
        <p:txBody>
          <a:bodyPr>
            <a:spAutoFit/>
          </a:bodyPr>
          <a:lstStyle/>
          <a:p>
            <a:pPr algn="ctr">
              <a:spcBef>
                <a:spcPct val="50000"/>
              </a:spcBef>
            </a:pPr>
            <a:r>
              <a:rPr lang="en-US" sz="1600" b="1"/>
              <a:t>Next Gen Services</a:t>
            </a:r>
          </a:p>
        </p:txBody>
      </p:sp>
      <p:sp>
        <p:nvSpPr>
          <p:cNvPr id="109597" name="Text Box 4"/>
          <p:cNvSpPr txBox="1">
            <a:spLocks noChangeArrowheads="1"/>
          </p:cNvSpPr>
          <p:nvPr/>
        </p:nvSpPr>
        <p:spPr bwMode="auto">
          <a:xfrm>
            <a:off x="561975" y="1368425"/>
            <a:ext cx="2003425" cy="338138"/>
          </a:xfrm>
          <a:prstGeom prst="rect">
            <a:avLst/>
          </a:prstGeom>
          <a:noFill/>
          <a:ln w="9525" algn="ctr">
            <a:noFill/>
            <a:miter lim="800000"/>
            <a:headEnd/>
            <a:tailEnd/>
          </a:ln>
        </p:spPr>
        <p:txBody>
          <a:bodyPr>
            <a:spAutoFit/>
          </a:bodyPr>
          <a:lstStyle/>
          <a:p>
            <a:pPr algn="ctr">
              <a:spcBef>
                <a:spcPct val="50000"/>
              </a:spcBef>
            </a:pPr>
            <a:r>
              <a:rPr lang="en-US" sz="1600" b="1"/>
              <a:t>Constituents</a:t>
            </a:r>
          </a:p>
        </p:txBody>
      </p:sp>
      <p:sp>
        <p:nvSpPr>
          <p:cNvPr id="39" name="מלבן מעוגל 6"/>
          <p:cNvSpPr>
            <a:spLocks noChangeArrowheads="1"/>
          </p:cNvSpPr>
          <p:nvPr/>
        </p:nvSpPr>
        <p:spPr bwMode="auto">
          <a:xfrm rot="16200000">
            <a:off x="1277144" y="1208881"/>
            <a:ext cx="730250" cy="2103438"/>
          </a:xfrm>
          <a:prstGeom prst="round2SameRect">
            <a:avLst/>
          </a:prstGeom>
          <a:solidFill>
            <a:schemeClr val="tx1">
              <a:lumMod val="65000"/>
              <a:lumOff val="35000"/>
            </a:schemeClr>
          </a:solidFill>
          <a:ln w="6350" algn="ctr">
            <a:noFill/>
            <a:round/>
            <a:headEnd/>
            <a:tailEnd type="triangle" w="med" len="med"/>
          </a:ln>
        </p:spPr>
        <p:txBody>
          <a:bodyPr/>
          <a:lstStyle/>
          <a:p>
            <a:pPr algn="ctr">
              <a:defRPr/>
            </a:pPr>
            <a:endParaRPr lang="he-IL">
              <a:solidFill>
                <a:srgbClr val="000000"/>
              </a:solidFill>
            </a:endParaRPr>
          </a:p>
        </p:txBody>
      </p:sp>
      <p:sp>
        <p:nvSpPr>
          <p:cNvPr id="40" name="מלבן מעוגל 6"/>
          <p:cNvSpPr>
            <a:spLocks noChangeArrowheads="1"/>
          </p:cNvSpPr>
          <p:nvPr/>
        </p:nvSpPr>
        <p:spPr bwMode="auto">
          <a:xfrm rot="16200000">
            <a:off x="1277144" y="2012156"/>
            <a:ext cx="730250" cy="2103438"/>
          </a:xfrm>
          <a:prstGeom prst="round2SameRect">
            <a:avLst/>
          </a:prstGeom>
          <a:solidFill>
            <a:schemeClr val="tx1">
              <a:lumMod val="65000"/>
              <a:lumOff val="35000"/>
            </a:schemeClr>
          </a:solidFill>
          <a:ln w="6350" algn="ctr">
            <a:noFill/>
            <a:round/>
            <a:headEnd/>
            <a:tailEnd type="triangle" w="med" len="med"/>
          </a:ln>
        </p:spPr>
        <p:txBody>
          <a:bodyPr/>
          <a:lstStyle/>
          <a:p>
            <a:pPr algn="ctr"/>
            <a:endParaRPr lang="he-IL">
              <a:solidFill>
                <a:srgbClr val="000000"/>
              </a:solidFill>
            </a:endParaRPr>
          </a:p>
        </p:txBody>
      </p:sp>
      <p:sp>
        <p:nvSpPr>
          <p:cNvPr id="42" name="מלבן מעוגל 6"/>
          <p:cNvSpPr>
            <a:spLocks noChangeArrowheads="1"/>
          </p:cNvSpPr>
          <p:nvPr/>
        </p:nvSpPr>
        <p:spPr bwMode="auto">
          <a:xfrm rot="16200000">
            <a:off x="1277144" y="2815431"/>
            <a:ext cx="730250" cy="2103438"/>
          </a:xfrm>
          <a:prstGeom prst="round2SameRect">
            <a:avLst/>
          </a:prstGeom>
          <a:solidFill>
            <a:schemeClr val="tx1">
              <a:lumMod val="65000"/>
              <a:lumOff val="35000"/>
            </a:schemeClr>
          </a:solidFill>
          <a:ln w="6350" algn="ctr">
            <a:noFill/>
            <a:round/>
            <a:headEnd/>
            <a:tailEnd type="triangle" w="med" len="med"/>
          </a:ln>
        </p:spPr>
        <p:txBody>
          <a:bodyPr/>
          <a:lstStyle/>
          <a:p>
            <a:pPr algn="ctr"/>
            <a:endParaRPr lang="he-IL">
              <a:solidFill>
                <a:srgbClr val="000000"/>
              </a:solidFill>
            </a:endParaRPr>
          </a:p>
        </p:txBody>
      </p:sp>
      <p:sp>
        <p:nvSpPr>
          <p:cNvPr id="43" name="מלבן מעוגל 6"/>
          <p:cNvSpPr>
            <a:spLocks noChangeArrowheads="1"/>
          </p:cNvSpPr>
          <p:nvPr/>
        </p:nvSpPr>
        <p:spPr bwMode="auto">
          <a:xfrm rot="16200000">
            <a:off x="1277144" y="3618706"/>
            <a:ext cx="730250" cy="2103438"/>
          </a:xfrm>
          <a:prstGeom prst="round2SameRect">
            <a:avLst/>
          </a:prstGeom>
          <a:solidFill>
            <a:schemeClr val="tx1">
              <a:lumMod val="65000"/>
              <a:lumOff val="35000"/>
            </a:schemeClr>
          </a:solidFill>
          <a:ln w="6350" algn="ctr">
            <a:noFill/>
            <a:round/>
            <a:headEnd/>
            <a:tailEnd type="triangle" w="med" len="med"/>
          </a:ln>
        </p:spPr>
        <p:txBody>
          <a:bodyPr/>
          <a:lstStyle/>
          <a:p>
            <a:pPr algn="ctr"/>
            <a:endParaRPr lang="he-IL">
              <a:solidFill>
                <a:srgbClr val="000000"/>
              </a:solidFill>
            </a:endParaRPr>
          </a:p>
        </p:txBody>
      </p:sp>
      <p:sp>
        <p:nvSpPr>
          <p:cNvPr id="44" name="מלבן מעוגל 6"/>
          <p:cNvSpPr>
            <a:spLocks noChangeArrowheads="1"/>
          </p:cNvSpPr>
          <p:nvPr/>
        </p:nvSpPr>
        <p:spPr bwMode="auto">
          <a:xfrm rot="16200000">
            <a:off x="1277144" y="4421981"/>
            <a:ext cx="730250" cy="2103438"/>
          </a:xfrm>
          <a:prstGeom prst="round2SameRect">
            <a:avLst/>
          </a:prstGeom>
          <a:solidFill>
            <a:schemeClr val="tx1">
              <a:lumMod val="65000"/>
              <a:lumOff val="35000"/>
            </a:schemeClr>
          </a:solidFill>
          <a:ln w="6350" algn="ctr">
            <a:noFill/>
            <a:round/>
            <a:headEnd/>
            <a:tailEnd type="triangle" w="med" len="med"/>
          </a:ln>
        </p:spPr>
        <p:txBody>
          <a:bodyPr/>
          <a:lstStyle/>
          <a:p>
            <a:pPr algn="ctr"/>
            <a:endParaRPr lang="he-IL">
              <a:solidFill>
                <a:srgbClr val="000000"/>
              </a:solidFill>
            </a:endParaRPr>
          </a:p>
        </p:txBody>
      </p:sp>
      <p:sp>
        <p:nvSpPr>
          <p:cNvPr id="63" name="Rectangle 11"/>
          <p:cNvSpPr>
            <a:spLocks noChangeArrowheads="1"/>
          </p:cNvSpPr>
          <p:nvPr/>
        </p:nvSpPr>
        <p:spPr bwMode="auto">
          <a:xfrm>
            <a:off x="847725" y="2089150"/>
            <a:ext cx="1536700" cy="339725"/>
          </a:xfrm>
          <a:prstGeom prst="roundRect">
            <a:avLst/>
          </a:prstGeom>
          <a:solidFill>
            <a:schemeClr val="bg2"/>
          </a:solidFill>
          <a:ln>
            <a:solidFill>
              <a:schemeClr val="bg2">
                <a:lumMod val="20000"/>
                <a:lumOff val="80000"/>
              </a:schemeClr>
            </a:solidFill>
          </a:ln>
        </p:spPr>
        <p:txBody>
          <a:bodyPr anchor="ctr">
            <a:spAutoFit/>
          </a:bodyPr>
          <a:lstStyle/>
          <a:p>
            <a:pPr algn="ctr">
              <a:spcBef>
                <a:spcPct val="50000"/>
              </a:spcBef>
              <a:defRPr/>
            </a:pPr>
            <a:r>
              <a:rPr lang="en-US" sz="1400" b="1" dirty="0">
                <a:solidFill>
                  <a:srgbClr val="FFFFFF"/>
                </a:solidFill>
                <a:latin typeface="Verdana" pitchFamily="34" charset="0"/>
              </a:rPr>
              <a:t>Users</a:t>
            </a:r>
          </a:p>
        </p:txBody>
      </p:sp>
      <p:sp>
        <p:nvSpPr>
          <p:cNvPr id="64" name="Rectangle 11"/>
          <p:cNvSpPr>
            <a:spLocks noChangeArrowheads="1"/>
          </p:cNvSpPr>
          <p:nvPr/>
        </p:nvSpPr>
        <p:spPr bwMode="auto">
          <a:xfrm>
            <a:off x="847725" y="4498975"/>
            <a:ext cx="1536700" cy="339725"/>
          </a:xfrm>
          <a:prstGeom prst="roundRect">
            <a:avLst/>
          </a:prstGeom>
          <a:solidFill>
            <a:schemeClr val="bg2"/>
          </a:solidFill>
          <a:ln>
            <a:solidFill>
              <a:schemeClr val="bg2">
                <a:lumMod val="20000"/>
                <a:lumOff val="80000"/>
              </a:schemeClr>
            </a:solidFill>
          </a:ln>
        </p:spPr>
        <p:txBody>
          <a:bodyPr anchor="ctr">
            <a:spAutoFit/>
          </a:bodyPr>
          <a:lstStyle/>
          <a:p>
            <a:pPr algn="ctr">
              <a:spcBef>
                <a:spcPct val="50000"/>
              </a:spcBef>
              <a:defRPr/>
            </a:pPr>
            <a:r>
              <a:rPr lang="en-US" sz="1400" b="1" dirty="0">
                <a:solidFill>
                  <a:srgbClr val="FFFFFF"/>
                </a:solidFill>
                <a:latin typeface="Verdana" pitchFamily="34" charset="0"/>
              </a:rPr>
              <a:t>Suppliers</a:t>
            </a:r>
          </a:p>
        </p:txBody>
      </p:sp>
      <p:sp>
        <p:nvSpPr>
          <p:cNvPr id="65" name="Rectangle 11"/>
          <p:cNvSpPr>
            <a:spLocks noChangeArrowheads="1"/>
          </p:cNvSpPr>
          <p:nvPr/>
        </p:nvSpPr>
        <p:spPr bwMode="auto">
          <a:xfrm>
            <a:off x="847725" y="3573463"/>
            <a:ext cx="1536700" cy="579437"/>
          </a:xfrm>
          <a:prstGeom prst="roundRect">
            <a:avLst/>
          </a:prstGeom>
          <a:solidFill>
            <a:schemeClr val="bg2"/>
          </a:solidFill>
          <a:ln>
            <a:solidFill>
              <a:schemeClr val="bg2">
                <a:lumMod val="20000"/>
                <a:lumOff val="80000"/>
              </a:schemeClr>
            </a:solidFill>
          </a:ln>
        </p:spPr>
        <p:txBody>
          <a:bodyPr anchor="ctr">
            <a:spAutoFit/>
          </a:bodyPr>
          <a:lstStyle/>
          <a:p>
            <a:pPr algn="ctr">
              <a:spcBef>
                <a:spcPts val="0"/>
              </a:spcBef>
              <a:defRPr/>
            </a:pPr>
            <a:r>
              <a:rPr lang="en-US" sz="1400" b="1" dirty="0">
                <a:solidFill>
                  <a:srgbClr val="FFFFFF"/>
                </a:solidFill>
                <a:latin typeface="Verdana" pitchFamily="34" charset="0"/>
              </a:rPr>
              <a:t>Parent </a:t>
            </a:r>
          </a:p>
          <a:p>
            <a:pPr algn="ctr">
              <a:spcBef>
                <a:spcPts val="0"/>
              </a:spcBef>
              <a:defRPr/>
            </a:pPr>
            <a:r>
              <a:rPr lang="en-US" sz="1400" b="1" dirty="0">
                <a:solidFill>
                  <a:srgbClr val="FFFFFF"/>
                </a:solidFill>
                <a:latin typeface="Verdana" pitchFamily="34" charset="0"/>
              </a:rPr>
              <a:t>Institution</a:t>
            </a:r>
          </a:p>
        </p:txBody>
      </p:sp>
      <p:sp>
        <p:nvSpPr>
          <p:cNvPr id="66" name="Rectangle 11"/>
          <p:cNvSpPr>
            <a:spLocks noChangeArrowheads="1"/>
          </p:cNvSpPr>
          <p:nvPr/>
        </p:nvSpPr>
        <p:spPr bwMode="auto">
          <a:xfrm>
            <a:off x="847725" y="2892425"/>
            <a:ext cx="1536700" cy="339725"/>
          </a:xfrm>
          <a:prstGeom prst="roundRect">
            <a:avLst/>
          </a:prstGeom>
          <a:solidFill>
            <a:schemeClr val="bg2"/>
          </a:solidFill>
          <a:ln>
            <a:solidFill>
              <a:schemeClr val="bg2">
                <a:lumMod val="20000"/>
                <a:lumOff val="80000"/>
              </a:schemeClr>
            </a:solidFill>
          </a:ln>
        </p:spPr>
        <p:txBody>
          <a:bodyPr anchor="ctr">
            <a:spAutoFit/>
          </a:bodyPr>
          <a:lstStyle/>
          <a:p>
            <a:pPr algn="ctr">
              <a:spcBef>
                <a:spcPct val="50000"/>
              </a:spcBef>
              <a:defRPr/>
            </a:pPr>
            <a:r>
              <a:rPr lang="en-US" sz="1400" b="1" dirty="0">
                <a:solidFill>
                  <a:srgbClr val="FFFFFF"/>
                </a:solidFill>
                <a:latin typeface="Verdana" pitchFamily="34" charset="0"/>
              </a:rPr>
              <a:t>Partners</a:t>
            </a:r>
          </a:p>
        </p:txBody>
      </p:sp>
      <p:sp>
        <p:nvSpPr>
          <p:cNvPr id="67" name="Rectangle 11"/>
          <p:cNvSpPr>
            <a:spLocks noChangeArrowheads="1"/>
          </p:cNvSpPr>
          <p:nvPr/>
        </p:nvSpPr>
        <p:spPr bwMode="auto">
          <a:xfrm>
            <a:off x="847725" y="5181600"/>
            <a:ext cx="1536700" cy="579438"/>
          </a:xfrm>
          <a:prstGeom prst="roundRect">
            <a:avLst/>
          </a:prstGeom>
          <a:solidFill>
            <a:schemeClr val="bg2"/>
          </a:solidFill>
          <a:ln>
            <a:solidFill>
              <a:schemeClr val="bg2">
                <a:lumMod val="20000"/>
                <a:lumOff val="80000"/>
              </a:schemeClr>
            </a:solidFill>
          </a:ln>
        </p:spPr>
        <p:txBody>
          <a:bodyPr anchor="ctr">
            <a:spAutoFit/>
          </a:bodyPr>
          <a:lstStyle/>
          <a:p>
            <a:pPr algn="ctr">
              <a:spcBef>
                <a:spcPct val="50000"/>
              </a:spcBef>
              <a:defRPr/>
            </a:pPr>
            <a:r>
              <a:rPr lang="en-US" sz="1400" b="1" dirty="0">
                <a:solidFill>
                  <a:srgbClr val="FFFFFF"/>
                </a:solidFill>
                <a:latin typeface="Verdana" pitchFamily="34" charset="0"/>
              </a:rPr>
              <a:t>Scholarly Community</a:t>
            </a:r>
          </a:p>
        </p:txBody>
      </p:sp>
      <p:cxnSp>
        <p:nvCxnSpPr>
          <p:cNvPr id="24617" name="מחבר ישר 27"/>
          <p:cNvCxnSpPr>
            <a:cxnSpLocks noChangeShapeType="1"/>
            <a:stCxn id="63" idx="3"/>
            <a:endCxn id="50184" idx="1"/>
          </p:cNvCxnSpPr>
          <p:nvPr/>
        </p:nvCxnSpPr>
        <p:spPr bwMode="auto">
          <a:xfrm>
            <a:off x="2384425" y="2259013"/>
            <a:ext cx="515938" cy="0"/>
          </a:xfrm>
          <a:prstGeom prst="line">
            <a:avLst/>
          </a:prstGeom>
          <a:noFill/>
          <a:ln w="19050" algn="ctr">
            <a:solidFill>
              <a:schemeClr val="bg1"/>
            </a:solidFill>
            <a:round/>
            <a:headEnd/>
            <a:tailEnd type="stealth" w="lg" len="lg"/>
          </a:ln>
        </p:spPr>
      </p:cxnSp>
      <p:cxnSp>
        <p:nvCxnSpPr>
          <p:cNvPr id="24618" name="מחבר ישר 27"/>
          <p:cNvCxnSpPr>
            <a:cxnSpLocks noChangeShapeType="1"/>
            <a:stCxn id="66" idx="3"/>
            <a:endCxn id="50198" idx="1"/>
          </p:cNvCxnSpPr>
          <p:nvPr/>
        </p:nvCxnSpPr>
        <p:spPr bwMode="auto">
          <a:xfrm>
            <a:off x="2384425" y="3062288"/>
            <a:ext cx="527050" cy="0"/>
          </a:xfrm>
          <a:prstGeom prst="line">
            <a:avLst/>
          </a:prstGeom>
          <a:noFill/>
          <a:ln w="19050" algn="ctr">
            <a:solidFill>
              <a:schemeClr val="bg1"/>
            </a:solidFill>
            <a:round/>
            <a:headEnd/>
            <a:tailEnd type="stealth" w="lg" len="lg"/>
          </a:ln>
        </p:spPr>
      </p:cxnSp>
      <p:cxnSp>
        <p:nvCxnSpPr>
          <p:cNvPr id="24619" name="מחבר ישר 27"/>
          <p:cNvCxnSpPr>
            <a:cxnSpLocks noChangeShapeType="1"/>
            <a:stCxn id="65" idx="3"/>
            <a:endCxn id="50186" idx="1"/>
          </p:cNvCxnSpPr>
          <p:nvPr/>
        </p:nvCxnSpPr>
        <p:spPr bwMode="auto">
          <a:xfrm>
            <a:off x="2384425" y="3863975"/>
            <a:ext cx="515938" cy="0"/>
          </a:xfrm>
          <a:prstGeom prst="line">
            <a:avLst/>
          </a:prstGeom>
          <a:noFill/>
          <a:ln w="19050" algn="ctr">
            <a:solidFill>
              <a:schemeClr val="bg1"/>
            </a:solidFill>
            <a:round/>
            <a:headEnd/>
            <a:tailEnd type="stealth" w="lg" len="lg"/>
          </a:ln>
        </p:spPr>
      </p:cxnSp>
      <p:cxnSp>
        <p:nvCxnSpPr>
          <p:cNvPr id="24620" name="מחבר ישר 27"/>
          <p:cNvCxnSpPr>
            <a:cxnSpLocks noChangeShapeType="1"/>
            <a:stCxn id="64" idx="3"/>
            <a:endCxn id="50185" idx="1"/>
          </p:cNvCxnSpPr>
          <p:nvPr/>
        </p:nvCxnSpPr>
        <p:spPr bwMode="auto">
          <a:xfrm>
            <a:off x="2384425" y="4668838"/>
            <a:ext cx="527050" cy="0"/>
          </a:xfrm>
          <a:prstGeom prst="line">
            <a:avLst/>
          </a:prstGeom>
          <a:noFill/>
          <a:ln w="19050" algn="ctr">
            <a:solidFill>
              <a:schemeClr val="bg1"/>
            </a:solidFill>
            <a:round/>
            <a:headEnd/>
            <a:tailEnd type="stealth" w="lg" len="lg"/>
          </a:ln>
        </p:spPr>
      </p:cxnSp>
      <p:cxnSp>
        <p:nvCxnSpPr>
          <p:cNvPr id="24621" name="מחבר ישר 27"/>
          <p:cNvCxnSpPr>
            <a:cxnSpLocks noChangeShapeType="1"/>
            <a:stCxn id="67" idx="3"/>
            <a:endCxn id="50199" idx="1"/>
          </p:cNvCxnSpPr>
          <p:nvPr/>
        </p:nvCxnSpPr>
        <p:spPr bwMode="auto">
          <a:xfrm>
            <a:off x="2384425" y="5472113"/>
            <a:ext cx="515938" cy="0"/>
          </a:xfrm>
          <a:prstGeom prst="line">
            <a:avLst/>
          </a:prstGeom>
          <a:noFill/>
          <a:ln w="19050" algn="ctr">
            <a:solidFill>
              <a:schemeClr val="bg1"/>
            </a:solidFill>
            <a:round/>
            <a:headEnd/>
            <a:tailEnd type="stealth" w="lg" len="lg"/>
          </a:ln>
        </p:spPr>
      </p:cxnSp>
      <p:sp>
        <p:nvSpPr>
          <p:cNvPr id="109613" name="כותרת 39"/>
          <p:cNvSpPr>
            <a:spLocks noGrp="1"/>
          </p:cNvSpPr>
          <p:nvPr>
            <p:ph type="title" idx="4294967295"/>
          </p:nvPr>
        </p:nvSpPr>
        <p:spPr/>
        <p:txBody>
          <a:bodyPr/>
          <a:lstStyle/>
          <a:p>
            <a:r>
              <a:rPr lang="en-US" smtClean="0"/>
              <a:t>Road to Next Generation Library Services</a:t>
            </a:r>
          </a:p>
        </p:txBody>
      </p:sp>
    </p:spTree>
    <p:extLst>
      <p:ext uri="{BB962C8B-B14F-4D97-AF65-F5344CB8AC3E}">
        <p14:creationId xmlns:p14="http://schemas.microsoft.com/office/powerpoint/2010/main" val="114862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24617"/>
                                        </p:tgtEl>
                                        <p:attrNameLst>
                                          <p:attrName>style.visibility</p:attrName>
                                        </p:attrNameLst>
                                      </p:cBhvr>
                                      <p:to>
                                        <p:strVal val="visible"/>
                                      </p:to>
                                    </p:set>
                                    <p:animEffect transition="in" filter="wipe(left)">
                                      <p:cBhvr>
                                        <p:cTn id="7" dur="500"/>
                                        <p:tgtEl>
                                          <p:spTgt spid="24617"/>
                                        </p:tgtEl>
                                      </p:cBhvr>
                                    </p:animEffect>
                                  </p:childTnLst>
                                </p:cTn>
                              </p:par>
                              <p:par>
                                <p:cTn id="8" presetID="22" presetClass="entr" presetSubtype="8" fill="hold" nodeType="withEffect">
                                  <p:stCondLst>
                                    <p:cond delay="500"/>
                                  </p:stCondLst>
                                  <p:childTnLst>
                                    <p:set>
                                      <p:cBhvr>
                                        <p:cTn id="9" dur="1" fill="hold">
                                          <p:stCondLst>
                                            <p:cond delay="0"/>
                                          </p:stCondLst>
                                        </p:cTn>
                                        <p:tgtEl>
                                          <p:spTgt spid="24618"/>
                                        </p:tgtEl>
                                        <p:attrNameLst>
                                          <p:attrName>style.visibility</p:attrName>
                                        </p:attrNameLst>
                                      </p:cBhvr>
                                      <p:to>
                                        <p:strVal val="visible"/>
                                      </p:to>
                                    </p:set>
                                    <p:animEffect transition="in" filter="wipe(left)">
                                      <p:cBhvr>
                                        <p:cTn id="10" dur="500"/>
                                        <p:tgtEl>
                                          <p:spTgt spid="24618"/>
                                        </p:tgtEl>
                                      </p:cBhvr>
                                    </p:animEffect>
                                  </p:childTnLst>
                                </p:cTn>
                              </p:par>
                              <p:par>
                                <p:cTn id="11" presetID="22" presetClass="entr" presetSubtype="8" fill="hold" nodeType="withEffect">
                                  <p:stCondLst>
                                    <p:cond delay="500"/>
                                  </p:stCondLst>
                                  <p:childTnLst>
                                    <p:set>
                                      <p:cBhvr>
                                        <p:cTn id="12" dur="1" fill="hold">
                                          <p:stCondLst>
                                            <p:cond delay="0"/>
                                          </p:stCondLst>
                                        </p:cTn>
                                        <p:tgtEl>
                                          <p:spTgt spid="24619"/>
                                        </p:tgtEl>
                                        <p:attrNameLst>
                                          <p:attrName>style.visibility</p:attrName>
                                        </p:attrNameLst>
                                      </p:cBhvr>
                                      <p:to>
                                        <p:strVal val="visible"/>
                                      </p:to>
                                    </p:set>
                                    <p:animEffect transition="in" filter="wipe(left)">
                                      <p:cBhvr>
                                        <p:cTn id="13" dur="500"/>
                                        <p:tgtEl>
                                          <p:spTgt spid="24619"/>
                                        </p:tgtEl>
                                      </p:cBhvr>
                                    </p:animEffect>
                                  </p:childTnLst>
                                </p:cTn>
                              </p:par>
                              <p:par>
                                <p:cTn id="14" presetID="22" presetClass="entr" presetSubtype="8" fill="hold" nodeType="withEffect">
                                  <p:stCondLst>
                                    <p:cond delay="500"/>
                                  </p:stCondLst>
                                  <p:childTnLst>
                                    <p:set>
                                      <p:cBhvr>
                                        <p:cTn id="15" dur="1" fill="hold">
                                          <p:stCondLst>
                                            <p:cond delay="0"/>
                                          </p:stCondLst>
                                        </p:cTn>
                                        <p:tgtEl>
                                          <p:spTgt spid="24620"/>
                                        </p:tgtEl>
                                        <p:attrNameLst>
                                          <p:attrName>style.visibility</p:attrName>
                                        </p:attrNameLst>
                                      </p:cBhvr>
                                      <p:to>
                                        <p:strVal val="visible"/>
                                      </p:to>
                                    </p:set>
                                    <p:animEffect transition="in" filter="wipe(left)">
                                      <p:cBhvr>
                                        <p:cTn id="16" dur="500"/>
                                        <p:tgtEl>
                                          <p:spTgt spid="24620"/>
                                        </p:tgtEl>
                                      </p:cBhvr>
                                    </p:animEffect>
                                  </p:childTnLst>
                                </p:cTn>
                              </p:par>
                              <p:par>
                                <p:cTn id="17" presetID="22" presetClass="entr" presetSubtype="8" fill="hold" nodeType="withEffect">
                                  <p:stCondLst>
                                    <p:cond delay="500"/>
                                  </p:stCondLst>
                                  <p:childTnLst>
                                    <p:set>
                                      <p:cBhvr>
                                        <p:cTn id="18" dur="1" fill="hold">
                                          <p:stCondLst>
                                            <p:cond delay="0"/>
                                          </p:stCondLst>
                                        </p:cTn>
                                        <p:tgtEl>
                                          <p:spTgt spid="24621"/>
                                        </p:tgtEl>
                                        <p:attrNameLst>
                                          <p:attrName>style.visibility</p:attrName>
                                        </p:attrNameLst>
                                      </p:cBhvr>
                                      <p:to>
                                        <p:strVal val="visible"/>
                                      </p:to>
                                    </p:set>
                                    <p:animEffect transition="in" filter="wipe(left)">
                                      <p:cBhvr>
                                        <p:cTn id="19" dur="500"/>
                                        <p:tgtEl>
                                          <p:spTgt spid="24621"/>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50184"/>
                                        </p:tgtEl>
                                        <p:attrNameLst>
                                          <p:attrName>style.visibility</p:attrName>
                                        </p:attrNameLst>
                                      </p:cBhvr>
                                      <p:to>
                                        <p:strVal val="visible"/>
                                      </p:to>
                                    </p:set>
                                    <p:animEffect transition="in" filter="wipe(left)">
                                      <p:cBhvr>
                                        <p:cTn id="23" dur="500"/>
                                        <p:tgtEl>
                                          <p:spTgt spid="5018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0198"/>
                                        </p:tgtEl>
                                        <p:attrNameLst>
                                          <p:attrName>style.visibility</p:attrName>
                                        </p:attrNameLst>
                                      </p:cBhvr>
                                      <p:to>
                                        <p:strVal val="visible"/>
                                      </p:to>
                                    </p:set>
                                    <p:animEffect transition="in" filter="wipe(left)">
                                      <p:cBhvr>
                                        <p:cTn id="26" dur="500"/>
                                        <p:tgtEl>
                                          <p:spTgt spid="5019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0186"/>
                                        </p:tgtEl>
                                        <p:attrNameLst>
                                          <p:attrName>style.visibility</p:attrName>
                                        </p:attrNameLst>
                                      </p:cBhvr>
                                      <p:to>
                                        <p:strVal val="visible"/>
                                      </p:to>
                                    </p:set>
                                    <p:animEffect transition="in" filter="wipe(left)">
                                      <p:cBhvr>
                                        <p:cTn id="29" dur="500"/>
                                        <p:tgtEl>
                                          <p:spTgt spid="5018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50185"/>
                                        </p:tgtEl>
                                        <p:attrNameLst>
                                          <p:attrName>style.visibility</p:attrName>
                                        </p:attrNameLst>
                                      </p:cBhvr>
                                      <p:to>
                                        <p:strVal val="visible"/>
                                      </p:to>
                                    </p:set>
                                    <p:animEffect transition="in" filter="wipe(left)">
                                      <p:cBhvr>
                                        <p:cTn id="32" dur="500"/>
                                        <p:tgtEl>
                                          <p:spTgt spid="50185"/>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0199"/>
                                        </p:tgtEl>
                                        <p:attrNameLst>
                                          <p:attrName>style.visibility</p:attrName>
                                        </p:attrNameLst>
                                      </p:cBhvr>
                                      <p:to>
                                        <p:strVal val="visible"/>
                                      </p:to>
                                    </p:set>
                                    <p:animEffect transition="in" filter="wipe(left)">
                                      <p:cBhvr>
                                        <p:cTn id="35" dur="500"/>
                                        <p:tgtEl>
                                          <p:spTgt spid="5019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599"/>
                                        </p:tgtEl>
                                        <p:attrNameLst>
                                          <p:attrName>style.visibility</p:attrName>
                                        </p:attrNameLst>
                                      </p:cBhvr>
                                      <p:to>
                                        <p:strVal val="visible"/>
                                      </p:to>
                                    </p:set>
                                    <p:animEffect transition="in" filter="wipe(left)">
                                      <p:cBhvr>
                                        <p:cTn id="40" dur="500"/>
                                        <p:tgtEl>
                                          <p:spTgt spid="24599"/>
                                        </p:tgtEl>
                                      </p:cBhvr>
                                    </p:animEffect>
                                  </p:childTnLst>
                                </p:cTn>
                              </p:par>
                              <p:par>
                                <p:cTn id="41" presetID="22" presetClass="entr" presetSubtype="8" fill="hold" nodeType="withEffect">
                                  <p:stCondLst>
                                    <p:cond delay="0"/>
                                  </p:stCondLst>
                                  <p:childTnLst>
                                    <p:set>
                                      <p:cBhvr>
                                        <p:cTn id="42" dur="1" fill="hold">
                                          <p:stCondLst>
                                            <p:cond delay="0"/>
                                          </p:stCondLst>
                                        </p:cTn>
                                        <p:tgtEl>
                                          <p:spTgt spid="24601"/>
                                        </p:tgtEl>
                                        <p:attrNameLst>
                                          <p:attrName>style.visibility</p:attrName>
                                        </p:attrNameLst>
                                      </p:cBhvr>
                                      <p:to>
                                        <p:strVal val="visible"/>
                                      </p:to>
                                    </p:set>
                                    <p:animEffect transition="in" filter="wipe(left)">
                                      <p:cBhvr>
                                        <p:cTn id="43" dur="500"/>
                                        <p:tgtEl>
                                          <p:spTgt spid="24601"/>
                                        </p:tgtEl>
                                      </p:cBhvr>
                                    </p:animEffect>
                                  </p:childTnLst>
                                </p:cTn>
                              </p:par>
                              <p:par>
                                <p:cTn id="44" presetID="22" presetClass="entr" presetSubtype="8" fill="hold" nodeType="withEffect">
                                  <p:stCondLst>
                                    <p:cond delay="0"/>
                                  </p:stCondLst>
                                  <p:childTnLst>
                                    <p:set>
                                      <p:cBhvr>
                                        <p:cTn id="45" dur="1" fill="hold">
                                          <p:stCondLst>
                                            <p:cond delay="0"/>
                                          </p:stCondLst>
                                        </p:cTn>
                                        <p:tgtEl>
                                          <p:spTgt spid="24602"/>
                                        </p:tgtEl>
                                        <p:attrNameLst>
                                          <p:attrName>style.visibility</p:attrName>
                                        </p:attrNameLst>
                                      </p:cBhvr>
                                      <p:to>
                                        <p:strVal val="visible"/>
                                      </p:to>
                                    </p:set>
                                    <p:animEffect transition="in" filter="wipe(left)">
                                      <p:cBhvr>
                                        <p:cTn id="46" dur="500"/>
                                        <p:tgtEl>
                                          <p:spTgt spid="24602"/>
                                        </p:tgtEl>
                                      </p:cBhvr>
                                    </p:animEffect>
                                  </p:childTnLst>
                                </p:cTn>
                              </p:par>
                              <p:par>
                                <p:cTn id="47" presetID="22" presetClass="entr" presetSubtype="8" fill="hold" nodeType="withEffect">
                                  <p:stCondLst>
                                    <p:cond delay="0"/>
                                  </p:stCondLst>
                                  <p:childTnLst>
                                    <p:set>
                                      <p:cBhvr>
                                        <p:cTn id="48" dur="1" fill="hold">
                                          <p:stCondLst>
                                            <p:cond delay="0"/>
                                          </p:stCondLst>
                                        </p:cTn>
                                        <p:tgtEl>
                                          <p:spTgt spid="24603"/>
                                        </p:tgtEl>
                                        <p:attrNameLst>
                                          <p:attrName>style.visibility</p:attrName>
                                        </p:attrNameLst>
                                      </p:cBhvr>
                                      <p:to>
                                        <p:strVal val="visible"/>
                                      </p:to>
                                    </p:set>
                                    <p:animEffect transition="in" filter="wipe(left)">
                                      <p:cBhvr>
                                        <p:cTn id="49" dur="500"/>
                                        <p:tgtEl>
                                          <p:spTgt spid="24603"/>
                                        </p:tgtEl>
                                      </p:cBhvr>
                                    </p:animEffect>
                                  </p:childTnLst>
                                </p:cTn>
                              </p:par>
                              <p:par>
                                <p:cTn id="50" presetID="22" presetClass="entr" presetSubtype="8" fill="hold" nodeType="withEffect">
                                  <p:stCondLst>
                                    <p:cond delay="0"/>
                                  </p:stCondLst>
                                  <p:childTnLst>
                                    <p:set>
                                      <p:cBhvr>
                                        <p:cTn id="51" dur="1" fill="hold">
                                          <p:stCondLst>
                                            <p:cond delay="0"/>
                                          </p:stCondLst>
                                        </p:cTn>
                                        <p:tgtEl>
                                          <p:spTgt spid="24600"/>
                                        </p:tgtEl>
                                        <p:attrNameLst>
                                          <p:attrName>style.visibility</p:attrName>
                                        </p:attrNameLst>
                                      </p:cBhvr>
                                      <p:to>
                                        <p:strVal val="visible"/>
                                      </p:to>
                                    </p:set>
                                    <p:animEffect transition="in" filter="wipe(left)">
                                      <p:cBhvr>
                                        <p:cTn id="52" dur="500"/>
                                        <p:tgtEl>
                                          <p:spTgt spid="24600"/>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50187"/>
                                        </p:tgtEl>
                                        <p:attrNameLst>
                                          <p:attrName>style.visibility</p:attrName>
                                        </p:attrNameLst>
                                      </p:cBhvr>
                                      <p:to>
                                        <p:strVal val="visible"/>
                                      </p:to>
                                    </p:set>
                                    <p:animEffect transition="in" filter="wipe(left)">
                                      <p:cBhvr>
                                        <p:cTn id="56" dur="500"/>
                                        <p:tgtEl>
                                          <p:spTgt spid="50187"/>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50191"/>
                                        </p:tgtEl>
                                        <p:attrNameLst>
                                          <p:attrName>style.visibility</p:attrName>
                                        </p:attrNameLst>
                                      </p:cBhvr>
                                      <p:to>
                                        <p:strVal val="visible"/>
                                      </p:to>
                                    </p:set>
                                    <p:animEffect transition="in" filter="wipe(left)">
                                      <p:cBhvr>
                                        <p:cTn id="59" dur="500"/>
                                        <p:tgtEl>
                                          <p:spTgt spid="5019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0192"/>
                                        </p:tgtEl>
                                        <p:attrNameLst>
                                          <p:attrName>style.visibility</p:attrName>
                                        </p:attrNameLst>
                                      </p:cBhvr>
                                      <p:to>
                                        <p:strVal val="visible"/>
                                      </p:to>
                                    </p:set>
                                    <p:animEffect transition="in" filter="wipe(left)">
                                      <p:cBhvr>
                                        <p:cTn id="62" dur="500"/>
                                        <p:tgtEl>
                                          <p:spTgt spid="5019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50188"/>
                                        </p:tgtEl>
                                        <p:attrNameLst>
                                          <p:attrName>style.visibility</p:attrName>
                                        </p:attrNameLst>
                                      </p:cBhvr>
                                      <p:to>
                                        <p:strVal val="visible"/>
                                      </p:to>
                                    </p:set>
                                    <p:animEffect transition="in" filter="wipe(left)">
                                      <p:cBhvr>
                                        <p:cTn id="65" dur="500"/>
                                        <p:tgtEl>
                                          <p:spTgt spid="5018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0190"/>
                                        </p:tgtEl>
                                        <p:attrNameLst>
                                          <p:attrName>style.visibility</p:attrName>
                                        </p:attrNameLst>
                                      </p:cBhvr>
                                      <p:to>
                                        <p:strVal val="visible"/>
                                      </p:to>
                                    </p:set>
                                    <p:animEffect transition="in" filter="wipe(left)">
                                      <p:cBhvr>
                                        <p:cTn id="68" dur="500"/>
                                        <p:tgtEl>
                                          <p:spTgt spid="50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nimBg="1"/>
      <p:bldP spid="50185" grpId="0" animBg="1"/>
      <p:bldP spid="50186" grpId="0" animBg="1"/>
      <p:bldP spid="50187" grpId="0" animBg="1"/>
      <p:bldP spid="50188" grpId="0" animBg="1"/>
      <p:bldP spid="50190" grpId="0" animBg="1"/>
      <p:bldP spid="50191" grpId="0" animBg="1"/>
      <p:bldP spid="50192" grpId="0" animBg="1"/>
      <p:bldP spid="50198" grpId="0" animBg="1"/>
      <p:bldP spid="5019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מלבן מעוגל 24"/>
          <p:cNvSpPr/>
          <p:nvPr/>
        </p:nvSpPr>
        <p:spPr bwMode="auto">
          <a:xfrm>
            <a:off x="230188" y="1739900"/>
            <a:ext cx="8672512" cy="3743325"/>
          </a:xfrm>
          <a:prstGeom prst="roundRect">
            <a:avLst>
              <a:gd name="adj" fmla="val 3926"/>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endParaRPr lang="en-US">
              <a:solidFill>
                <a:srgbClr val="000000"/>
              </a:solidFill>
              <a:latin typeface="Arial" pitchFamily="34" charset="0"/>
              <a:cs typeface="Arial" pitchFamily="34" charset="0"/>
            </a:endParaRPr>
          </a:p>
        </p:txBody>
      </p:sp>
      <p:sp>
        <p:nvSpPr>
          <p:cNvPr id="26" name="מלבן מעוגל 25"/>
          <p:cNvSpPr/>
          <p:nvPr/>
        </p:nvSpPr>
        <p:spPr bwMode="auto">
          <a:xfrm>
            <a:off x="338138" y="1852613"/>
            <a:ext cx="8451850" cy="3521075"/>
          </a:xfrm>
          <a:prstGeom prst="roundRect">
            <a:avLst>
              <a:gd name="adj" fmla="val 3249"/>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7" name="מלבן מעוגל 26"/>
          <p:cNvSpPr/>
          <p:nvPr/>
        </p:nvSpPr>
        <p:spPr bwMode="auto">
          <a:xfrm>
            <a:off x="490538" y="2003425"/>
            <a:ext cx="2605087"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8" name="מלבן מעוגל 27"/>
          <p:cNvSpPr/>
          <p:nvPr/>
        </p:nvSpPr>
        <p:spPr bwMode="auto">
          <a:xfrm>
            <a:off x="3257550"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9" name="מלבן מעוגל 28"/>
          <p:cNvSpPr/>
          <p:nvPr/>
        </p:nvSpPr>
        <p:spPr bwMode="auto">
          <a:xfrm>
            <a:off x="6016625"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55302" name="מלבן עם פינות מעוגלות באותו צד 32"/>
          <p:cNvSpPr>
            <a:spLocks/>
          </p:cNvSpPr>
          <p:nvPr/>
        </p:nvSpPr>
        <p:spPr bwMode="auto">
          <a:xfrm rot="10800000">
            <a:off x="490538" y="4460875"/>
            <a:ext cx="2605087" cy="747713"/>
          </a:xfrm>
          <a:custGeom>
            <a:avLst/>
            <a:gdLst>
              <a:gd name="T0" fmla="*/ 2605087 w 2605087"/>
              <a:gd name="T1" fmla="*/ 373857 h 747713"/>
              <a:gd name="T2" fmla="*/ 1302550 w 2605087"/>
              <a:gd name="T3" fmla="*/ 747713 h 747713"/>
              <a:gd name="T4" fmla="*/ 0 w 2605087"/>
              <a:gd name="T5" fmla="*/ 373857 h 747713"/>
              <a:gd name="T6" fmla="*/ 1302550 w 2605087"/>
              <a:gd name="T7" fmla="*/ 0 h 747713"/>
              <a:gd name="T8" fmla="*/ 0 60000 65536"/>
              <a:gd name="T9" fmla="*/ 5898240 60000 65536"/>
              <a:gd name="T10" fmla="*/ 11796480 60000 65536"/>
              <a:gd name="T11" fmla="*/ 17694720 60000 65536"/>
              <a:gd name="T12" fmla="*/ 34575 w 2605087"/>
              <a:gd name="T13" fmla="*/ 34575 h 747713"/>
              <a:gd name="T14" fmla="*/ 2570513 w 2605087"/>
              <a:gd name="T15" fmla="*/ 747713 h 747713"/>
            </a:gdLst>
            <a:ahLst/>
            <a:cxnLst>
              <a:cxn ang="T8">
                <a:pos x="T0" y="T1"/>
              </a:cxn>
              <a:cxn ang="T9">
                <a:pos x="T2" y="T3"/>
              </a:cxn>
              <a:cxn ang="T10">
                <a:pos x="T4" y="T5"/>
              </a:cxn>
              <a:cxn ang="T11">
                <a:pos x="T6" y="T7"/>
              </a:cxn>
            </a:cxnLst>
            <a:rect l="T12" t="T13" r="T14" b="T15"/>
            <a:pathLst>
              <a:path w="2605087" h="747713">
                <a:moveTo>
                  <a:pt x="118049" y="0"/>
                </a:moveTo>
                <a:lnTo>
                  <a:pt x="2487038" y="0"/>
                </a:lnTo>
                <a:lnTo>
                  <a:pt x="2487037" y="0"/>
                </a:lnTo>
                <a:cubicBezTo>
                  <a:pt x="2552234" y="0"/>
                  <a:pt x="2605087" y="52852"/>
                  <a:pt x="2605087" y="118049"/>
                </a:cubicBezTo>
                <a:lnTo>
                  <a:pt x="2605087" y="747713"/>
                </a:lnTo>
                <a:lnTo>
                  <a:pt x="0" y="747713"/>
                </a:lnTo>
                <a:lnTo>
                  <a:pt x="0" y="118049"/>
                </a:lnTo>
                <a:cubicBezTo>
                  <a:pt x="0" y="52852"/>
                  <a:pt x="52852" y="0"/>
                  <a:pt x="118048" y="0"/>
                </a:cubicBezTo>
                <a:close/>
              </a:path>
            </a:pathLst>
          </a:custGeom>
          <a:solidFill>
            <a:schemeClr val="bg1">
              <a:lumMod val="85000"/>
            </a:schemeClr>
          </a:solidFill>
          <a:ln w="6350" cap="flat" cmpd="sng" algn="ctr">
            <a:solidFill>
              <a:srgbClr val="A6A6A6"/>
            </a:solidFill>
            <a:prstDash val="solid"/>
            <a:round/>
            <a:headEnd type="none" w="med" len="med"/>
            <a:tailEnd type="triangle" w="med" len="med"/>
          </a:ln>
        </p:spPr>
        <p:txBody>
          <a:bodyPr/>
          <a:lstStyle/>
          <a:p>
            <a:pPr>
              <a:defRPr/>
            </a:pPr>
            <a:endParaRPr lang="en-US"/>
          </a:p>
        </p:txBody>
      </p:sp>
      <p:sp>
        <p:nvSpPr>
          <p:cNvPr id="113671" name="Content Placeholder 2"/>
          <p:cNvSpPr txBox="1">
            <a:spLocks/>
          </p:cNvSpPr>
          <p:nvPr/>
        </p:nvSpPr>
        <p:spPr bwMode="auto">
          <a:xfrm>
            <a:off x="344488" y="4508500"/>
            <a:ext cx="2906712" cy="655638"/>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endParaRPr lang="he-IL" sz="1600" b="1"/>
          </a:p>
          <a:p>
            <a:pPr algn="ctr">
              <a:spcBef>
                <a:spcPct val="20000"/>
              </a:spcBef>
              <a:buClr>
                <a:srgbClr val="FCB21E"/>
              </a:buClr>
              <a:buSzPct val="60000"/>
              <a:buFont typeface="Wingdings" pitchFamily="2" charset="2"/>
              <a:buNone/>
            </a:pPr>
            <a:r>
              <a:rPr lang="en-US" sz="1600" b="1"/>
              <a:t>frameworks</a:t>
            </a:r>
            <a:endParaRPr lang="en-US" sz="1400"/>
          </a:p>
        </p:txBody>
      </p:sp>
      <p:sp>
        <p:nvSpPr>
          <p:cNvPr id="55304" name="מלבן 34"/>
          <p:cNvSpPr>
            <a:spLocks noChangeArrowheads="1"/>
          </p:cNvSpPr>
          <p:nvPr/>
        </p:nvSpPr>
        <p:spPr bwMode="auto">
          <a:xfrm rot="10800000">
            <a:off x="490538" y="4043363"/>
            <a:ext cx="2605087" cy="425450"/>
          </a:xfrm>
          <a:prstGeom prst="rect">
            <a:avLst/>
          </a:prstGeom>
          <a:solidFill>
            <a:srgbClr val="002060"/>
          </a:solidFill>
          <a:ln w="6350" algn="ctr">
            <a:solidFill>
              <a:srgbClr val="A6A6A6"/>
            </a:solidFill>
            <a:round/>
            <a:headEnd/>
            <a:tailEnd type="triangle" w="med" len="med"/>
          </a:ln>
        </p:spPr>
        <p:txBody>
          <a:bodyPr rot="10800000"/>
          <a:lstStyle/>
          <a:p>
            <a:pPr algn="ctr">
              <a:defRPr/>
            </a:pPr>
            <a:endParaRPr lang="en-US">
              <a:solidFill>
                <a:srgbClr val="000000"/>
              </a:solidFill>
            </a:endParaRPr>
          </a:p>
        </p:txBody>
      </p:sp>
      <p:sp>
        <p:nvSpPr>
          <p:cNvPr id="113673" name="Rounded Rectangle 21"/>
          <p:cNvSpPr>
            <a:spLocks noChangeArrowheads="1"/>
          </p:cNvSpPr>
          <p:nvPr/>
        </p:nvSpPr>
        <p:spPr bwMode="auto">
          <a:xfrm>
            <a:off x="392113" y="3983038"/>
            <a:ext cx="2811462" cy="536575"/>
          </a:xfrm>
          <a:prstGeom prst="rect">
            <a:avLst/>
          </a:prstGeom>
          <a:noFill/>
          <a:ln w="9525">
            <a:noFill/>
            <a:miter lim="800000"/>
            <a:headEnd/>
            <a:tailEnd/>
          </a:ln>
        </p:spPr>
        <p:txBody>
          <a:bodyPr anchor="ctr"/>
          <a:lstStyle/>
          <a:p>
            <a:pPr algn="ctr"/>
            <a:r>
              <a:rPr lang="en-US" sz="2000" b="1">
                <a:solidFill>
                  <a:schemeClr val="bg1"/>
                </a:solidFill>
              </a:rPr>
              <a:t>CONSOLIDATE</a:t>
            </a:r>
          </a:p>
        </p:txBody>
      </p:sp>
      <p:sp>
        <p:nvSpPr>
          <p:cNvPr id="37" name="מלבן עם פינות מעוגלות באותו צד 36"/>
          <p:cNvSpPr/>
          <p:nvPr/>
        </p:nvSpPr>
        <p:spPr bwMode="auto">
          <a:xfrm rot="10800000">
            <a:off x="3257550" y="4465638"/>
            <a:ext cx="2605088" cy="747712"/>
          </a:xfrm>
          <a:prstGeom prst="round2SameRect">
            <a:avLst>
              <a:gd name="adj1" fmla="val 15788"/>
              <a:gd name="adj2" fmla="val 0"/>
            </a:avLst>
          </a:prstGeom>
          <a:solidFill>
            <a:schemeClr val="bg1">
              <a:lumMod val="85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8" name="מלבן 37"/>
          <p:cNvSpPr/>
          <p:nvPr/>
        </p:nvSpPr>
        <p:spPr bwMode="auto">
          <a:xfrm rot="10800000">
            <a:off x="3257550" y="4048125"/>
            <a:ext cx="2605088" cy="425450"/>
          </a:xfrm>
          <a:prstGeom prst="rect">
            <a:avLst/>
          </a:prstGeom>
          <a:solidFill>
            <a:srgbClr val="002060"/>
          </a:solidFill>
          <a:ln w="6350" algn="ctr">
            <a:solidFill>
              <a:srgbClr val="A6A6A6"/>
            </a:solidFill>
            <a:round/>
            <a:headEnd/>
            <a:tailEnd type="triangle" w="med" len="med"/>
          </a:ln>
        </p:spPr>
        <p:txBody>
          <a:bodyPr rot="10800000"/>
          <a:lstStyle/>
          <a:p>
            <a:pPr algn="ctr"/>
            <a:endParaRPr lang="en-US">
              <a:solidFill>
                <a:srgbClr val="000000"/>
              </a:solidFill>
            </a:endParaRPr>
          </a:p>
        </p:txBody>
      </p:sp>
      <p:sp>
        <p:nvSpPr>
          <p:cNvPr id="113676" name="Rounded Rectangle 21"/>
          <p:cNvSpPr>
            <a:spLocks noChangeArrowheads="1"/>
          </p:cNvSpPr>
          <p:nvPr/>
        </p:nvSpPr>
        <p:spPr bwMode="auto">
          <a:xfrm>
            <a:off x="3133725" y="4008438"/>
            <a:ext cx="2809875" cy="536575"/>
          </a:xfrm>
          <a:prstGeom prst="rect">
            <a:avLst/>
          </a:prstGeom>
          <a:noFill/>
          <a:ln w="9525">
            <a:noFill/>
            <a:miter lim="800000"/>
            <a:headEnd/>
            <a:tailEnd/>
          </a:ln>
        </p:spPr>
        <p:txBody>
          <a:bodyPr anchor="ctr"/>
          <a:lstStyle/>
          <a:p>
            <a:pPr algn="ctr"/>
            <a:r>
              <a:rPr lang="en-GB" sz="2000" b="1">
                <a:solidFill>
                  <a:schemeClr val="bg1"/>
                </a:solidFill>
              </a:rPr>
              <a:t>OPTIMIZE</a:t>
            </a:r>
          </a:p>
        </p:txBody>
      </p:sp>
      <p:sp>
        <p:nvSpPr>
          <p:cNvPr id="113677" name="Content Placeholder 2"/>
          <p:cNvSpPr txBox="1">
            <a:spLocks/>
          </p:cNvSpPr>
          <p:nvPr/>
        </p:nvSpPr>
        <p:spPr bwMode="auto">
          <a:xfrm>
            <a:off x="3449638" y="4552950"/>
            <a:ext cx="21780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through collaboration</a:t>
            </a:r>
            <a:endParaRPr lang="en-US" sz="2400"/>
          </a:p>
        </p:txBody>
      </p:sp>
      <p:sp>
        <p:nvSpPr>
          <p:cNvPr id="41" name="מלבן עם פינות מעוגלות באותו צד 40"/>
          <p:cNvSpPr/>
          <p:nvPr/>
        </p:nvSpPr>
        <p:spPr bwMode="auto">
          <a:xfrm rot="10800000">
            <a:off x="6016625" y="4465638"/>
            <a:ext cx="2605088" cy="747712"/>
          </a:xfrm>
          <a:prstGeom prst="round2SameRect">
            <a:avLst>
              <a:gd name="adj1" fmla="val 15788"/>
              <a:gd name="adj2" fmla="val 0"/>
            </a:avLst>
          </a:prstGeom>
          <a:solidFill>
            <a:schemeClr val="bg1">
              <a:lumMod val="85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42" name="מלבן 41"/>
          <p:cNvSpPr/>
          <p:nvPr/>
        </p:nvSpPr>
        <p:spPr bwMode="auto">
          <a:xfrm rot="10800000">
            <a:off x="6016625" y="4048125"/>
            <a:ext cx="2605088" cy="425450"/>
          </a:xfrm>
          <a:prstGeom prst="rect">
            <a:avLst/>
          </a:prstGeom>
          <a:solidFill>
            <a:srgbClr val="002060"/>
          </a:solidFill>
          <a:ln w="6350" algn="ctr">
            <a:solidFill>
              <a:srgbClr val="A6A6A6"/>
            </a:solidFill>
            <a:round/>
            <a:headEnd/>
            <a:tailEnd type="triangle" w="med" len="med"/>
          </a:ln>
        </p:spPr>
        <p:txBody>
          <a:bodyPr rot="10800000"/>
          <a:lstStyle/>
          <a:p>
            <a:pPr algn="ctr"/>
            <a:endParaRPr lang="en-US">
              <a:solidFill>
                <a:srgbClr val="000000"/>
              </a:solidFill>
            </a:endParaRPr>
          </a:p>
        </p:txBody>
      </p:sp>
      <p:sp>
        <p:nvSpPr>
          <p:cNvPr id="113680" name="Rounded Rectangle 21"/>
          <p:cNvSpPr>
            <a:spLocks noChangeArrowheads="1"/>
          </p:cNvSpPr>
          <p:nvPr/>
        </p:nvSpPr>
        <p:spPr bwMode="auto">
          <a:xfrm>
            <a:off x="5873750" y="3995738"/>
            <a:ext cx="2984500" cy="538162"/>
          </a:xfrm>
          <a:prstGeom prst="rect">
            <a:avLst/>
          </a:prstGeom>
          <a:noFill/>
          <a:ln w="9525">
            <a:noFill/>
            <a:miter lim="800000"/>
            <a:headEnd/>
            <a:tailEnd/>
          </a:ln>
        </p:spPr>
        <p:txBody>
          <a:bodyPr anchor="ctr"/>
          <a:lstStyle/>
          <a:p>
            <a:pPr algn="ctr"/>
            <a:r>
              <a:rPr lang="en-US" sz="2000" b="1">
                <a:solidFill>
                  <a:schemeClr val="bg1"/>
                </a:solidFill>
              </a:rPr>
              <a:t>EXTEND</a:t>
            </a:r>
          </a:p>
        </p:txBody>
      </p:sp>
      <p:sp>
        <p:nvSpPr>
          <p:cNvPr id="113681" name="Content Placeholder 2"/>
          <p:cNvSpPr txBox="1">
            <a:spLocks/>
          </p:cNvSpPr>
          <p:nvPr/>
        </p:nvSpPr>
        <p:spPr bwMode="auto">
          <a:xfrm>
            <a:off x="6146800" y="4549775"/>
            <a:ext cx="23431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br>
              <a:rPr lang="en-US" sz="1600" b="1"/>
            </a:br>
            <a:r>
              <a:rPr lang="en-US" sz="1600" b="1"/>
              <a:t>range of services</a:t>
            </a:r>
            <a:endParaRPr lang="en-US" sz="2400"/>
          </a:p>
        </p:txBody>
      </p:sp>
      <p:sp>
        <p:nvSpPr>
          <p:cNvPr id="113682" name="כותרת 31"/>
          <p:cNvSpPr>
            <a:spLocks noGrp="1"/>
          </p:cNvSpPr>
          <p:nvPr>
            <p:ph type="title" idx="4294967295"/>
          </p:nvPr>
        </p:nvSpPr>
        <p:spPr/>
        <p:txBody>
          <a:bodyPr/>
          <a:lstStyle/>
          <a:p>
            <a:r>
              <a:rPr lang="en-US" smtClean="0"/>
              <a:t>The Strategy – Unified Resource Management</a:t>
            </a:r>
          </a:p>
        </p:txBody>
      </p:sp>
      <p:pic>
        <p:nvPicPr>
          <p:cNvPr id="113683" name="תמונה 51" descr="shapes 001.jpg"/>
          <p:cNvPicPr>
            <a:picLocks noChangeAspect="1"/>
          </p:cNvPicPr>
          <p:nvPr/>
        </p:nvPicPr>
        <p:blipFill>
          <a:blip r:embed="rId3"/>
          <a:srcRect/>
          <a:stretch>
            <a:fillRect/>
          </a:stretch>
        </p:blipFill>
        <p:spPr bwMode="auto">
          <a:xfrm>
            <a:off x="695325" y="2103438"/>
            <a:ext cx="2205038" cy="1797050"/>
          </a:xfrm>
          <a:prstGeom prst="rect">
            <a:avLst/>
          </a:prstGeom>
          <a:noFill/>
          <a:ln w="9525">
            <a:noFill/>
            <a:miter lim="800000"/>
            <a:headEnd/>
            <a:tailEnd/>
          </a:ln>
        </p:spPr>
      </p:pic>
      <p:pic>
        <p:nvPicPr>
          <p:cNvPr id="113684" name="תמונה 52" descr="shapes 001.jpg"/>
          <p:cNvPicPr>
            <a:picLocks noChangeAspect="1"/>
          </p:cNvPicPr>
          <p:nvPr/>
        </p:nvPicPr>
        <p:blipFill>
          <a:blip r:embed="rId4"/>
          <a:srcRect/>
          <a:stretch>
            <a:fillRect/>
          </a:stretch>
        </p:blipFill>
        <p:spPr bwMode="auto">
          <a:xfrm>
            <a:off x="6221413" y="2020888"/>
            <a:ext cx="2281237" cy="1855787"/>
          </a:xfrm>
          <a:prstGeom prst="rect">
            <a:avLst/>
          </a:prstGeom>
          <a:noFill/>
          <a:ln w="9525">
            <a:noFill/>
            <a:miter lim="800000"/>
            <a:headEnd/>
            <a:tailEnd/>
          </a:ln>
        </p:spPr>
      </p:pic>
      <p:pic>
        <p:nvPicPr>
          <p:cNvPr id="113685" name="תמונה 50" descr="shapes 001.jpg"/>
          <p:cNvPicPr>
            <a:picLocks noChangeAspect="1"/>
          </p:cNvPicPr>
          <p:nvPr/>
        </p:nvPicPr>
        <p:blipFill>
          <a:blip r:embed="rId5"/>
          <a:srcRect/>
          <a:stretch>
            <a:fillRect/>
          </a:stretch>
        </p:blipFill>
        <p:spPr bwMode="auto">
          <a:xfrm>
            <a:off x="3395663" y="2122488"/>
            <a:ext cx="2344737" cy="1779587"/>
          </a:xfrm>
          <a:prstGeom prst="rect">
            <a:avLst/>
          </a:prstGeom>
          <a:noFill/>
          <a:ln w="9525">
            <a:noFill/>
            <a:miter lim="800000"/>
            <a:headEnd/>
            <a:tailEnd/>
          </a:ln>
        </p:spPr>
      </p:pic>
    </p:spTree>
    <p:extLst>
      <p:ext uri="{BB962C8B-B14F-4D97-AF65-F5344CB8AC3E}">
        <p14:creationId xmlns:p14="http://schemas.microsoft.com/office/powerpoint/2010/main" val="291872449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מלבן מעוגל 24"/>
          <p:cNvSpPr/>
          <p:nvPr/>
        </p:nvSpPr>
        <p:spPr bwMode="auto">
          <a:xfrm>
            <a:off x="230188" y="1739900"/>
            <a:ext cx="8672512" cy="3743325"/>
          </a:xfrm>
          <a:prstGeom prst="roundRect">
            <a:avLst>
              <a:gd name="adj" fmla="val 3926"/>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endParaRPr lang="en-US">
              <a:solidFill>
                <a:srgbClr val="000000"/>
              </a:solidFill>
              <a:latin typeface="Arial" pitchFamily="34" charset="0"/>
              <a:cs typeface="Arial" pitchFamily="34" charset="0"/>
            </a:endParaRPr>
          </a:p>
        </p:txBody>
      </p:sp>
      <p:sp>
        <p:nvSpPr>
          <p:cNvPr id="26" name="מלבן מעוגל 25"/>
          <p:cNvSpPr/>
          <p:nvPr/>
        </p:nvSpPr>
        <p:spPr bwMode="auto">
          <a:xfrm>
            <a:off x="338138" y="1852613"/>
            <a:ext cx="8451850" cy="3521075"/>
          </a:xfrm>
          <a:prstGeom prst="roundRect">
            <a:avLst>
              <a:gd name="adj" fmla="val 3249"/>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7" name="מלבן מעוגל 26"/>
          <p:cNvSpPr/>
          <p:nvPr/>
        </p:nvSpPr>
        <p:spPr bwMode="auto">
          <a:xfrm>
            <a:off x="490538" y="2003425"/>
            <a:ext cx="2605087"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8" name="מלבן מעוגל 27"/>
          <p:cNvSpPr/>
          <p:nvPr/>
        </p:nvSpPr>
        <p:spPr bwMode="auto">
          <a:xfrm>
            <a:off x="3257550"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9" name="מלבן מעוגל 28"/>
          <p:cNvSpPr/>
          <p:nvPr/>
        </p:nvSpPr>
        <p:spPr bwMode="auto">
          <a:xfrm>
            <a:off x="6016625"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3" name="מלבן עם פינות מעוגלות באותו צד 32"/>
          <p:cNvSpPr/>
          <p:nvPr/>
        </p:nvSpPr>
        <p:spPr bwMode="auto">
          <a:xfrm rot="10800000">
            <a:off x="490538" y="4460875"/>
            <a:ext cx="2605087" cy="747713"/>
          </a:xfrm>
          <a:prstGeom prst="round2SameRect">
            <a:avLst>
              <a:gd name="adj1" fmla="val 15788"/>
              <a:gd name="adj2" fmla="val 0"/>
            </a:avLst>
          </a:prstGeom>
          <a:solidFill>
            <a:schemeClr val="bg1">
              <a:lumMod val="85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5719" name="Content Placeholder 2"/>
          <p:cNvSpPr txBox="1">
            <a:spLocks/>
          </p:cNvSpPr>
          <p:nvPr/>
        </p:nvSpPr>
        <p:spPr bwMode="auto">
          <a:xfrm>
            <a:off x="344488" y="4508500"/>
            <a:ext cx="2906712" cy="655638"/>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endParaRPr lang="he-IL" sz="1600" b="1"/>
          </a:p>
          <a:p>
            <a:pPr algn="ctr">
              <a:spcBef>
                <a:spcPct val="20000"/>
              </a:spcBef>
              <a:buClr>
                <a:srgbClr val="FCB21E"/>
              </a:buClr>
              <a:buSzPct val="60000"/>
              <a:buFont typeface="Wingdings" pitchFamily="2" charset="2"/>
              <a:buNone/>
            </a:pPr>
            <a:r>
              <a:rPr lang="en-US" sz="1600" b="1"/>
              <a:t>frameworks</a:t>
            </a:r>
            <a:endParaRPr lang="en-US" sz="1400"/>
          </a:p>
        </p:txBody>
      </p:sp>
      <p:sp>
        <p:nvSpPr>
          <p:cNvPr id="35" name="מלבן 34"/>
          <p:cNvSpPr/>
          <p:nvPr/>
        </p:nvSpPr>
        <p:spPr bwMode="auto">
          <a:xfrm rot="10800000">
            <a:off x="490538" y="4043363"/>
            <a:ext cx="2605087" cy="425450"/>
          </a:xfrm>
          <a:prstGeom prst="rect">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5721" name="Rounded Rectangle 21"/>
          <p:cNvSpPr>
            <a:spLocks noChangeArrowheads="1"/>
          </p:cNvSpPr>
          <p:nvPr/>
        </p:nvSpPr>
        <p:spPr bwMode="auto">
          <a:xfrm>
            <a:off x="392113" y="3983038"/>
            <a:ext cx="2811462" cy="536575"/>
          </a:xfrm>
          <a:prstGeom prst="rect">
            <a:avLst/>
          </a:prstGeom>
          <a:noFill/>
          <a:ln w="9525">
            <a:noFill/>
            <a:miter lim="800000"/>
            <a:headEnd/>
            <a:tailEnd/>
          </a:ln>
        </p:spPr>
        <p:txBody>
          <a:bodyPr anchor="ctr"/>
          <a:lstStyle/>
          <a:p>
            <a:pPr algn="ctr"/>
            <a:r>
              <a:rPr lang="en-US" sz="2000" b="1">
                <a:solidFill>
                  <a:schemeClr val="bg1"/>
                </a:solidFill>
              </a:rPr>
              <a:t>CONSOLIDATE</a:t>
            </a:r>
          </a:p>
        </p:txBody>
      </p:sp>
      <p:sp>
        <p:nvSpPr>
          <p:cNvPr id="37" name="מלבן עם פינות מעוגלות באותו צד 36"/>
          <p:cNvSpPr/>
          <p:nvPr/>
        </p:nvSpPr>
        <p:spPr bwMode="auto">
          <a:xfrm rot="10800000">
            <a:off x="3257550" y="4465638"/>
            <a:ext cx="2605088" cy="747712"/>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8" name="מלבן 37"/>
          <p:cNvSpPr/>
          <p:nvPr/>
        </p:nvSpPr>
        <p:spPr bwMode="auto">
          <a:xfrm rot="10800000">
            <a:off x="3257550" y="4048125"/>
            <a:ext cx="2605088"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5724" name="Rounded Rectangle 21"/>
          <p:cNvSpPr>
            <a:spLocks noChangeArrowheads="1"/>
          </p:cNvSpPr>
          <p:nvPr/>
        </p:nvSpPr>
        <p:spPr bwMode="auto">
          <a:xfrm>
            <a:off x="3133725" y="4008438"/>
            <a:ext cx="2809875" cy="536575"/>
          </a:xfrm>
          <a:prstGeom prst="rect">
            <a:avLst/>
          </a:prstGeom>
          <a:noFill/>
          <a:ln w="9525">
            <a:noFill/>
            <a:miter lim="800000"/>
            <a:headEnd/>
            <a:tailEnd/>
          </a:ln>
        </p:spPr>
        <p:txBody>
          <a:bodyPr anchor="ctr"/>
          <a:lstStyle/>
          <a:p>
            <a:pPr algn="ctr"/>
            <a:r>
              <a:rPr lang="en-US" sz="2000" b="1">
                <a:solidFill>
                  <a:schemeClr val="bg1"/>
                </a:solidFill>
              </a:rPr>
              <a:t>OPTIMIZE</a:t>
            </a:r>
          </a:p>
        </p:txBody>
      </p:sp>
      <p:sp>
        <p:nvSpPr>
          <p:cNvPr id="115725" name="Content Placeholder 2"/>
          <p:cNvSpPr txBox="1">
            <a:spLocks/>
          </p:cNvSpPr>
          <p:nvPr/>
        </p:nvSpPr>
        <p:spPr bwMode="auto">
          <a:xfrm>
            <a:off x="3449638" y="4552950"/>
            <a:ext cx="21780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through collaboration</a:t>
            </a:r>
            <a:endParaRPr lang="en-US" sz="2400"/>
          </a:p>
        </p:txBody>
      </p:sp>
      <p:sp>
        <p:nvSpPr>
          <p:cNvPr id="41" name="מלבן עם פינות מעוגלות באותו צד 40"/>
          <p:cNvSpPr/>
          <p:nvPr/>
        </p:nvSpPr>
        <p:spPr bwMode="auto">
          <a:xfrm rot="10800000">
            <a:off x="6016625" y="4465638"/>
            <a:ext cx="2605088" cy="747712"/>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42" name="מלבן 41"/>
          <p:cNvSpPr/>
          <p:nvPr/>
        </p:nvSpPr>
        <p:spPr bwMode="auto">
          <a:xfrm rot="10800000">
            <a:off x="6016625" y="4048125"/>
            <a:ext cx="2605088"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5728" name="Rounded Rectangle 21"/>
          <p:cNvSpPr>
            <a:spLocks noChangeArrowheads="1"/>
          </p:cNvSpPr>
          <p:nvPr/>
        </p:nvSpPr>
        <p:spPr bwMode="auto">
          <a:xfrm>
            <a:off x="5873750" y="3995738"/>
            <a:ext cx="2984500" cy="538162"/>
          </a:xfrm>
          <a:prstGeom prst="rect">
            <a:avLst/>
          </a:prstGeom>
          <a:noFill/>
          <a:ln w="9525">
            <a:noFill/>
            <a:miter lim="800000"/>
            <a:headEnd/>
            <a:tailEnd/>
          </a:ln>
        </p:spPr>
        <p:txBody>
          <a:bodyPr anchor="ctr"/>
          <a:lstStyle/>
          <a:p>
            <a:pPr algn="ctr"/>
            <a:r>
              <a:rPr lang="en-US" sz="2000" b="1">
                <a:solidFill>
                  <a:schemeClr val="bg1"/>
                </a:solidFill>
              </a:rPr>
              <a:t>EXTEND</a:t>
            </a:r>
          </a:p>
        </p:txBody>
      </p:sp>
      <p:sp>
        <p:nvSpPr>
          <p:cNvPr id="115729" name="Content Placeholder 2"/>
          <p:cNvSpPr txBox="1">
            <a:spLocks/>
          </p:cNvSpPr>
          <p:nvPr/>
        </p:nvSpPr>
        <p:spPr bwMode="auto">
          <a:xfrm>
            <a:off x="6146800" y="4549775"/>
            <a:ext cx="23431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br>
              <a:rPr lang="en-US" sz="1600" b="1"/>
            </a:br>
            <a:r>
              <a:rPr lang="en-US" sz="1600" b="1"/>
              <a:t>range of services</a:t>
            </a:r>
            <a:endParaRPr lang="en-US" sz="2400"/>
          </a:p>
        </p:txBody>
      </p:sp>
      <p:pic>
        <p:nvPicPr>
          <p:cNvPr id="115730" name="תמונה 51" descr="shapes 001.jpg"/>
          <p:cNvPicPr>
            <a:picLocks noChangeAspect="1"/>
          </p:cNvPicPr>
          <p:nvPr/>
        </p:nvPicPr>
        <p:blipFill>
          <a:blip r:embed="rId3"/>
          <a:srcRect/>
          <a:stretch>
            <a:fillRect/>
          </a:stretch>
        </p:blipFill>
        <p:spPr bwMode="auto">
          <a:xfrm>
            <a:off x="695325" y="2103438"/>
            <a:ext cx="2205038" cy="1797050"/>
          </a:xfrm>
          <a:prstGeom prst="rect">
            <a:avLst/>
          </a:prstGeom>
          <a:noFill/>
          <a:ln w="9525">
            <a:noFill/>
            <a:miter lim="800000"/>
            <a:headEnd/>
            <a:tailEnd/>
          </a:ln>
        </p:spPr>
      </p:pic>
      <p:pic>
        <p:nvPicPr>
          <p:cNvPr id="115731" name="תמונה 52" descr="shapes 001.jpg"/>
          <p:cNvPicPr>
            <a:picLocks noChangeAspect="1"/>
          </p:cNvPicPr>
          <p:nvPr/>
        </p:nvPicPr>
        <p:blipFill>
          <a:blip r:embed="rId4"/>
          <a:srcRect/>
          <a:stretch>
            <a:fillRect/>
          </a:stretch>
        </p:blipFill>
        <p:spPr bwMode="auto">
          <a:xfrm>
            <a:off x="6221413" y="2020888"/>
            <a:ext cx="2281237" cy="1855787"/>
          </a:xfrm>
          <a:prstGeom prst="rect">
            <a:avLst/>
          </a:prstGeom>
          <a:noFill/>
          <a:ln w="9525">
            <a:noFill/>
            <a:miter lim="800000"/>
            <a:headEnd/>
            <a:tailEnd/>
          </a:ln>
        </p:spPr>
      </p:pic>
      <p:pic>
        <p:nvPicPr>
          <p:cNvPr id="115732" name="תמונה 50" descr="shapes 001.jpg"/>
          <p:cNvPicPr>
            <a:picLocks noChangeAspect="1"/>
          </p:cNvPicPr>
          <p:nvPr/>
        </p:nvPicPr>
        <p:blipFill>
          <a:blip r:embed="rId5"/>
          <a:srcRect/>
          <a:stretch>
            <a:fillRect/>
          </a:stretch>
        </p:blipFill>
        <p:spPr bwMode="auto">
          <a:xfrm>
            <a:off x="3395663" y="2122488"/>
            <a:ext cx="2344737" cy="1779587"/>
          </a:xfrm>
          <a:prstGeom prst="rect">
            <a:avLst/>
          </a:prstGeom>
          <a:noFill/>
          <a:ln w="9525">
            <a:noFill/>
            <a:miter lim="800000"/>
            <a:headEnd/>
            <a:tailEnd/>
          </a:ln>
        </p:spPr>
      </p:pic>
      <p:sp>
        <p:nvSpPr>
          <p:cNvPr id="115733" name="כותרת 31"/>
          <p:cNvSpPr>
            <a:spLocks noGrp="1"/>
          </p:cNvSpPr>
          <p:nvPr>
            <p:ph type="title" idx="4294967295"/>
          </p:nvPr>
        </p:nvSpPr>
        <p:spPr/>
        <p:txBody>
          <a:bodyPr/>
          <a:lstStyle/>
          <a:p>
            <a:r>
              <a:rPr lang="en-US" smtClean="0"/>
              <a:t>The Strategy – Unified Resource Management</a:t>
            </a:r>
          </a:p>
        </p:txBody>
      </p:sp>
      <p:sp>
        <p:nvSpPr>
          <p:cNvPr id="115734" name="מלבן מעוגל 23"/>
          <p:cNvSpPr>
            <a:spLocks noChangeArrowheads="1"/>
          </p:cNvSpPr>
          <p:nvPr/>
        </p:nvSpPr>
        <p:spPr bwMode="auto">
          <a:xfrm>
            <a:off x="3148013" y="1946275"/>
            <a:ext cx="5534025" cy="3375025"/>
          </a:xfrm>
          <a:prstGeom prst="roundRect">
            <a:avLst>
              <a:gd name="adj" fmla="val 3250"/>
            </a:avLst>
          </a:prstGeom>
          <a:solidFill>
            <a:srgbClr val="FFFFFF">
              <a:alpha val="59999"/>
            </a:srgbClr>
          </a:solidFill>
          <a:ln w="6350" algn="ctr">
            <a:noFill/>
            <a:round/>
            <a:headEnd/>
            <a:tailEnd type="triangle" w="med" len="med"/>
          </a:ln>
        </p:spPr>
        <p:txBody>
          <a:bodyPr/>
          <a:lstStyle/>
          <a:p>
            <a:pPr algn="ctr"/>
            <a:endParaRPr lang="en-US">
              <a:solidFill>
                <a:srgbClr val="000000"/>
              </a:solidFill>
            </a:endParaRPr>
          </a:p>
        </p:txBody>
      </p:sp>
    </p:spTree>
    <p:extLst>
      <p:ext uri="{BB962C8B-B14F-4D97-AF65-F5344CB8AC3E}">
        <p14:creationId xmlns:p14="http://schemas.microsoft.com/office/powerpoint/2010/main" val="379612762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קבוצה 20"/>
          <p:cNvGrpSpPr>
            <a:grpSpLocks/>
          </p:cNvGrpSpPr>
          <p:nvPr/>
        </p:nvGrpSpPr>
        <p:grpSpPr bwMode="auto">
          <a:xfrm>
            <a:off x="221381" y="1066800"/>
            <a:ext cx="8710863" cy="5053265"/>
            <a:chOff x="374468" y="1660844"/>
            <a:chExt cx="2895600" cy="2873180"/>
          </a:xfrm>
        </p:grpSpPr>
        <p:sp>
          <p:nvSpPr>
            <p:cNvPr id="43" name="AutoShape 8"/>
            <p:cNvSpPr>
              <a:spLocks noChangeArrowheads="1"/>
            </p:cNvSpPr>
            <p:nvPr/>
          </p:nvSpPr>
          <p:spPr bwMode="auto">
            <a:xfrm>
              <a:off x="374468" y="1660844"/>
              <a:ext cx="2895600" cy="2873180"/>
            </a:xfrm>
            <a:prstGeom prst="roundRect">
              <a:avLst>
                <a:gd name="adj" fmla="val 5220"/>
              </a:avLst>
            </a:prstGeom>
            <a:solidFill>
              <a:srgbClr val="595959">
                <a:alpha val="69803"/>
              </a:srgbClr>
            </a:solidFill>
            <a:ln w="9525">
              <a:noFill/>
              <a:miter lim="800000"/>
              <a:headEnd/>
              <a:tailEnd/>
            </a:ln>
          </p:spPr>
          <p:txBody>
            <a:bodyPr anchor="ctr"/>
            <a:lstStyle/>
            <a:p>
              <a:pPr marL="119063"/>
              <a:endParaRPr lang="en-US" sz="2000">
                <a:solidFill>
                  <a:schemeClr val="bg1"/>
                </a:solidFill>
              </a:endParaRPr>
            </a:p>
          </p:txBody>
        </p:sp>
        <p:sp>
          <p:nvSpPr>
            <p:cNvPr id="44" name="Rectangle 8"/>
            <p:cNvSpPr>
              <a:spLocks noChangeArrowheads="1"/>
            </p:cNvSpPr>
            <p:nvPr/>
          </p:nvSpPr>
          <p:spPr bwMode="auto">
            <a:xfrm>
              <a:off x="406464" y="1726518"/>
              <a:ext cx="2822010" cy="2719943"/>
            </a:xfrm>
            <a:prstGeom prst="roundRect">
              <a:avLst>
                <a:gd name="adj" fmla="val 4761"/>
              </a:avLst>
            </a:prstGeom>
            <a:noFill/>
            <a:ln w="6350" algn="ctr">
              <a:solidFill>
                <a:schemeClr val="bg1"/>
              </a:solidFill>
              <a:round/>
              <a:headEnd/>
              <a:tailEnd type="triangle" w="med" len="med"/>
            </a:ln>
          </p:spPr>
          <p:txBody>
            <a:bodyPr anchor="ctr"/>
            <a:lstStyle/>
            <a:p>
              <a:pPr algn="ctr"/>
              <a:endParaRPr lang="en-US" sz="2000" b="1">
                <a:solidFill>
                  <a:schemeClr val="bg1"/>
                </a:solidFill>
              </a:endParaRPr>
            </a:p>
          </p:txBody>
        </p:sp>
      </p:grpSp>
      <p:grpSp>
        <p:nvGrpSpPr>
          <p:cNvPr id="45" name="Group 8"/>
          <p:cNvGrpSpPr/>
          <p:nvPr/>
        </p:nvGrpSpPr>
        <p:grpSpPr>
          <a:xfrm>
            <a:off x="2809066" y="1390852"/>
            <a:ext cx="1876834" cy="4419600"/>
            <a:chOff x="1291598" y="2597150"/>
            <a:chExt cx="1876834" cy="4419600"/>
          </a:xfrm>
        </p:grpSpPr>
        <p:sp>
          <p:nvSpPr>
            <p:cNvPr id="46" name="Rectangle 8"/>
            <p:cNvSpPr>
              <a:spLocks noChangeArrowheads="1"/>
            </p:cNvSpPr>
            <p:nvPr/>
          </p:nvSpPr>
          <p:spPr bwMode="auto">
            <a:xfrm>
              <a:off x="1291598" y="2597150"/>
              <a:ext cx="1876834" cy="4419600"/>
            </a:xfrm>
            <a:prstGeom prst="roundRect">
              <a:avLst>
                <a:gd name="adj" fmla="val 5861"/>
              </a:avLst>
            </a:prstGeom>
            <a:solidFill>
              <a:schemeClr val="bg1">
                <a:lumMod val="75000"/>
              </a:schemeClr>
            </a:solidFill>
            <a:ln w="9525">
              <a:noFill/>
              <a:miter lim="800000"/>
              <a:headEnd/>
              <a:tailEnd/>
            </a:ln>
          </p:spPr>
          <p:txBody>
            <a:bodyPr wrap="none" anchor="ctr" anchorCtr="1"/>
            <a:lstStyle/>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Print</a:t>
              </a:r>
            </a:p>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Materials</a:t>
              </a:r>
            </a:p>
          </p:txBody>
        </p:sp>
        <p:sp>
          <p:nvSpPr>
            <p:cNvPr id="47" name="Rectangle 46"/>
            <p:cNvSpPr/>
            <p:nvPr/>
          </p:nvSpPr>
          <p:spPr>
            <a:xfrm>
              <a:off x="1291598" y="5956300"/>
              <a:ext cx="1876834" cy="5080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en-US" sz="3200" dirty="0" smtClean="0">
                  <a:solidFill>
                    <a:prstClr val="black">
                      <a:lumMod val="50000"/>
                      <a:lumOff val="50000"/>
                    </a:prstClr>
                  </a:solidFill>
                  <a:latin typeface="Dax-Light"/>
                  <a:ea typeface="MS PGothic" pitchFamily="34" charset="-128"/>
                  <a:cs typeface="Dax-Light"/>
                </a:rPr>
                <a:t>Silo 1</a:t>
              </a:r>
              <a:endParaRPr lang="en-US" sz="3200" dirty="0">
                <a:solidFill>
                  <a:prstClr val="black">
                    <a:lumMod val="50000"/>
                    <a:lumOff val="50000"/>
                  </a:prstClr>
                </a:solidFill>
                <a:latin typeface="Dax-Light"/>
                <a:ea typeface="MS PGothic" pitchFamily="34" charset="-128"/>
                <a:cs typeface="Dax-Light"/>
              </a:endParaRPr>
            </a:p>
          </p:txBody>
        </p:sp>
      </p:grpSp>
      <p:grpSp>
        <p:nvGrpSpPr>
          <p:cNvPr id="48" name="Group 9"/>
          <p:cNvGrpSpPr/>
          <p:nvPr/>
        </p:nvGrpSpPr>
        <p:grpSpPr>
          <a:xfrm>
            <a:off x="4790266" y="1390852"/>
            <a:ext cx="1876834" cy="4419600"/>
            <a:chOff x="3659353" y="2597150"/>
            <a:chExt cx="1876834" cy="4419600"/>
          </a:xfrm>
        </p:grpSpPr>
        <p:sp>
          <p:nvSpPr>
            <p:cNvPr id="49" name="Rectangle 8"/>
            <p:cNvSpPr>
              <a:spLocks noChangeArrowheads="1"/>
            </p:cNvSpPr>
            <p:nvPr/>
          </p:nvSpPr>
          <p:spPr bwMode="auto">
            <a:xfrm>
              <a:off x="3659353" y="2597150"/>
              <a:ext cx="1876834" cy="4419600"/>
            </a:xfrm>
            <a:prstGeom prst="roundRect">
              <a:avLst>
                <a:gd name="adj" fmla="val 5861"/>
              </a:avLst>
            </a:prstGeom>
            <a:solidFill>
              <a:schemeClr val="bg1">
                <a:lumMod val="75000"/>
              </a:schemeClr>
            </a:solidFill>
            <a:ln w="9525">
              <a:noFill/>
              <a:miter lim="800000"/>
              <a:headEnd/>
              <a:tailEnd/>
            </a:ln>
          </p:spPr>
          <p:txBody>
            <a:bodyPr wrap="none" anchor="ctr" anchorCtr="1"/>
            <a:lstStyle/>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Electronic</a:t>
              </a:r>
            </a:p>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Materials</a:t>
              </a:r>
            </a:p>
          </p:txBody>
        </p:sp>
        <p:sp>
          <p:nvSpPr>
            <p:cNvPr id="50" name="Rectangle 49"/>
            <p:cNvSpPr/>
            <p:nvPr/>
          </p:nvSpPr>
          <p:spPr>
            <a:xfrm>
              <a:off x="3659353" y="5956300"/>
              <a:ext cx="1876834" cy="5080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en-US" sz="3200" dirty="0" smtClean="0">
                  <a:solidFill>
                    <a:prstClr val="black">
                      <a:lumMod val="50000"/>
                      <a:lumOff val="50000"/>
                    </a:prstClr>
                  </a:solidFill>
                  <a:latin typeface="Dax-Light"/>
                  <a:ea typeface="MS PGothic" pitchFamily="34" charset="-128"/>
                  <a:cs typeface="Dax-Light"/>
                </a:rPr>
                <a:t>Silo 2</a:t>
              </a:r>
              <a:endParaRPr lang="en-US" sz="3200" dirty="0">
                <a:solidFill>
                  <a:prstClr val="black">
                    <a:lumMod val="50000"/>
                    <a:lumOff val="50000"/>
                  </a:prstClr>
                </a:solidFill>
                <a:latin typeface="Dax-Light"/>
                <a:ea typeface="MS PGothic" pitchFamily="34" charset="-128"/>
                <a:cs typeface="Dax-Light"/>
              </a:endParaRPr>
            </a:p>
          </p:txBody>
        </p:sp>
      </p:grpSp>
      <p:grpSp>
        <p:nvGrpSpPr>
          <p:cNvPr id="54" name="Group 10"/>
          <p:cNvGrpSpPr/>
          <p:nvPr/>
        </p:nvGrpSpPr>
        <p:grpSpPr>
          <a:xfrm>
            <a:off x="6788307" y="1390852"/>
            <a:ext cx="1876834" cy="4419600"/>
            <a:chOff x="6027107" y="2597150"/>
            <a:chExt cx="1876834" cy="4419600"/>
          </a:xfrm>
        </p:grpSpPr>
        <p:sp>
          <p:nvSpPr>
            <p:cNvPr id="55" name="Rectangle 8"/>
            <p:cNvSpPr>
              <a:spLocks noChangeArrowheads="1"/>
            </p:cNvSpPr>
            <p:nvPr/>
          </p:nvSpPr>
          <p:spPr bwMode="auto">
            <a:xfrm>
              <a:off x="6027107" y="2597150"/>
              <a:ext cx="1876834" cy="4419600"/>
            </a:xfrm>
            <a:prstGeom prst="roundRect">
              <a:avLst>
                <a:gd name="adj" fmla="val 5861"/>
              </a:avLst>
            </a:prstGeom>
            <a:solidFill>
              <a:schemeClr val="bg1">
                <a:lumMod val="75000"/>
              </a:schemeClr>
            </a:solidFill>
            <a:ln w="9525">
              <a:noFill/>
              <a:miter lim="800000"/>
              <a:headEnd/>
              <a:tailEnd/>
            </a:ln>
          </p:spPr>
          <p:txBody>
            <a:bodyPr wrap="none" anchor="ctr" anchorCtr="1"/>
            <a:lstStyle/>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Digital</a:t>
              </a:r>
            </a:p>
            <a:p>
              <a:pPr algn="ctr" defTabSz="457200" fontAlgn="auto">
                <a:spcBef>
                  <a:spcPts val="0"/>
                </a:spcBef>
                <a:spcAft>
                  <a:spcPts val="0"/>
                </a:spcAft>
              </a:pPr>
              <a:r>
                <a:rPr lang="en-US" sz="2800" dirty="0" smtClean="0">
                  <a:solidFill>
                    <a:prstClr val="black">
                      <a:lumMod val="50000"/>
                      <a:lumOff val="50000"/>
                    </a:prstClr>
                  </a:solidFill>
                  <a:effectLst>
                    <a:innerShdw blurRad="63500" dist="50800" dir="13500000">
                      <a:prstClr val="black">
                        <a:alpha val="50000"/>
                      </a:prstClr>
                    </a:innerShdw>
                  </a:effectLst>
                  <a:latin typeface="Dax-Medium"/>
                  <a:ea typeface="MS PGothic" pitchFamily="34" charset="-128"/>
                  <a:cs typeface="Dax-Medium"/>
                </a:rPr>
                <a:t>Materials</a:t>
              </a:r>
            </a:p>
          </p:txBody>
        </p:sp>
        <p:sp>
          <p:nvSpPr>
            <p:cNvPr id="58" name="Rectangle 57"/>
            <p:cNvSpPr/>
            <p:nvPr/>
          </p:nvSpPr>
          <p:spPr>
            <a:xfrm>
              <a:off x="6027107" y="5956300"/>
              <a:ext cx="1876834" cy="508000"/>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defTabSz="457200" fontAlgn="auto">
                <a:spcBef>
                  <a:spcPts val="0"/>
                </a:spcBef>
                <a:spcAft>
                  <a:spcPts val="0"/>
                </a:spcAft>
              </a:pPr>
              <a:r>
                <a:rPr lang="en-US" sz="3200" dirty="0" smtClean="0">
                  <a:solidFill>
                    <a:prstClr val="black">
                      <a:lumMod val="50000"/>
                      <a:lumOff val="50000"/>
                    </a:prstClr>
                  </a:solidFill>
                  <a:latin typeface="Dax-Light"/>
                  <a:ea typeface="MS PGothic" pitchFamily="34" charset="-128"/>
                  <a:cs typeface="Dax-Light"/>
                </a:rPr>
                <a:t>Silo 3</a:t>
              </a:r>
              <a:endParaRPr lang="en-US" sz="3200" dirty="0">
                <a:solidFill>
                  <a:prstClr val="black">
                    <a:lumMod val="50000"/>
                    <a:lumOff val="50000"/>
                  </a:prstClr>
                </a:solidFill>
                <a:latin typeface="Dax-Light"/>
                <a:ea typeface="MS PGothic" pitchFamily="34" charset="-128"/>
                <a:cs typeface="Dax-Light"/>
              </a:endParaRPr>
            </a:p>
          </p:txBody>
        </p:sp>
      </p:grpSp>
      <p:grpSp>
        <p:nvGrpSpPr>
          <p:cNvPr id="62" name="Group 3"/>
          <p:cNvGrpSpPr/>
          <p:nvPr/>
        </p:nvGrpSpPr>
        <p:grpSpPr>
          <a:xfrm>
            <a:off x="457199" y="1378300"/>
            <a:ext cx="2160000" cy="2160000"/>
            <a:chOff x="180347" y="409933"/>
            <a:chExt cx="2160000" cy="2160000"/>
          </a:xfrm>
        </p:grpSpPr>
        <p:sp>
          <p:nvSpPr>
            <p:cNvPr id="63" name="Rectangle 6"/>
            <p:cNvSpPr>
              <a:spLocks noChangeArrowheads="1"/>
            </p:cNvSpPr>
            <p:nvPr/>
          </p:nvSpPr>
          <p:spPr bwMode="auto">
            <a:xfrm>
              <a:off x="180347" y="409933"/>
              <a:ext cx="2160000" cy="2160000"/>
            </a:xfrm>
            <a:prstGeom prst="roundRect">
              <a:avLst>
                <a:gd name="adj" fmla="val 5489"/>
              </a:avLst>
            </a:prstGeom>
            <a:solidFill>
              <a:srgbClr val="FF0000">
                <a:alpha val="59000"/>
              </a:srgbClr>
            </a:solidFill>
            <a:ln w="12700" cmpd="sng" algn="ctr">
              <a:noFill/>
              <a:round/>
              <a:headEnd/>
              <a:tailEnd type="triangle" w="med" len="med"/>
            </a:ln>
          </p:spPr>
          <p:txBody>
            <a:bodyPr anchor="b"/>
            <a:lstStyle/>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Duplicate</a:t>
              </a:r>
            </a:p>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Data</a:t>
              </a:r>
              <a:endParaRPr lang="en-US" sz="2400" dirty="0">
                <a:solidFill>
                  <a:prstClr val="white"/>
                </a:solidFill>
                <a:effectLst>
                  <a:outerShdw blurRad="50800" dist="38100" dir="13500000" algn="br" rotWithShape="0">
                    <a:prstClr val="black">
                      <a:alpha val="40000"/>
                    </a:prstClr>
                  </a:outerShdw>
                </a:effectLst>
                <a:latin typeface="Dax-Light"/>
                <a:ea typeface="MS PGothic" pitchFamily="34" charset="-128"/>
                <a:cs typeface="Dax-Light"/>
              </a:endParaRPr>
            </a:p>
          </p:txBody>
        </p:sp>
        <p:pic>
          <p:nvPicPr>
            <p:cNvPr id="64" name="Picture 63" descr="warn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321" y="669006"/>
              <a:ext cx="736053" cy="736053"/>
            </a:xfrm>
            <a:prstGeom prst="rect">
              <a:avLst/>
            </a:prstGeom>
          </p:spPr>
        </p:pic>
      </p:grpSp>
      <p:grpSp>
        <p:nvGrpSpPr>
          <p:cNvPr id="65" name="Group 11"/>
          <p:cNvGrpSpPr/>
          <p:nvPr/>
        </p:nvGrpSpPr>
        <p:grpSpPr>
          <a:xfrm>
            <a:off x="457199" y="3648852"/>
            <a:ext cx="2160000" cy="2160000"/>
            <a:chOff x="180347" y="1629131"/>
            <a:chExt cx="2160000" cy="2160000"/>
          </a:xfrm>
        </p:grpSpPr>
        <p:sp>
          <p:nvSpPr>
            <p:cNvPr id="69" name="Rectangle 6"/>
            <p:cNvSpPr>
              <a:spLocks noChangeArrowheads="1"/>
            </p:cNvSpPr>
            <p:nvPr/>
          </p:nvSpPr>
          <p:spPr bwMode="auto">
            <a:xfrm>
              <a:off x="180347" y="1629131"/>
              <a:ext cx="2160000" cy="2160000"/>
            </a:xfrm>
            <a:prstGeom prst="roundRect">
              <a:avLst>
                <a:gd name="adj" fmla="val 5489"/>
              </a:avLst>
            </a:prstGeom>
            <a:solidFill>
              <a:srgbClr val="FF0000">
                <a:alpha val="61000"/>
              </a:srgbClr>
            </a:solidFill>
            <a:ln w="12700" cmpd="sng" algn="ctr">
              <a:noFill/>
              <a:round/>
              <a:headEnd/>
              <a:tailEnd type="triangle" w="med" len="med"/>
            </a:ln>
          </p:spPr>
          <p:txBody>
            <a:bodyPr anchor="b"/>
            <a:lstStyle/>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Duplicate Workflows</a:t>
              </a:r>
              <a:endParaRPr lang="en-US" sz="2400" dirty="0">
                <a:solidFill>
                  <a:prstClr val="white"/>
                </a:solidFill>
                <a:effectLst>
                  <a:outerShdw blurRad="50800" dist="38100" dir="13500000" algn="br" rotWithShape="0">
                    <a:prstClr val="black">
                      <a:alpha val="40000"/>
                    </a:prstClr>
                  </a:outerShdw>
                </a:effectLst>
                <a:latin typeface="Dax-Light"/>
                <a:ea typeface="MS PGothic" pitchFamily="34" charset="-128"/>
                <a:cs typeface="Dax-Light"/>
              </a:endParaRPr>
            </a:p>
          </p:txBody>
        </p:sp>
        <p:pic>
          <p:nvPicPr>
            <p:cNvPr id="70" name="Picture 69" descr="warn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671" y="1923431"/>
              <a:ext cx="747352" cy="747352"/>
            </a:xfrm>
            <a:prstGeom prst="rect">
              <a:avLst/>
            </a:prstGeom>
          </p:spPr>
        </p:pic>
      </p:grpSp>
      <p:sp>
        <p:nvSpPr>
          <p:cNvPr id="3" name="Title 2"/>
          <p:cNvSpPr>
            <a:spLocks noGrp="1"/>
          </p:cNvSpPr>
          <p:nvPr>
            <p:ph type="title" idx="4294967295"/>
          </p:nvPr>
        </p:nvSpPr>
        <p:spPr>
          <a:xfrm>
            <a:off x="0" y="120650"/>
            <a:ext cx="8229600" cy="533400"/>
          </a:xfrm>
        </p:spPr>
        <p:txBody>
          <a:bodyPr/>
          <a:lstStyle/>
          <a:p>
            <a:r>
              <a:rPr lang="en-US" dirty="0"/>
              <a:t>The Current Resource Silos </a:t>
            </a:r>
            <a:r>
              <a:rPr lang="en-US" dirty="0" smtClean="0"/>
              <a:t>Challenges</a:t>
            </a:r>
            <a:endParaRPr lang="en-US" dirty="0"/>
          </a:p>
        </p:txBody>
      </p:sp>
    </p:spTree>
    <p:extLst>
      <p:ext uri="{BB962C8B-B14F-4D97-AF65-F5344CB8AC3E}">
        <p14:creationId xmlns:p14="http://schemas.microsoft.com/office/powerpoint/2010/main" val="2537558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45"/>
                                        </p:tgtEl>
                                        <p:attrNameLst>
                                          <p:attrName>ppt_x</p:attrName>
                                        </p:attrNameLst>
                                      </p:cBhvr>
                                      <p:tavLst>
                                        <p:tav tm="0">
                                          <p:val>
                                            <p:strVal val="ppt_x"/>
                                          </p:val>
                                        </p:tav>
                                        <p:tav tm="100000">
                                          <p:val>
                                            <p:strVal val="ppt_x"/>
                                          </p:val>
                                        </p:tav>
                                      </p:tavLst>
                                    </p:anim>
                                    <p:anim calcmode="lin" valueType="num">
                                      <p:cBhvr additive="base">
                                        <p:cTn id="29" dur="500"/>
                                        <p:tgtEl>
                                          <p:spTgt spid="45"/>
                                        </p:tgtEl>
                                        <p:attrNameLst>
                                          <p:attrName>ppt_y</p:attrName>
                                        </p:attrNameLst>
                                      </p:cBhvr>
                                      <p:tavLst>
                                        <p:tav tm="0">
                                          <p:val>
                                            <p:strVal val="ppt_y"/>
                                          </p:val>
                                        </p:tav>
                                        <p:tav tm="100000">
                                          <p:val>
                                            <p:strVal val="1+ppt_h/2"/>
                                          </p:val>
                                        </p:tav>
                                      </p:tavLst>
                                    </p:anim>
                                    <p:set>
                                      <p:cBhvr>
                                        <p:cTn id="30" dur="1" fill="hold">
                                          <p:stCondLst>
                                            <p:cond delay="499"/>
                                          </p:stCondLst>
                                        </p:cTn>
                                        <p:tgtEl>
                                          <p:spTgt spid="45"/>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48"/>
                                        </p:tgtEl>
                                        <p:attrNameLst>
                                          <p:attrName>ppt_x</p:attrName>
                                        </p:attrNameLst>
                                      </p:cBhvr>
                                      <p:tavLst>
                                        <p:tav tm="0">
                                          <p:val>
                                            <p:strVal val="ppt_x"/>
                                          </p:val>
                                        </p:tav>
                                        <p:tav tm="100000">
                                          <p:val>
                                            <p:strVal val="ppt_x"/>
                                          </p:val>
                                        </p:tav>
                                      </p:tavLst>
                                    </p:anim>
                                    <p:anim calcmode="lin" valueType="num">
                                      <p:cBhvr additive="base">
                                        <p:cTn id="33" dur="500"/>
                                        <p:tgtEl>
                                          <p:spTgt spid="48"/>
                                        </p:tgtEl>
                                        <p:attrNameLst>
                                          <p:attrName>ppt_y</p:attrName>
                                        </p:attrNameLst>
                                      </p:cBhvr>
                                      <p:tavLst>
                                        <p:tav tm="0">
                                          <p:val>
                                            <p:strVal val="ppt_y"/>
                                          </p:val>
                                        </p:tav>
                                        <p:tav tm="100000">
                                          <p:val>
                                            <p:strVal val="1+ppt_h/2"/>
                                          </p:val>
                                        </p:tav>
                                      </p:tavLst>
                                    </p:anim>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54"/>
                                        </p:tgtEl>
                                        <p:attrNameLst>
                                          <p:attrName>ppt_x</p:attrName>
                                        </p:attrNameLst>
                                      </p:cBhvr>
                                      <p:tavLst>
                                        <p:tav tm="0">
                                          <p:val>
                                            <p:strVal val="ppt_x"/>
                                          </p:val>
                                        </p:tav>
                                        <p:tav tm="100000">
                                          <p:val>
                                            <p:strVal val="ppt_x"/>
                                          </p:val>
                                        </p:tav>
                                      </p:tavLst>
                                    </p:anim>
                                    <p:anim calcmode="lin" valueType="num">
                                      <p:cBhvr additive="base">
                                        <p:cTn id="37" dur="500"/>
                                        <p:tgtEl>
                                          <p:spTgt spid="54"/>
                                        </p:tgtEl>
                                        <p:attrNameLst>
                                          <p:attrName>ppt_y</p:attrName>
                                        </p:attrNameLst>
                                      </p:cBhvr>
                                      <p:tavLst>
                                        <p:tav tm="0">
                                          <p:val>
                                            <p:strVal val="ppt_y"/>
                                          </p:val>
                                        </p:tav>
                                        <p:tav tm="100000">
                                          <p:val>
                                            <p:strVal val="1+ppt_h/2"/>
                                          </p:val>
                                        </p:tav>
                                      </p:tavLst>
                                    </p:anim>
                                    <p:set>
                                      <p:cBhvr>
                                        <p:cTn id="38" dur="1" fill="hold">
                                          <p:stCondLst>
                                            <p:cond delay="499"/>
                                          </p:stCondLst>
                                        </p:cTn>
                                        <p:tgtEl>
                                          <p:spTgt spid="5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2"/>
                                        </p:tgtEl>
                                      </p:cBhvr>
                                    </p:animEffect>
                                    <p:set>
                                      <p:cBhvr>
                                        <p:cTn id="41" dur="1" fill="hold">
                                          <p:stCondLst>
                                            <p:cond delay="499"/>
                                          </p:stCondLst>
                                        </p:cTn>
                                        <p:tgtEl>
                                          <p:spTgt spid="6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5"/>
                                        </p:tgtEl>
                                      </p:cBhvr>
                                    </p:animEffect>
                                    <p:set>
                                      <p:cBhvr>
                                        <p:cTn id="44"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0650"/>
            <a:ext cx="8229600" cy="533400"/>
          </a:xfrm>
        </p:spPr>
        <p:txBody>
          <a:bodyPr/>
          <a:lstStyle/>
          <a:p>
            <a:r>
              <a:rPr lang="en-US" dirty="0"/>
              <a:t>Efficiency: Unified Resource Management</a:t>
            </a:r>
          </a:p>
        </p:txBody>
      </p:sp>
      <p:grpSp>
        <p:nvGrpSpPr>
          <p:cNvPr id="3" name="קבוצה 20"/>
          <p:cNvGrpSpPr>
            <a:grpSpLocks/>
          </p:cNvGrpSpPr>
          <p:nvPr/>
        </p:nvGrpSpPr>
        <p:grpSpPr bwMode="auto">
          <a:xfrm>
            <a:off x="221381" y="1106235"/>
            <a:ext cx="8710863" cy="5053265"/>
            <a:chOff x="374468" y="1660844"/>
            <a:chExt cx="2895600" cy="2873180"/>
          </a:xfrm>
        </p:grpSpPr>
        <p:sp>
          <p:nvSpPr>
            <p:cNvPr id="4" name="AutoShape 8"/>
            <p:cNvSpPr>
              <a:spLocks noChangeArrowheads="1"/>
            </p:cNvSpPr>
            <p:nvPr/>
          </p:nvSpPr>
          <p:spPr bwMode="auto">
            <a:xfrm>
              <a:off x="374468" y="1660844"/>
              <a:ext cx="2895600" cy="2873180"/>
            </a:xfrm>
            <a:prstGeom prst="roundRect">
              <a:avLst>
                <a:gd name="adj" fmla="val 5220"/>
              </a:avLst>
            </a:prstGeom>
            <a:solidFill>
              <a:srgbClr val="595959">
                <a:alpha val="69803"/>
              </a:srgbClr>
            </a:solidFill>
            <a:ln w="9525">
              <a:noFill/>
              <a:miter lim="800000"/>
              <a:headEnd/>
              <a:tailEnd/>
            </a:ln>
          </p:spPr>
          <p:txBody>
            <a:bodyPr anchor="ctr"/>
            <a:lstStyle/>
            <a:p>
              <a:pPr marL="119063"/>
              <a:endParaRPr lang="en-US" sz="2000">
                <a:solidFill>
                  <a:schemeClr val="bg1"/>
                </a:solidFill>
              </a:endParaRPr>
            </a:p>
          </p:txBody>
        </p:sp>
        <p:sp>
          <p:nvSpPr>
            <p:cNvPr id="5" name="Rectangle 8"/>
            <p:cNvSpPr>
              <a:spLocks noChangeArrowheads="1"/>
            </p:cNvSpPr>
            <p:nvPr/>
          </p:nvSpPr>
          <p:spPr bwMode="auto">
            <a:xfrm>
              <a:off x="406464" y="1726518"/>
              <a:ext cx="2822010" cy="2719943"/>
            </a:xfrm>
            <a:prstGeom prst="roundRect">
              <a:avLst>
                <a:gd name="adj" fmla="val 4761"/>
              </a:avLst>
            </a:prstGeom>
            <a:noFill/>
            <a:ln w="6350" algn="ctr">
              <a:solidFill>
                <a:schemeClr val="bg1"/>
              </a:solidFill>
              <a:round/>
              <a:headEnd/>
              <a:tailEnd type="triangle" w="med" len="med"/>
            </a:ln>
          </p:spPr>
          <p:txBody>
            <a:bodyPr anchor="ctr"/>
            <a:lstStyle/>
            <a:p>
              <a:pPr algn="ctr"/>
              <a:endParaRPr lang="en-US" sz="2000" b="1">
                <a:solidFill>
                  <a:schemeClr val="bg1"/>
                </a:solidFill>
              </a:endParaRPr>
            </a:p>
          </p:txBody>
        </p:sp>
      </p:grpSp>
      <p:grpSp>
        <p:nvGrpSpPr>
          <p:cNvPr id="6" name="קבוצה 20"/>
          <p:cNvGrpSpPr>
            <a:grpSpLocks/>
          </p:cNvGrpSpPr>
          <p:nvPr/>
        </p:nvGrpSpPr>
        <p:grpSpPr bwMode="auto">
          <a:xfrm>
            <a:off x="3070459" y="1337244"/>
            <a:ext cx="5633340" cy="4550343"/>
            <a:chOff x="447367" y="1544699"/>
            <a:chExt cx="2813088" cy="3035642"/>
          </a:xfrm>
        </p:grpSpPr>
        <p:sp>
          <p:nvSpPr>
            <p:cNvPr id="7" name="AutoShape 8"/>
            <p:cNvSpPr>
              <a:spLocks noChangeArrowheads="1"/>
            </p:cNvSpPr>
            <p:nvPr/>
          </p:nvSpPr>
          <p:spPr bwMode="auto">
            <a:xfrm>
              <a:off x="447367" y="1544699"/>
              <a:ext cx="2813088" cy="3035642"/>
            </a:xfrm>
            <a:prstGeom prst="roundRect">
              <a:avLst>
                <a:gd name="adj" fmla="val 5439"/>
              </a:avLst>
            </a:prstGeom>
            <a:solidFill>
              <a:srgbClr val="2C4D82">
                <a:alpha val="94902"/>
              </a:srgbClr>
            </a:solidFill>
            <a:ln w="9525">
              <a:noFill/>
              <a:miter lim="800000"/>
              <a:headEnd/>
              <a:tailEnd/>
            </a:ln>
          </p:spPr>
          <p:txBody>
            <a:bodyPr anchor="ctr"/>
            <a:lstStyle/>
            <a:p>
              <a:pPr marL="119063"/>
              <a:endParaRPr lang="en-US" sz="2000">
                <a:solidFill>
                  <a:schemeClr val="bg1"/>
                </a:solidFill>
              </a:endParaRPr>
            </a:p>
          </p:txBody>
        </p:sp>
        <p:sp>
          <p:nvSpPr>
            <p:cNvPr id="8" name="Rectangle 8"/>
            <p:cNvSpPr>
              <a:spLocks noChangeArrowheads="1"/>
            </p:cNvSpPr>
            <p:nvPr/>
          </p:nvSpPr>
          <p:spPr bwMode="auto">
            <a:xfrm>
              <a:off x="505045" y="1608911"/>
              <a:ext cx="2694110" cy="2892584"/>
            </a:xfrm>
            <a:prstGeom prst="roundRect">
              <a:avLst>
                <a:gd name="adj" fmla="val 4300"/>
              </a:avLst>
            </a:prstGeom>
            <a:noFill/>
            <a:ln w="6350" algn="ctr">
              <a:solidFill>
                <a:schemeClr val="bg1"/>
              </a:solidFill>
              <a:round/>
              <a:headEnd/>
              <a:tailEnd type="triangle" w="med" len="med"/>
            </a:ln>
          </p:spPr>
          <p:txBody>
            <a:bodyPr anchor="ctr"/>
            <a:lstStyle/>
            <a:p>
              <a:pPr algn="ctr"/>
              <a:endParaRPr lang="en-US" sz="2000" b="1">
                <a:solidFill>
                  <a:schemeClr val="bg1"/>
                </a:solidFill>
              </a:endParaRPr>
            </a:p>
          </p:txBody>
        </p:sp>
      </p:grpSp>
      <p:grpSp>
        <p:nvGrpSpPr>
          <p:cNvPr id="9" name="Group 7"/>
          <p:cNvGrpSpPr/>
          <p:nvPr/>
        </p:nvGrpSpPr>
        <p:grpSpPr>
          <a:xfrm>
            <a:off x="438750" y="1333236"/>
            <a:ext cx="2533050" cy="1440000"/>
            <a:chOff x="418473" y="1629131"/>
            <a:chExt cx="2533050" cy="1440000"/>
          </a:xfrm>
        </p:grpSpPr>
        <p:sp>
          <p:nvSpPr>
            <p:cNvPr id="10" name="Rectangle 6"/>
            <p:cNvSpPr>
              <a:spLocks noChangeArrowheads="1"/>
            </p:cNvSpPr>
            <p:nvPr/>
          </p:nvSpPr>
          <p:spPr bwMode="auto">
            <a:xfrm>
              <a:off x="418473" y="1629131"/>
              <a:ext cx="2533050" cy="1440000"/>
            </a:xfrm>
            <a:prstGeom prst="roundRect">
              <a:avLst>
                <a:gd name="adj" fmla="val 15023"/>
              </a:avLst>
            </a:prstGeom>
            <a:solidFill>
              <a:srgbClr val="008000">
                <a:alpha val="59000"/>
              </a:srgbClr>
            </a:solidFill>
            <a:ln w="12700" cmpd="sng" algn="ctr">
              <a:noFill/>
              <a:round/>
              <a:headEnd/>
              <a:tailEnd type="triangle" w="med" len="med"/>
            </a:ln>
          </p:spPr>
          <p:txBody>
            <a:bodyPr anchor="b"/>
            <a:lstStyle/>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Unified</a:t>
              </a:r>
            </a:p>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Data</a:t>
              </a:r>
              <a:endParaRPr lang="en-US" sz="2400" dirty="0">
                <a:solidFill>
                  <a:prstClr val="white"/>
                </a:solidFill>
                <a:effectLst>
                  <a:outerShdw blurRad="50800" dist="38100" dir="13500000" algn="br" rotWithShape="0">
                    <a:prstClr val="black">
                      <a:alpha val="40000"/>
                    </a:prstClr>
                  </a:outerShdw>
                </a:effectLst>
                <a:latin typeface="Dax-Light"/>
                <a:ea typeface="MS PGothic" pitchFamily="34" charset="-128"/>
                <a:cs typeface="Dax-Light"/>
              </a:endParaRPr>
            </a:p>
          </p:txBody>
        </p:sp>
        <p:pic>
          <p:nvPicPr>
            <p:cNvPr id="11" name="Picture 10" descr="ti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670" y="1714038"/>
              <a:ext cx="480656" cy="480656"/>
            </a:xfrm>
            <a:prstGeom prst="rect">
              <a:avLst/>
            </a:prstGeom>
          </p:spPr>
        </p:pic>
      </p:grpSp>
      <p:grpSp>
        <p:nvGrpSpPr>
          <p:cNvPr id="12" name="Group 8"/>
          <p:cNvGrpSpPr/>
          <p:nvPr/>
        </p:nvGrpSpPr>
        <p:grpSpPr>
          <a:xfrm>
            <a:off x="438749" y="2891724"/>
            <a:ext cx="2533051" cy="1440000"/>
            <a:chOff x="418472" y="2615584"/>
            <a:chExt cx="2533051" cy="1440000"/>
          </a:xfrm>
        </p:grpSpPr>
        <p:sp>
          <p:nvSpPr>
            <p:cNvPr id="13" name="Rectangle 6"/>
            <p:cNvSpPr>
              <a:spLocks noChangeArrowheads="1"/>
            </p:cNvSpPr>
            <p:nvPr/>
          </p:nvSpPr>
          <p:spPr bwMode="auto">
            <a:xfrm>
              <a:off x="418472" y="2615584"/>
              <a:ext cx="2533051" cy="1440000"/>
            </a:xfrm>
            <a:prstGeom prst="roundRect">
              <a:avLst>
                <a:gd name="adj" fmla="val 16214"/>
              </a:avLst>
            </a:prstGeom>
            <a:solidFill>
              <a:srgbClr val="008000">
                <a:alpha val="61000"/>
              </a:srgbClr>
            </a:solidFill>
            <a:ln w="12700" cmpd="sng" algn="ctr">
              <a:noFill/>
              <a:round/>
              <a:headEnd/>
              <a:tailEnd type="triangle" w="med" len="med"/>
            </a:ln>
          </p:spPr>
          <p:txBody>
            <a:bodyPr anchor="b"/>
            <a:lstStyle/>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Unified Workflows</a:t>
              </a:r>
              <a:endParaRPr lang="en-US" sz="2400" dirty="0">
                <a:solidFill>
                  <a:prstClr val="white"/>
                </a:solidFill>
                <a:effectLst>
                  <a:outerShdw blurRad="50800" dist="38100" dir="13500000" algn="br" rotWithShape="0">
                    <a:prstClr val="black">
                      <a:alpha val="40000"/>
                    </a:prstClr>
                  </a:outerShdw>
                </a:effectLst>
                <a:latin typeface="Dax-Light"/>
                <a:ea typeface="MS PGothic" pitchFamily="34" charset="-128"/>
                <a:cs typeface="Dax-Light"/>
              </a:endParaRPr>
            </a:p>
          </p:txBody>
        </p:sp>
        <p:pic>
          <p:nvPicPr>
            <p:cNvPr id="14" name="Picture 13" descr="ti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669" y="2706908"/>
              <a:ext cx="480656" cy="480656"/>
            </a:xfrm>
            <a:prstGeom prst="rect">
              <a:avLst/>
            </a:prstGeom>
          </p:spPr>
        </p:pic>
      </p:grpSp>
      <p:grpSp>
        <p:nvGrpSpPr>
          <p:cNvPr id="15" name="Group 18"/>
          <p:cNvGrpSpPr/>
          <p:nvPr/>
        </p:nvGrpSpPr>
        <p:grpSpPr>
          <a:xfrm>
            <a:off x="438751" y="4450212"/>
            <a:ext cx="2533050" cy="1440000"/>
            <a:chOff x="418473" y="3787585"/>
            <a:chExt cx="2533050" cy="1440000"/>
          </a:xfrm>
        </p:grpSpPr>
        <p:sp>
          <p:nvSpPr>
            <p:cNvPr id="16" name="Rectangle 6"/>
            <p:cNvSpPr>
              <a:spLocks noChangeArrowheads="1"/>
            </p:cNvSpPr>
            <p:nvPr/>
          </p:nvSpPr>
          <p:spPr bwMode="auto">
            <a:xfrm>
              <a:off x="418473" y="3787585"/>
              <a:ext cx="2533050" cy="1440000"/>
            </a:xfrm>
            <a:prstGeom prst="roundRect">
              <a:avLst>
                <a:gd name="adj" fmla="val 12639"/>
              </a:avLst>
            </a:prstGeom>
            <a:solidFill>
              <a:srgbClr val="008000">
                <a:alpha val="61000"/>
              </a:srgbClr>
            </a:solidFill>
            <a:ln w="12700" cmpd="sng" algn="ctr">
              <a:noFill/>
              <a:round/>
              <a:headEnd/>
              <a:tailEnd type="triangle" w="med" len="med"/>
            </a:ln>
          </p:spPr>
          <p:txBody>
            <a:bodyPr anchor="b"/>
            <a:lstStyle/>
            <a:p>
              <a:pPr marL="0" lvl="2" algn="ctr" defTabSz="457200" fontAlgn="auto">
                <a:spcBef>
                  <a:spcPts val="0"/>
                </a:spcBef>
                <a:spcAft>
                  <a:spcPts val="0"/>
                </a:spcAft>
              </a:pPr>
              <a:r>
                <a:rPr lang="en-US" sz="2400" dirty="0" smtClean="0">
                  <a:solidFill>
                    <a:prstClr val="white"/>
                  </a:solidFill>
                  <a:effectLst>
                    <a:outerShdw blurRad="50800" dist="38100" dir="13500000" algn="br" rotWithShape="0">
                      <a:prstClr val="black">
                        <a:alpha val="40000"/>
                      </a:prstClr>
                    </a:outerShdw>
                  </a:effectLst>
                  <a:latin typeface="Dax-Light"/>
                  <a:ea typeface="MS PGothic" pitchFamily="34" charset="-128"/>
                  <a:cs typeface="Dax-Light"/>
                </a:rPr>
                <a:t>Unified Management</a:t>
              </a:r>
              <a:endParaRPr lang="en-US" sz="2400" dirty="0">
                <a:solidFill>
                  <a:prstClr val="white"/>
                </a:solidFill>
                <a:effectLst>
                  <a:outerShdw blurRad="50800" dist="38100" dir="13500000" algn="br" rotWithShape="0">
                    <a:prstClr val="black">
                      <a:alpha val="40000"/>
                    </a:prstClr>
                  </a:outerShdw>
                </a:effectLst>
                <a:latin typeface="Dax-Light"/>
                <a:ea typeface="MS PGothic" pitchFamily="34" charset="-128"/>
                <a:cs typeface="Dax-Light"/>
              </a:endParaRPr>
            </a:p>
          </p:txBody>
        </p:sp>
        <p:pic>
          <p:nvPicPr>
            <p:cNvPr id="17" name="Picture 16" descr="ti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670" y="3876227"/>
              <a:ext cx="480656" cy="480656"/>
            </a:xfrm>
            <a:prstGeom prst="rect">
              <a:avLst/>
            </a:prstGeom>
          </p:spPr>
        </p:pic>
      </p:grpSp>
      <p:sp>
        <p:nvSpPr>
          <p:cNvPr id="18" name="Rectangle 8"/>
          <p:cNvSpPr>
            <a:spLocks noChangeArrowheads="1"/>
          </p:cNvSpPr>
          <p:nvPr/>
        </p:nvSpPr>
        <p:spPr bwMode="auto">
          <a:xfrm>
            <a:off x="3324725" y="2400834"/>
            <a:ext cx="5151284" cy="734961"/>
          </a:xfrm>
          <a:prstGeom prst="roundRect">
            <a:avLst/>
          </a:prstGeom>
          <a:ln>
            <a:noFill/>
            <a:headEnd/>
            <a:tailEnd/>
          </a:ln>
        </p:spPr>
        <p:style>
          <a:lnRef idx="1">
            <a:schemeClr val="dk1"/>
          </a:lnRef>
          <a:fillRef idx="2">
            <a:schemeClr val="dk1"/>
          </a:fillRef>
          <a:effectRef idx="1">
            <a:schemeClr val="dk1"/>
          </a:effectRef>
          <a:fontRef idx="minor">
            <a:schemeClr val="dk1"/>
          </a:fontRef>
        </p:style>
        <p:txBody>
          <a:bodyPr wrap="none" anchor="ctr" anchorCtr="1"/>
          <a:lstStyle/>
          <a:p>
            <a:pPr algn="r" defTabSz="457200" fontAlgn="auto">
              <a:spcBef>
                <a:spcPts val="0"/>
              </a:spcBef>
              <a:spcAft>
                <a:spcPts val="0"/>
              </a:spcAft>
            </a:pPr>
            <a:r>
              <a:rPr lang="en-US" sz="2800" dirty="0">
                <a:solidFill>
                  <a:srgbClr val="7F7F7F"/>
                </a:solidFill>
                <a:effectLst>
                  <a:innerShdw blurRad="63500" dist="50800" dir="13500000">
                    <a:prstClr val="black">
                      <a:alpha val="50000"/>
                    </a:prstClr>
                  </a:innerShdw>
                </a:effectLst>
                <a:latin typeface="Dax-Medium"/>
                <a:ea typeface="MS PGothic" pitchFamily="34" charset="-128"/>
                <a:cs typeface="Dax-Medium"/>
              </a:rPr>
              <a:t>Fulfillment</a:t>
            </a:r>
          </a:p>
        </p:txBody>
      </p:sp>
      <p:sp>
        <p:nvSpPr>
          <p:cNvPr id="19" name="Rectangle 8"/>
          <p:cNvSpPr>
            <a:spLocks noChangeArrowheads="1"/>
          </p:cNvSpPr>
          <p:nvPr/>
        </p:nvSpPr>
        <p:spPr bwMode="auto">
          <a:xfrm>
            <a:off x="3324725" y="3239034"/>
            <a:ext cx="5151284" cy="734961"/>
          </a:xfrm>
          <a:prstGeom prst="roundRect">
            <a:avLst/>
          </a:prstGeom>
          <a:ln>
            <a:noFill/>
            <a:headEnd/>
            <a:tailEnd/>
          </a:ln>
        </p:spPr>
        <p:style>
          <a:lnRef idx="1">
            <a:schemeClr val="dk1"/>
          </a:lnRef>
          <a:fillRef idx="2">
            <a:schemeClr val="dk1"/>
          </a:fillRef>
          <a:effectRef idx="1">
            <a:schemeClr val="dk1"/>
          </a:effectRef>
          <a:fontRef idx="minor">
            <a:schemeClr val="dk1"/>
          </a:fontRef>
        </p:style>
        <p:txBody>
          <a:bodyPr wrap="none" anchor="ctr" anchorCtr="1"/>
          <a:lstStyle/>
          <a:p>
            <a:pPr algn="r" defTabSz="457200" fontAlgn="auto">
              <a:spcBef>
                <a:spcPts val="0"/>
              </a:spcBef>
              <a:spcAft>
                <a:spcPts val="0"/>
              </a:spcAft>
            </a:pPr>
            <a:r>
              <a:rPr lang="en-US" sz="2800" dirty="0" smtClean="0">
                <a:solidFill>
                  <a:srgbClr val="7F7F7F"/>
                </a:solidFill>
                <a:effectLst>
                  <a:innerShdw blurRad="63500" dist="50800" dir="13500000">
                    <a:prstClr val="black">
                      <a:alpha val="50000"/>
                    </a:prstClr>
                  </a:innerShdw>
                </a:effectLst>
                <a:latin typeface="Dax-Medium"/>
                <a:ea typeface="MS PGothic" pitchFamily="34" charset="-128"/>
                <a:cs typeface="Dax-Medium"/>
              </a:rPr>
              <a:t>Metadata </a:t>
            </a:r>
            <a:r>
              <a:rPr lang="en-US" sz="2800" dirty="0">
                <a:solidFill>
                  <a:srgbClr val="7F7F7F"/>
                </a:solidFill>
                <a:effectLst>
                  <a:innerShdw blurRad="63500" dist="50800" dir="13500000">
                    <a:prstClr val="black">
                      <a:alpha val="50000"/>
                    </a:prstClr>
                  </a:innerShdw>
                </a:effectLst>
                <a:latin typeface="Dax-Medium"/>
                <a:ea typeface="MS PGothic" pitchFamily="34" charset="-128"/>
                <a:cs typeface="Dax-Medium"/>
              </a:rPr>
              <a:t>Management</a:t>
            </a:r>
          </a:p>
        </p:txBody>
      </p:sp>
      <p:sp>
        <p:nvSpPr>
          <p:cNvPr id="20" name="Rectangle 8"/>
          <p:cNvSpPr>
            <a:spLocks noChangeArrowheads="1"/>
          </p:cNvSpPr>
          <p:nvPr/>
        </p:nvSpPr>
        <p:spPr bwMode="auto">
          <a:xfrm>
            <a:off x="3324725" y="4077234"/>
            <a:ext cx="5151284" cy="734961"/>
          </a:xfrm>
          <a:prstGeom prst="roundRect">
            <a:avLst/>
          </a:prstGeom>
          <a:ln>
            <a:noFill/>
            <a:headEnd/>
            <a:tailEnd/>
          </a:ln>
        </p:spPr>
        <p:style>
          <a:lnRef idx="1">
            <a:schemeClr val="dk1"/>
          </a:lnRef>
          <a:fillRef idx="2">
            <a:schemeClr val="dk1"/>
          </a:fillRef>
          <a:effectRef idx="1">
            <a:schemeClr val="dk1"/>
          </a:effectRef>
          <a:fontRef idx="minor">
            <a:schemeClr val="dk1"/>
          </a:fontRef>
        </p:style>
        <p:txBody>
          <a:bodyPr wrap="none" anchor="ctr" anchorCtr="1"/>
          <a:lstStyle/>
          <a:p>
            <a:pPr algn="r" defTabSz="457200" fontAlgn="auto">
              <a:spcBef>
                <a:spcPts val="0"/>
              </a:spcBef>
              <a:spcAft>
                <a:spcPts val="0"/>
              </a:spcAft>
            </a:pPr>
            <a:r>
              <a:rPr lang="en-US" sz="2800" dirty="0">
                <a:solidFill>
                  <a:srgbClr val="7F7F7F"/>
                </a:solidFill>
                <a:effectLst>
                  <a:innerShdw blurRad="63500" dist="50800" dir="13500000">
                    <a:prstClr val="black">
                      <a:alpha val="50000"/>
                    </a:prstClr>
                  </a:innerShdw>
                </a:effectLst>
                <a:latin typeface="Dax-Medium"/>
                <a:ea typeface="MS PGothic" pitchFamily="34" charset="-128"/>
                <a:cs typeface="Dax-Medium"/>
              </a:rPr>
              <a:t>Acquisitions</a:t>
            </a:r>
          </a:p>
        </p:txBody>
      </p:sp>
      <p:sp>
        <p:nvSpPr>
          <p:cNvPr id="21" name="Rectangle 8"/>
          <p:cNvSpPr>
            <a:spLocks noChangeArrowheads="1"/>
          </p:cNvSpPr>
          <p:nvPr/>
        </p:nvSpPr>
        <p:spPr bwMode="auto">
          <a:xfrm>
            <a:off x="3324725" y="4915434"/>
            <a:ext cx="5151284" cy="734961"/>
          </a:xfrm>
          <a:prstGeom prst="roundRect">
            <a:avLst/>
          </a:prstGeom>
          <a:ln>
            <a:noFill/>
            <a:headEnd/>
            <a:tailEnd/>
          </a:ln>
        </p:spPr>
        <p:style>
          <a:lnRef idx="1">
            <a:schemeClr val="dk1"/>
          </a:lnRef>
          <a:fillRef idx="2">
            <a:schemeClr val="dk1"/>
          </a:fillRef>
          <a:effectRef idx="1">
            <a:schemeClr val="dk1"/>
          </a:effectRef>
          <a:fontRef idx="minor">
            <a:schemeClr val="dk1"/>
          </a:fontRef>
        </p:style>
        <p:txBody>
          <a:bodyPr wrap="none" anchor="ctr" anchorCtr="1"/>
          <a:lstStyle/>
          <a:p>
            <a:pPr algn="r" defTabSz="457200" fontAlgn="auto">
              <a:spcBef>
                <a:spcPts val="0"/>
              </a:spcBef>
              <a:spcAft>
                <a:spcPts val="0"/>
              </a:spcAft>
            </a:pPr>
            <a:r>
              <a:rPr lang="en-US" sz="2800" dirty="0" smtClean="0">
                <a:solidFill>
                  <a:srgbClr val="7F7F7F"/>
                </a:solidFill>
                <a:effectLst>
                  <a:innerShdw blurRad="63500" dist="50800" dir="13500000">
                    <a:prstClr val="black">
                      <a:alpha val="50000"/>
                    </a:prstClr>
                  </a:innerShdw>
                </a:effectLst>
                <a:latin typeface="Dax-Medium"/>
                <a:ea typeface="MS PGothic" pitchFamily="34" charset="-128"/>
                <a:cs typeface="Dax-Medium"/>
              </a:rPr>
              <a:t>Selection</a:t>
            </a:r>
          </a:p>
        </p:txBody>
      </p:sp>
      <p:grpSp>
        <p:nvGrpSpPr>
          <p:cNvPr id="22" name="קבוצה 30"/>
          <p:cNvGrpSpPr/>
          <p:nvPr/>
        </p:nvGrpSpPr>
        <p:grpSpPr>
          <a:xfrm>
            <a:off x="3311091" y="1543386"/>
            <a:ext cx="5159141" cy="734400"/>
            <a:chOff x="1450797" y="4358581"/>
            <a:chExt cx="6644116" cy="531397"/>
          </a:xfrm>
        </p:grpSpPr>
        <p:sp>
          <p:nvSpPr>
            <p:cNvPr id="23" name="מלבן מעוגל 32"/>
            <p:cNvSpPr/>
            <p:nvPr/>
          </p:nvSpPr>
          <p:spPr bwMode="auto">
            <a:xfrm>
              <a:off x="1450797" y="4358581"/>
              <a:ext cx="6644116" cy="531397"/>
            </a:xfrm>
            <a:prstGeom prst="roundRect">
              <a:avLst/>
            </a:prstGeom>
            <a:solidFill>
              <a:schemeClr val="bg1"/>
            </a:solidFill>
            <a:ln w="76200" cap="flat" cmpd="sng" algn="ctr">
              <a:noFill/>
              <a:prstDash val="solid"/>
              <a:round/>
              <a:headEnd type="none" w="med" len="med"/>
              <a:tailEnd type="triangle" w="med" len="med"/>
            </a:ln>
            <a:effectLst>
              <a:outerShdw blurRad="50800" dist="38100" dir="2700000" algn="tl" rotWithShape="0">
                <a:prstClr val="black">
                  <a:alpha val="40000"/>
                </a:prstClr>
              </a:outerShdw>
            </a:effec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pic>
          <p:nvPicPr>
            <p:cNvPr id="24" name="Picture 3"/>
            <p:cNvPicPr>
              <a:picLocks noChangeAspect="1" noChangeArrowheads="1"/>
            </p:cNvPicPr>
            <p:nvPr/>
          </p:nvPicPr>
          <p:blipFill>
            <a:blip r:embed="rId4" cstate="print"/>
            <a:stretch>
              <a:fillRect/>
            </a:stretch>
          </p:blipFill>
          <p:spPr bwMode="auto">
            <a:xfrm>
              <a:off x="4114599" y="4500307"/>
              <a:ext cx="1122739" cy="224978"/>
            </a:xfrm>
            <a:prstGeom prst="rect">
              <a:avLst/>
            </a:prstGeom>
            <a:noFill/>
            <a:ln>
              <a:noFill/>
            </a:ln>
          </p:spPr>
        </p:pic>
      </p:grpSp>
      <p:sp>
        <p:nvSpPr>
          <p:cNvPr id="25" name="Title 2"/>
          <p:cNvSpPr txBox="1">
            <a:spLocks/>
          </p:cNvSpPr>
          <p:nvPr/>
        </p:nvSpPr>
        <p:spPr>
          <a:xfrm>
            <a:off x="457200" y="990600"/>
            <a:ext cx="8839200" cy="5334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1400" kern="1200">
                <a:solidFill>
                  <a:srgbClr val="474F6C"/>
                </a:solidFill>
                <a:latin typeface="Helvetica Light"/>
                <a:ea typeface="+mj-ea"/>
                <a:cs typeface="Helvetica Light"/>
              </a:defRPr>
            </a:lvl1pPr>
          </a:lstStyle>
          <a:p>
            <a:endParaRPr lang="en-US" sz="3200" b="1" dirty="0">
              <a:solidFill>
                <a:schemeClr val="tx1">
                  <a:lumMod val="75000"/>
                  <a:lumOff val="25000"/>
                </a:schemeClr>
              </a:solidFill>
            </a:endParaRPr>
          </a:p>
        </p:txBody>
      </p:sp>
    </p:spTree>
    <p:extLst>
      <p:ext uri="{BB962C8B-B14F-4D97-AF65-F5344CB8AC3E}">
        <p14:creationId xmlns:p14="http://schemas.microsoft.com/office/powerpoint/2010/main" val="942848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1" name="קבוצה 33"/>
          <p:cNvGrpSpPr>
            <a:grpSpLocks/>
          </p:cNvGrpSpPr>
          <p:nvPr/>
        </p:nvGrpSpPr>
        <p:grpSpPr bwMode="auto">
          <a:xfrm>
            <a:off x="231775" y="4351338"/>
            <a:ext cx="8688388" cy="1684337"/>
            <a:chOff x="231775" y="1413075"/>
            <a:chExt cx="8688050" cy="1683189"/>
          </a:xfrm>
        </p:grpSpPr>
        <p:sp>
          <p:nvSpPr>
            <p:cNvPr id="46" name="AutoShape 2"/>
            <p:cNvSpPr>
              <a:spLocks noChangeArrowheads="1"/>
            </p:cNvSpPr>
            <p:nvPr/>
          </p:nvSpPr>
          <p:spPr bwMode="auto">
            <a:xfrm>
              <a:off x="231775" y="1413075"/>
              <a:ext cx="8667413" cy="1683189"/>
            </a:xfrm>
            <a:prstGeom prst="roundRect">
              <a:avLst>
                <a:gd name="adj" fmla="val 12533"/>
              </a:avLst>
            </a:prstGeom>
            <a:solidFill>
              <a:srgbClr val="002060"/>
            </a:solidFill>
            <a:ln w="76200" cap="flat" cmpd="sng" algn="ctr">
              <a:no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45" name="AutoShape 2"/>
            <p:cNvSpPr>
              <a:spLocks noChangeArrowheads="1"/>
            </p:cNvSpPr>
            <p:nvPr/>
          </p:nvSpPr>
          <p:spPr bwMode="auto">
            <a:xfrm rot="10800000">
              <a:off x="336546" y="1508260"/>
              <a:ext cx="8470570" cy="1491233"/>
            </a:xfrm>
            <a:prstGeom prst="roundRect">
              <a:avLst>
                <a:gd name="adj" fmla="val 12533"/>
              </a:avLst>
            </a:prstGeom>
            <a:solidFill>
              <a:schemeClr val="bg1">
                <a:lumMod val="95000"/>
              </a:schemeClr>
            </a:solidFill>
            <a:ln w="9525">
              <a:solidFill>
                <a:schemeClr val="bg1">
                  <a:lumMod val="50000"/>
                </a:schemeClr>
              </a:solidFill>
              <a:round/>
              <a:headEnd/>
              <a:tailEnd/>
            </a:ln>
          </p:spPr>
          <p:txBody>
            <a:bodyPr wrap="none" anchor="ctr"/>
            <a:lstStyle/>
            <a:p>
              <a:pPr>
                <a:defRPr/>
              </a:pPr>
              <a:endParaRPr lang="en-US">
                <a:latin typeface="Arial" pitchFamily="34" charset="0"/>
                <a:cs typeface="Arial" pitchFamily="34" charset="0"/>
              </a:endParaRPr>
            </a:p>
          </p:txBody>
        </p:sp>
        <p:sp>
          <p:nvSpPr>
            <p:cNvPr id="117791" name="מלבן מעוגל 33"/>
            <p:cNvSpPr>
              <a:spLocks noChangeArrowheads="1"/>
            </p:cNvSpPr>
            <p:nvPr/>
          </p:nvSpPr>
          <p:spPr bwMode="auto">
            <a:xfrm>
              <a:off x="346514" y="1488847"/>
              <a:ext cx="8266949" cy="1511895"/>
            </a:xfrm>
            <a:prstGeom prst="roundRect">
              <a:avLst>
                <a:gd name="adj" fmla="val 3250"/>
              </a:avLst>
            </a:prstGeom>
            <a:noFill/>
            <a:ln w="6350" algn="ctr">
              <a:noFill/>
              <a:round/>
              <a:headEnd/>
              <a:tailEnd type="triangle" w="med" len="med"/>
            </a:ln>
          </p:spPr>
          <p:txBody>
            <a:bodyPr anchor="ctr"/>
            <a:lstStyle/>
            <a:p>
              <a:pPr marL="404813" indent="-290513">
                <a:buClr>
                  <a:srgbClr val="595959"/>
                </a:buClr>
                <a:buFont typeface="Wingdings 2" pitchFamily="18" charset="2"/>
                <a:buChar char=""/>
              </a:pPr>
              <a:r>
                <a:rPr lang="en-US" sz="1600">
                  <a:latin typeface="Verdana" pitchFamily="34" charset="0"/>
                </a:rPr>
                <a:t>User-driven collection development</a:t>
              </a:r>
            </a:p>
            <a:p>
              <a:pPr marL="404813" indent="-290513">
                <a:buClr>
                  <a:srgbClr val="595959"/>
                </a:buClr>
                <a:buFont typeface="Wingdings 2" pitchFamily="18" charset="2"/>
                <a:buChar char=""/>
              </a:pPr>
              <a:r>
                <a:rPr lang="en-US" sz="1600">
                  <a:latin typeface="Verdana" pitchFamily="34" charset="0"/>
                </a:rPr>
                <a:t>Cross-resource type selection</a:t>
              </a:r>
            </a:p>
            <a:p>
              <a:pPr marL="404813" indent="-290513">
                <a:buClr>
                  <a:srgbClr val="595959"/>
                </a:buClr>
                <a:buFont typeface="Wingdings 2" pitchFamily="18" charset="2"/>
                <a:buChar char=""/>
              </a:pPr>
              <a:r>
                <a:rPr lang="en-US" sz="1600">
                  <a:latin typeface="Verdana" pitchFamily="34" charset="0"/>
                </a:rPr>
                <a:t>Combined acquisition and activation</a:t>
              </a:r>
            </a:p>
            <a:p>
              <a:pPr marL="404813" indent="-290513">
                <a:buClr>
                  <a:srgbClr val="595959"/>
                </a:buClr>
                <a:buFont typeface="Wingdings 2" pitchFamily="18" charset="2"/>
                <a:buChar char=""/>
              </a:pPr>
              <a:r>
                <a:rPr lang="en-US" sz="1600">
                  <a:latin typeface="Verdana" pitchFamily="34" charset="0"/>
                </a:rPr>
                <a:t>Digitization on demand</a:t>
              </a:r>
            </a:p>
          </p:txBody>
        </p:sp>
        <p:sp>
          <p:nvSpPr>
            <p:cNvPr id="117792" name="מלבן מעוגל 34"/>
            <p:cNvSpPr>
              <a:spLocks noChangeArrowheads="1"/>
            </p:cNvSpPr>
            <p:nvPr/>
          </p:nvSpPr>
          <p:spPr bwMode="auto">
            <a:xfrm>
              <a:off x="4760575" y="1754491"/>
              <a:ext cx="4159250" cy="1239146"/>
            </a:xfrm>
            <a:prstGeom prst="roundRect">
              <a:avLst>
                <a:gd name="adj" fmla="val 3250"/>
              </a:avLst>
            </a:prstGeom>
            <a:noFill/>
            <a:ln w="6350" algn="ctr">
              <a:noFill/>
              <a:round/>
              <a:headEnd/>
              <a:tailEnd type="triangle" w="med" len="med"/>
            </a:ln>
          </p:spPr>
          <p:txBody>
            <a:bodyPr lIns="0" rIns="0" anchor="ctr"/>
            <a:lstStyle/>
            <a:p>
              <a:pPr marL="404813" indent="-290513">
                <a:buClr>
                  <a:srgbClr val="595959"/>
                </a:buClr>
                <a:buFont typeface="Wingdings 2" pitchFamily="18" charset="2"/>
                <a:buChar char=""/>
              </a:pPr>
              <a:r>
                <a:rPr lang="en-US" sz="1600" dirty="0">
                  <a:latin typeface="Verdana" pitchFamily="34" charset="0"/>
                </a:rPr>
                <a:t>Usage-driven evaluation &amp; renewal</a:t>
              </a:r>
            </a:p>
            <a:p>
              <a:pPr marL="404813" indent="-290513">
                <a:buClr>
                  <a:srgbClr val="595959"/>
                </a:buClr>
                <a:buFont typeface="Wingdings 2" pitchFamily="18" charset="2"/>
                <a:buChar char=""/>
              </a:pPr>
              <a:r>
                <a:rPr lang="en-US" sz="1600" dirty="0">
                  <a:latin typeface="Verdana" pitchFamily="34" charset="0"/>
                </a:rPr>
                <a:t>Overlap analysis – D, E, &amp; P</a:t>
              </a:r>
            </a:p>
            <a:p>
              <a:pPr marL="404813" indent="-290513">
                <a:buClr>
                  <a:srgbClr val="595959"/>
                </a:buClr>
                <a:buFont typeface="Wingdings 2" pitchFamily="18" charset="2"/>
                <a:buChar char=""/>
              </a:pPr>
              <a:r>
                <a:rPr lang="en-US" sz="1600" dirty="0">
                  <a:latin typeface="Verdana" pitchFamily="34" charset="0"/>
                </a:rPr>
                <a:t>Unified fulfillment – D, E, &amp; P</a:t>
              </a:r>
            </a:p>
            <a:p>
              <a:pPr marL="404813" indent="-290513">
                <a:buClr>
                  <a:srgbClr val="595959"/>
                </a:buClr>
                <a:buFont typeface="Wingdings 2" pitchFamily="18" charset="2"/>
                <a:buChar char=""/>
              </a:pPr>
              <a:r>
                <a:rPr lang="en-US" sz="1600" dirty="0" smtClean="0">
                  <a:latin typeface="Verdana" pitchFamily="34" charset="0"/>
                </a:rPr>
                <a:t>Unified Resolving Services</a:t>
              </a:r>
              <a:endParaRPr lang="en-US" sz="1600" dirty="0">
                <a:latin typeface="Verdana" pitchFamily="34" charset="0"/>
              </a:endParaRPr>
            </a:p>
            <a:p>
              <a:pPr marL="404813" indent="-290513">
                <a:buClr>
                  <a:srgbClr val="595959"/>
                </a:buClr>
                <a:buFont typeface="Wingdings 2" pitchFamily="18" charset="2"/>
                <a:buChar char=""/>
              </a:pPr>
              <a:endParaRPr lang="en-US" sz="1600" dirty="0">
                <a:latin typeface="Verdana" pitchFamily="34" charset="0"/>
              </a:endParaRPr>
            </a:p>
          </p:txBody>
        </p:sp>
      </p:grpSp>
      <p:pic>
        <p:nvPicPr>
          <p:cNvPr id="117762" name="Picture 69" descr="C:\SHARPdesign\Exlibris\materials\Primo\P2low.jpg"/>
          <p:cNvPicPr>
            <a:picLocks noChangeAspect="1" noChangeArrowheads="1"/>
          </p:cNvPicPr>
          <p:nvPr/>
        </p:nvPicPr>
        <p:blipFill>
          <a:blip r:embed="rId3"/>
          <a:srcRect/>
          <a:stretch>
            <a:fillRect/>
          </a:stretch>
        </p:blipFill>
        <p:spPr bwMode="auto">
          <a:xfrm>
            <a:off x="3651250" y="3267075"/>
            <a:ext cx="1792288" cy="1500188"/>
          </a:xfrm>
          <a:prstGeom prst="rect">
            <a:avLst/>
          </a:prstGeom>
          <a:noFill/>
          <a:ln w="9525">
            <a:noFill/>
            <a:miter lim="800000"/>
            <a:headEnd/>
            <a:tailEnd/>
          </a:ln>
        </p:spPr>
      </p:pic>
      <p:sp>
        <p:nvSpPr>
          <p:cNvPr id="155662" name="AutoShape 2"/>
          <p:cNvSpPr>
            <a:spLocks noChangeArrowheads="1"/>
          </p:cNvSpPr>
          <p:nvPr/>
        </p:nvSpPr>
        <p:spPr bwMode="auto">
          <a:xfrm>
            <a:off x="325438" y="1260475"/>
            <a:ext cx="8470900" cy="1438275"/>
          </a:xfrm>
          <a:prstGeom prst="roundRect">
            <a:avLst>
              <a:gd name="adj" fmla="val 12533"/>
            </a:avLst>
          </a:prstGeom>
          <a:gradFill flip="none" rotWithShape="1">
            <a:gsLst>
              <a:gs pos="0">
                <a:schemeClr val="bg1">
                  <a:lumMod val="95000"/>
                </a:schemeClr>
              </a:gs>
              <a:gs pos="100000">
                <a:schemeClr val="bg1">
                  <a:lumMod val="85000"/>
                </a:schemeClr>
              </a:gs>
            </a:gsLst>
            <a:lin ang="5400000" scaled="1"/>
            <a:tileRect/>
          </a:gradFill>
          <a:ln w="38100">
            <a:solidFill>
              <a:schemeClr val="bg1"/>
            </a:solidFill>
            <a:round/>
            <a:headEnd/>
            <a:tailEnd/>
          </a:ln>
        </p:spPr>
        <p:txBody>
          <a:bodyPr wrap="none" anchor="ctr"/>
          <a:lstStyle/>
          <a:p>
            <a:pPr>
              <a:defRPr/>
            </a:pPr>
            <a:endParaRPr lang="en-US">
              <a:latin typeface="Arial" pitchFamily="34" charset="0"/>
              <a:cs typeface="Arial" pitchFamily="34" charset="0"/>
            </a:endParaRPr>
          </a:p>
        </p:txBody>
      </p:sp>
      <p:grpSp>
        <p:nvGrpSpPr>
          <p:cNvPr id="117764" name="קבוצה 65"/>
          <p:cNvGrpSpPr>
            <a:grpSpLocks/>
          </p:cNvGrpSpPr>
          <p:nvPr/>
        </p:nvGrpSpPr>
        <p:grpSpPr bwMode="auto">
          <a:xfrm>
            <a:off x="1003300" y="2732088"/>
            <a:ext cx="7115175" cy="504825"/>
            <a:chOff x="1003058" y="2731848"/>
            <a:chExt cx="7116183" cy="620170"/>
          </a:xfrm>
        </p:grpSpPr>
        <p:cxnSp>
          <p:nvCxnSpPr>
            <p:cNvPr id="117782" name="AutoShape 33"/>
            <p:cNvCxnSpPr>
              <a:cxnSpLocks noChangeShapeType="1"/>
            </p:cNvCxnSpPr>
            <p:nvPr/>
          </p:nvCxnSpPr>
          <p:spPr bwMode="auto">
            <a:xfrm rot="5400000">
              <a:off x="6042573" y="1275349"/>
              <a:ext cx="606998" cy="3546339"/>
            </a:xfrm>
            <a:prstGeom prst="curvedConnector3">
              <a:avLst>
                <a:gd name="adj1" fmla="val 44449"/>
              </a:avLst>
            </a:prstGeom>
            <a:noFill/>
            <a:ln w="12700">
              <a:solidFill>
                <a:schemeClr val="bg2"/>
              </a:solidFill>
              <a:round/>
              <a:headEnd/>
              <a:tailEnd/>
            </a:ln>
          </p:spPr>
        </p:cxnSp>
        <p:cxnSp>
          <p:nvCxnSpPr>
            <p:cNvPr id="117783" name="AutoShape 35"/>
            <p:cNvCxnSpPr>
              <a:cxnSpLocks noChangeShapeType="1"/>
            </p:cNvCxnSpPr>
            <p:nvPr/>
          </p:nvCxnSpPr>
          <p:spPr bwMode="auto">
            <a:xfrm rot="5400000">
              <a:off x="5449845" y="1868076"/>
              <a:ext cx="606998" cy="2360884"/>
            </a:xfrm>
            <a:prstGeom prst="curvedConnector3">
              <a:avLst>
                <a:gd name="adj1" fmla="val 31343"/>
              </a:avLst>
            </a:prstGeom>
            <a:noFill/>
            <a:ln w="12700">
              <a:solidFill>
                <a:schemeClr val="bg2"/>
              </a:solidFill>
              <a:round/>
              <a:headEnd/>
              <a:tailEnd/>
            </a:ln>
          </p:spPr>
        </p:cxnSp>
        <p:cxnSp>
          <p:nvCxnSpPr>
            <p:cNvPr id="117784" name="AutoShape 39"/>
            <p:cNvCxnSpPr>
              <a:cxnSpLocks noChangeShapeType="1"/>
            </p:cNvCxnSpPr>
            <p:nvPr/>
          </p:nvCxnSpPr>
          <p:spPr bwMode="auto">
            <a:xfrm rot="16200000" flipH="1">
              <a:off x="3078072" y="1857187"/>
              <a:ext cx="606998" cy="2382662"/>
            </a:xfrm>
            <a:prstGeom prst="curvedConnector3">
              <a:avLst>
                <a:gd name="adj1" fmla="val 31847"/>
              </a:avLst>
            </a:prstGeom>
            <a:noFill/>
            <a:ln w="12700">
              <a:solidFill>
                <a:schemeClr val="bg2"/>
              </a:solidFill>
              <a:round/>
              <a:headEnd/>
              <a:tailEnd/>
            </a:ln>
          </p:spPr>
        </p:cxnSp>
        <p:cxnSp>
          <p:nvCxnSpPr>
            <p:cNvPr id="117785" name="AutoShape 40"/>
            <p:cNvCxnSpPr>
              <a:cxnSpLocks noChangeShapeType="1"/>
            </p:cNvCxnSpPr>
            <p:nvPr/>
          </p:nvCxnSpPr>
          <p:spPr bwMode="auto">
            <a:xfrm rot="16200000" flipH="1">
              <a:off x="2484481" y="1263596"/>
              <a:ext cx="606998" cy="3569843"/>
            </a:xfrm>
            <a:prstGeom prst="curvedConnector3">
              <a:avLst>
                <a:gd name="adj1" fmla="val 42815"/>
              </a:avLst>
            </a:prstGeom>
            <a:noFill/>
            <a:ln w="12700">
              <a:solidFill>
                <a:schemeClr val="bg2"/>
              </a:solidFill>
              <a:round/>
              <a:headEnd/>
              <a:tailEnd/>
            </a:ln>
          </p:spPr>
        </p:cxnSp>
        <p:cxnSp>
          <p:nvCxnSpPr>
            <p:cNvPr id="117786" name="AutoShape 37"/>
            <p:cNvCxnSpPr>
              <a:cxnSpLocks noChangeShapeType="1"/>
            </p:cNvCxnSpPr>
            <p:nvPr/>
          </p:nvCxnSpPr>
          <p:spPr bwMode="auto">
            <a:xfrm rot="10800000" flipV="1">
              <a:off x="4572902" y="2776117"/>
              <a:ext cx="1205382" cy="575900"/>
            </a:xfrm>
            <a:prstGeom prst="curvedConnector2">
              <a:avLst/>
            </a:prstGeom>
            <a:noFill/>
            <a:ln w="12700">
              <a:solidFill>
                <a:schemeClr val="bg2"/>
              </a:solidFill>
              <a:round/>
              <a:headEnd/>
              <a:tailEnd/>
            </a:ln>
          </p:spPr>
        </p:cxnSp>
        <p:cxnSp>
          <p:nvCxnSpPr>
            <p:cNvPr id="117787" name="AutoShape 37"/>
            <p:cNvCxnSpPr>
              <a:cxnSpLocks noChangeShapeType="1"/>
            </p:cNvCxnSpPr>
            <p:nvPr/>
          </p:nvCxnSpPr>
          <p:spPr bwMode="auto">
            <a:xfrm>
              <a:off x="3412066" y="2776116"/>
              <a:ext cx="1160836" cy="575901"/>
            </a:xfrm>
            <a:prstGeom prst="curvedConnector2">
              <a:avLst/>
            </a:prstGeom>
            <a:noFill/>
            <a:ln w="12700">
              <a:solidFill>
                <a:schemeClr val="bg2"/>
              </a:solidFill>
              <a:round/>
              <a:headEnd/>
              <a:tailEnd/>
            </a:ln>
          </p:spPr>
        </p:cxnSp>
        <p:cxnSp>
          <p:nvCxnSpPr>
            <p:cNvPr id="117788" name="מחבר ישר 125"/>
            <p:cNvCxnSpPr>
              <a:cxnSpLocks noChangeShapeType="1"/>
            </p:cNvCxnSpPr>
            <p:nvPr/>
          </p:nvCxnSpPr>
          <p:spPr bwMode="auto">
            <a:xfrm rot="5400000">
              <a:off x="4262819" y="3041932"/>
              <a:ext cx="620169" cy="1"/>
            </a:xfrm>
            <a:prstGeom prst="line">
              <a:avLst/>
            </a:prstGeom>
            <a:noFill/>
            <a:ln w="12700">
              <a:solidFill>
                <a:schemeClr val="bg2"/>
              </a:solidFill>
              <a:round/>
              <a:headEnd/>
              <a:tailEnd/>
            </a:ln>
          </p:spPr>
        </p:cxnSp>
      </p:grpSp>
      <p:pic>
        <p:nvPicPr>
          <p:cNvPr id="117765" name="Picture 69" descr="C:\SHARPdesign\Exlibris\materials\Primo\P2low.jpg"/>
          <p:cNvPicPr>
            <a:picLocks noChangeAspect="1" noChangeArrowheads="1"/>
          </p:cNvPicPr>
          <p:nvPr/>
        </p:nvPicPr>
        <p:blipFill>
          <a:blip r:embed="rId4"/>
          <a:srcRect/>
          <a:stretch>
            <a:fillRect/>
          </a:stretch>
        </p:blipFill>
        <p:spPr bwMode="auto">
          <a:xfrm>
            <a:off x="365125" y="1652588"/>
            <a:ext cx="1225550" cy="1223962"/>
          </a:xfrm>
          <a:prstGeom prst="rect">
            <a:avLst/>
          </a:prstGeom>
          <a:noFill/>
          <a:ln w="9525">
            <a:noFill/>
            <a:miter lim="800000"/>
            <a:headEnd/>
            <a:tailEnd/>
          </a:ln>
        </p:spPr>
      </p:pic>
      <p:pic>
        <p:nvPicPr>
          <p:cNvPr id="117766" name="Picture 70" descr="C:\SHARPdesign\Exlibris\materials\Verde\V12low.jpg"/>
          <p:cNvPicPr>
            <a:picLocks noChangeAspect="1" noChangeArrowheads="1"/>
          </p:cNvPicPr>
          <p:nvPr/>
        </p:nvPicPr>
        <p:blipFill>
          <a:blip r:embed="rId5"/>
          <a:srcRect/>
          <a:stretch>
            <a:fillRect/>
          </a:stretch>
        </p:blipFill>
        <p:spPr bwMode="auto">
          <a:xfrm>
            <a:off x="3935413" y="1652588"/>
            <a:ext cx="1225550" cy="1223962"/>
          </a:xfrm>
          <a:prstGeom prst="rect">
            <a:avLst/>
          </a:prstGeom>
          <a:noFill/>
          <a:ln w="9525">
            <a:noFill/>
            <a:miter lim="800000"/>
            <a:headEnd/>
            <a:tailEnd/>
          </a:ln>
        </p:spPr>
      </p:pic>
      <p:pic>
        <p:nvPicPr>
          <p:cNvPr id="117767" name="Picture 71" descr="C:\SHARPdesign\Exlibris\materials\SFX\SFX13low.jpg"/>
          <p:cNvPicPr>
            <a:picLocks noChangeAspect="1" noChangeArrowheads="1"/>
          </p:cNvPicPr>
          <p:nvPr/>
        </p:nvPicPr>
        <p:blipFill>
          <a:blip r:embed="rId6"/>
          <a:srcRect/>
          <a:stretch>
            <a:fillRect/>
          </a:stretch>
        </p:blipFill>
        <p:spPr bwMode="auto">
          <a:xfrm>
            <a:off x="2743200" y="1652588"/>
            <a:ext cx="1219200" cy="1223962"/>
          </a:xfrm>
          <a:prstGeom prst="rect">
            <a:avLst/>
          </a:prstGeom>
          <a:noFill/>
          <a:ln w="9525">
            <a:noFill/>
            <a:miter lim="800000"/>
            <a:headEnd/>
            <a:tailEnd/>
          </a:ln>
        </p:spPr>
      </p:pic>
      <p:pic>
        <p:nvPicPr>
          <p:cNvPr id="117768" name="Picture 71" descr="C:\SHARPdesign\Exlibris\materials\SFX\SFX13low.jpg"/>
          <p:cNvPicPr>
            <a:picLocks noChangeAspect="1" noChangeArrowheads="1"/>
          </p:cNvPicPr>
          <p:nvPr/>
        </p:nvPicPr>
        <p:blipFill>
          <a:blip r:embed="rId7"/>
          <a:srcRect/>
          <a:stretch>
            <a:fillRect/>
          </a:stretch>
        </p:blipFill>
        <p:spPr bwMode="auto">
          <a:xfrm>
            <a:off x="5114925" y="1652588"/>
            <a:ext cx="1219200" cy="1223962"/>
          </a:xfrm>
          <a:prstGeom prst="rect">
            <a:avLst/>
          </a:prstGeom>
          <a:noFill/>
          <a:ln w="9525">
            <a:noFill/>
            <a:miter lim="800000"/>
            <a:headEnd/>
            <a:tailEnd/>
          </a:ln>
        </p:spPr>
      </p:pic>
      <p:pic>
        <p:nvPicPr>
          <p:cNvPr id="117769" name="Picture 71" descr="C:\SHARPdesign\Exlibris\materials\SFX\SFX13low.jpg"/>
          <p:cNvPicPr>
            <a:picLocks noChangeAspect="1" noChangeArrowheads="1"/>
          </p:cNvPicPr>
          <p:nvPr/>
        </p:nvPicPr>
        <p:blipFill>
          <a:blip r:embed="rId8"/>
          <a:srcRect/>
          <a:stretch>
            <a:fillRect/>
          </a:stretch>
        </p:blipFill>
        <p:spPr bwMode="auto">
          <a:xfrm>
            <a:off x="6297613" y="1652588"/>
            <a:ext cx="1225550" cy="1223962"/>
          </a:xfrm>
          <a:prstGeom prst="rect">
            <a:avLst/>
          </a:prstGeom>
          <a:noFill/>
          <a:ln w="9525">
            <a:noFill/>
            <a:miter lim="800000"/>
            <a:headEnd/>
            <a:tailEnd/>
          </a:ln>
        </p:spPr>
      </p:pic>
      <p:pic>
        <p:nvPicPr>
          <p:cNvPr id="117770" name="Picture 71" descr="C:\SHARPdesign\Exlibris\materials\SFX\SFX13low.jpg"/>
          <p:cNvPicPr>
            <a:picLocks noChangeAspect="1" noChangeArrowheads="1"/>
          </p:cNvPicPr>
          <p:nvPr/>
        </p:nvPicPr>
        <p:blipFill>
          <a:blip r:embed="rId9"/>
          <a:srcRect/>
          <a:stretch>
            <a:fillRect/>
          </a:stretch>
        </p:blipFill>
        <p:spPr bwMode="auto">
          <a:xfrm>
            <a:off x="7486650" y="1652588"/>
            <a:ext cx="1219200" cy="1223962"/>
          </a:xfrm>
          <a:prstGeom prst="rect">
            <a:avLst/>
          </a:prstGeom>
          <a:noFill/>
          <a:ln w="9525">
            <a:noFill/>
            <a:miter lim="800000"/>
            <a:headEnd/>
            <a:tailEnd/>
          </a:ln>
        </p:spPr>
      </p:pic>
      <p:pic>
        <p:nvPicPr>
          <p:cNvPr id="117771" name="Picture 71" descr="C:\SHARPdesign\Exlibris\materials\SFX\SFX13low.jpg"/>
          <p:cNvPicPr>
            <a:picLocks noChangeAspect="1" noChangeArrowheads="1"/>
          </p:cNvPicPr>
          <p:nvPr/>
        </p:nvPicPr>
        <p:blipFill>
          <a:blip r:embed="rId10"/>
          <a:srcRect/>
          <a:stretch>
            <a:fillRect/>
          </a:stretch>
        </p:blipFill>
        <p:spPr bwMode="auto">
          <a:xfrm>
            <a:off x="1579563" y="1652588"/>
            <a:ext cx="1208087" cy="1212850"/>
          </a:xfrm>
          <a:prstGeom prst="rect">
            <a:avLst/>
          </a:prstGeom>
          <a:noFill/>
          <a:ln w="9525">
            <a:noFill/>
            <a:miter lim="800000"/>
            <a:headEnd/>
            <a:tailEnd/>
          </a:ln>
        </p:spPr>
      </p:pic>
      <p:sp>
        <p:nvSpPr>
          <p:cNvPr id="155671" name="Text Box 14"/>
          <p:cNvSpPr txBox="1">
            <a:spLocks noChangeArrowheads="1"/>
          </p:cNvSpPr>
          <p:nvPr/>
        </p:nvSpPr>
        <p:spPr bwMode="auto">
          <a:xfrm>
            <a:off x="500063" y="1404938"/>
            <a:ext cx="1006475"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Selection</a:t>
            </a:r>
            <a:endParaRPr lang="en-US" sz="1050" b="1" noProof="1">
              <a:solidFill>
                <a:schemeClr val="bg1"/>
              </a:solidFill>
              <a:latin typeface="+mn-lt"/>
              <a:cs typeface="+mj-cs"/>
            </a:endParaRPr>
          </a:p>
        </p:txBody>
      </p:sp>
      <p:sp>
        <p:nvSpPr>
          <p:cNvPr id="155665" name="Text Box 7"/>
          <p:cNvSpPr txBox="1">
            <a:spLocks noChangeArrowheads="1"/>
          </p:cNvSpPr>
          <p:nvPr/>
        </p:nvSpPr>
        <p:spPr bwMode="auto">
          <a:xfrm>
            <a:off x="4068763" y="1404938"/>
            <a:ext cx="1003300"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Physical Mgmt</a:t>
            </a:r>
            <a:endParaRPr lang="en-US" sz="1050" b="1" noProof="1">
              <a:solidFill>
                <a:schemeClr val="bg1"/>
              </a:solidFill>
              <a:latin typeface="+mn-lt"/>
              <a:cs typeface="+mj-cs"/>
            </a:endParaRPr>
          </a:p>
        </p:txBody>
      </p:sp>
      <p:sp>
        <p:nvSpPr>
          <p:cNvPr id="2" name="Text Box 8"/>
          <p:cNvSpPr txBox="1">
            <a:spLocks noChangeArrowheads="1"/>
          </p:cNvSpPr>
          <p:nvPr/>
        </p:nvSpPr>
        <p:spPr bwMode="auto">
          <a:xfrm>
            <a:off x="2874963" y="1404938"/>
            <a:ext cx="1004887"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Verdana" pitchFamily="34" charset="0"/>
              </a:rPr>
              <a:t>Electronic  Mgmt</a:t>
            </a:r>
            <a:endParaRPr lang="en-US" sz="1050" b="1" noProof="1">
              <a:solidFill>
                <a:schemeClr val="bg1"/>
              </a:solidFill>
              <a:latin typeface="Verdana" pitchFamily="34" charset="0"/>
            </a:endParaRPr>
          </a:p>
        </p:txBody>
      </p:sp>
      <p:sp>
        <p:nvSpPr>
          <p:cNvPr id="155669" name="Text Box 11"/>
          <p:cNvSpPr txBox="1">
            <a:spLocks noChangeArrowheads="1"/>
          </p:cNvSpPr>
          <p:nvPr/>
        </p:nvSpPr>
        <p:spPr bwMode="auto">
          <a:xfrm>
            <a:off x="5245100" y="1404938"/>
            <a:ext cx="1006475"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Metadata Mgmt</a:t>
            </a:r>
            <a:endParaRPr lang="en-US" sz="1050" b="1" noProof="1">
              <a:solidFill>
                <a:schemeClr val="bg1"/>
              </a:solidFill>
              <a:latin typeface="+mn-lt"/>
              <a:cs typeface="+mj-cs"/>
            </a:endParaRPr>
          </a:p>
        </p:txBody>
      </p:sp>
      <p:sp>
        <p:nvSpPr>
          <p:cNvPr id="155668" name="Text Box 10"/>
          <p:cNvSpPr txBox="1">
            <a:spLocks noChangeArrowheads="1"/>
          </p:cNvSpPr>
          <p:nvPr/>
        </p:nvSpPr>
        <p:spPr bwMode="auto">
          <a:xfrm>
            <a:off x="6430963" y="1404938"/>
            <a:ext cx="1006475"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Link Resolution</a:t>
            </a:r>
            <a:endParaRPr lang="en-US" sz="1050" b="1" noProof="1">
              <a:solidFill>
                <a:schemeClr val="bg1"/>
              </a:solidFill>
              <a:latin typeface="+mn-lt"/>
              <a:cs typeface="+mj-cs"/>
            </a:endParaRPr>
          </a:p>
        </p:txBody>
      </p:sp>
      <p:sp>
        <p:nvSpPr>
          <p:cNvPr id="155670" name="Text Box 12"/>
          <p:cNvSpPr txBox="1">
            <a:spLocks noChangeArrowheads="1"/>
          </p:cNvSpPr>
          <p:nvPr/>
        </p:nvSpPr>
        <p:spPr bwMode="auto">
          <a:xfrm>
            <a:off x="7616825" y="1404938"/>
            <a:ext cx="1004888"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Fulfillment</a:t>
            </a:r>
            <a:endParaRPr lang="en-US" sz="1050" b="1" noProof="1">
              <a:solidFill>
                <a:schemeClr val="bg1"/>
              </a:solidFill>
              <a:latin typeface="+mn-lt"/>
              <a:cs typeface="+mj-cs"/>
            </a:endParaRPr>
          </a:p>
        </p:txBody>
      </p:sp>
      <p:sp>
        <p:nvSpPr>
          <p:cNvPr id="155667" name="Text Box 9"/>
          <p:cNvSpPr txBox="1">
            <a:spLocks noChangeArrowheads="1"/>
          </p:cNvSpPr>
          <p:nvPr/>
        </p:nvSpPr>
        <p:spPr bwMode="auto">
          <a:xfrm>
            <a:off x="1695450" y="1404938"/>
            <a:ext cx="1006475" cy="412750"/>
          </a:xfrm>
          <a:prstGeom prst="roundRect">
            <a:avLst/>
          </a:prstGeom>
          <a:solidFill>
            <a:srgbClr val="000000">
              <a:alpha val="60000"/>
            </a:srgbClr>
          </a:solidFill>
          <a:ln w="9525">
            <a:solidFill>
              <a:schemeClr val="bg1"/>
            </a:solidFill>
            <a:miter lim="800000"/>
            <a:headEnd/>
            <a:tailEnd/>
          </a:ln>
        </p:spPr>
        <p:txBody>
          <a:bodyPr lIns="18288" tIns="18288" rIns="18288" bIns="18288" anchor="ctr"/>
          <a:lstStyle/>
          <a:p>
            <a:pPr algn="ctr">
              <a:defRPr/>
            </a:pPr>
            <a:r>
              <a:rPr lang="en-US" sz="1050" b="1" dirty="0">
                <a:solidFill>
                  <a:schemeClr val="bg1"/>
                </a:solidFill>
                <a:latin typeface="+mn-lt"/>
                <a:cs typeface="+mj-cs"/>
              </a:rPr>
              <a:t>Digital Asset Mgmt</a:t>
            </a:r>
            <a:endParaRPr lang="en-US" sz="1050" b="1" noProof="1">
              <a:solidFill>
                <a:schemeClr val="bg1"/>
              </a:solidFill>
              <a:latin typeface="+mn-lt"/>
              <a:cs typeface="+mj-cs"/>
            </a:endParaRPr>
          </a:p>
        </p:txBody>
      </p:sp>
      <p:sp>
        <p:nvSpPr>
          <p:cNvPr id="102" name="משולש ישר-זווית 101"/>
          <p:cNvSpPr/>
          <p:nvPr/>
        </p:nvSpPr>
        <p:spPr bwMode="auto">
          <a:xfrm rot="18900000">
            <a:off x="4462463" y="3073400"/>
            <a:ext cx="225425" cy="227013"/>
          </a:xfrm>
          <a:prstGeom prst="rtTriangle">
            <a:avLst/>
          </a:prstGeom>
          <a:solidFill>
            <a:schemeClr val="bg1">
              <a:lumMod val="50000"/>
            </a:schemeClr>
          </a:solidFill>
          <a:ln w="76200" cap="flat" cmpd="sng" algn="ctr">
            <a:noFill/>
            <a:prstDash val="solid"/>
            <a:round/>
            <a:headEnd type="none" w="med" len="med"/>
            <a:tailEnd type="triangle" w="med" len="med"/>
          </a:ln>
          <a:effectLst/>
        </p:spPr>
        <p:txBody>
          <a:bodyPr/>
          <a:lstStyle/>
          <a:p>
            <a:pPr algn="ctr">
              <a:defRPr/>
            </a:pPr>
            <a:endParaRPr lang="en-US">
              <a:latin typeface="Arial" pitchFamily="34" charset="0"/>
              <a:cs typeface="Arial" pitchFamily="34" charset="0"/>
            </a:endParaRPr>
          </a:p>
        </p:txBody>
      </p:sp>
      <p:pic>
        <p:nvPicPr>
          <p:cNvPr id="117780" name="תמונה 51" descr="shapes 001.jpg"/>
          <p:cNvPicPr>
            <a:picLocks noChangeAspect="1"/>
          </p:cNvPicPr>
          <p:nvPr/>
        </p:nvPicPr>
        <p:blipFill>
          <a:blip r:embed="rId11"/>
          <a:srcRect/>
          <a:stretch>
            <a:fillRect/>
          </a:stretch>
        </p:blipFill>
        <p:spPr bwMode="auto">
          <a:xfrm>
            <a:off x="8151813" y="44450"/>
            <a:ext cx="844550" cy="687388"/>
          </a:xfrm>
          <a:prstGeom prst="rect">
            <a:avLst/>
          </a:prstGeom>
          <a:noFill/>
          <a:ln w="9525">
            <a:noFill/>
            <a:miter lim="800000"/>
            <a:headEnd/>
            <a:tailEnd/>
          </a:ln>
        </p:spPr>
      </p:pic>
      <p:sp>
        <p:nvSpPr>
          <p:cNvPr id="117781" name="Rectangle 3"/>
          <p:cNvSpPr>
            <a:spLocks noGrp="1" noChangeArrowheads="1"/>
          </p:cNvSpPr>
          <p:nvPr>
            <p:ph type="title" idx="4294967295"/>
          </p:nvPr>
        </p:nvSpPr>
        <p:spPr/>
        <p:txBody>
          <a:bodyPr/>
          <a:lstStyle/>
          <a:p>
            <a:pPr eaLnBrk="1" hangingPunct="1"/>
            <a:r>
              <a:rPr lang="en-US" smtClean="0"/>
              <a:t>Consolidated Workflows - Examples</a:t>
            </a:r>
          </a:p>
        </p:txBody>
      </p:sp>
    </p:spTree>
    <p:extLst>
      <p:ext uri="{BB962C8B-B14F-4D97-AF65-F5344CB8AC3E}">
        <p14:creationId xmlns:p14="http://schemas.microsoft.com/office/powerpoint/2010/main" val="326727861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מלבן מעוגל 24"/>
          <p:cNvSpPr/>
          <p:nvPr/>
        </p:nvSpPr>
        <p:spPr bwMode="auto">
          <a:xfrm>
            <a:off x="230188" y="1739900"/>
            <a:ext cx="8672512" cy="3743325"/>
          </a:xfrm>
          <a:prstGeom prst="roundRect">
            <a:avLst>
              <a:gd name="adj" fmla="val 3926"/>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endParaRPr lang="en-US">
              <a:solidFill>
                <a:srgbClr val="000000"/>
              </a:solidFill>
              <a:latin typeface="Arial" pitchFamily="34" charset="0"/>
              <a:cs typeface="Arial" pitchFamily="34" charset="0"/>
            </a:endParaRPr>
          </a:p>
        </p:txBody>
      </p:sp>
      <p:sp>
        <p:nvSpPr>
          <p:cNvPr id="26" name="מלבן מעוגל 25"/>
          <p:cNvSpPr/>
          <p:nvPr/>
        </p:nvSpPr>
        <p:spPr bwMode="auto">
          <a:xfrm>
            <a:off x="338138" y="1852613"/>
            <a:ext cx="8451850" cy="3521075"/>
          </a:xfrm>
          <a:prstGeom prst="roundRect">
            <a:avLst>
              <a:gd name="adj" fmla="val 3249"/>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7" name="מלבן מעוגל 26"/>
          <p:cNvSpPr/>
          <p:nvPr/>
        </p:nvSpPr>
        <p:spPr bwMode="auto">
          <a:xfrm>
            <a:off x="490538" y="2003425"/>
            <a:ext cx="2605087"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8" name="מלבן מעוגל 27"/>
          <p:cNvSpPr/>
          <p:nvPr/>
        </p:nvSpPr>
        <p:spPr bwMode="auto">
          <a:xfrm>
            <a:off x="3257550"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9" name="מלבן מעוגל 28"/>
          <p:cNvSpPr/>
          <p:nvPr/>
        </p:nvSpPr>
        <p:spPr bwMode="auto">
          <a:xfrm>
            <a:off x="6016625"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3" name="מלבן עם פינות מעוגלות באותו צד 32"/>
          <p:cNvSpPr/>
          <p:nvPr/>
        </p:nvSpPr>
        <p:spPr bwMode="auto">
          <a:xfrm rot="10800000">
            <a:off x="490538" y="4460875"/>
            <a:ext cx="2605087" cy="747713"/>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9815" name="Content Placeholder 2"/>
          <p:cNvSpPr txBox="1">
            <a:spLocks/>
          </p:cNvSpPr>
          <p:nvPr/>
        </p:nvSpPr>
        <p:spPr bwMode="auto">
          <a:xfrm>
            <a:off x="344488" y="4508500"/>
            <a:ext cx="2906712" cy="655638"/>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endParaRPr lang="he-IL" sz="1600" b="1"/>
          </a:p>
          <a:p>
            <a:pPr algn="ctr">
              <a:spcBef>
                <a:spcPct val="20000"/>
              </a:spcBef>
              <a:buClr>
                <a:srgbClr val="FCB21E"/>
              </a:buClr>
              <a:buSzPct val="60000"/>
              <a:buFont typeface="Wingdings" pitchFamily="2" charset="2"/>
              <a:buNone/>
            </a:pPr>
            <a:r>
              <a:rPr lang="en-US" sz="1600" b="1"/>
              <a:t>frameworks</a:t>
            </a:r>
            <a:endParaRPr lang="en-US" sz="1400"/>
          </a:p>
        </p:txBody>
      </p:sp>
      <p:sp>
        <p:nvSpPr>
          <p:cNvPr id="35" name="מלבן 34"/>
          <p:cNvSpPr/>
          <p:nvPr/>
        </p:nvSpPr>
        <p:spPr bwMode="auto">
          <a:xfrm rot="10800000">
            <a:off x="490538" y="4043363"/>
            <a:ext cx="2605087"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9817" name="Rounded Rectangle 21"/>
          <p:cNvSpPr>
            <a:spLocks noChangeArrowheads="1"/>
          </p:cNvSpPr>
          <p:nvPr/>
        </p:nvSpPr>
        <p:spPr bwMode="auto">
          <a:xfrm>
            <a:off x="392113" y="3983038"/>
            <a:ext cx="2811462" cy="536575"/>
          </a:xfrm>
          <a:prstGeom prst="rect">
            <a:avLst/>
          </a:prstGeom>
          <a:noFill/>
          <a:ln w="9525">
            <a:noFill/>
            <a:miter lim="800000"/>
            <a:headEnd/>
            <a:tailEnd/>
          </a:ln>
        </p:spPr>
        <p:txBody>
          <a:bodyPr anchor="ctr"/>
          <a:lstStyle/>
          <a:p>
            <a:pPr algn="ctr"/>
            <a:r>
              <a:rPr lang="en-US" sz="2000" b="1">
                <a:solidFill>
                  <a:schemeClr val="bg1"/>
                </a:solidFill>
              </a:rPr>
              <a:t>CONSOLIDATE</a:t>
            </a:r>
          </a:p>
        </p:txBody>
      </p:sp>
      <p:sp>
        <p:nvSpPr>
          <p:cNvPr id="37" name="מלבן עם פינות מעוגלות באותו צד 36"/>
          <p:cNvSpPr/>
          <p:nvPr/>
        </p:nvSpPr>
        <p:spPr bwMode="auto">
          <a:xfrm rot="10800000">
            <a:off x="3257550" y="4465638"/>
            <a:ext cx="2605088" cy="747712"/>
          </a:xfrm>
          <a:prstGeom prst="round2SameRect">
            <a:avLst>
              <a:gd name="adj1" fmla="val 15788"/>
              <a:gd name="adj2" fmla="val 0"/>
            </a:avLst>
          </a:prstGeom>
          <a:solidFill>
            <a:schemeClr val="bg1">
              <a:lumMod val="85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8" name="מלבן 37"/>
          <p:cNvSpPr/>
          <p:nvPr/>
        </p:nvSpPr>
        <p:spPr bwMode="auto">
          <a:xfrm rot="10800000">
            <a:off x="3257550" y="4048125"/>
            <a:ext cx="2605088" cy="425450"/>
          </a:xfrm>
          <a:prstGeom prst="rect">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9820" name="Rounded Rectangle 21"/>
          <p:cNvSpPr>
            <a:spLocks noChangeArrowheads="1"/>
          </p:cNvSpPr>
          <p:nvPr/>
        </p:nvSpPr>
        <p:spPr bwMode="auto">
          <a:xfrm>
            <a:off x="3133725" y="4008438"/>
            <a:ext cx="2809875" cy="536575"/>
          </a:xfrm>
          <a:prstGeom prst="rect">
            <a:avLst/>
          </a:prstGeom>
          <a:noFill/>
          <a:ln w="9525">
            <a:noFill/>
            <a:miter lim="800000"/>
            <a:headEnd/>
            <a:tailEnd/>
          </a:ln>
        </p:spPr>
        <p:txBody>
          <a:bodyPr anchor="ctr"/>
          <a:lstStyle/>
          <a:p>
            <a:pPr algn="ctr"/>
            <a:r>
              <a:rPr lang="en-US" sz="2000" b="1">
                <a:solidFill>
                  <a:schemeClr val="bg1"/>
                </a:solidFill>
              </a:rPr>
              <a:t>OPTIMIZE</a:t>
            </a:r>
          </a:p>
        </p:txBody>
      </p:sp>
      <p:sp>
        <p:nvSpPr>
          <p:cNvPr id="119821" name="Content Placeholder 2"/>
          <p:cNvSpPr txBox="1">
            <a:spLocks/>
          </p:cNvSpPr>
          <p:nvPr/>
        </p:nvSpPr>
        <p:spPr bwMode="auto">
          <a:xfrm>
            <a:off x="3449638" y="4552950"/>
            <a:ext cx="21780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through collaboration</a:t>
            </a:r>
            <a:endParaRPr lang="en-US" sz="2400"/>
          </a:p>
        </p:txBody>
      </p:sp>
      <p:sp>
        <p:nvSpPr>
          <p:cNvPr id="41" name="מלבן עם פינות מעוגלות באותו צד 40"/>
          <p:cNvSpPr/>
          <p:nvPr/>
        </p:nvSpPr>
        <p:spPr bwMode="auto">
          <a:xfrm rot="10800000">
            <a:off x="6016625" y="4465638"/>
            <a:ext cx="2605088" cy="747712"/>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42" name="מלבן 41"/>
          <p:cNvSpPr/>
          <p:nvPr/>
        </p:nvSpPr>
        <p:spPr bwMode="auto">
          <a:xfrm rot="10800000">
            <a:off x="6016625" y="4048125"/>
            <a:ext cx="2605088"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19824" name="Rounded Rectangle 21"/>
          <p:cNvSpPr>
            <a:spLocks noChangeArrowheads="1"/>
          </p:cNvSpPr>
          <p:nvPr/>
        </p:nvSpPr>
        <p:spPr bwMode="auto">
          <a:xfrm>
            <a:off x="5873750" y="3995738"/>
            <a:ext cx="2984500" cy="538162"/>
          </a:xfrm>
          <a:prstGeom prst="rect">
            <a:avLst/>
          </a:prstGeom>
          <a:noFill/>
          <a:ln w="9525">
            <a:noFill/>
            <a:miter lim="800000"/>
            <a:headEnd/>
            <a:tailEnd/>
          </a:ln>
        </p:spPr>
        <p:txBody>
          <a:bodyPr anchor="ctr"/>
          <a:lstStyle/>
          <a:p>
            <a:pPr algn="ctr"/>
            <a:r>
              <a:rPr lang="en-US" sz="2000" b="1">
                <a:solidFill>
                  <a:schemeClr val="bg1"/>
                </a:solidFill>
              </a:rPr>
              <a:t>EXTEND</a:t>
            </a:r>
          </a:p>
        </p:txBody>
      </p:sp>
      <p:sp>
        <p:nvSpPr>
          <p:cNvPr id="119825" name="Content Placeholder 2"/>
          <p:cNvSpPr txBox="1">
            <a:spLocks/>
          </p:cNvSpPr>
          <p:nvPr/>
        </p:nvSpPr>
        <p:spPr bwMode="auto">
          <a:xfrm>
            <a:off x="6146800" y="4549775"/>
            <a:ext cx="23431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br>
              <a:rPr lang="en-US" sz="1600" b="1"/>
            </a:br>
            <a:r>
              <a:rPr lang="en-US" sz="1600" b="1"/>
              <a:t>range of services</a:t>
            </a:r>
            <a:endParaRPr lang="en-US" sz="2400"/>
          </a:p>
        </p:txBody>
      </p:sp>
      <p:pic>
        <p:nvPicPr>
          <p:cNvPr id="119826" name="תמונה 51" descr="shapes 001.jpg"/>
          <p:cNvPicPr>
            <a:picLocks noChangeAspect="1"/>
          </p:cNvPicPr>
          <p:nvPr/>
        </p:nvPicPr>
        <p:blipFill>
          <a:blip r:embed="rId3"/>
          <a:srcRect/>
          <a:stretch>
            <a:fillRect/>
          </a:stretch>
        </p:blipFill>
        <p:spPr bwMode="auto">
          <a:xfrm>
            <a:off x="695325" y="2103438"/>
            <a:ext cx="2205038" cy="1797050"/>
          </a:xfrm>
          <a:prstGeom prst="rect">
            <a:avLst/>
          </a:prstGeom>
          <a:noFill/>
          <a:ln w="9525">
            <a:noFill/>
            <a:miter lim="800000"/>
            <a:headEnd/>
            <a:tailEnd/>
          </a:ln>
        </p:spPr>
      </p:pic>
      <p:pic>
        <p:nvPicPr>
          <p:cNvPr id="119827" name="תמונה 52" descr="shapes 001.jpg"/>
          <p:cNvPicPr>
            <a:picLocks noChangeAspect="1"/>
          </p:cNvPicPr>
          <p:nvPr/>
        </p:nvPicPr>
        <p:blipFill>
          <a:blip r:embed="rId4"/>
          <a:srcRect/>
          <a:stretch>
            <a:fillRect/>
          </a:stretch>
        </p:blipFill>
        <p:spPr bwMode="auto">
          <a:xfrm>
            <a:off x="6221413" y="2020888"/>
            <a:ext cx="2281237" cy="1855787"/>
          </a:xfrm>
          <a:prstGeom prst="rect">
            <a:avLst/>
          </a:prstGeom>
          <a:noFill/>
          <a:ln w="9525">
            <a:noFill/>
            <a:miter lim="800000"/>
            <a:headEnd/>
            <a:tailEnd/>
          </a:ln>
        </p:spPr>
      </p:pic>
      <p:sp>
        <p:nvSpPr>
          <p:cNvPr id="119828" name="מלבן מעוגל 23"/>
          <p:cNvSpPr>
            <a:spLocks noChangeArrowheads="1"/>
          </p:cNvSpPr>
          <p:nvPr/>
        </p:nvSpPr>
        <p:spPr bwMode="auto">
          <a:xfrm>
            <a:off x="5978525" y="1881188"/>
            <a:ext cx="2765425" cy="3375025"/>
          </a:xfrm>
          <a:prstGeom prst="roundRect">
            <a:avLst>
              <a:gd name="adj" fmla="val 3250"/>
            </a:avLst>
          </a:prstGeom>
          <a:solidFill>
            <a:srgbClr val="FFFFFF">
              <a:alpha val="59999"/>
            </a:srgbClr>
          </a:solidFill>
          <a:ln w="6350" algn="ctr">
            <a:noFill/>
            <a:round/>
            <a:headEnd/>
            <a:tailEnd type="triangle" w="med" len="med"/>
          </a:ln>
        </p:spPr>
        <p:txBody>
          <a:bodyPr/>
          <a:lstStyle/>
          <a:p>
            <a:pPr algn="ctr"/>
            <a:endParaRPr lang="en-US">
              <a:solidFill>
                <a:srgbClr val="000000"/>
              </a:solidFill>
            </a:endParaRPr>
          </a:p>
        </p:txBody>
      </p:sp>
      <p:sp>
        <p:nvSpPr>
          <p:cNvPr id="119829" name="מלבן מעוגל 23"/>
          <p:cNvSpPr>
            <a:spLocks noChangeArrowheads="1"/>
          </p:cNvSpPr>
          <p:nvPr/>
        </p:nvSpPr>
        <p:spPr bwMode="auto">
          <a:xfrm>
            <a:off x="392113" y="1852613"/>
            <a:ext cx="2765425" cy="3375025"/>
          </a:xfrm>
          <a:prstGeom prst="roundRect">
            <a:avLst>
              <a:gd name="adj" fmla="val 3250"/>
            </a:avLst>
          </a:prstGeom>
          <a:solidFill>
            <a:srgbClr val="FFFFFF">
              <a:alpha val="59999"/>
            </a:srgbClr>
          </a:solidFill>
          <a:ln w="6350" algn="ctr">
            <a:noFill/>
            <a:round/>
            <a:headEnd/>
            <a:tailEnd type="triangle" w="med" len="med"/>
          </a:ln>
        </p:spPr>
        <p:txBody>
          <a:bodyPr/>
          <a:lstStyle/>
          <a:p>
            <a:pPr algn="ctr"/>
            <a:endParaRPr lang="en-US">
              <a:solidFill>
                <a:srgbClr val="000000"/>
              </a:solidFill>
            </a:endParaRPr>
          </a:p>
        </p:txBody>
      </p:sp>
      <p:pic>
        <p:nvPicPr>
          <p:cNvPr id="119830" name="תמונה 50" descr="shapes 001.jpg"/>
          <p:cNvPicPr>
            <a:picLocks noChangeAspect="1"/>
          </p:cNvPicPr>
          <p:nvPr/>
        </p:nvPicPr>
        <p:blipFill>
          <a:blip r:embed="rId5"/>
          <a:srcRect/>
          <a:stretch>
            <a:fillRect/>
          </a:stretch>
        </p:blipFill>
        <p:spPr bwMode="auto">
          <a:xfrm>
            <a:off x="3395663" y="2122488"/>
            <a:ext cx="2344737" cy="1779587"/>
          </a:xfrm>
          <a:prstGeom prst="rect">
            <a:avLst/>
          </a:prstGeom>
          <a:noFill/>
          <a:ln w="9525">
            <a:noFill/>
            <a:miter lim="800000"/>
            <a:headEnd/>
            <a:tailEnd/>
          </a:ln>
        </p:spPr>
      </p:pic>
      <p:sp>
        <p:nvSpPr>
          <p:cNvPr id="119831" name="כותרת 31"/>
          <p:cNvSpPr>
            <a:spLocks noGrp="1"/>
          </p:cNvSpPr>
          <p:nvPr>
            <p:ph type="title" idx="4294967295"/>
          </p:nvPr>
        </p:nvSpPr>
        <p:spPr/>
        <p:txBody>
          <a:bodyPr/>
          <a:lstStyle/>
          <a:p>
            <a:r>
              <a:rPr lang="en-US" dirty="0" smtClean="0"/>
              <a:t>The Strategy – Unified Resource Management</a:t>
            </a:r>
          </a:p>
        </p:txBody>
      </p:sp>
    </p:spTree>
    <p:extLst>
      <p:ext uri="{BB962C8B-B14F-4D97-AF65-F5344CB8AC3E}">
        <p14:creationId xmlns:p14="http://schemas.microsoft.com/office/powerpoint/2010/main" val="12016595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Libris in Figures </a:t>
            </a:r>
            <a:endParaRPr lang="en-US" dirty="0"/>
          </a:p>
        </p:txBody>
      </p:sp>
      <p:sp>
        <p:nvSpPr>
          <p:cNvPr id="3" name="Content Placeholder 2"/>
          <p:cNvSpPr>
            <a:spLocks noGrp="1"/>
          </p:cNvSpPr>
          <p:nvPr>
            <p:ph type="body" idx="4294967295"/>
          </p:nvPr>
        </p:nvSpPr>
        <p:spPr>
          <a:xfrm>
            <a:off x="188941" y="1293813"/>
            <a:ext cx="8229544" cy="4814887"/>
          </a:xfrm>
          <a:prstGeom prst="rect">
            <a:avLst/>
          </a:prstGeom>
        </p:spPr>
        <p:txBody>
          <a:bodyPr/>
          <a:lstStyle/>
          <a:p>
            <a:pPr lvl="1">
              <a:buFont typeface="Wingdings" pitchFamily="2" charset="2"/>
              <a:buChar char="§"/>
            </a:pPr>
            <a:r>
              <a:rPr lang="en-US" b="1" dirty="0" smtClean="0"/>
              <a:t>110 new customers</a:t>
            </a:r>
          </a:p>
          <a:p>
            <a:pPr lvl="1">
              <a:buFont typeface="Wingdings" pitchFamily="2" charset="2"/>
              <a:buChar char="§"/>
            </a:pPr>
            <a:r>
              <a:rPr lang="en-US" b="1" dirty="0" smtClean="0"/>
              <a:t>5,500+ </a:t>
            </a:r>
            <a:r>
              <a:rPr lang="en-US" b="1" dirty="0"/>
              <a:t>institutions </a:t>
            </a:r>
            <a:endParaRPr lang="en-US" b="1" dirty="0" smtClean="0"/>
          </a:p>
          <a:p>
            <a:pPr lvl="1">
              <a:buFont typeface="Wingdings" pitchFamily="2" charset="2"/>
              <a:buChar char="§"/>
            </a:pPr>
            <a:r>
              <a:rPr lang="en-US" b="1" dirty="0" smtClean="0"/>
              <a:t>560 employees (up from 530)</a:t>
            </a:r>
          </a:p>
          <a:p>
            <a:pPr lvl="1">
              <a:buFont typeface="Wingdings" pitchFamily="2" charset="2"/>
              <a:buChar char="§"/>
            </a:pPr>
            <a:r>
              <a:rPr lang="en-US" b="1" dirty="0" smtClean="0"/>
              <a:t>Primo - 2100 institutions</a:t>
            </a:r>
          </a:p>
          <a:p>
            <a:pPr lvl="1">
              <a:buFont typeface="Wingdings" pitchFamily="2" charset="2"/>
              <a:buChar char="§"/>
            </a:pPr>
            <a:r>
              <a:rPr lang="en-US" b="1" dirty="0" smtClean="0"/>
              <a:t>Alma – 370 institutions</a:t>
            </a:r>
          </a:p>
          <a:p>
            <a:pPr lvl="1">
              <a:buFont typeface="Wingdings" pitchFamily="2" charset="2"/>
              <a:buChar char="§"/>
            </a:pPr>
            <a:r>
              <a:rPr lang="en-US" b="1" dirty="0" smtClean="0"/>
              <a:t>2043 institutions using our                                         cloud (at least one product) </a:t>
            </a:r>
            <a:endParaRPr lang="en-US" b="1" dirty="0"/>
          </a:p>
          <a:p>
            <a:pPr lvl="1">
              <a:buFont typeface="Wingdings" pitchFamily="2" charset="2"/>
              <a:buChar char="§"/>
            </a:pPr>
            <a:r>
              <a:rPr lang="en-US" b="1" dirty="0" smtClean="0"/>
              <a:t>ProQuest agreement</a:t>
            </a:r>
          </a:p>
          <a:p>
            <a:pPr lvl="1">
              <a:buFont typeface="Wingdings" pitchFamily="2" charset="2"/>
              <a:buChar char="§"/>
            </a:pPr>
            <a:r>
              <a:rPr lang="en-US" b="1" dirty="0" smtClean="0"/>
              <a:t>Salesforce CRM,                                                                                Cloud Status Portal,                                                           Developers Network</a:t>
            </a:r>
          </a:p>
        </p:txBody>
      </p:sp>
      <p:sp>
        <p:nvSpPr>
          <p:cNvPr id="6"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000000"/>
                </a:solidFill>
                <a:latin typeface="Verdana"/>
                <a:cs typeface="Arial" pitchFamily="34" charset="0"/>
                <a:sym typeface="Symbol" pitchFamily="18" charset="2"/>
              </a:rPr>
              <a:t> Ex Libris Ltd., </a:t>
            </a:r>
            <a:r>
              <a:rPr lang="en-US" sz="1050" dirty="0" smtClean="0">
                <a:solidFill>
                  <a:srgbClr val="000000"/>
                </a:solidFill>
                <a:latin typeface="Verdana"/>
                <a:cs typeface="Arial" pitchFamily="34" charset="0"/>
                <a:sym typeface="Symbol" pitchFamily="18" charset="2"/>
              </a:rPr>
              <a:t>2014  </a:t>
            </a:r>
            <a:r>
              <a:rPr lang="en-US" sz="1050" dirty="0">
                <a:solidFill>
                  <a:srgbClr val="000000"/>
                </a:solidFill>
                <a:latin typeface="Verdana"/>
                <a:cs typeface="Arial" pitchFamily="34" charset="0"/>
                <a:sym typeface="Symbol" pitchFamily="18" charset="2"/>
              </a:rPr>
              <a:t>- </a:t>
            </a:r>
            <a:r>
              <a:rPr lang="en-US" sz="1050" dirty="0" smtClean="0">
                <a:solidFill>
                  <a:srgbClr val="000000"/>
                </a:solidFill>
                <a:latin typeface="Verdana"/>
                <a:cs typeface="Arial" pitchFamily="34" charset="0"/>
                <a:sym typeface="Symbol" pitchFamily="18" charset="2"/>
              </a:rPr>
              <a:t>Internal and Confidential</a:t>
            </a:r>
            <a:endParaRPr lang="en-US" sz="1050" dirty="0">
              <a:solidFill>
                <a:srgbClr val="000000"/>
              </a:solidFill>
              <a:latin typeface="Verdana"/>
              <a:cs typeface="Arial" pitchFamily="34" charset="0"/>
              <a:sym typeface="Symbol" pitchFamily="18" charset="2"/>
            </a:endParaRPr>
          </a:p>
        </p:txBody>
      </p:sp>
      <p:sp>
        <p:nvSpPr>
          <p:cNvPr id="8" name="Rectangle 7"/>
          <p:cNvSpPr>
            <a:spLocks noChangeArrowheads="1"/>
          </p:cNvSpPr>
          <p:nvPr/>
        </p:nvSpPr>
        <p:spPr bwMode="auto">
          <a:xfrm>
            <a:off x="4281488" y="6427788"/>
            <a:ext cx="581025" cy="457200"/>
          </a:xfrm>
          <a:prstGeom prst="rect">
            <a:avLst/>
          </a:prstGeom>
          <a:noFill/>
          <a:ln w="9525">
            <a:noFill/>
            <a:miter lim="800000"/>
            <a:headEnd/>
            <a:tailEnd/>
          </a:ln>
        </p:spPr>
        <p:txBody>
          <a:bodyPr anchor="b"/>
          <a:lstStyle/>
          <a:p>
            <a:pPr algn="ctr" eaLnBrk="0" fontAlgn="base" hangingPunct="0">
              <a:spcBef>
                <a:spcPct val="0"/>
              </a:spcBef>
              <a:spcAft>
                <a:spcPct val="0"/>
              </a:spcAft>
              <a:defRPr/>
            </a:pPr>
            <a:fld id="{80D98CE8-36E3-4BF7-9D08-1777EFAEEFDB}" type="slidenum">
              <a:rPr lang="x-none" sz="1000" b="1">
                <a:solidFill>
                  <a:srgbClr val="000000"/>
                </a:solidFill>
                <a:ea typeface="MS PGothic" pitchFamily="34" charset="-128"/>
              </a:rPr>
              <a:pPr algn="ctr" eaLnBrk="0" fontAlgn="base" hangingPunct="0">
                <a:spcBef>
                  <a:spcPct val="0"/>
                </a:spcBef>
                <a:spcAft>
                  <a:spcPct val="0"/>
                </a:spcAft>
                <a:defRPr/>
              </a:pPr>
              <a:t>1</a:t>
            </a:fld>
            <a:endParaRPr lang="en-US" sz="1000" b="1" dirty="0">
              <a:solidFill>
                <a:srgbClr val="000000"/>
              </a:solidFill>
              <a:ea typeface="MS PGothic" pitchFamily="34" charset="-128"/>
            </a:endParaRPr>
          </a:p>
        </p:txBody>
      </p:sp>
    </p:spTree>
    <p:extLst>
      <p:ext uri="{BB962C8B-B14F-4D97-AF65-F5344CB8AC3E}">
        <p14:creationId xmlns:p14="http://schemas.microsoft.com/office/powerpoint/2010/main" val="133896774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קבוצה 86"/>
          <p:cNvGrpSpPr>
            <a:grpSpLocks/>
          </p:cNvGrpSpPr>
          <p:nvPr/>
        </p:nvGrpSpPr>
        <p:grpSpPr bwMode="auto">
          <a:xfrm>
            <a:off x="4129088" y="1947863"/>
            <a:ext cx="4754562" cy="547687"/>
            <a:chOff x="3926791" y="2092140"/>
            <a:chExt cx="4754544" cy="548640"/>
          </a:xfrm>
        </p:grpSpPr>
        <p:sp>
          <p:nvSpPr>
            <p:cNvPr id="56" name="מלבן מעוגל 6"/>
            <p:cNvSpPr>
              <a:spLocks noChangeArrowheads="1"/>
            </p:cNvSpPr>
            <p:nvPr/>
          </p:nvSpPr>
          <p:spPr bwMode="auto">
            <a:xfrm>
              <a:off x="6028633" y="2092140"/>
              <a:ext cx="2652702" cy="548640"/>
            </a:xfrm>
            <a:prstGeom prst="roundRect">
              <a:avLst>
                <a:gd name="adj" fmla="val 6622"/>
              </a:avLst>
            </a:prstGeom>
            <a:solidFill>
              <a:schemeClr val="bg1">
                <a:lumMod val="85000"/>
              </a:schemeClr>
            </a:solidFill>
            <a:ln w="6350" algn="ctr">
              <a:solidFill>
                <a:srgbClr val="7F7F7F"/>
              </a:solidFill>
              <a:round/>
              <a:headEnd/>
              <a:tailEnd type="triangle" w="med" len="med"/>
            </a:ln>
          </p:spPr>
          <p:txBody>
            <a:bodyPr tIns="91440" rIns="73152" bIns="91440"/>
            <a:lstStyle/>
            <a:p>
              <a:pPr marL="120650" lvl="2" indent="-120650">
                <a:buFont typeface="Arial" pitchFamily="34" charset="0"/>
                <a:buChar char="•"/>
                <a:defRPr/>
              </a:pPr>
              <a:r>
                <a:rPr lang="en-GB" sz="1200">
                  <a:latin typeface="Verdana" pitchFamily="34" charset="0"/>
                </a:rPr>
                <a:t>Access from anywhere</a:t>
              </a:r>
            </a:p>
            <a:p>
              <a:pPr marL="120650" lvl="2" indent="-120650">
                <a:buFont typeface="Arial" pitchFamily="34" charset="0"/>
                <a:buChar char="•"/>
                <a:defRPr/>
              </a:pPr>
              <a:r>
                <a:rPr lang="en-GB" sz="1200">
                  <a:latin typeface="Verdana" pitchFamily="34" charset="0"/>
                </a:rPr>
                <a:t>On-demand fulfillment</a:t>
              </a:r>
            </a:p>
          </p:txBody>
        </p:sp>
        <p:cxnSp>
          <p:nvCxnSpPr>
            <p:cNvPr id="121898" name="מחבר ישר 27"/>
            <p:cNvCxnSpPr>
              <a:cxnSpLocks noChangeShapeType="1"/>
              <a:endCxn id="56" idx="1"/>
            </p:cNvCxnSpPr>
            <p:nvPr/>
          </p:nvCxnSpPr>
          <p:spPr bwMode="auto">
            <a:xfrm flipV="1">
              <a:off x="3926791" y="2366460"/>
              <a:ext cx="2102042" cy="1648"/>
            </a:xfrm>
            <a:prstGeom prst="line">
              <a:avLst/>
            </a:prstGeom>
            <a:noFill/>
            <a:ln w="19050" algn="ctr">
              <a:solidFill>
                <a:srgbClr val="7F7F7F"/>
              </a:solidFill>
              <a:round/>
              <a:headEnd/>
              <a:tailEnd type="stealth" w="lg" len="lg"/>
            </a:ln>
          </p:spPr>
        </p:cxnSp>
      </p:grpSp>
      <p:grpSp>
        <p:nvGrpSpPr>
          <p:cNvPr id="84" name="קבוצה 83"/>
          <p:cNvGrpSpPr>
            <a:grpSpLocks/>
          </p:cNvGrpSpPr>
          <p:nvPr/>
        </p:nvGrpSpPr>
        <p:grpSpPr bwMode="auto">
          <a:xfrm>
            <a:off x="5775325" y="4562475"/>
            <a:ext cx="3108325" cy="731838"/>
            <a:chOff x="5572508" y="4533595"/>
            <a:chExt cx="3108827" cy="731520"/>
          </a:xfrm>
        </p:grpSpPr>
        <p:sp>
          <p:nvSpPr>
            <p:cNvPr id="49" name="מלבן מעוגל 6"/>
            <p:cNvSpPr>
              <a:spLocks noChangeArrowheads="1"/>
            </p:cNvSpPr>
            <p:nvPr/>
          </p:nvSpPr>
          <p:spPr bwMode="auto">
            <a:xfrm>
              <a:off x="6029782" y="4533595"/>
              <a:ext cx="2651553" cy="731520"/>
            </a:xfrm>
            <a:prstGeom prst="roundRect">
              <a:avLst>
                <a:gd name="adj" fmla="val 7096"/>
              </a:avLst>
            </a:prstGeom>
            <a:solidFill>
              <a:schemeClr val="bg1">
                <a:lumMod val="85000"/>
              </a:schemeClr>
            </a:solidFill>
            <a:ln w="6350" algn="ctr">
              <a:solidFill>
                <a:srgbClr val="7F7F7F"/>
              </a:solidFill>
              <a:round/>
              <a:headEnd/>
              <a:tailEnd type="triangle" w="med" len="med"/>
            </a:ln>
          </p:spPr>
          <p:txBody>
            <a:bodyPr tIns="91440" rIns="73152" bIns="91440"/>
            <a:lstStyle/>
            <a:p>
              <a:pPr marL="120650" lvl="2" indent="-120650">
                <a:buFont typeface="Arial" pitchFamily="34" charset="0"/>
                <a:buChar char="•"/>
                <a:defRPr/>
              </a:pPr>
              <a:r>
                <a:rPr lang="en-GB" sz="1200">
                  <a:latin typeface="Verdana" pitchFamily="34" charset="0"/>
                </a:rPr>
                <a:t>Network-level architecture</a:t>
              </a:r>
            </a:p>
            <a:p>
              <a:pPr marL="120650" lvl="2" indent="-120650">
                <a:buFont typeface="Arial" pitchFamily="34" charset="0"/>
                <a:buChar char="•"/>
                <a:defRPr/>
              </a:pPr>
              <a:r>
                <a:rPr lang="en-GB" sz="1200">
                  <a:latin typeface="Verdana" pitchFamily="34" charset="0"/>
                </a:rPr>
                <a:t>Cloud based service </a:t>
              </a:r>
            </a:p>
            <a:p>
              <a:pPr marL="120650" lvl="2" indent="-120650">
                <a:buFont typeface="Arial" pitchFamily="34" charset="0"/>
                <a:buChar char="•"/>
                <a:defRPr/>
              </a:pPr>
              <a:r>
                <a:rPr lang="en-GB" sz="1200">
                  <a:latin typeface="Verdana" pitchFamily="34" charset="0"/>
                </a:rPr>
                <a:t>Open interfaces &amp; open data </a:t>
              </a:r>
            </a:p>
          </p:txBody>
        </p:sp>
        <p:cxnSp>
          <p:nvCxnSpPr>
            <p:cNvPr id="121896" name="מחבר ישר 27"/>
            <p:cNvCxnSpPr>
              <a:cxnSpLocks noChangeShapeType="1"/>
              <a:endCxn id="49" idx="1"/>
            </p:cNvCxnSpPr>
            <p:nvPr/>
          </p:nvCxnSpPr>
          <p:spPr bwMode="auto">
            <a:xfrm>
              <a:off x="5572508" y="4898796"/>
              <a:ext cx="457854" cy="559"/>
            </a:xfrm>
            <a:prstGeom prst="line">
              <a:avLst/>
            </a:prstGeom>
            <a:noFill/>
            <a:ln w="19050" algn="ctr">
              <a:solidFill>
                <a:srgbClr val="7F7F7F"/>
              </a:solidFill>
              <a:round/>
              <a:headEnd/>
              <a:tailEnd type="stealth" w="lg" len="lg"/>
            </a:ln>
          </p:spPr>
        </p:cxnSp>
      </p:grpSp>
      <p:grpSp>
        <p:nvGrpSpPr>
          <p:cNvPr id="86" name="קבוצה 85"/>
          <p:cNvGrpSpPr>
            <a:grpSpLocks/>
          </p:cNvGrpSpPr>
          <p:nvPr/>
        </p:nvGrpSpPr>
        <p:grpSpPr bwMode="auto">
          <a:xfrm>
            <a:off x="4456113" y="2716213"/>
            <a:ext cx="4427537" cy="549275"/>
            <a:chOff x="4253875" y="2937050"/>
            <a:chExt cx="4427460" cy="548640"/>
          </a:xfrm>
        </p:grpSpPr>
        <p:sp>
          <p:nvSpPr>
            <p:cNvPr id="55" name="מלבן מעוגל 6"/>
            <p:cNvSpPr>
              <a:spLocks noChangeArrowheads="1"/>
            </p:cNvSpPr>
            <p:nvPr/>
          </p:nvSpPr>
          <p:spPr bwMode="auto">
            <a:xfrm>
              <a:off x="6030256" y="2937050"/>
              <a:ext cx="2651079" cy="548640"/>
            </a:xfrm>
            <a:prstGeom prst="roundRect">
              <a:avLst>
                <a:gd name="adj" fmla="val 7133"/>
              </a:avLst>
            </a:prstGeom>
            <a:solidFill>
              <a:schemeClr val="bg1">
                <a:lumMod val="85000"/>
              </a:schemeClr>
            </a:solidFill>
            <a:ln w="6350" algn="ctr">
              <a:solidFill>
                <a:srgbClr val="7F7F7F"/>
              </a:solidFill>
              <a:round/>
              <a:headEnd/>
              <a:tailEnd type="triangle" w="med" len="med"/>
            </a:ln>
          </p:spPr>
          <p:txBody>
            <a:bodyPr tIns="91440" rIns="73152" bIns="91440"/>
            <a:lstStyle/>
            <a:p>
              <a:pPr marL="120650" lvl="2" indent="-120650">
                <a:buFont typeface="Arial" pitchFamily="34" charset="0"/>
                <a:buChar char="•"/>
                <a:defRPr/>
              </a:pPr>
              <a:r>
                <a:rPr lang="en-GB" sz="1200">
                  <a:latin typeface="Verdana" pitchFamily="34" charset="0"/>
                </a:rPr>
                <a:t>Library process management</a:t>
              </a:r>
            </a:p>
            <a:p>
              <a:pPr marL="120650" lvl="2" indent="-120650">
                <a:buFont typeface="Arial" pitchFamily="34" charset="0"/>
                <a:buChar char="•"/>
                <a:defRPr/>
              </a:pPr>
              <a:r>
                <a:rPr lang="en-GB" sz="1200">
                  <a:latin typeface="Verdana" pitchFamily="34" charset="0"/>
                </a:rPr>
                <a:t>Shared data and collection</a:t>
              </a:r>
            </a:p>
          </p:txBody>
        </p:sp>
        <p:cxnSp>
          <p:nvCxnSpPr>
            <p:cNvPr id="121894" name="מחבר ישר 27"/>
            <p:cNvCxnSpPr>
              <a:cxnSpLocks noChangeShapeType="1"/>
              <a:endCxn id="55" idx="1"/>
            </p:cNvCxnSpPr>
            <p:nvPr/>
          </p:nvCxnSpPr>
          <p:spPr bwMode="auto">
            <a:xfrm>
              <a:off x="4253875" y="3205072"/>
              <a:ext cx="1776458" cy="6299"/>
            </a:xfrm>
            <a:prstGeom prst="line">
              <a:avLst/>
            </a:prstGeom>
            <a:noFill/>
            <a:ln w="19050" algn="ctr">
              <a:solidFill>
                <a:srgbClr val="7F7F7F"/>
              </a:solidFill>
              <a:round/>
              <a:headEnd/>
              <a:tailEnd type="stealth" w="lg" len="lg"/>
            </a:ln>
          </p:spPr>
        </p:cxnSp>
      </p:grpSp>
      <p:grpSp>
        <p:nvGrpSpPr>
          <p:cNvPr id="85" name="קבוצה 84"/>
          <p:cNvGrpSpPr>
            <a:grpSpLocks/>
          </p:cNvGrpSpPr>
          <p:nvPr/>
        </p:nvGrpSpPr>
        <p:grpSpPr bwMode="auto">
          <a:xfrm>
            <a:off x="5060950" y="3522663"/>
            <a:ext cx="3822700" cy="731837"/>
            <a:chOff x="4858857" y="3686589"/>
            <a:chExt cx="3822478" cy="731520"/>
          </a:xfrm>
        </p:grpSpPr>
        <p:cxnSp>
          <p:nvCxnSpPr>
            <p:cNvPr id="121891" name="מחבר ישר 27"/>
            <p:cNvCxnSpPr>
              <a:cxnSpLocks noChangeShapeType="1"/>
              <a:endCxn id="54" idx="1"/>
            </p:cNvCxnSpPr>
            <p:nvPr/>
          </p:nvCxnSpPr>
          <p:spPr bwMode="auto">
            <a:xfrm flipV="1">
              <a:off x="4858857" y="4052349"/>
              <a:ext cx="1171485" cy="3678"/>
            </a:xfrm>
            <a:prstGeom prst="line">
              <a:avLst/>
            </a:prstGeom>
            <a:noFill/>
            <a:ln w="19050" algn="ctr">
              <a:solidFill>
                <a:srgbClr val="7F7F7F"/>
              </a:solidFill>
              <a:round/>
              <a:headEnd/>
              <a:tailEnd type="stealth" w="lg" len="lg"/>
            </a:ln>
          </p:spPr>
        </p:cxnSp>
        <p:sp>
          <p:nvSpPr>
            <p:cNvPr id="54" name="מלבן מעוגל 6"/>
            <p:cNvSpPr>
              <a:spLocks noChangeArrowheads="1"/>
            </p:cNvSpPr>
            <p:nvPr/>
          </p:nvSpPr>
          <p:spPr bwMode="auto">
            <a:xfrm>
              <a:off x="6030364" y="3686589"/>
              <a:ext cx="2650971" cy="731520"/>
            </a:xfrm>
            <a:prstGeom prst="roundRect">
              <a:avLst>
                <a:gd name="adj" fmla="val 7237"/>
              </a:avLst>
            </a:prstGeom>
            <a:solidFill>
              <a:schemeClr val="bg1">
                <a:lumMod val="85000"/>
              </a:schemeClr>
            </a:solidFill>
            <a:ln w="6350" algn="ctr">
              <a:solidFill>
                <a:srgbClr val="7F7F7F"/>
              </a:solidFill>
              <a:round/>
              <a:headEnd/>
              <a:tailEnd type="triangle" w="med" len="med"/>
            </a:ln>
          </p:spPr>
          <p:txBody>
            <a:bodyPr tIns="91440" rIns="73152" bIns="91440"/>
            <a:lstStyle/>
            <a:p>
              <a:pPr marL="120650" lvl="2" indent="-120650">
                <a:buFont typeface="Arial" pitchFamily="34" charset="0"/>
                <a:buChar char="•"/>
                <a:defRPr/>
              </a:pPr>
              <a:r>
                <a:rPr lang="en-GB" sz="1200" dirty="0">
                  <a:latin typeface="Verdana" pitchFamily="34" charset="0"/>
                </a:rPr>
                <a:t>Shared resources </a:t>
              </a:r>
            </a:p>
            <a:p>
              <a:pPr marL="120650" lvl="2" indent="-120650">
                <a:buFont typeface="Arial" pitchFamily="34" charset="0"/>
                <a:buChar char="•"/>
                <a:defRPr/>
              </a:pPr>
              <a:r>
                <a:rPr lang="en-GB" sz="1200" dirty="0">
                  <a:latin typeface="Verdana" pitchFamily="34" charset="0"/>
                </a:rPr>
                <a:t>Enriched content</a:t>
              </a:r>
            </a:p>
            <a:p>
              <a:pPr marL="120650" lvl="2" indent="-120650">
                <a:buFont typeface="Arial" pitchFamily="34" charset="0"/>
                <a:buChar char="•"/>
                <a:defRPr/>
              </a:pPr>
              <a:r>
                <a:rPr lang="en-GB" sz="1200" dirty="0">
                  <a:latin typeface="Verdana" pitchFamily="34" charset="0"/>
                </a:rPr>
                <a:t>Intelligence &amp; </a:t>
              </a:r>
              <a:r>
                <a:rPr lang="en-GB" sz="1200" dirty="0" smtClean="0">
                  <a:latin typeface="Verdana" pitchFamily="34" charset="0"/>
                </a:rPr>
                <a:t>Analytics</a:t>
              </a:r>
              <a:endParaRPr lang="en-GB" sz="1200" dirty="0">
                <a:latin typeface="Verdana" pitchFamily="34" charset="0"/>
              </a:endParaRPr>
            </a:p>
          </p:txBody>
        </p:sp>
      </p:grpSp>
      <p:grpSp>
        <p:nvGrpSpPr>
          <p:cNvPr id="80" name="קבוצה 79"/>
          <p:cNvGrpSpPr>
            <a:grpSpLocks/>
          </p:cNvGrpSpPr>
          <p:nvPr/>
        </p:nvGrpSpPr>
        <p:grpSpPr bwMode="auto">
          <a:xfrm>
            <a:off x="2324100" y="1711325"/>
            <a:ext cx="1968500" cy="704850"/>
            <a:chOff x="2008472" y="2046420"/>
            <a:chExt cx="2254313" cy="640080"/>
          </a:xfrm>
        </p:grpSpPr>
        <p:sp>
          <p:nvSpPr>
            <p:cNvPr id="44" name="טרפז 43"/>
            <p:cNvSpPr/>
            <p:nvPr/>
          </p:nvSpPr>
          <p:spPr bwMode="auto">
            <a:xfrm>
              <a:off x="2008472" y="2046420"/>
              <a:ext cx="2254313" cy="640080"/>
            </a:xfrm>
            <a:prstGeom prst="trapezoid">
              <a:avLst>
                <a:gd name="adj" fmla="val 60361"/>
              </a:avLst>
            </a:prstGeom>
            <a:solidFill>
              <a:schemeClr val="bg1">
                <a:lumMod val="85000"/>
              </a:schemeClr>
            </a:solidFill>
            <a:ln w="161925" cap="flat" cmpd="sng" algn="ctr">
              <a:solidFill>
                <a:schemeClr val="bg1">
                  <a:lumMod val="85000"/>
                </a:schemeClr>
              </a:solidFill>
              <a:prstDash val="solid"/>
              <a:round/>
              <a:headEnd type="none" w="med" len="med"/>
              <a:tailEnd type="triangle" w="med" len="med"/>
            </a:ln>
            <a:effectLst/>
          </p:spPr>
          <p:txBody>
            <a:bodyPr/>
            <a:lstStyle/>
            <a:p>
              <a:pPr algn="ctr">
                <a:defRPr/>
              </a:pPr>
              <a:endParaRPr lang="en-GB">
                <a:latin typeface="Arial" pitchFamily="34" charset="0"/>
                <a:cs typeface="Arial" pitchFamily="34" charset="0"/>
              </a:endParaRPr>
            </a:p>
          </p:txBody>
        </p:sp>
        <p:sp>
          <p:nvSpPr>
            <p:cNvPr id="53" name="מלבן מעוגל 6"/>
            <p:cNvSpPr>
              <a:spLocks noChangeArrowheads="1"/>
            </p:cNvSpPr>
            <p:nvPr/>
          </p:nvSpPr>
          <p:spPr bwMode="auto">
            <a:xfrm>
              <a:off x="2115734" y="2081019"/>
              <a:ext cx="2054334" cy="570882"/>
            </a:xfrm>
            <a:prstGeom prst="trapezoid">
              <a:avLst>
                <a:gd name="adj" fmla="val 60220"/>
              </a:avLst>
            </a:prstGeom>
            <a:solidFill>
              <a:schemeClr val="bg1">
                <a:lumMod val="95000"/>
              </a:schemeClr>
            </a:solidFill>
            <a:ln w="6350" algn="ctr">
              <a:solidFill>
                <a:srgbClr val="7F7F7F"/>
              </a:solidFill>
              <a:round/>
              <a:headEnd/>
              <a:tailEnd type="triangle" w="med" len="med"/>
            </a:ln>
          </p:spPr>
          <p:txBody>
            <a:bodyPr lIns="0" tIns="91440" rIns="0" bIns="91440" anchor="ctr"/>
            <a:lstStyle/>
            <a:p>
              <a:pPr marL="3175" lvl="1" indent="-3175" algn="ctr">
                <a:defRPr/>
              </a:pPr>
              <a:endParaRPr lang="en-GB" sz="1400" b="1">
                <a:solidFill>
                  <a:srgbClr val="003366"/>
                </a:solidFill>
                <a:latin typeface="Verdana" pitchFamily="34" charset="0"/>
              </a:endParaRPr>
            </a:p>
          </p:txBody>
        </p:sp>
      </p:grpSp>
      <p:grpSp>
        <p:nvGrpSpPr>
          <p:cNvPr id="81" name="קבוצה 80"/>
          <p:cNvGrpSpPr>
            <a:grpSpLocks/>
          </p:cNvGrpSpPr>
          <p:nvPr/>
        </p:nvGrpSpPr>
        <p:grpSpPr bwMode="auto">
          <a:xfrm>
            <a:off x="1779588" y="2524125"/>
            <a:ext cx="3086100" cy="825500"/>
            <a:chOff x="1510531" y="2821893"/>
            <a:chExt cx="3250194" cy="709517"/>
          </a:xfrm>
        </p:grpSpPr>
        <p:sp>
          <p:nvSpPr>
            <p:cNvPr id="43" name="טרפז 42"/>
            <p:cNvSpPr/>
            <p:nvPr/>
          </p:nvSpPr>
          <p:spPr bwMode="auto">
            <a:xfrm>
              <a:off x="1510531" y="2891481"/>
              <a:ext cx="3250194" cy="639929"/>
            </a:xfrm>
            <a:prstGeom prst="trapezoid">
              <a:avLst>
                <a:gd name="adj" fmla="val 60361"/>
              </a:avLst>
            </a:prstGeom>
            <a:solidFill>
              <a:schemeClr val="bg1">
                <a:lumMod val="85000"/>
              </a:schemeClr>
            </a:solidFill>
            <a:ln w="161925" cap="flat" cmpd="sng" algn="ctr">
              <a:solidFill>
                <a:schemeClr val="bg1">
                  <a:lumMod val="85000"/>
                </a:schemeClr>
              </a:solidFill>
              <a:prstDash val="solid"/>
              <a:round/>
              <a:headEnd type="none" w="med" len="med"/>
              <a:tailEnd type="triangle" w="med" len="med"/>
            </a:ln>
            <a:effectLst/>
          </p:spPr>
          <p:txBody>
            <a:bodyPr/>
            <a:lstStyle/>
            <a:p>
              <a:pPr algn="ctr">
                <a:defRPr/>
              </a:pPr>
              <a:endParaRPr lang="en-GB">
                <a:latin typeface="Arial" pitchFamily="34" charset="0"/>
                <a:cs typeface="Arial" pitchFamily="34" charset="0"/>
              </a:endParaRPr>
            </a:p>
          </p:txBody>
        </p:sp>
        <p:sp>
          <p:nvSpPr>
            <p:cNvPr id="121887" name="משולש שווה שוקיים 59"/>
            <p:cNvSpPr>
              <a:spLocks noChangeArrowheads="1"/>
            </p:cNvSpPr>
            <p:nvPr/>
          </p:nvSpPr>
          <p:spPr bwMode="auto">
            <a:xfrm>
              <a:off x="2445418" y="2821893"/>
              <a:ext cx="1367272" cy="207319"/>
            </a:xfrm>
            <a:prstGeom prst="triangle">
              <a:avLst>
                <a:gd name="adj" fmla="val 50000"/>
              </a:avLst>
            </a:prstGeom>
            <a:solidFill>
              <a:srgbClr val="003366"/>
            </a:solidFill>
            <a:ln w="92075" algn="ctr">
              <a:solidFill>
                <a:srgbClr val="003366"/>
              </a:solidFill>
              <a:round/>
              <a:headEnd/>
              <a:tailEnd type="triangle" w="med" len="med"/>
            </a:ln>
          </p:spPr>
          <p:txBody>
            <a:bodyPr/>
            <a:lstStyle/>
            <a:p>
              <a:pPr algn="ctr"/>
              <a:endParaRPr lang="en-GB"/>
            </a:p>
          </p:txBody>
        </p:sp>
        <p:sp>
          <p:nvSpPr>
            <p:cNvPr id="52" name="מלבן מעוגל 6"/>
            <p:cNvSpPr>
              <a:spLocks noChangeArrowheads="1"/>
            </p:cNvSpPr>
            <p:nvPr/>
          </p:nvSpPr>
          <p:spPr bwMode="auto">
            <a:xfrm>
              <a:off x="1590783" y="2925592"/>
              <a:ext cx="3103066" cy="570343"/>
            </a:xfrm>
            <a:prstGeom prst="trapezoid">
              <a:avLst>
                <a:gd name="adj" fmla="val 60220"/>
              </a:avLst>
            </a:prstGeom>
            <a:solidFill>
              <a:schemeClr val="bg1">
                <a:lumMod val="95000"/>
              </a:schemeClr>
            </a:solidFill>
            <a:ln w="6350" algn="ctr">
              <a:solidFill>
                <a:srgbClr val="7F7F7F"/>
              </a:solidFill>
              <a:round/>
              <a:headEnd/>
              <a:tailEnd type="triangle" w="med" len="med"/>
            </a:ln>
          </p:spPr>
          <p:txBody>
            <a:bodyPr lIns="0" tIns="91440" rIns="0" bIns="91440" anchor="ctr"/>
            <a:lstStyle/>
            <a:p>
              <a:pPr marL="3175" lvl="1" indent="-3175" algn="ctr">
                <a:defRPr/>
              </a:pPr>
              <a:r>
                <a:rPr lang="en-GB" sz="1200" dirty="0">
                  <a:solidFill>
                    <a:srgbClr val="003366"/>
                  </a:solidFill>
                  <a:latin typeface="Verdana" pitchFamily="34" charset="0"/>
                </a:rPr>
                <a:t>Optimized</a:t>
              </a:r>
              <a:br>
                <a:rPr lang="en-GB" sz="1200" dirty="0">
                  <a:solidFill>
                    <a:srgbClr val="003366"/>
                  </a:solidFill>
                  <a:latin typeface="Verdana" pitchFamily="34" charset="0"/>
                </a:rPr>
              </a:br>
              <a:r>
                <a:rPr lang="en-GB" sz="1200" b="1" dirty="0">
                  <a:solidFill>
                    <a:srgbClr val="003366"/>
                  </a:solidFill>
                  <a:latin typeface="Verdana" pitchFamily="34" charset="0"/>
                </a:rPr>
                <a:t>Services &amp;</a:t>
              </a:r>
              <a:r>
                <a:rPr lang="en-GB" sz="1200" dirty="0">
                  <a:solidFill>
                    <a:srgbClr val="003366"/>
                  </a:solidFill>
                  <a:latin typeface="Verdana" pitchFamily="34" charset="0"/>
                </a:rPr>
                <a:t> </a:t>
              </a:r>
              <a:r>
                <a:rPr lang="en-GB" sz="1200" b="1" dirty="0">
                  <a:solidFill>
                    <a:srgbClr val="003366"/>
                  </a:solidFill>
                  <a:latin typeface="Verdana" pitchFamily="34" charset="0"/>
                </a:rPr>
                <a:t>Workflows</a:t>
              </a:r>
              <a:endParaRPr lang="en-GB" sz="1200" dirty="0">
                <a:solidFill>
                  <a:srgbClr val="003366"/>
                </a:solidFill>
                <a:latin typeface="Verdana" pitchFamily="34" charset="0"/>
              </a:endParaRPr>
            </a:p>
          </p:txBody>
        </p:sp>
      </p:grpSp>
      <p:grpSp>
        <p:nvGrpSpPr>
          <p:cNvPr id="82" name="קבוצה 81"/>
          <p:cNvGrpSpPr>
            <a:grpSpLocks/>
          </p:cNvGrpSpPr>
          <p:nvPr/>
        </p:nvGrpSpPr>
        <p:grpSpPr bwMode="auto">
          <a:xfrm>
            <a:off x="1208088" y="3419475"/>
            <a:ext cx="4246562" cy="957263"/>
            <a:chOff x="1012590" y="3630799"/>
            <a:chExt cx="4246076" cy="745521"/>
          </a:xfrm>
        </p:grpSpPr>
        <p:sp>
          <p:nvSpPr>
            <p:cNvPr id="42" name="טרפז 41"/>
            <p:cNvSpPr/>
            <p:nvPr/>
          </p:nvSpPr>
          <p:spPr bwMode="auto">
            <a:xfrm>
              <a:off x="1012590" y="3737125"/>
              <a:ext cx="4246076" cy="639195"/>
            </a:xfrm>
            <a:prstGeom prst="trapezoid">
              <a:avLst>
                <a:gd name="adj" fmla="val 60361"/>
              </a:avLst>
            </a:prstGeom>
            <a:solidFill>
              <a:schemeClr val="bg1">
                <a:lumMod val="85000"/>
              </a:schemeClr>
            </a:solidFill>
            <a:ln w="161925" cap="flat" cmpd="sng" algn="ctr">
              <a:solidFill>
                <a:schemeClr val="bg1">
                  <a:lumMod val="85000"/>
                </a:schemeClr>
              </a:solidFill>
              <a:prstDash val="solid"/>
              <a:round/>
              <a:headEnd type="none" w="med" len="med"/>
              <a:tailEnd type="triangle" w="med" len="med"/>
            </a:ln>
            <a:effectLst/>
          </p:spPr>
          <p:txBody>
            <a:bodyPr/>
            <a:lstStyle/>
            <a:p>
              <a:pPr algn="ctr">
                <a:defRPr/>
              </a:pPr>
              <a:endParaRPr lang="en-GB">
                <a:latin typeface="Arial" pitchFamily="34" charset="0"/>
                <a:cs typeface="Arial" pitchFamily="34" charset="0"/>
              </a:endParaRPr>
            </a:p>
          </p:txBody>
        </p:sp>
        <p:sp>
          <p:nvSpPr>
            <p:cNvPr id="121884" name="משולש שווה שוקיים 58"/>
            <p:cNvSpPr>
              <a:spLocks noChangeArrowheads="1"/>
            </p:cNvSpPr>
            <p:nvPr/>
          </p:nvSpPr>
          <p:spPr bwMode="auto">
            <a:xfrm>
              <a:off x="2233587" y="3630799"/>
              <a:ext cx="1769123" cy="210312"/>
            </a:xfrm>
            <a:prstGeom prst="triangle">
              <a:avLst>
                <a:gd name="adj" fmla="val 50000"/>
              </a:avLst>
            </a:prstGeom>
            <a:solidFill>
              <a:srgbClr val="003366"/>
            </a:solidFill>
            <a:ln w="92075" algn="ctr">
              <a:solidFill>
                <a:srgbClr val="003366"/>
              </a:solidFill>
              <a:round/>
              <a:headEnd/>
              <a:tailEnd type="triangle" w="med" len="med"/>
            </a:ln>
          </p:spPr>
          <p:txBody>
            <a:bodyPr/>
            <a:lstStyle/>
            <a:p>
              <a:pPr algn="ctr"/>
              <a:endParaRPr lang="en-GB"/>
            </a:p>
          </p:txBody>
        </p:sp>
        <p:sp>
          <p:nvSpPr>
            <p:cNvPr id="51" name="מלבן מעוגל 6"/>
            <p:cNvSpPr>
              <a:spLocks noChangeArrowheads="1"/>
            </p:cNvSpPr>
            <p:nvPr/>
          </p:nvSpPr>
          <p:spPr bwMode="auto">
            <a:xfrm>
              <a:off x="1106241" y="3766798"/>
              <a:ext cx="4073059" cy="571195"/>
            </a:xfrm>
            <a:prstGeom prst="trapezoid">
              <a:avLst>
                <a:gd name="adj" fmla="val 60220"/>
              </a:avLst>
            </a:prstGeom>
            <a:solidFill>
              <a:schemeClr val="bg1">
                <a:lumMod val="95000"/>
              </a:schemeClr>
            </a:solidFill>
            <a:ln w="6350" algn="ctr">
              <a:solidFill>
                <a:srgbClr val="7F7F7F"/>
              </a:solidFill>
              <a:round/>
              <a:headEnd/>
              <a:tailEnd type="triangle" w="med" len="med"/>
            </a:ln>
          </p:spPr>
          <p:txBody>
            <a:bodyPr tIns="91440" rIns="73152" bIns="91440" anchor="ctr"/>
            <a:lstStyle/>
            <a:p>
              <a:pPr marL="3175" lvl="1" indent="-3175" algn="ctr">
                <a:defRPr/>
              </a:pPr>
              <a:r>
                <a:rPr lang="en-GB" sz="1200" dirty="0">
                  <a:solidFill>
                    <a:srgbClr val="003366"/>
                  </a:solidFill>
                  <a:latin typeface="Verdana" pitchFamily="34" charset="0"/>
                </a:rPr>
                <a:t>Optimized</a:t>
              </a:r>
              <a:br>
                <a:rPr lang="en-GB" sz="1200" dirty="0">
                  <a:solidFill>
                    <a:srgbClr val="003366"/>
                  </a:solidFill>
                  <a:latin typeface="Verdana" pitchFamily="34" charset="0"/>
                </a:rPr>
              </a:br>
              <a:r>
                <a:rPr lang="en-GB" sz="1200" b="1" dirty="0">
                  <a:solidFill>
                    <a:srgbClr val="003366"/>
                  </a:solidFill>
                  <a:latin typeface="Verdana" pitchFamily="34" charset="0"/>
                </a:rPr>
                <a:t>Library</a:t>
              </a:r>
              <a:r>
                <a:rPr lang="en-GB" sz="1200" dirty="0">
                  <a:solidFill>
                    <a:srgbClr val="003366"/>
                  </a:solidFill>
                  <a:latin typeface="Verdana" pitchFamily="34" charset="0"/>
                </a:rPr>
                <a:t> </a:t>
              </a:r>
              <a:r>
                <a:rPr lang="en-GB" sz="1200" b="1" dirty="0">
                  <a:solidFill>
                    <a:srgbClr val="003366"/>
                  </a:solidFill>
                  <a:latin typeface="Verdana" pitchFamily="34" charset="0"/>
                </a:rPr>
                <a:t>Resources &amp; Data</a:t>
              </a:r>
              <a:endParaRPr lang="en-GB" sz="1200" dirty="0">
                <a:solidFill>
                  <a:srgbClr val="003366"/>
                </a:solidFill>
                <a:latin typeface="Verdana" pitchFamily="34" charset="0"/>
              </a:endParaRPr>
            </a:p>
          </p:txBody>
        </p:sp>
      </p:grpSp>
      <p:grpSp>
        <p:nvGrpSpPr>
          <p:cNvPr id="83" name="קבוצה 82"/>
          <p:cNvGrpSpPr>
            <a:grpSpLocks/>
          </p:cNvGrpSpPr>
          <p:nvPr/>
        </p:nvGrpSpPr>
        <p:grpSpPr bwMode="auto">
          <a:xfrm>
            <a:off x="530225" y="4362450"/>
            <a:ext cx="5634038" cy="1130300"/>
            <a:chOff x="501070" y="4426104"/>
            <a:chExt cx="5269117" cy="795126"/>
          </a:xfrm>
        </p:grpSpPr>
        <p:sp>
          <p:nvSpPr>
            <p:cNvPr id="41" name="טרפז 40"/>
            <p:cNvSpPr/>
            <p:nvPr/>
          </p:nvSpPr>
          <p:spPr bwMode="auto">
            <a:xfrm>
              <a:off x="501070" y="4581333"/>
              <a:ext cx="5269117" cy="639897"/>
            </a:xfrm>
            <a:prstGeom prst="trapezoid">
              <a:avLst>
                <a:gd name="adj" fmla="val 60361"/>
              </a:avLst>
            </a:prstGeom>
            <a:solidFill>
              <a:schemeClr val="bg1">
                <a:lumMod val="85000"/>
              </a:schemeClr>
            </a:solidFill>
            <a:ln w="161925" cap="flat" cmpd="sng" algn="ctr">
              <a:solidFill>
                <a:schemeClr val="bg1">
                  <a:lumMod val="85000"/>
                </a:schemeClr>
              </a:solidFill>
              <a:prstDash val="solid"/>
              <a:round/>
              <a:headEnd type="none" w="med" len="med"/>
              <a:tailEnd type="triangle" w="med" len="med"/>
            </a:ln>
            <a:effectLst/>
          </p:spPr>
          <p:txBody>
            <a:bodyPr/>
            <a:lstStyle/>
            <a:p>
              <a:pPr algn="ctr">
                <a:defRPr/>
              </a:pPr>
              <a:endParaRPr lang="en-GB">
                <a:latin typeface="Arial" pitchFamily="34" charset="0"/>
                <a:cs typeface="Arial" pitchFamily="34" charset="0"/>
              </a:endParaRPr>
            </a:p>
          </p:txBody>
        </p:sp>
        <p:sp>
          <p:nvSpPr>
            <p:cNvPr id="121881" name="משולש שווה שוקיים 56"/>
            <p:cNvSpPr>
              <a:spLocks noChangeArrowheads="1"/>
            </p:cNvSpPr>
            <p:nvPr/>
          </p:nvSpPr>
          <p:spPr bwMode="auto">
            <a:xfrm>
              <a:off x="2040152" y="4426104"/>
              <a:ext cx="2163421" cy="251998"/>
            </a:xfrm>
            <a:prstGeom prst="triangle">
              <a:avLst>
                <a:gd name="adj" fmla="val 50000"/>
              </a:avLst>
            </a:prstGeom>
            <a:solidFill>
              <a:srgbClr val="003366"/>
            </a:solidFill>
            <a:ln w="92075" algn="ctr">
              <a:solidFill>
                <a:srgbClr val="003366"/>
              </a:solidFill>
              <a:round/>
              <a:headEnd/>
              <a:tailEnd type="triangle" w="med" len="med"/>
            </a:ln>
          </p:spPr>
          <p:txBody>
            <a:bodyPr/>
            <a:lstStyle/>
            <a:p>
              <a:pPr algn="ctr"/>
              <a:endParaRPr lang="en-GB"/>
            </a:p>
          </p:txBody>
        </p:sp>
        <p:sp>
          <p:nvSpPr>
            <p:cNvPr id="50" name="מלבן מעוגל 6"/>
            <p:cNvSpPr>
              <a:spLocks noChangeArrowheads="1"/>
            </p:cNvSpPr>
            <p:nvPr/>
          </p:nvSpPr>
          <p:spPr bwMode="auto">
            <a:xfrm>
              <a:off x="600544" y="4617069"/>
              <a:ext cx="5083532" cy="563958"/>
            </a:xfrm>
            <a:prstGeom prst="trapezoid">
              <a:avLst>
                <a:gd name="adj" fmla="val 60220"/>
              </a:avLst>
            </a:prstGeom>
            <a:solidFill>
              <a:schemeClr val="bg1">
                <a:lumMod val="95000"/>
              </a:schemeClr>
            </a:solidFill>
            <a:ln w="6350" algn="ctr">
              <a:solidFill>
                <a:srgbClr val="7F7F7F"/>
              </a:solidFill>
              <a:round/>
              <a:headEnd/>
              <a:tailEnd type="triangle" w="med" len="med"/>
            </a:ln>
          </p:spPr>
          <p:txBody>
            <a:bodyPr tIns="91440" rIns="73152" bIns="91440" anchor="ctr"/>
            <a:lstStyle/>
            <a:p>
              <a:pPr marL="3175" lvl="1" indent="-3175" algn="ctr">
                <a:defRPr/>
              </a:pPr>
              <a:r>
                <a:rPr lang="en-GB" sz="1200" dirty="0">
                  <a:solidFill>
                    <a:srgbClr val="003366"/>
                  </a:solidFill>
                  <a:latin typeface="Verdana" pitchFamily="34" charset="0"/>
                </a:rPr>
                <a:t>Optimized</a:t>
              </a:r>
              <a:br>
                <a:rPr lang="en-GB" sz="1200" dirty="0">
                  <a:solidFill>
                    <a:srgbClr val="003366"/>
                  </a:solidFill>
                  <a:latin typeface="Verdana" pitchFamily="34" charset="0"/>
                </a:rPr>
              </a:br>
              <a:r>
                <a:rPr lang="en-GB" sz="1200" b="1" dirty="0">
                  <a:solidFill>
                    <a:srgbClr val="003366"/>
                  </a:solidFill>
                  <a:latin typeface="Verdana" pitchFamily="34" charset="0"/>
                </a:rPr>
                <a:t>Infrastructure</a:t>
              </a:r>
              <a:endParaRPr lang="en-GB" sz="1200" dirty="0">
                <a:solidFill>
                  <a:srgbClr val="003366"/>
                </a:solidFill>
                <a:latin typeface="Verdana" pitchFamily="34" charset="0"/>
              </a:endParaRPr>
            </a:p>
          </p:txBody>
        </p:sp>
      </p:grpSp>
      <p:pic>
        <p:nvPicPr>
          <p:cNvPr id="121865" name="תמונה 50" descr="shapes 001.jpg"/>
          <p:cNvPicPr>
            <a:picLocks noChangeAspect="1"/>
          </p:cNvPicPr>
          <p:nvPr/>
        </p:nvPicPr>
        <p:blipFill>
          <a:blip r:embed="rId3"/>
          <a:srcRect/>
          <a:stretch>
            <a:fillRect/>
          </a:stretch>
        </p:blipFill>
        <p:spPr bwMode="auto">
          <a:xfrm>
            <a:off x="8062913" y="0"/>
            <a:ext cx="1023937" cy="776288"/>
          </a:xfrm>
          <a:prstGeom prst="rect">
            <a:avLst/>
          </a:prstGeom>
          <a:noFill/>
          <a:ln w="9525">
            <a:noFill/>
            <a:miter lim="800000"/>
            <a:headEnd/>
            <a:tailEnd/>
          </a:ln>
        </p:spPr>
      </p:pic>
      <p:sp>
        <p:nvSpPr>
          <p:cNvPr id="58" name="TextBox 57"/>
          <p:cNvSpPr txBox="1">
            <a:spLocks noChangeArrowheads="1"/>
          </p:cNvSpPr>
          <p:nvPr/>
        </p:nvSpPr>
        <p:spPr bwMode="auto">
          <a:xfrm>
            <a:off x="1897063" y="1874838"/>
            <a:ext cx="2849562" cy="457200"/>
          </a:xfrm>
          <a:prstGeom prst="rect">
            <a:avLst/>
          </a:prstGeom>
          <a:noFill/>
          <a:ln w="9525">
            <a:noFill/>
            <a:miter lim="800000"/>
            <a:headEnd/>
            <a:tailEnd/>
          </a:ln>
        </p:spPr>
        <p:txBody>
          <a:bodyPr>
            <a:spAutoFit/>
          </a:bodyPr>
          <a:lstStyle/>
          <a:p>
            <a:pPr marL="0" lvl="1" algn="ctr"/>
            <a:r>
              <a:rPr lang="en-GB" sz="1200">
                <a:solidFill>
                  <a:srgbClr val="003366"/>
                </a:solidFill>
                <a:latin typeface="Verdana" pitchFamily="34" charset="0"/>
              </a:rPr>
              <a:t>Optimized</a:t>
            </a:r>
            <a:br>
              <a:rPr lang="en-GB" sz="1200">
                <a:solidFill>
                  <a:srgbClr val="003366"/>
                </a:solidFill>
                <a:latin typeface="Verdana" pitchFamily="34" charset="0"/>
              </a:rPr>
            </a:br>
            <a:r>
              <a:rPr lang="en-GB" sz="1200" b="1">
                <a:solidFill>
                  <a:srgbClr val="003366"/>
                </a:solidFill>
                <a:latin typeface="Verdana" pitchFamily="34" charset="0"/>
              </a:rPr>
              <a:t>User Experience</a:t>
            </a:r>
            <a:endParaRPr lang="en-GB" sz="1600"/>
          </a:p>
        </p:txBody>
      </p:sp>
      <p:grpSp>
        <p:nvGrpSpPr>
          <p:cNvPr id="76" name="קבוצה 75"/>
          <p:cNvGrpSpPr>
            <a:grpSpLocks/>
          </p:cNvGrpSpPr>
          <p:nvPr/>
        </p:nvGrpSpPr>
        <p:grpSpPr bwMode="auto">
          <a:xfrm>
            <a:off x="309563" y="1123950"/>
            <a:ext cx="8524875" cy="685800"/>
            <a:chOff x="309563" y="1123950"/>
            <a:chExt cx="8524875" cy="685800"/>
          </a:xfrm>
        </p:grpSpPr>
        <p:grpSp>
          <p:nvGrpSpPr>
            <p:cNvPr id="121875" name="קבוצה 43"/>
            <p:cNvGrpSpPr>
              <a:grpSpLocks/>
            </p:cNvGrpSpPr>
            <p:nvPr/>
          </p:nvGrpSpPr>
          <p:grpSpPr bwMode="auto">
            <a:xfrm>
              <a:off x="309563" y="1123950"/>
              <a:ext cx="8524875" cy="685800"/>
              <a:chOff x="265360" y="2312781"/>
              <a:chExt cx="8525299" cy="2873836"/>
            </a:xfrm>
          </p:grpSpPr>
          <p:sp>
            <p:nvSpPr>
              <p:cNvPr id="47" name="מלבן מעוגל 46"/>
              <p:cNvSpPr/>
              <p:nvPr/>
            </p:nvSpPr>
            <p:spPr bwMode="auto">
              <a:xfrm>
                <a:off x="265360" y="2312781"/>
                <a:ext cx="8525299" cy="2873836"/>
              </a:xfrm>
              <a:prstGeom prst="roundRect">
                <a:avLst>
                  <a:gd name="adj" fmla="val 13195"/>
                </a:avLst>
              </a:prstGeom>
              <a:solidFill>
                <a:schemeClr val="bg1">
                  <a:lumMod val="85000"/>
                </a:schemeClr>
              </a:solidFill>
              <a:ln w="76200" cap="flat" cmpd="sng" algn="ctr">
                <a:noFill/>
                <a:prstDash val="solid"/>
                <a:round/>
                <a:headEnd type="none" w="med" len="med"/>
                <a:tailEnd type="triangle" w="med" len="med"/>
              </a:ln>
              <a:effectLst/>
            </p:spPr>
            <p:txBody>
              <a:bodyPr/>
              <a:lstStyle/>
              <a:p>
                <a:pPr algn="ctr">
                  <a:defRPr/>
                </a:pPr>
                <a:endParaRPr lang="en-GB">
                  <a:solidFill>
                    <a:srgbClr val="000000"/>
                  </a:solidFill>
                  <a:latin typeface="Arial" pitchFamily="34" charset="0"/>
                  <a:cs typeface="Arial" pitchFamily="34" charset="0"/>
                </a:endParaRPr>
              </a:p>
            </p:txBody>
          </p:sp>
          <p:sp>
            <p:nvSpPr>
              <p:cNvPr id="48" name="מלבן מעוגל 47"/>
              <p:cNvSpPr/>
              <p:nvPr/>
            </p:nvSpPr>
            <p:spPr bwMode="auto">
              <a:xfrm>
                <a:off x="319338" y="2552267"/>
                <a:ext cx="8412580" cy="2381559"/>
              </a:xfrm>
              <a:prstGeom prst="roundRect">
                <a:avLst>
                  <a:gd name="adj" fmla="val 13241"/>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GB">
                  <a:solidFill>
                    <a:srgbClr val="000000"/>
                  </a:solidFill>
                  <a:latin typeface="Arial" pitchFamily="34" charset="0"/>
                  <a:cs typeface="Arial" pitchFamily="34" charset="0"/>
                </a:endParaRPr>
              </a:p>
            </p:txBody>
          </p:sp>
        </p:grpSp>
        <p:sp>
          <p:nvSpPr>
            <p:cNvPr id="45" name="Text Box 8"/>
            <p:cNvSpPr txBox="1">
              <a:spLocks noChangeArrowheads="1"/>
            </p:cNvSpPr>
            <p:nvPr/>
          </p:nvSpPr>
          <p:spPr bwMode="auto">
            <a:xfrm>
              <a:off x="461963" y="1258888"/>
              <a:ext cx="2305050" cy="409575"/>
            </a:xfrm>
            <a:prstGeom prst="roundRect">
              <a:avLst/>
            </a:prstGeom>
            <a:gradFill flip="none" rotWithShape="1">
              <a:gsLst>
                <a:gs pos="0">
                  <a:schemeClr val="bg1">
                    <a:lumMod val="85000"/>
                  </a:schemeClr>
                </a:gs>
                <a:gs pos="50000">
                  <a:schemeClr val="bg1">
                    <a:lumMod val="95000"/>
                  </a:schemeClr>
                </a:gs>
                <a:gs pos="100000">
                  <a:schemeClr val="bg1"/>
                </a:gs>
              </a:gsLst>
              <a:lin ang="0" scaled="1"/>
              <a:tileRect/>
            </a:gradFill>
            <a:ln w="6350" cap="flat" cmpd="sng" algn="ctr">
              <a:solidFill>
                <a:schemeClr val="bg1">
                  <a:lumMod val="65000"/>
                </a:schemeClr>
              </a:solidFill>
              <a:prstDash val="solid"/>
              <a:round/>
              <a:headEnd type="none" w="med" len="med"/>
              <a:tailEnd type="triangle" w="med" len="med"/>
            </a:ln>
            <a:effectLst/>
          </p:spPr>
          <p:txBody>
            <a:bodyPr anchor="ctr"/>
            <a:lstStyle/>
            <a:p>
              <a:pPr algn="ctr" defTabSz="817563" eaLnBrk="0" hangingPunct="0">
                <a:defRPr/>
              </a:pPr>
              <a:r>
                <a:rPr lang="en-GB" b="1" dirty="0">
                  <a:latin typeface="Verdana" pitchFamily="34" charset="0"/>
                </a:rPr>
                <a:t>Optimization</a:t>
              </a:r>
            </a:p>
          </p:txBody>
        </p:sp>
        <p:sp>
          <p:nvSpPr>
            <p:cNvPr id="46" name="Text Box 8"/>
            <p:cNvSpPr txBox="1">
              <a:spLocks noChangeArrowheads="1"/>
            </p:cNvSpPr>
            <p:nvPr/>
          </p:nvSpPr>
          <p:spPr bwMode="auto">
            <a:xfrm>
              <a:off x="2881313" y="1258888"/>
              <a:ext cx="5800725" cy="409575"/>
            </a:xfrm>
            <a:prstGeom prst="roundRect">
              <a:avLst/>
            </a:prstGeom>
            <a:gradFill flip="none" rotWithShape="1">
              <a:gsLst>
                <a:gs pos="0">
                  <a:schemeClr val="bg1">
                    <a:lumMod val="85000"/>
                  </a:schemeClr>
                </a:gs>
                <a:gs pos="50000">
                  <a:schemeClr val="bg1">
                    <a:lumMod val="95000"/>
                  </a:schemeClr>
                </a:gs>
                <a:gs pos="100000">
                  <a:schemeClr val="bg1"/>
                </a:gs>
              </a:gsLst>
              <a:lin ang="0" scaled="1"/>
              <a:tileRect/>
            </a:gradFill>
            <a:ln w="6350" cap="flat" cmpd="sng" algn="ctr">
              <a:solidFill>
                <a:schemeClr val="bg1">
                  <a:lumMod val="65000"/>
                </a:schemeClr>
              </a:solidFill>
              <a:prstDash val="solid"/>
              <a:round/>
              <a:headEnd type="none" w="med" len="med"/>
              <a:tailEnd type="triangle" w="med" len="med"/>
            </a:ln>
            <a:effectLst/>
          </p:spPr>
          <p:txBody>
            <a:bodyPr anchor="ctr"/>
            <a:lstStyle/>
            <a:p>
              <a:pPr algn="ctr">
                <a:spcBef>
                  <a:spcPct val="50000"/>
                </a:spcBef>
                <a:defRPr/>
              </a:pPr>
              <a:r>
                <a:rPr lang="en-GB" sz="1400" b="1" dirty="0">
                  <a:solidFill>
                    <a:srgbClr val="2C4D82"/>
                  </a:solidFill>
                  <a:latin typeface="Verdana" pitchFamily="34" charset="0"/>
                </a:rPr>
                <a:t>Library optimization:  Networked library system</a:t>
              </a:r>
            </a:p>
          </p:txBody>
        </p:sp>
      </p:grpSp>
      <p:grpSp>
        <p:nvGrpSpPr>
          <p:cNvPr id="77" name="קבוצה 76"/>
          <p:cNvGrpSpPr>
            <a:grpSpLocks/>
          </p:cNvGrpSpPr>
          <p:nvPr/>
        </p:nvGrpSpPr>
        <p:grpSpPr bwMode="auto">
          <a:xfrm>
            <a:off x="309563" y="5473700"/>
            <a:ext cx="8524875" cy="684213"/>
            <a:chOff x="309563" y="5473700"/>
            <a:chExt cx="8524875" cy="684213"/>
          </a:xfrm>
        </p:grpSpPr>
        <p:grpSp>
          <p:nvGrpSpPr>
            <p:cNvPr id="121870" name="קבוצה 30"/>
            <p:cNvGrpSpPr>
              <a:grpSpLocks/>
            </p:cNvGrpSpPr>
            <p:nvPr/>
          </p:nvGrpSpPr>
          <p:grpSpPr bwMode="auto">
            <a:xfrm>
              <a:off x="309563" y="5473700"/>
              <a:ext cx="8524875" cy="684213"/>
              <a:chOff x="265360" y="2312781"/>
              <a:chExt cx="8525299" cy="2873836"/>
            </a:xfrm>
          </p:grpSpPr>
          <p:sp>
            <p:nvSpPr>
              <p:cNvPr id="29" name="מלבן מעוגל 28"/>
              <p:cNvSpPr/>
              <p:nvPr/>
            </p:nvSpPr>
            <p:spPr bwMode="auto">
              <a:xfrm>
                <a:off x="265360" y="2312781"/>
                <a:ext cx="8525299" cy="2873836"/>
              </a:xfrm>
              <a:prstGeom prst="roundRect">
                <a:avLst>
                  <a:gd name="adj" fmla="val 13195"/>
                </a:avLst>
              </a:prstGeom>
              <a:solidFill>
                <a:schemeClr val="bg1">
                  <a:lumMod val="85000"/>
                </a:schemeClr>
              </a:solidFill>
              <a:ln w="76200" cap="flat" cmpd="sng" algn="ctr">
                <a:noFill/>
                <a:prstDash val="solid"/>
                <a:round/>
                <a:headEnd type="none" w="med" len="med"/>
                <a:tailEnd type="triangle" w="med" len="med"/>
              </a:ln>
              <a:effectLst/>
            </p:spPr>
            <p:txBody>
              <a:bodyPr/>
              <a:lstStyle/>
              <a:p>
                <a:pPr algn="ctr">
                  <a:defRPr/>
                </a:pPr>
                <a:endParaRPr lang="en-GB">
                  <a:solidFill>
                    <a:srgbClr val="000000"/>
                  </a:solidFill>
                  <a:latin typeface="Arial" pitchFamily="34" charset="0"/>
                  <a:cs typeface="Arial" pitchFamily="34" charset="0"/>
                </a:endParaRPr>
              </a:p>
            </p:txBody>
          </p:sp>
          <p:sp>
            <p:nvSpPr>
              <p:cNvPr id="30" name="מלבן מעוגל 29"/>
              <p:cNvSpPr/>
              <p:nvPr/>
            </p:nvSpPr>
            <p:spPr bwMode="auto">
              <a:xfrm>
                <a:off x="319338" y="2552823"/>
                <a:ext cx="8412580" cy="2380417"/>
              </a:xfrm>
              <a:prstGeom prst="roundRect">
                <a:avLst>
                  <a:gd name="adj" fmla="val 13241"/>
                </a:avLst>
              </a:prstGeom>
              <a:solidFill>
                <a:schemeClr val="bg1"/>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GB">
                  <a:solidFill>
                    <a:srgbClr val="000000"/>
                  </a:solidFill>
                  <a:latin typeface="Arial" pitchFamily="34" charset="0"/>
                  <a:cs typeface="Arial" pitchFamily="34" charset="0"/>
                </a:endParaRPr>
              </a:p>
            </p:txBody>
          </p:sp>
        </p:grpSp>
        <p:sp>
          <p:nvSpPr>
            <p:cNvPr id="32" name="Text Box 8"/>
            <p:cNvSpPr txBox="1">
              <a:spLocks noChangeArrowheads="1"/>
            </p:cNvSpPr>
            <p:nvPr/>
          </p:nvSpPr>
          <p:spPr bwMode="auto">
            <a:xfrm>
              <a:off x="461963" y="5608638"/>
              <a:ext cx="2305050" cy="407987"/>
            </a:xfrm>
            <a:prstGeom prst="roundRect">
              <a:avLst/>
            </a:prstGeom>
            <a:gradFill flip="none" rotWithShape="1">
              <a:gsLst>
                <a:gs pos="0">
                  <a:schemeClr val="bg1">
                    <a:lumMod val="85000"/>
                  </a:schemeClr>
                </a:gs>
                <a:gs pos="50000">
                  <a:schemeClr val="bg1">
                    <a:lumMod val="95000"/>
                  </a:schemeClr>
                </a:gs>
                <a:gs pos="100000">
                  <a:schemeClr val="bg1"/>
                </a:gs>
              </a:gsLst>
              <a:lin ang="0" scaled="1"/>
              <a:tileRect/>
            </a:gradFill>
            <a:ln w="6350" cap="flat" cmpd="sng" algn="ctr">
              <a:solidFill>
                <a:schemeClr val="bg1">
                  <a:lumMod val="65000"/>
                </a:schemeClr>
              </a:solidFill>
              <a:prstDash val="solid"/>
              <a:round/>
              <a:headEnd type="none" w="med" len="med"/>
              <a:tailEnd type="triangle" w="med" len="med"/>
            </a:ln>
            <a:effectLst/>
          </p:spPr>
          <p:txBody>
            <a:bodyPr anchor="ctr"/>
            <a:lstStyle/>
            <a:p>
              <a:pPr algn="ctr" defTabSz="817563" eaLnBrk="0" hangingPunct="0">
                <a:defRPr/>
              </a:pPr>
              <a:r>
                <a:rPr lang="en-GB" b="1">
                  <a:solidFill>
                    <a:srgbClr val="000000"/>
                  </a:solidFill>
                  <a:latin typeface="Arial" pitchFamily="34" charset="0"/>
                  <a:cs typeface="Arial" pitchFamily="34" charset="0"/>
                </a:rPr>
                <a:t>Automation</a:t>
              </a:r>
            </a:p>
          </p:txBody>
        </p:sp>
        <p:sp>
          <p:nvSpPr>
            <p:cNvPr id="35" name="Text Box 8"/>
            <p:cNvSpPr txBox="1">
              <a:spLocks noChangeArrowheads="1"/>
            </p:cNvSpPr>
            <p:nvPr/>
          </p:nvSpPr>
          <p:spPr bwMode="auto">
            <a:xfrm>
              <a:off x="2881313" y="5608638"/>
              <a:ext cx="5800725" cy="407987"/>
            </a:xfrm>
            <a:prstGeom prst="roundRect">
              <a:avLst/>
            </a:prstGeom>
            <a:gradFill flip="none" rotWithShape="1">
              <a:gsLst>
                <a:gs pos="0">
                  <a:schemeClr val="bg1">
                    <a:lumMod val="85000"/>
                  </a:schemeClr>
                </a:gs>
                <a:gs pos="50000">
                  <a:schemeClr val="bg1">
                    <a:lumMod val="95000"/>
                  </a:schemeClr>
                </a:gs>
                <a:gs pos="100000">
                  <a:schemeClr val="bg1"/>
                </a:gs>
              </a:gsLst>
              <a:lin ang="0" scaled="1"/>
              <a:tileRect/>
            </a:gradFill>
            <a:ln w="6350" cap="flat" cmpd="sng" algn="ctr">
              <a:solidFill>
                <a:schemeClr val="bg1">
                  <a:lumMod val="65000"/>
                </a:schemeClr>
              </a:solidFill>
              <a:prstDash val="solid"/>
              <a:round/>
              <a:headEnd type="none" w="med" len="med"/>
              <a:tailEnd type="triangle" w="med" len="med"/>
            </a:ln>
            <a:effectLst/>
          </p:spPr>
          <p:txBody>
            <a:bodyPr anchor="ctr"/>
            <a:lstStyle/>
            <a:p>
              <a:pPr algn="ctr">
                <a:spcBef>
                  <a:spcPct val="50000"/>
                </a:spcBef>
                <a:defRPr/>
              </a:pPr>
              <a:r>
                <a:rPr lang="en-GB" sz="1400" b="1">
                  <a:solidFill>
                    <a:srgbClr val="2C4D82"/>
                  </a:solidFill>
                  <a:latin typeface="Verdana" pitchFamily="34" charset="0"/>
                </a:rPr>
                <a:t>Library automation: Integrated library system</a:t>
              </a:r>
            </a:p>
          </p:txBody>
        </p:sp>
      </p:grpSp>
      <p:sp>
        <p:nvSpPr>
          <p:cNvPr id="121869" name="כותרת 31"/>
          <p:cNvSpPr txBox="1">
            <a:spLocks/>
          </p:cNvSpPr>
          <p:nvPr/>
        </p:nvSpPr>
        <p:spPr bwMode="auto">
          <a:xfrm>
            <a:off x="457200" y="120650"/>
            <a:ext cx="8229600" cy="533400"/>
          </a:xfrm>
          <a:prstGeom prst="rect">
            <a:avLst/>
          </a:prstGeom>
          <a:noFill/>
          <a:ln w="9525">
            <a:noFill/>
            <a:miter lim="800000"/>
            <a:headEnd/>
            <a:tailEnd/>
          </a:ln>
        </p:spPr>
        <p:txBody>
          <a:bodyPr anchor="ctr"/>
          <a:lstStyle/>
          <a:p>
            <a:pPr eaLnBrk="0" hangingPunct="0"/>
            <a:r>
              <a:rPr lang="en-US" sz="2400" b="1" dirty="0">
                <a:solidFill>
                  <a:schemeClr val="bg1"/>
                </a:solidFill>
                <a:latin typeface="Verdana" pitchFamily="34" charset="0"/>
              </a:rPr>
              <a:t>Unlocking the Value of the Library</a:t>
            </a:r>
          </a:p>
        </p:txBody>
      </p:sp>
    </p:spTree>
    <p:extLst>
      <p:ext uri="{BB962C8B-B14F-4D97-AF65-F5344CB8AC3E}">
        <p14:creationId xmlns:p14="http://schemas.microsoft.com/office/powerpoint/2010/main" val="3498098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wipe(down)">
                                      <p:cBhvr>
                                        <p:cTn id="17" dur="500"/>
                                        <p:tgtEl>
                                          <p:spTgt spid="83"/>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ipe(left)">
                                      <p:cBhvr>
                                        <p:cTn id="21" dur="50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wipe(down)">
                                      <p:cBhvr>
                                        <p:cTn id="26" dur="500"/>
                                        <p:tgtEl>
                                          <p:spTgt spid="82"/>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wipe(left)">
                                      <p:cBhvr>
                                        <p:cTn id="30" dur="500"/>
                                        <p:tgtEl>
                                          <p:spTgt spid="8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wipe(down)">
                                      <p:cBhvr>
                                        <p:cTn id="35" dur="500"/>
                                        <p:tgtEl>
                                          <p:spTgt spid="8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left)">
                                      <p:cBhvr>
                                        <p:cTn id="39" dur="500"/>
                                        <p:tgtEl>
                                          <p:spTgt spid="8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wipe(down)">
                                      <p:cBhvr>
                                        <p:cTn id="44" dur="500"/>
                                        <p:tgtEl>
                                          <p:spTgt spid="80"/>
                                        </p:tgtEl>
                                      </p:cBhvr>
                                    </p:animEffec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wipe(left)">
                                      <p:cBhvr>
                                        <p:cTn id="5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49" name="קבוצה 35"/>
          <p:cNvGrpSpPr>
            <a:grpSpLocks/>
          </p:cNvGrpSpPr>
          <p:nvPr/>
        </p:nvGrpSpPr>
        <p:grpSpPr bwMode="auto">
          <a:xfrm>
            <a:off x="230188" y="1739900"/>
            <a:ext cx="8672512" cy="3743325"/>
            <a:chOff x="230188" y="1739900"/>
            <a:chExt cx="8672512" cy="3743325"/>
          </a:xfrm>
        </p:grpSpPr>
        <p:sp>
          <p:nvSpPr>
            <p:cNvPr id="25" name="מלבן מעוגל 24"/>
            <p:cNvSpPr/>
            <p:nvPr/>
          </p:nvSpPr>
          <p:spPr bwMode="auto">
            <a:xfrm>
              <a:off x="230188" y="1739900"/>
              <a:ext cx="8672512" cy="3743325"/>
            </a:xfrm>
            <a:prstGeom prst="roundRect">
              <a:avLst>
                <a:gd name="adj" fmla="val 3926"/>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endParaRPr lang="en-US">
                <a:solidFill>
                  <a:srgbClr val="000000"/>
                </a:solidFill>
                <a:latin typeface="Arial" pitchFamily="34" charset="0"/>
                <a:cs typeface="Arial" pitchFamily="34" charset="0"/>
              </a:endParaRPr>
            </a:p>
          </p:txBody>
        </p:sp>
        <p:sp>
          <p:nvSpPr>
            <p:cNvPr id="26" name="מלבן מעוגל 25"/>
            <p:cNvSpPr/>
            <p:nvPr/>
          </p:nvSpPr>
          <p:spPr bwMode="auto">
            <a:xfrm>
              <a:off x="338138" y="1852613"/>
              <a:ext cx="8451850" cy="3521075"/>
            </a:xfrm>
            <a:prstGeom prst="roundRect">
              <a:avLst>
                <a:gd name="adj" fmla="val 3249"/>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endParaRPr lang="en-US">
                <a:solidFill>
                  <a:srgbClr val="000000"/>
                </a:solidFill>
                <a:latin typeface="Arial" pitchFamily="34" charset="0"/>
                <a:cs typeface="Arial" pitchFamily="34" charset="0"/>
              </a:endParaRPr>
            </a:p>
          </p:txBody>
        </p:sp>
      </p:grpSp>
      <p:sp>
        <p:nvSpPr>
          <p:cNvPr id="27" name="מלבן מעוגל 26"/>
          <p:cNvSpPr/>
          <p:nvPr/>
        </p:nvSpPr>
        <p:spPr bwMode="auto">
          <a:xfrm>
            <a:off x="490538" y="2003425"/>
            <a:ext cx="2605087"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8" name="מלבן מעוגל 27"/>
          <p:cNvSpPr/>
          <p:nvPr/>
        </p:nvSpPr>
        <p:spPr bwMode="auto">
          <a:xfrm>
            <a:off x="3257550"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29" name="מלבן מעוגל 28"/>
          <p:cNvSpPr/>
          <p:nvPr/>
        </p:nvSpPr>
        <p:spPr bwMode="auto">
          <a:xfrm>
            <a:off x="6016625" y="2003425"/>
            <a:ext cx="2605088" cy="3205163"/>
          </a:xfrm>
          <a:prstGeom prst="roundRect">
            <a:avLst>
              <a:gd name="adj" fmla="val 4497"/>
            </a:avLst>
          </a:prstGeom>
          <a:gradFill flip="none" rotWithShape="1">
            <a:gsLst>
              <a:gs pos="0">
                <a:schemeClr val="bg1">
                  <a:lumMod val="85000"/>
                </a:schemeClr>
              </a:gs>
              <a:gs pos="50000">
                <a:schemeClr val="bg1">
                  <a:lumMod val="95000"/>
                </a:schemeClr>
              </a:gs>
              <a:gs pos="100000">
                <a:schemeClr val="bg1"/>
              </a:gs>
            </a:gsLst>
            <a:lin ang="16200000" scaled="1"/>
            <a:tileRect/>
          </a:gra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3" name="מלבן עם פינות מעוגלות באותו צד 32"/>
          <p:cNvSpPr/>
          <p:nvPr/>
        </p:nvSpPr>
        <p:spPr bwMode="auto">
          <a:xfrm rot="10800000">
            <a:off x="490538" y="4460875"/>
            <a:ext cx="2605087" cy="747713"/>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30054" name="Content Placeholder 2"/>
          <p:cNvSpPr txBox="1">
            <a:spLocks/>
          </p:cNvSpPr>
          <p:nvPr/>
        </p:nvSpPr>
        <p:spPr bwMode="auto">
          <a:xfrm>
            <a:off x="344488" y="4508500"/>
            <a:ext cx="2906712" cy="655638"/>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endParaRPr lang="he-IL" sz="1600" b="1"/>
          </a:p>
          <a:p>
            <a:pPr algn="ctr">
              <a:spcBef>
                <a:spcPct val="20000"/>
              </a:spcBef>
              <a:buClr>
                <a:srgbClr val="FCB21E"/>
              </a:buClr>
              <a:buSzPct val="60000"/>
              <a:buFont typeface="Wingdings" pitchFamily="2" charset="2"/>
              <a:buNone/>
            </a:pPr>
            <a:r>
              <a:rPr lang="en-US" sz="1600" b="1"/>
              <a:t>frameworks</a:t>
            </a:r>
            <a:endParaRPr lang="en-US" sz="1400"/>
          </a:p>
        </p:txBody>
      </p:sp>
      <p:sp>
        <p:nvSpPr>
          <p:cNvPr id="35" name="מלבן 34"/>
          <p:cNvSpPr/>
          <p:nvPr/>
        </p:nvSpPr>
        <p:spPr bwMode="auto">
          <a:xfrm rot="10800000">
            <a:off x="490538" y="4043363"/>
            <a:ext cx="2605087"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30056" name="Rounded Rectangle 21"/>
          <p:cNvSpPr>
            <a:spLocks noChangeArrowheads="1"/>
          </p:cNvSpPr>
          <p:nvPr/>
        </p:nvSpPr>
        <p:spPr bwMode="auto">
          <a:xfrm>
            <a:off x="392113" y="3983038"/>
            <a:ext cx="2811462" cy="536575"/>
          </a:xfrm>
          <a:prstGeom prst="rect">
            <a:avLst/>
          </a:prstGeom>
          <a:noFill/>
          <a:ln w="9525">
            <a:noFill/>
            <a:miter lim="800000"/>
            <a:headEnd/>
            <a:tailEnd/>
          </a:ln>
        </p:spPr>
        <p:txBody>
          <a:bodyPr anchor="ctr"/>
          <a:lstStyle/>
          <a:p>
            <a:pPr algn="ctr"/>
            <a:r>
              <a:rPr lang="en-US" sz="2000" b="1">
                <a:solidFill>
                  <a:schemeClr val="bg1"/>
                </a:solidFill>
              </a:rPr>
              <a:t>CONSOLIDATE</a:t>
            </a:r>
          </a:p>
        </p:txBody>
      </p:sp>
      <p:sp>
        <p:nvSpPr>
          <p:cNvPr id="37" name="מלבן עם פינות מעוגלות באותו צד 36"/>
          <p:cNvSpPr/>
          <p:nvPr/>
        </p:nvSpPr>
        <p:spPr bwMode="auto">
          <a:xfrm rot="10800000">
            <a:off x="3257550" y="4465638"/>
            <a:ext cx="2605088" cy="747712"/>
          </a:xfrm>
          <a:prstGeom prst="round2SameRect">
            <a:avLst>
              <a:gd name="adj1" fmla="val 15788"/>
              <a:gd name="adj2" fmla="val 0"/>
            </a:avLst>
          </a:prstGeom>
          <a:solidFill>
            <a:schemeClr val="bg2">
              <a:lumMod val="40000"/>
              <a:lumOff val="6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38" name="מלבן 37"/>
          <p:cNvSpPr/>
          <p:nvPr/>
        </p:nvSpPr>
        <p:spPr bwMode="auto">
          <a:xfrm rot="10800000">
            <a:off x="3257550" y="4048125"/>
            <a:ext cx="2605088" cy="425450"/>
          </a:xfrm>
          <a:prstGeom prst="rect">
            <a:avLst/>
          </a:prstGeom>
          <a:solidFill>
            <a:schemeClr val="tx1">
              <a:lumMod val="50000"/>
              <a:lumOff val="50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30059" name="Rounded Rectangle 21"/>
          <p:cNvSpPr>
            <a:spLocks noChangeArrowheads="1"/>
          </p:cNvSpPr>
          <p:nvPr/>
        </p:nvSpPr>
        <p:spPr bwMode="auto">
          <a:xfrm>
            <a:off x="3133725" y="4008438"/>
            <a:ext cx="2809875" cy="536575"/>
          </a:xfrm>
          <a:prstGeom prst="rect">
            <a:avLst/>
          </a:prstGeom>
          <a:noFill/>
          <a:ln w="9525">
            <a:noFill/>
            <a:miter lim="800000"/>
            <a:headEnd/>
            <a:tailEnd/>
          </a:ln>
        </p:spPr>
        <p:txBody>
          <a:bodyPr anchor="ctr"/>
          <a:lstStyle/>
          <a:p>
            <a:pPr algn="ctr"/>
            <a:r>
              <a:rPr lang="en-US" sz="2000" b="1">
                <a:solidFill>
                  <a:schemeClr val="bg1"/>
                </a:solidFill>
              </a:rPr>
              <a:t>OPTIMIZE</a:t>
            </a:r>
          </a:p>
        </p:txBody>
      </p:sp>
      <p:sp>
        <p:nvSpPr>
          <p:cNvPr id="130060" name="Content Placeholder 2"/>
          <p:cNvSpPr txBox="1">
            <a:spLocks/>
          </p:cNvSpPr>
          <p:nvPr/>
        </p:nvSpPr>
        <p:spPr bwMode="auto">
          <a:xfrm>
            <a:off x="3449638" y="4552950"/>
            <a:ext cx="21780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through collaboration</a:t>
            </a:r>
            <a:endParaRPr lang="en-US" sz="2400"/>
          </a:p>
        </p:txBody>
      </p:sp>
      <p:sp>
        <p:nvSpPr>
          <p:cNvPr id="41" name="מלבן עם פינות מעוגלות באותו צד 40"/>
          <p:cNvSpPr/>
          <p:nvPr/>
        </p:nvSpPr>
        <p:spPr bwMode="auto">
          <a:xfrm rot="10800000">
            <a:off x="6016625" y="4465638"/>
            <a:ext cx="2605088" cy="747712"/>
          </a:xfrm>
          <a:prstGeom prst="round2SameRect">
            <a:avLst>
              <a:gd name="adj1" fmla="val 15788"/>
              <a:gd name="adj2" fmla="val 0"/>
            </a:avLst>
          </a:prstGeom>
          <a:solidFill>
            <a:schemeClr val="bg1">
              <a:lumMod val="85000"/>
            </a:schemeClr>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42" name="מלבן 41"/>
          <p:cNvSpPr/>
          <p:nvPr/>
        </p:nvSpPr>
        <p:spPr bwMode="auto">
          <a:xfrm rot="10800000">
            <a:off x="6016625" y="4048125"/>
            <a:ext cx="2605088" cy="425450"/>
          </a:xfrm>
          <a:prstGeom prst="rect">
            <a:avLst/>
          </a:prstGeom>
          <a:solidFill>
            <a:srgbClr val="003366"/>
          </a:solidFill>
          <a:ln w="6350" cap="flat" cmpd="sng" algn="ctr">
            <a:solidFill>
              <a:schemeClr val="bg1">
                <a:lumMod val="65000"/>
              </a:schemeClr>
            </a:solidFill>
            <a:prstDash val="solid"/>
            <a:round/>
            <a:headEnd type="none" w="med" len="med"/>
            <a:tailEnd type="triangle" w="med" len="med"/>
          </a:ln>
          <a:effectLst/>
        </p:spPr>
        <p:txBody>
          <a:bodyPr/>
          <a:lstStyle/>
          <a:p>
            <a:pPr algn="ctr">
              <a:defRPr/>
            </a:pPr>
            <a:endParaRPr lang="en-US">
              <a:solidFill>
                <a:srgbClr val="000000"/>
              </a:solidFill>
              <a:latin typeface="Arial" pitchFamily="34" charset="0"/>
              <a:cs typeface="Arial" pitchFamily="34" charset="0"/>
            </a:endParaRPr>
          </a:p>
        </p:txBody>
      </p:sp>
      <p:sp>
        <p:nvSpPr>
          <p:cNvPr id="130063" name="Rounded Rectangle 21"/>
          <p:cNvSpPr>
            <a:spLocks noChangeArrowheads="1"/>
          </p:cNvSpPr>
          <p:nvPr/>
        </p:nvSpPr>
        <p:spPr bwMode="auto">
          <a:xfrm>
            <a:off x="5873750" y="3995738"/>
            <a:ext cx="2984500" cy="538162"/>
          </a:xfrm>
          <a:prstGeom prst="rect">
            <a:avLst/>
          </a:prstGeom>
          <a:noFill/>
          <a:ln w="9525">
            <a:noFill/>
            <a:miter lim="800000"/>
            <a:headEnd/>
            <a:tailEnd/>
          </a:ln>
        </p:spPr>
        <p:txBody>
          <a:bodyPr anchor="ctr"/>
          <a:lstStyle/>
          <a:p>
            <a:pPr algn="ctr"/>
            <a:r>
              <a:rPr lang="en-US" sz="2000" b="1">
                <a:solidFill>
                  <a:schemeClr val="bg1"/>
                </a:solidFill>
              </a:rPr>
              <a:t>EXTEND</a:t>
            </a:r>
          </a:p>
        </p:txBody>
      </p:sp>
      <p:sp>
        <p:nvSpPr>
          <p:cNvPr id="130064" name="Content Placeholder 2"/>
          <p:cNvSpPr txBox="1">
            <a:spLocks/>
          </p:cNvSpPr>
          <p:nvPr/>
        </p:nvSpPr>
        <p:spPr bwMode="auto">
          <a:xfrm>
            <a:off x="6146800" y="4549775"/>
            <a:ext cx="2343150" cy="652463"/>
          </a:xfrm>
          <a:prstGeom prst="rect">
            <a:avLst/>
          </a:prstGeom>
          <a:noFill/>
          <a:ln w="9525">
            <a:noFill/>
            <a:miter lim="800000"/>
            <a:headEnd/>
            <a:tailEnd/>
          </a:ln>
        </p:spPr>
        <p:txBody>
          <a:bodyPr/>
          <a:lstStyle/>
          <a:p>
            <a:pPr algn="ctr">
              <a:spcBef>
                <a:spcPct val="20000"/>
              </a:spcBef>
              <a:buClr>
                <a:srgbClr val="FCB21E"/>
              </a:buClr>
              <a:buSzPct val="60000"/>
              <a:buFont typeface="Wingdings" pitchFamily="2" charset="2"/>
              <a:buNone/>
            </a:pPr>
            <a:r>
              <a:rPr lang="en-US" sz="1600" b="1"/>
              <a:t>the</a:t>
            </a:r>
            <a:br>
              <a:rPr lang="en-US" sz="1600" b="1"/>
            </a:br>
            <a:r>
              <a:rPr lang="en-US" sz="1600" b="1"/>
              <a:t>range of services</a:t>
            </a:r>
            <a:endParaRPr lang="en-US" sz="2400"/>
          </a:p>
        </p:txBody>
      </p:sp>
      <p:pic>
        <p:nvPicPr>
          <p:cNvPr id="130065" name="תמונה 51" descr="shapes 001.jpg"/>
          <p:cNvPicPr>
            <a:picLocks noChangeAspect="1"/>
          </p:cNvPicPr>
          <p:nvPr/>
        </p:nvPicPr>
        <p:blipFill>
          <a:blip r:embed="rId3"/>
          <a:srcRect/>
          <a:stretch>
            <a:fillRect/>
          </a:stretch>
        </p:blipFill>
        <p:spPr bwMode="auto">
          <a:xfrm>
            <a:off x="695325" y="2103438"/>
            <a:ext cx="2205038" cy="1797050"/>
          </a:xfrm>
          <a:prstGeom prst="rect">
            <a:avLst/>
          </a:prstGeom>
          <a:noFill/>
          <a:ln w="9525">
            <a:noFill/>
            <a:miter lim="800000"/>
            <a:headEnd/>
            <a:tailEnd/>
          </a:ln>
        </p:spPr>
      </p:pic>
      <p:pic>
        <p:nvPicPr>
          <p:cNvPr id="130066" name="תמונה 52" descr="shapes 001.jpg"/>
          <p:cNvPicPr>
            <a:picLocks noChangeAspect="1"/>
          </p:cNvPicPr>
          <p:nvPr/>
        </p:nvPicPr>
        <p:blipFill>
          <a:blip r:embed="rId4"/>
          <a:srcRect/>
          <a:stretch>
            <a:fillRect/>
          </a:stretch>
        </p:blipFill>
        <p:spPr bwMode="auto">
          <a:xfrm>
            <a:off x="6221413" y="2020888"/>
            <a:ext cx="2281237" cy="1855787"/>
          </a:xfrm>
          <a:prstGeom prst="rect">
            <a:avLst/>
          </a:prstGeom>
          <a:noFill/>
          <a:ln w="9525">
            <a:noFill/>
            <a:miter lim="800000"/>
            <a:headEnd/>
            <a:tailEnd/>
          </a:ln>
        </p:spPr>
      </p:pic>
      <p:pic>
        <p:nvPicPr>
          <p:cNvPr id="130067" name="תמונה 50" descr="shapes 001.jpg"/>
          <p:cNvPicPr>
            <a:picLocks noChangeAspect="1"/>
          </p:cNvPicPr>
          <p:nvPr/>
        </p:nvPicPr>
        <p:blipFill>
          <a:blip r:embed="rId5"/>
          <a:srcRect/>
          <a:stretch>
            <a:fillRect/>
          </a:stretch>
        </p:blipFill>
        <p:spPr bwMode="auto">
          <a:xfrm>
            <a:off x="3395663" y="2122488"/>
            <a:ext cx="2344737" cy="1779587"/>
          </a:xfrm>
          <a:prstGeom prst="rect">
            <a:avLst/>
          </a:prstGeom>
          <a:noFill/>
          <a:ln w="9525">
            <a:noFill/>
            <a:miter lim="800000"/>
            <a:headEnd/>
            <a:tailEnd/>
          </a:ln>
        </p:spPr>
      </p:pic>
      <p:sp>
        <p:nvSpPr>
          <p:cNvPr id="130068" name="כותרת 31"/>
          <p:cNvSpPr>
            <a:spLocks noGrp="1"/>
          </p:cNvSpPr>
          <p:nvPr>
            <p:ph type="title" idx="4294967295"/>
          </p:nvPr>
        </p:nvSpPr>
        <p:spPr/>
        <p:txBody>
          <a:bodyPr/>
          <a:lstStyle/>
          <a:p>
            <a:r>
              <a:rPr lang="en-US" smtClean="0"/>
              <a:t>The Strategy – Unified Resource Management</a:t>
            </a:r>
          </a:p>
        </p:txBody>
      </p:sp>
      <p:sp>
        <p:nvSpPr>
          <p:cNvPr id="130069" name="מלבן מעוגל 23"/>
          <p:cNvSpPr>
            <a:spLocks noChangeArrowheads="1"/>
          </p:cNvSpPr>
          <p:nvPr/>
        </p:nvSpPr>
        <p:spPr bwMode="auto">
          <a:xfrm>
            <a:off x="338138" y="1852613"/>
            <a:ext cx="5543550" cy="3375025"/>
          </a:xfrm>
          <a:prstGeom prst="roundRect">
            <a:avLst>
              <a:gd name="adj" fmla="val 3250"/>
            </a:avLst>
          </a:prstGeom>
          <a:solidFill>
            <a:srgbClr val="FFFFFF">
              <a:alpha val="59999"/>
            </a:srgbClr>
          </a:solidFill>
          <a:ln w="6350" algn="ctr">
            <a:noFill/>
            <a:round/>
            <a:headEnd/>
            <a:tailEnd type="triangle" w="med" len="med"/>
          </a:ln>
        </p:spPr>
        <p:txBody>
          <a:bodyPr/>
          <a:lstStyle/>
          <a:p>
            <a:pPr algn="ctr"/>
            <a:endParaRPr lang="en-US">
              <a:solidFill>
                <a:srgbClr val="000000"/>
              </a:solidFill>
            </a:endParaRPr>
          </a:p>
        </p:txBody>
      </p:sp>
    </p:spTree>
    <p:extLst>
      <p:ext uri="{BB962C8B-B14F-4D97-AF65-F5344CB8AC3E}">
        <p14:creationId xmlns:p14="http://schemas.microsoft.com/office/powerpoint/2010/main" val="11855219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קבוצה 134"/>
          <p:cNvGrpSpPr/>
          <p:nvPr/>
        </p:nvGrpSpPr>
        <p:grpSpPr>
          <a:xfrm>
            <a:off x="411609" y="2101158"/>
            <a:ext cx="1792307" cy="1028704"/>
            <a:chOff x="235765" y="1758270"/>
            <a:chExt cx="1792307" cy="1028704"/>
          </a:xfrm>
        </p:grpSpPr>
        <p:grpSp>
          <p:nvGrpSpPr>
            <p:cNvPr id="210" name="Group 209"/>
            <p:cNvGrpSpPr/>
            <p:nvPr/>
          </p:nvGrpSpPr>
          <p:grpSpPr>
            <a:xfrm>
              <a:off x="541604" y="1758270"/>
              <a:ext cx="1184643" cy="802266"/>
              <a:chOff x="541604" y="1484127"/>
              <a:chExt cx="1184643" cy="802266"/>
            </a:xfrm>
          </p:grpSpPr>
          <p:sp>
            <p:nvSpPr>
              <p:cNvPr id="211" name="Oval 210"/>
              <p:cNvSpPr/>
              <p:nvPr/>
            </p:nvSpPr>
            <p:spPr>
              <a:xfrm>
                <a:off x="541604" y="2108507"/>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12" name="Picture 2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543" y="1484127"/>
                <a:ext cx="772767" cy="713323"/>
              </a:xfrm>
              <a:prstGeom prst="rect">
                <a:avLst/>
              </a:prstGeom>
              <a:effectLst/>
            </p:spPr>
          </p:pic>
        </p:grpSp>
        <p:sp>
          <p:nvSpPr>
            <p:cNvPr id="216" name="TextBox 215"/>
            <p:cNvSpPr txBox="1"/>
            <p:nvPr/>
          </p:nvSpPr>
          <p:spPr>
            <a:xfrm>
              <a:off x="235765" y="2509975"/>
              <a:ext cx="1792307"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Resource Sharing</a:t>
              </a:r>
              <a:endParaRPr lang="en-US" sz="1200" dirty="0">
                <a:solidFill>
                  <a:srgbClr val="000000"/>
                </a:solidFill>
                <a:latin typeface="Calibri" pitchFamily="34" charset="0"/>
                <a:cs typeface="Calibri" pitchFamily="34" charset="0"/>
              </a:endParaRPr>
            </a:p>
          </p:txBody>
        </p:sp>
        <p:grpSp>
          <p:nvGrpSpPr>
            <p:cNvPr id="234" name="Group 233"/>
            <p:cNvGrpSpPr/>
            <p:nvPr/>
          </p:nvGrpSpPr>
          <p:grpSpPr>
            <a:xfrm>
              <a:off x="926048" y="1980721"/>
              <a:ext cx="415753" cy="327275"/>
              <a:chOff x="2189163" y="5068888"/>
              <a:chExt cx="1387475" cy="1092199"/>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chemeClr val="accent1">
                  <a:satMod val="175000"/>
                  <a:alpha val="40000"/>
                </a:schemeClr>
              </a:glow>
            </a:effectLst>
          </p:grpSpPr>
          <p:sp>
            <p:nvSpPr>
              <p:cNvPr id="235" name="Freeform 89"/>
              <p:cNvSpPr>
                <a:spLocks/>
              </p:cNvSpPr>
              <p:nvPr/>
            </p:nvSpPr>
            <p:spPr bwMode="auto">
              <a:xfrm>
                <a:off x="2189163" y="5072063"/>
                <a:ext cx="700088" cy="1089024"/>
              </a:xfrm>
              <a:custGeom>
                <a:avLst/>
                <a:gdLst>
                  <a:gd name="T0" fmla="*/ 207 w 557"/>
                  <a:gd name="T1" fmla="*/ 770 h 868"/>
                  <a:gd name="T2" fmla="*/ 232 w 557"/>
                  <a:gd name="T3" fmla="*/ 93 h 868"/>
                  <a:gd name="T4" fmla="*/ 152 w 557"/>
                  <a:gd name="T5" fmla="*/ 13 h 868"/>
                  <a:gd name="T6" fmla="*/ 161 w 557"/>
                  <a:gd name="T7" fmla="*/ 1 h 868"/>
                  <a:gd name="T8" fmla="*/ 485 w 557"/>
                  <a:gd name="T9" fmla="*/ 18 h 868"/>
                  <a:gd name="T10" fmla="*/ 497 w 557"/>
                  <a:gd name="T11" fmla="*/ 32 h 868"/>
                  <a:gd name="T12" fmla="*/ 508 w 557"/>
                  <a:gd name="T13" fmla="*/ 349 h 868"/>
                  <a:gd name="T14" fmla="*/ 494 w 557"/>
                  <a:gd name="T15" fmla="*/ 356 h 868"/>
                  <a:gd name="T16" fmla="*/ 408 w 557"/>
                  <a:gd name="T17" fmla="*/ 272 h 868"/>
                  <a:gd name="T18" fmla="*/ 329 w 557"/>
                  <a:gd name="T19" fmla="*/ 739 h 868"/>
                  <a:gd name="T20" fmla="*/ 556 w 557"/>
                  <a:gd name="T21" fmla="*/ 849 h 868"/>
                  <a:gd name="T22" fmla="*/ 557 w 557"/>
                  <a:gd name="T23" fmla="*/ 851 h 868"/>
                  <a:gd name="T24" fmla="*/ 207 w 557"/>
                  <a:gd name="T25" fmla="*/ 77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8">
                    <a:moveTo>
                      <a:pt x="207" y="770"/>
                    </a:moveTo>
                    <a:cubicBezTo>
                      <a:pt x="0" y="591"/>
                      <a:pt x="8" y="327"/>
                      <a:pt x="232" y="93"/>
                    </a:cubicBezTo>
                    <a:cubicBezTo>
                      <a:pt x="232" y="93"/>
                      <a:pt x="157" y="18"/>
                      <a:pt x="152" y="13"/>
                    </a:cubicBezTo>
                    <a:cubicBezTo>
                      <a:pt x="149" y="10"/>
                      <a:pt x="149" y="0"/>
                      <a:pt x="161" y="1"/>
                    </a:cubicBezTo>
                    <a:cubicBezTo>
                      <a:pt x="165" y="1"/>
                      <a:pt x="426" y="15"/>
                      <a:pt x="485" y="18"/>
                    </a:cubicBezTo>
                    <a:cubicBezTo>
                      <a:pt x="492" y="19"/>
                      <a:pt x="497" y="26"/>
                      <a:pt x="497" y="32"/>
                    </a:cubicBezTo>
                    <a:cubicBezTo>
                      <a:pt x="499" y="87"/>
                      <a:pt x="508" y="344"/>
                      <a:pt x="508" y="349"/>
                    </a:cubicBezTo>
                    <a:cubicBezTo>
                      <a:pt x="509" y="358"/>
                      <a:pt x="500" y="362"/>
                      <a:pt x="494" y="356"/>
                    </a:cubicBezTo>
                    <a:cubicBezTo>
                      <a:pt x="408" y="272"/>
                      <a:pt x="408" y="272"/>
                      <a:pt x="408" y="272"/>
                    </a:cubicBezTo>
                    <a:cubicBezTo>
                      <a:pt x="249" y="304"/>
                      <a:pt x="169" y="553"/>
                      <a:pt x="329" y="739"/>
                    </a:cubicBezTo>
                    <a:cubicBezTo>
                      <a:pt x="407" y="829"/>
                      <a:pt x="550" y="853"/>
                      <a:pt x="556" y="849"/>
                    </a:cubicBezTo>
                    <a:cubicBezTo>
                      <a:pt x="557" y="851"/>
                      <a:pt x="557" y="851"/>
                      <a:pt x="557" y="851"/>
                    </a:cubicBezTo>
                    <a:cubicBezTo>
                      <a:pt x="439" y="868"/>
                      <a:pt x="289" y="841"/>
                      <a:pt x="207" y="7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6" name="Freeform 90"/>
              <p:cNvSpPr>
                <a:spLocks/>
              </p:cNvSpPr>
              <p:nvPr/>
            </p:nvSpPr>
            <p:spPr bwMode="auto">
              <a:xfrm>
                <a:off x="2876550" y="5068888"/>
                <a:ext cx="700088" cy="1090612"/>
              </a:xfrm>
              <a:custGeom>
                <a:avLst/>
                <a:gdLst>
                  <a:gd name="T0" fmla="*/ 404 w 557"/>
                  <a:gd name="T1" fmla="*/ 856 h 869"/>
                  <a:gd name="T2" fmla="*/ 395 w 557"/>
                  <a:gd name="T3" fmla="*/ 868 h 869"/>
                  <a:gd name="T4" fmla="*/ 72 w 557"/>
                  <a:gd name="T5" fmla="*/ 851 h 869"/>
                  <a:gd name="T6" fmla="*/ 59 w 557"/>
                  <a:gd name="T7" fmla="*/ 837 h 869"/>
                  <a:gd name="T8" fmla="*/ 48 w 557"/>
                  <a:gd name="T9" fmla="*/ 519 h 869"/>
                  <a:gd name="T10" fmla="*/ 62 w 557"/>
                  <a:gd name="T11" fmla="*/ 513 h 869"/>
                  <a:gd name="T12" fmla="*/ 148 w 557"/>
                  <a:gd name="T13" fmla="*/ 597 h 869"/>
                  <a:gd name="T14" fmla="*/ 227 w 557"/>
                  <a:gd name="T15" fmla="*/ 130 h 869"/>
                  <a:gd name="T16" fmla="*/ 1 w 557"/>
                  <a:gd name="T17" fmla="*/ 20 h 869"/>
                  <a:gd name="T18" fmla="*/ 0 w 557"/>
                  <a:gd name="T19" fmla="*/ 18 h 869"/>
                  <a:gd name="T20" fmla="*/ 349 w 557"/>
                  <a:gd name="T21" fmla="*/ 99 h 869"/>
                  <a:gd name="T22" fmla="*/ 325 w 557"/>
                  <a:gd name="T23" fmla="*/ 776 h 869"/>
                  <a:gd name="T24" fmla="*/ 404 w 557"/>
                  <a:gd name="T25" fmla="*/ 85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9">
                    <a:moveTo>
                      <a:pt x="404" y="856"/>
                    </a:moveTo>
                    <a:cubicBezTo>
                      <a:pt x="408" y="859"/>
                      <a:pt x="407" y="869"/>
                      <a:pt x="395" y="868"/>
                    </a:cubicBezTo>
                    <a:cubicBezTo>
                      <a:pt x="392" y="868"/>
                      <a:pt x="130" y="854"/>
                      <a:pt x="72" y="851"/>
                    </a:cubicBezTo>
                    <a:cubicBezTo>
                      <a:pt x="64" y="850"/>
                      <a:pt x="59" y="843"/>
                      <a:pt x="59" y="837"/>
                    </a:cubicBezTo>
                    <a:cubicBezTo>
                      <a:pt x="57" y="782"/>
                      <a:pt x="48" y="525"/>
                      <a:pt x="48" y="519"/>
                    </a:cubicBezTo>
                    <a:cubicBezTo>
                      <a:pt x="48" y="511"/>
                      <a:pt x="56" y="507"/>
                      <a:pt x="62" y="513"/>
                    </a:cubicBezTo>
                    <a:cubicBezTo>
                      <a:pt x="148" y="597"/>
                      <a:pt x="148" y="597"/>
                      <a:pt x="148" y="597"/>
                    </a:cubicBezTo>
                    <a:cubicBezTo>
                      <a:pt x="308" y="565"/>
                      <a:pt x="388" y="316"/>
                      <a:pt x="227" y="130"/>
                    </a:cubicBezTo>
                    <a:cubicBezTo>
                      <a:pt x="150" y="40"/>
                      <a:pt x="6" y="16"/>
                      <a:pt x="1" y="20"/>
                    </a:cubicBezTo>
                    <a:cubicBezTo>
                      <a:pt x="0" y="18"/>
                      <a:pt x="0" y="18"/>
                      <a:pt x="0" y="18"/>
                    </a:cubicBezTo>
                    <a:cubicBezTo>
                      <a:pt x="117" y="0"/>
                      <a:pt x="267" y="28"/>
                      <a:pt x="349" y="99"/>
                    </a:cubicBezTo>
                    <a:cubicBezTo>
                      <a:pt x="557" y="278"/>
                      <a:pt x="548" y="542"/>
                      <a:pt x="325" y="776"/>
                    </a:cubicBezTo>
                    <a:cubicBezTo>
                      <a:pt x="325" y="776"/>
                      <a:pt x="400" y="851"/>
                      <a:pt x="404" y="8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41" name="קבוצה 140"/>
          <p:cNvGrpSpPr/>
          <p:nvPr/>
        </p:nvGrpSpPr>
        <p:grpSpPr>
          <a:xfrm>
            <a:off x="5845653" y="1539953"/>
            <a:ext cx="1626051" cy="1201078"/>
            <a:chOff x="6109421" y="1267398"/>
            <a:chExt cx="1626051" cy="1201078"/>
          </a:xfrm>
        </p:grpSpPr>
        <p:grpSp>
          <p:nvGrpSpPr>
            <p:cNvPr id="204" name="Group 203"/>
            <p:cNvGrpSpPr/>
            <p:nvPr/>
          </p:nvGrpSpPr>
          <p:grpSpPr>
            <a:xfrm>
              <a:off x="6324228" y="1267398"/>
              <a:ext cx="1184643" cy="785691"/>
              <a:chOff x="6173753" y="961448"/>
              <a:chExt cx="1184643" cy="785691"/>
            </a:xfrm>
          </p:grpSpPr>
          <p:sp>
            <p:nvSpPr>
              <p:cNvPr id="205" name="Oval 204"/>
              <p:cNvSpPr/>
              <p:nvPr/>
            </p:nvSpPr>
            <p:spPr>
              <a:xfrm>
                <a:off x="6173753" y="1569253"/>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6" name="Picture 2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9692" y="961448"/>
                <a:ext cx="772767" cy="713323"/>
              </a:xfrm>
              <a:prstGeom prst="rect">
                <a:avLst/>
              </a:prstGeom>
              <a:effectLst/>
            </p:spPr>
          </p:pic>
        </p:grpSp>
        <p:sp>
          <p:nvSpPr>
            <p:cNvPr id="220" name="TextBox 219"/>
            <p:cNvSpPr txBox="1"/>
            <p:nvPr/>
          </p:nvSpPr>
          <p:spPr>
            <a:xfrm>
              <a:off x="6109421" y="2006811"/>
              <a:ext cx="1626051"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Student Info </a:t>
              </a:r>
            </a:p>
            <a:p>
              <a:pPr algn="ctr"/>
              <a:r>
                <a:rPr lang="en-US" sz="1200" dirty="0" smtClean="0">
                  <a:solidFill>
                    <a:srgbClr val="000000"/>
                  </a:solidFill>
                  <a:latin typeface="Calibri" pitchFamily="34" charset="0"/>
                  <a:cs typeface="Calibri" pitchFamily="34" charset="0"/>
                </a:rPr>
                <a:t>Systems</a:t>
              </a:r>
              <a:endParaRPr lang="en-US" sz="1200" dirty="0">
                <a:solidFill>
                  <a:srgbClr val="000000"/>
                </a:solidFill>
                <a:latin typeface="Calibri" pitchFamily="34" charset="0"/>
                <a:cs typeface="Calibri" pitchFamily="34" charset="0"/>
              </a:endParaRPr>
            </a:p>
          </p:txBody>
        </p:sp>
        <p:grpSp>
          <p:nvGrpSpPr>
            <p:cNvPr id="237" name="Group 236"/>
            <p:cNvGrpSpPr/>
            <p:nvPr/>
          </p:nvGrpSpPr>
          <p:grpSpPr>
            <a:xfrm>
              <a:off x="6685124" y="1520852"/>
              <a:ext cx="482789" cy="323870"/>
              <a:chOff x="-4651376" y="4157662"/>
              <a:chExt cx="2160588" cy="1449388"/>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chemeClr val="accent1">
                  <a:satMod val="175000"/>
                  <a:alpha val="40000"/>
                </a:schemeClr>
              </a:glow>
            </a:effectLst>
          </p:grpSpPr>
          <p:sp>
            <p:nvSpPr>
              <p:cNvPr id="238" name="Freeform 34"/>
              <p:cNvSpPr>
                <a:spLocks/>
              </p:cNvSpPr>
              <p:nvPr/>
            </p:nvSpPr>
            <p:spPr bwMode="auto">
              <a:xfrm>
                <a:off x="-4651376" y="4157662"/>
                <a:ext cx="2160588" cy="1449388"/>
              </a:xfrm>
              <a:custGeom>
                <a:avLst/>
                <a:gdLst>
                  <a:gd name="T0" fmla="*/ 635 w 2400"/>
                  <a:gd name="T1" fmla="*/ 557 h 1609"/>
                  <a:gd name="T2" fmla="*/ 1252 w 2400"/>
                  <a:gd name="T3" fmla="*/ 766 h 1609"/>
                  <a:gd name="T4" fmla="*/ 2400 w 2400"/>
                  <a:gd name="T5" fmla="*/ 389 h 1609"/>
                  <a:gd name="T6" fmla="*/ 1258 w 2400"/>
                  <a:gd name="T7" fmla="*/ 0 h 1609"/>
                  <a:gd name="T8" fmla="*/ 104 w 2400"/>
                  <a:gd name="T9" fmla="*/ 376 h 1609"/>
                  <a:gd name="T10" fmla="*/ 546 w 2400"/>
                  <a:gd name="T11" fmla="*/ 526 h 1609"/>
                  <a:gd name="T12" fmla="*/ 433 w 2400"/>
                  <a:gd name="T13" fmla="*/ 691 h 1609"/>
                  <a:gd name="T14" fmla="*/ 357 w 2400"/>
                  <a:gd name="T15" fmla="*/ 782 h 1609"/>
                  <a:gd name="T16" fmla="*/ 401 w 2400"/>
                  <a:gd name="T17" fmla="*/ 860 h 1609"/>
                  <a:gd name="T18" fmla="*/ 78 w 2400"/>
                  <a:gd name="T19" fmla="*/ 1382 h 1609"/>
                  <a:gd name="T20" fmla="*/ 32 w 2400"/>
                  <a:gd name="T21" fmla="*/ 1460 h 1609"/>
                  <a:gd name="T22" fmla="*/ 169 w 2400"/>
                  <a:gd name="T23" fmla="*/ 1564 h 1609"/>
                  <a:gd name="T24" fmla="*/ 376 w 2400"/>
                  <a:gd name="T25" fmla="*/ 1525 h 1609"/>
                  <a:gd name="T26" fmla="*/ 493 w 2400"/>
                  <a:gd name="T27" fmla="*/ 876 h 1609"/>
                  <a:gd name="T28" fmla="*/ 493 w 2400"/>
                  <a:gd name="T29" fmla="*/ 870 h 1609"/>
                  <a:gd name="T30" fmla="*/ 558 w 2400"/>
                  <a:gd name="T31" fmla="*/ 782 h 1609"/>
                  <a:gd name="T32" fmla="*/ 528 w 2400"/>
                  <a:gd name="T33" fmla="*/ 715 h 1609"/>
                  <a:gd name="T34" fmla="*/ 635 w 2400"/>
                  <a:gd name="T35" fmla="*/ 55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0" h="1609">
                    <a:moveTo>
                      <a:pt x="635" y="557"/>
                    </a:moveTo>
                    <a:cubicBezTo>
                      <a:pt x="1252" y="766"/>
                      <a:pt x="1252" y="766"/>
                      <a:pt x="1252" y="766"/>
                    </a:cubicBezTo>
                    <a:cubicBezTo>
                      <a:pt x="2400" y="389"/>
                      <a:pt x="2400" y="389"/>
                      <a:pt x="2400" y="389"/>
                    </a:cubicBezTo>
                    <a:cubicBezTo>
                      <a:pt x="1258" y="0"/>
                      <a:pt x="1258" y="0"/>
                      <a:pt x="1258" y="0"/>
                    </a:cubicBezTo>
                    <a:cubicBezTo>
                      <a:pt x="104" y="376"/>
                      <a:pt x="104" y="376"/>
                      <a:pt x="104" y="376"/>
                    </a:cubicBezTo>
                    <a:cubicBezTo>
                      <a:pt x="546" y="526"/>
                      <a:pt x="546" y="526"/>
                      <a:pt x="546" y="526"/>
                    </a:cubicBezTo>
                    <a:cubicBezTo>
                      <a:pt x="515" y="553"/>
                      <a:pt x="471" y="603"/>
                      <a:pt x="433" y="691"/>
                    </a:cubicBezTo>
                    <a:cubicBezTo>
                      <a:pt x="389" y="701"/>
                      <a:pt x="357" y="738"/>
                      <a:pt x="357" y="782"/>
                    </a:cubicBezTo>
                    <a:cubicBezTo>
                      <a:pt x="357" y="814"/>
                      <a:pt x="374" y="843"/>
                      <a:pt x="401" y="860"/>
                    </a:cubicBezTo>
                    <a:cubicBezTo>
                      <a:pt x="389" y="898"/>
                      <a:pt x="268" y="1259"/>
                      <a:pt x="78" y="1382"/>
                    </a:cubicBezTo>
                    <a:cubicBezTo>
                      <a:pt x="78" y="1382"/>
                      <a:pt x="0" y="1434"/>
                      <a:pt x="32" y="1460"/>
                    </a:cubicBezTo>
                    <a:cubicBezTo>
                      <a:pt x="65" y="1486"/>
                      <a:pt x="169" y="1564"/>
                      <a:pt x="169" y="1564"/>
                    </a:cubicBezTo>
                    <a:cubicBezTo>
                      <a:pt x="169" y="1564"/>
                      <a:pt x="298" y="1609"/>
                      <a:pt x="376" y="1525"/>
                    </a:cubicBezTo>
                    <a:cubicBezTo>
                      <a:pt x="454" y="1440"/>
                      <a:pt x="564" y="1168"/>
                      <a:pt x="493" y="876"/>
                    </a:cubicBezTo>
                    <a:cubicBezTo>
                      <a:pt x="493" y="876"/>
                      <a:pt x="493" y="874"/>
                      <a:pt x="493" y="870"/>
                    </a:cubicBezTo>
                    <a:cubicBezTo>
                      <a:pt x="531" y="856"/>
                      <a:pt x="558" y="822"/>
                      <a:pt x="558" y="782"/>
                    </a:cubicBezTo>
                    <a:cubicBezTo>
                      <a:pt x="558" y="756"/>
                      <a:pt x="546" y="732"/>
                      <a:pt x="528" y="715"/>
                    </a:cubicBezTo>
                    <a:cubicBezTo>
                      <a:pt x="549" y="658"/>
                      <a:pt x="582" y="598"/>
                      <a:pt x="635" y="5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9" name="Freeform 35"/>
              <p:cNvSpPr>
                <a:spLocks/>
              </p:cNvSpPr>
              <p:nvPr/>
            </p:nvSpPr>
            <p:spPr bwMode="auto">
              <a:xfrm>
                <a:off x="-4067175" y="4794250"/>
                <a:ext cx="1103313" cy="590550"/>
              </a:xfrm>
              <a:custGeom>
                <a:avLst/>
                <a:gdLst>
                  <a:gd name="T0" fmla="*/ 1154 w 1226"/>
                  <a:gd name="T1" fmla="*/ 0 h 655"/>
                  <a:gd name="T2" fmla="*/ 603 w 1226"/>
                  <a:gd name="T3" fmla="*/ 175 h 655"/>
                  <a:gd name="T4" fmla="*/ 39 w 1226"/>
                  <a:gd name="T5" fmla="*/ 0 h 655"/>
                  <a:gd name="T6" fmla="*/ 3 w 1226"/>
                  <a:gd name="T7" fmla="*/ 330 h 655"/>
                  <a:gd name="T8" fmla="*/ 0 w 1226"/>
                  <a:gd name="T9" fmla="*/ 360 h 655"/>
                  <a:gd name="T10" fmla="*/ 613 w 1226"/>
                  <a:gd name="T11" fmla="*/ 655 h 655"/>
                  <a:gd name="T12" fmla="*/ 1226 w 1226"/>
                  <a:gd name="T13" fmla="*/ 360 h 655"/>
                  <a:gd name="T14" fmla="*/ 1215 w 1226"/>
                  <a:gd name="T15" fmla="*/ 304 h 655"/>
                  <a:gd name="T16" fmla="*/ 1154 w 1226"/>
                  <a:gd name="T1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6" h="655">
                    <a:moveTo>
                      <a:pt x="1154" y="0"/>
                    </a:moveTo>
                    <a:cubicBezTo>
                      <a:pt x="603" y="175"/>
                      <a:pt x="603" y="175"/>
                      <a:pt x="603" y="175"/>
                    </a:cubicBezTo>
                    <a:cubicBezTo>
                      <a:pt x="39" y="0"/>
                      <a:pt x="39" y="0"/>
                      <a:pt x="39" y="0"/>
                    </a:cubicBezTo>
                    <a:cubicBezTo>
                      <a:pt x="3" y="330"/>
                      <a:pt x="3" y="330"/>
                      <a:pt x="3" y="330"/>
                    </a:cubicBezTo>
                    <a:cubicBezTo>
                      <a:pt x="1" y="340"/>
                      <a:pt x="0" y="350"/>
                      <a:pt x="0" y="360"/>
                    </a:cubicBezTo>
                    <a:cubicBezTo>
                      <a:pt x="0" y="523"/>
                      <a:pt x="274" y="655"/>
                      <a:pt x="613" y="655"/>
                    </a:cubicBezTo>
                    <a:cubicBezTo>
                      <a:pt x="951" y="655"/>
                      <a:pt x="1226" y="523"/>
                      <a:pt x="1226" y="360"/>
                    </a:cubicBezTo>
                    <a:cubicBezTo>
                      <a:pt x="1226" y="341"/>
                      <a:pt x="1222" y="322"/>
                      <a:pt x="1215" y="304"/>
                    </a:cubicBezTo>
                    <a:lnTo>
                      <a:pt x="11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38" name="קבוצה 137"/>
          <p:cNvGrpSpPr/>
          <p:nvPr/>
        </p:nvGrpSpPr>
        <p:grpSpPr>
          <a:xfrm>
            <a:off x="2795469" y="1231264"/>
            <a:ext cx="1234577" cy="1180019"/>
            <a:chOff x="2944943" y="992500"/>
            <a:chExt cx="1234577" cy="1180019"/>
          </a:xfrm>
        </p:grpSpPr>
        <p:grpSp>
          <p:nvGrpSpPr>
            <p:cNvPr id="201" name="Group 200"/>
            <p:cNvGrpSpPr/>
            <p:nvPr/>
          </p:nvGrpSpPr>
          <p:grpSpPr>
            <a:xfrm>
              <a:off x="2959252" y="992500"/>
              <a:ext cx="1184643" cy="773113"/>
              <a:chOff x="3028702" y="784150"/>
              <a:chExt cx="1184643" cy="773113"/>
            </a:xfrm>
          </p:grpSpPr>
          <p:sp>
            <p:nvSpPr>
              <p:cNvPr id="202" name="Oval 201"/>
              <p:cNvSpPr/>
              <p:nvPr/>
            </p:nvSpPr>
            <p:spPr>
              <a:xfrm>
                <a:off x="3028702" y="1379377"/>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3" name="Picture 20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7867" y="784150"/>
                <a:ext cx="772767" cy="713323"/>
              </a:xfrm>
              <a:prstGeom prst="rect">
                <a:avLst/>
              </a:prstGeom>
              <a:effectLst/>
            </p:spPr>
          </p:pic>
        </p:grpSp>
        <p:sp>
          <p:nvSpPr>
            <p:cNvPr id="217" name="TextBox 216"/>
            <p:cNvSpPr txBox="1"/>
            <p:nvPr/>
          </p:nvSpPr>
          <p:spPr>
            <a:xfrm>
              <a:off x="2944943" y="1710854"/>
              <a:ext cx="1234577"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Course </a:t>
              </a:r>
            </a:p>
            <a:p>
              <a:pPr algn="ctr"/>
              <a:r>
                <a:rPr lang="en-US" sz="1200" dirty="0" smtClean="0">
                  <a:solidFill>
                    <a:srgbClr val="000000"/>
                  </a:solidFill>
                  <a:latin typeface="Calibri" pitchFamily="34" charset="0"/>
                  <a:cs typeface="Calibri" pitchFamily="34" charset="0"/>
                </a:rPr>
                <a:t>Management</a:t>
              </a:r>
              <a:endParaRPr lang="en-US" sz="1200" dirty="0">
                <a:solidFill>
                  <a:srgbClr val="000000"/>
                </a:solidFill>
                <a:latin typeface="Calibri" pitchFamily="34" charset="0"/>
                <a:cs typeface="Calibri" pitchFamily="34" charset="0"/>
              </a:endParaRPr>
            </a:p>
          </p:txBody>
        </p:sp>
        <p:grpSp>
          <p:nvGrpSpPr>
            <p:cNvPr id="240" name="Group 239"/>
            <p:cNvGrpSpPr/>
            <p:nvPr/>
          </p:nvGrpSpPr>
          <p:grpSpPr>
            <a:xfrm>
              <a:off x="3370835" y="1154481"/>
              <a:ext cx="401818" cy="397468"/>
              <a:chOff x="478455" y="548600"/>
              <a:chExt cx="882650" cy="873095"/>
            </a:xfrm>
            <a:effectLst>
              <a:glow rad="63500">
                <a:schemeClr val="accent1">
                  <a:satMod val="175000"/>
                  <a:alpha val="40000"/>
                </a:schemeClr>
              </a:glow>
            </a:effectLst>
          </p:grpSpPr>
          <p:grpSp>
            <p:nvGrpSpPr>
              <p:cNvPr id="241" name="Group 240"/>
              <p:cNvGrpSpPr/>
              <p:nvPr/>
            </p:nvGrpSpPr>
            <p:grpSpPr>
              <a:xfrm>
                <a:off x="478455" y="548600"/>
                <a:ext cx="882650" cy="862554"/>
                <a:chOff x="574675" y="5341938"/>
                <a:chExt cx="882650" cy="862554"/>
              </a:xfrm>
            </p:grpSpPr>
            <p:sp>
              <p:nvSpPr>
                <p:cNvPr id="243" name="Freeform 160"/>
                <p:cNvSpPr>
                  <a:spLocks/>
                </p:cNvSpPr>
                <p:nvPr/>
              </p:nvSpPr>
              <p:spPr bwMode="auto">
                <a:xfrm>
                  <a:off x="798513" y="5341938"/>
                  <a:ext cx="433388" cy="568325"/>
                </a:xfrm>
                <a:custGeom>
                  <a:avLst/>
                  <a:gdLst>
                    <a:gd name="T0" fmla="*/ 3617 w 7078"/>
                    <a:gd name="T1" fmla="*/ 9258 h 9258"/>
                    <a:gd name="T2" fmla="*/ 3662 w 7078"/>
                    <a:gd name="T3" fmla="*/ 9256 h 9258"/>
                    <a:gd name="T4" fmla="*/ 5573 w 7078"/>
                    <a:gd name="T5" fmla="*/ 8249 h 9258"/>
                    <a:gd name="T6" fmla="*/ 6492 w 7078"/>
                    <a:gd name="T7" fmla="*/ 6723 h 9258"/>
                    <a:gd name="T8" fmla="*/ 7074 w 7078"/>
                    <a:gd name="T9" fmla="*/ 3769 h 9258"/>
                    <a:gd name="T10" fmla="*/ 3581 w 7078"/>
                    <a:gd name="T11" fmla="*/ 0 h 9258"/>
                    <a:gd name="T12" fmla="*/ 3542 w 7078"/>
                    <a:gd name="T13" fmla="*/ 1 h 9258"/>
                    <a:gd name="T14" fmla="*/ 3539 w 7078"/>
                    <a:gd name="T15" fmla="*/ 1 h 9258"/>
                    <a:gd name="T16" fmla="*/ 3537 w 7078"/>
                    <a:gd name="T17" fmla="*/ 1 h 9258"/>
                    <a:gd name="T18" fmla="*/ 3497 w 7078"/>
                    <a:gd name="T19" fmla="*/ 0 h 9258"/>
                    <a:gd name="T20" fmla="*/ 5 w 7078"/>
                    <a:gd name="T21" fmla="*/ 3769 h 9258"/>
                    <a:gd name="T22" fmla="*/ 587 w 7078"/>
                    <a:gd name="T23" fmla="*/ 6723 h 9258"/>
                    <a:gd name="T24" fmla="*/ 1506 w 7078"/>
                    <a:gd name="T25" fmla="*/ 8249 h 9258"/>
                    <a:gd name="T26" fmla="*/ 2282 w 7078"/>
                    <a:gd name="T27" fmla="*/ 8858 h 9258"/>
                    <a:gd name="T28" fmla="*/ 3557 w 7078"/>
                    <a:gd name="T29" fmla="*/ 9256 h 9258"/>
                    <a:gd name="T30" fmla="*/ 3602 w 7078"/>
                    <a:gd name="T31" fmla="*/ 9258 h 9258"/>
                    <a:gd name="T32" fmla="*/ 3605 w 7078"/>
                    <a:gd name="T33" fmla="*/ 9258 h 9258"/>
                    <a:gd name="T34" fmla="*/ 3609 w 7078"/>
                    <a:gd name="T35" fmla="*/ 9258 h 9258"/>
                    <a:gd name="T36" fmla="*/ 3614 w 7078"/>
                    <a:gd name="T37" fmla="*/ 9258 h 9258"/>
                    <a:gd name="T38" fmla="*/ 3617 w 7078"/>
                    <a:gd name="T39" fmla="*/ 9258 h 9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78" h="9258">
                      <a:moveTo>
                        <a:pt x="3617" y="9258"/>
                      </a:moveTo>
                      <a:cubicBezTo>
                        <a:pt x="3662" y="9256"/>
                        <a:pt x="3662" y="9256"/>
                        <a:pt x="3662" y="9256"/>
                      </a:cubicBezTo>
                      <a:cubicBezTo>
                        <a:pt x="4346" y="9222"/>
                        <a:pt x="4989" y="8884"/>
                        <a:pt x="5573" y="8249"/>
                      </a:cubicBezTo>
                      <a:cubicBezTo>
                        <a:pt x="5818" y="7982"/>
                        <a:pt x="6189" y="7441"/>
                        <a:pt x="6492" y="6723"/>
                      </a:cubicBezTo>
                      <a:cubicBezTo>
                        <a:pt x="6883" y="5796"/>
                        <a:pt x="7078" y="4802"/>
                        <a:pt x="7074" y="3769"/>
                      </a:cubicBezTo>
                      <a:cubicBezTo>
                        <a:pt x="7056" y="182"/>
                        <a:pt x="4161" y="0"/>
                        <a:pt x="3581" y="0"/>
                      </a:cubicBezTo>
                      <a:cubicBezTo>
                        <a:pt x="3568" y="0"/>
                        <a:pt x="3555" y="1"/>
                        <a:pt x="3542" y="1"/>
                      </a:cubicBezTo>
                      <a:cubicBezTo>
                        <a:pt x="3539" y="1"/>
                        <a:pt x="3539" y="1"/>
                        <a:pt x="3539" y="1"/>
                      </a:cubicBezTo>
                      <a:cubicBezTo>
                        <a:pt x="3537" y="1"/>
                        <a:pt x="3537" y="1"/>
                        <a:pt x="3537" y="1"/>
                      </a:cubicBezTo>
                      <a:cubicBezTo>
                        <a:pt x="3524" y="1"/>
                        <a:pt x="3511" y="0"/>
                        <a:pt x="3497" y="0"/>
                      </a:cubicBezTo>
                      <a:cubicBezTo>
                        <a:pt x="2917" y="0"/>
                        <a:pt x="22" y="182"/>
                        <a:pt x="5" y="3769"/>
                      </a:cubicBezTo>
                      <a:cubicBezTo>
                        <a:pt x="0" y="4802"/>
                        <a:pt x="196" y="5796"/>
                        <a:pt x="587" y="6723"/>
                      </a:cubicBezTo>
                      <a:cubicBezTo>
                        <a:pt x="890" y="7441"/>
                        <a:pt x="1260" y="7982"/>
                        <a:pt x="1506" y="8249"/>
                      </a:cubicBezTo>
                      <a:cubicBezTo>
                        <a:pt x="1579" y="8329"/>
                        <a:pt x="1852" y="8609"/>
                        <a:pt x="2282" y="8858"/>
                      </a:cubicBezTo>
                      <a:cubicBezTo>
                        <a:pt x="2704" y="9101"/>
                        <a:pt x="3133" y="9235"/>
                        <a:pt x="3557" y="9256"/>
                      </a:cubicBezTo>
                      <a:cubicBezTo>
                        <a:pt x="3602" y="9258"/>
                        <a:pt x="3602" y="9258"/>
                        <a:pt x="3602" y="9258"/>
                      </a:cubicBezTo>
                      <a:cubicBezTo>
                        <a:pt x="3603" y="9258"/>
                        <a:pt x="3604" y="9258"/>
                        <a:pt x="3605" y="9258"/>
                      </a:cubicBezTo>
                      <a:cubicBezTo>
                        <a:pt x="3609" y="9258"/>
                        <a:pt x="3609" y="9258"/>
                        <a:pt x="3609" y="9258"/>
                      </a:cubicBezTo>
                      <a:cubicBezTo>
                        <a:pt x="3614" y="9258"/>
                        <a:pt x="3614" y="9258"/>
                        <a:pt x="3614" y="9258"/>
                      </a:cubicBezTo>
                      <a:cubicBezTo>
                        <a:pt x="3615" y="9258"/>
                        <a:pt x="3616" y="9258"/>
                        <a:pt x="3617" y="9258"/>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4" name="Freeform 161"/>
                <p:cNvSpPr>
                  <a:spLocks/>
                </p:cNvSpPr>
                <p:nvPr/>
              </p:nvSpPr>
              <p:spPr bwMode="auto">
                <a:xfrm>
                  <a:off x="574675" y="5883817"/>
                  <a:ext cx="882650" cy="320675"/>
                </a:xfrm>
                <a:custGeom>
                  <a:avLst/>
                  <a:gdLst>
                    <a:gd name="T0" fmla="*/ 7256 w 14388"/>
                    <a:gd name="T1" fmla="*/ 1199 h 5238"/>
                    <a:gd name="T2" fmla="*/ 7196 w 14388"/>
                    <a:gd name="T3" fmla="*/ 1200 h 5238"/>
                    <a:gd name="T4" fmla="*/ 7030 w 14388"/>
                    <a:gd name="T5" fmla="*/ 1200 h 5238"/>
                    <a:gd name="T6" fmla="*/ 7029 w 14388"/>
                    <a:gd name="T7" fmla="*/ 1185 h 5238"/>
                    <a:gd name="T8" fmla="*/ 6347 w 14388"/>
                    <a:gd name="T9" fmla="*/ 1026 h 5238"/>
                    <a:gd name="T10" fmla="*/ 5656 w 14388"/>
                    <a:gd name="T11" fmla="*/ 691 h 5238"/>
                    <a:gd name="T12" fmla="*/ 5165 w 14388"/>
                    <a:gd name="T13" fmla="*/ 331 h 5238"/>
                    <a:gd name="T14" fmla="*/ 4906 w 14388"/>
                    <a:gd name="T15" fmla="*/ 82 h 5238"/>
                    <a:gd name="T16" fmla="*/ 4833 w 14388"/>
                    <a:gd name="T17" fmla="*/ 0 h 5238"/>
                    <a:gd name="T18" fmla="*/ 1930 w 14388"/>
                    <a:gd name="T19" fmla="*/ 1442 h 5238"/>
                    <a:gd name="T20" fmla="*/ 353 w 14388"/>
                    <a:gd name="T21" fmla="*/ 3302 h 5238"/>
                    <a:gd name="T22" fmla="*/ 36 w 14388"/>
                    <a:gd name="T23" fmla="*/ 4696 h 5238"/>
                    <a:gd name="T24" fmla="*/ 0 w 14388"/>
                    <a:gd name="T25" fmla="*/ 5238 h 5238"/>
                    <a:gd name="T26" fmla="*/ 14388 w 14388"/>
                    <a:gd name="T27" fmla="*/ 5238 h 5238"/>
                    <a:gd name="T28" fmla="*/ 14352 w 14388"/>
                    <a:gd name="T29" fmla="*/ 4696 h 5238"/>
                    <a:gd name="T30" fmla="*/ 14034 w 14388"/>
                    <a:gd name="T31" fmla="*/ 3302 h 5238"/>
                    <a:gd name="T32" fmla="*/ 12458 w 14388"/>
                    <a:gd name="T33" fmla="*/ 1442 h 5238"/>
                    <a:gd name="T34" fmla="*/ 9528 w 14388"/>
                    <a:gd name="T35" fmla="*/ 14 h 5238"/>
                    <a:gd name="T36" fmla="*/ 9467 w 14388"/>
                    <a:gd name="T37" fmla="*/ 82 h 5238"/>
                    <a:gd name="T38" fmla="*/ 9404 w 14388"/>
                    <a:gd name="T39" fmla="*/ 150 h 5238"/>
                    <a:gd name="T40" fmla="*/ 9067 w 14388"/>
                    <a:gd name="T41" fmla="*/ 468 h 5238"/>
                    <a:gd name="T42" fmla="*/ 8337 w 14388"/>
                    <a:gd name="T43" fmla="*/ 941 h 5238"/>
                    <a:gd name="T44" fmla="*/ 7486 w 14388"/>
                    <a:gd name="T45" fmla="*/ 1184 h 5238"/>
                    <a:gd name="T46" fmla="*/ 7486 w 14388"/>
                    <a:gd name="T47" fmla="*/ 1200 h 5238"/>
                    <a:gd name="T48" fmla="*/ 7317 w 14388"/>
                    <a:gd name="T49" fmla="*/ 1200 h 5238"/>
                    <a:gd name="T50" fmla="*/ 7256 w 14388"/>
                    <a:gd name="T51" fmla="*/ 1199 h 5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88" h="5238">
                      <a:moveTo>
                        <a:pt x="7256" y="1199"/>
                      </a:moveTo>
                      <a:cubicBezTo>
                        <a:pt x="7234" y="1200"/>
                        <a:pt x="7215" y="1200"/>
                        <a:pt x="7196" y="1200"/>
                      </a:cubicBezTo>
                      <a:cubicBezTo>
                        <a:pt x="7030" y="1200"/>
                        <a:pt x="7030" y="1200"/>
                        <a:pt x="7030" y="1200"/>
                      </a:cubicBezTo>
                      <a:cubicBezTo>
                        <a:pt x="7029" y="1185"/>
                        <a:pt x="7029" y="1185"/>
                        <a:pt x="7029" y="1185"/>
                      </a:cubicBezTo>
                      <a:cubicBezTo>
                        <a:pt x="6803" y="1160"/>
                        <a:pt x="6574" y="1107"/>
                        <a:pt x="6347" y="1026"/>
                      </a:cubicBezTo>
                      <a:cubicBezTo>
                        <a:pt x="6113" y="943"/>
                        <a:pt x="5880" y="830"/>
                        <a:pt x="5656" y="691"/>
                      </a:cubicBezTo>
                      <a:cubicBezTo>
                        <a:pt x="5469" y="591"/>
                        <a:pt x="5304" y="471"/>
                        <a:pt x="5165" y="331"/>
                      </a:cubicBezTo>
                      <a:cubicBezTo>
                        <a:pt x="5069" y="248"/>
                        <a:pt x="4979" y="162"/>
                        <a:pt x="4906" y="82"/>
                      </a:cubicBezTo>
                      <a:cubicBezTo>
                        <a:pt x="4882" y="57"/>
                        <a:pt x="4858" y="29"/>
                        <a:pt x="4833" y="0"/>
                      </a:cubicBezTo>
                      <a:cubicBezTo>
                        <a:pt x="4305" y="257"/>
                        <a:pt x="2739" y="1020"/>
                        <a:pt x="1930" y="1442"/>
                      </a:cubicBezTo>
                      <a:cubicBezTo>
                        <a:pt x="978" y="1938"/>
                        <a:pt x="730" y="2368"/>
                        <a:pt x="353" y="3302"/>
                      </a:cubicBezTo>
                      <a:cubicBezTo>
                        <a:pt x="161" y="3780"/>
                        <a:pt x="74" y="4324"/>
                        <a:pt x="36" y="4696"/>
                      </a:cubicBezTo>
                      <a:cubicBezTo>
                        <a:pt x="13" y="4921"/>
                        <a:pt x="3" y="5112"/>
                        <a:pt x="0" y="5238"/>
                      </a:cubicBezTo>
                      <a:cubicBezTo>
                        <a:pt x="14388" y="5238"/>
                        <a:pt x="14388" y="5238"/>
                        <a:pt x="14388" y="5238"/>
                      </a:cubicBezTo>
                      <a:cubicBezTo>
                        <a:pt x="14384" y="5112"/>
                        <a:pt x="14375" y="4921"/>
                        <a:pt x="14352" y="4696"/>
                      </a:cubicBezTo>
                      <a:cubicBezTo>
                        <a:pt x="14313" y="4324"/>
                        <a:pt x="14227" y="3780"/>
                        <a:pt x="14034" y="3302"/>
                      </a:cubicBezTo>
                      <a:cubicBezTo>
                        <a:pt x="13658" y="2368"/>
                        <a:pt x="13410" y="1938"/>
                        <a:pt x="12458" y="1442"/>
                      </a:cubicBezTo>
                      <a:cubicBezTo>
                        <a:pt x="11625" y="1008"/>
                        <a:pt x="10056" y="263"/>
                        <a:pt x="9528" y="14"/>
                      </a:cubicBezTo>
                      <a:cubicBezTo>
                        <a:pt x="9507" y="38"/>
                        <a:pt x="9487" y="61"/>
                        <a:pt x="9467" y="82"/>
                      </a:cubicBezTo>
                      <a:cubicBezTo>
                        <a:pt x="9446" y="105"/>
                        <a:pt x="9425" y="128"/>
                        <a:pt x="9404" y="150"/>
                      </a:cubicBezTo>
                      <a:cubicBezTo>
                        <a:pt x="9308" y="265"/>
                        <a:pt x="9194" y="372"/>
                        <a:pt x="9067" y="468"/>
                      </a:cubicBezTo>
                      <a:cubicBezTo>
                        <a:pt x="8834" y="664"/>
                        <a:pt x="8589" y="823"/>
                        <a:pt x="8337" y="941"/>
                      </a:cubicBezTo>
                      <a:cubicBezTo>
                        <a:pt x="8062" y="1070"/>
                        <a:pt x="7776" y="1152"/>
                        <a:pt x="7486" y="1184"/>
                      </a:cubicBezTo>
                      <a:cubicBezTo>
                        <a:pt x="7486" y="1200"/>
                        <a:pt x="7486" y="1200"/>
                        <a:pt x="7486" y="1200"/>
                      </a:cubicBezTo>
                      <a:cubicBezTo>
                        <a:pt x="7317" y="1200"/>
                        <a:pt x="7317" y="1200"/>
                        <a:pt x="7317" y="1200"/>
                      </a:cubicBezTo>
                      <a:cubicBezTo>
                        <a:pt x="7298" y="1200"/>
                        <a:pt x="7279" y="1200"/>
                        <a:pt x="7256" y="119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42" name="Freeform 168"/>
              <p:cNvSpPr>
                <a:spLocks/>
              </p:cNvSpPr>
              <p:nvPr/>
            </p:nvSpPr>
            <p:spPr bwMode="auto">
              <a:xfrm>
                <a:off x="837846" y="1155594"/>
                <a:ext cx="144367" cy="266101"/>
              </a:xfrm>
              <a:custGeom>
                <a:avLst/>
                <a:gdLst>
                  <a:gd name="T0" fmla="*/ 6 w 43"/>
                  <a:gd name="T1" fmla="*/ 64 h 64"/>
                  <a:gd name="T2" fmla="*/ 37 w 43"/>
                  <a:gd name="T3" fmla="*/ 64 h 64"/>
                  <a:gd name="T4" fmla="*/ 30 w 43"/>
                  <a:gd name="T5" fmla="*/ 32 h 64"/>
                  <a:gd name="T6" fmla="*/ 43 w 43"/>
                  <a:gd name="T7" fmla="*/ 15 h 64"/>
                  <a:gd name="T8" fmla="*/ 21 w 43"/>
                  <a:gd name="T9" fmla="*/ 0 h 64"/>
                  <a:gd name="T10" fmla="*/ 0 w 43"/>
                  <a:gd name="T11" fmla="*/ 15 h 64"/>
                  <a:gd name="T12" fmla="*/ 13 w 43"/>
                  <a:gd name="T13" fmla="*/ 32 h 64"/>
                  <a:gd name="T14" fmla="*/ 6 w 4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4">
                    <a:moveTo>
                      <a:pt x="6" y="64"/>
                    </a:moveTo>
                    <a:cubicBezTo>
                      <a:pt x="37" y="64"/>
                      <a:pt x="37" y="64"/>
                      <a:pt x="37" y="64"/>
                    </a:cubicBezTo>
                    <a:cubicBezTo>
                      <a:pt x="30" y="32"/>
                      <a:pt x="30" y="32"/>
                      <a:pt x="30" y="32"/>
                    </a:cubicBezTo>
                    <a:cubicBezTo>
                      <a:pt x="43" y="15"/>
                      <a:pt x="43" y="15"/>
                      <a:pt x="43" y="15"/>
                    </a:cubicBezTo>
                    <a:cubicBezTo>
                      <a:pt x="43" y="15"/>
                      <a:pt x="30" y="0"/>
                      <a:pt x="21" y="0"/>
                    </a:cubicBezTo>
                    <a:cubicBezTo>
                      <a:pt x="13" y="0"/>
                      <a:pt x="0" y="15"/>
                      <a:pt x="0" y="15"/>
                    </a:cubicBezTo>
                    <a:cubicBezTo>
                      <a:pt x="13" y="32"/>
                      <a:pt x="13" y="32"/>
                      <a:pt x="13" y="32"/>
                    </a:cubicBezTo>
                    <a:lnTo>
                      <a:pt x="6"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37" name="קבוצה 136"/>
          <p:cNvGrpSpPr/>
          <p:nvPr/>
        </p:nvGrpSpPr>
        <p:grpSpPr>
          <a:xfrm>
            <a:off x="1547054" y="1534101"/>
            <a:ext cx="1626051" cy="1198138"/>
            <a:chOff x="1529472" y="1250823"/>
            <a:chExt cx="1626051" cy="1198138"/>
          </a:xfrm>
        </p:grpSpPr>
        <p:grpSp>
          <p:nvGrpSpPr>
            <p:cNvPr id="198" name="Group 197"/>
            <p:cNvGrpSpPr/>
            <p:nvPr/>
          </p:nvGrpSpPr>
          <p:grpSpPr>
            <a:xfrm>
              <a:off x="1727122" y="1250823"/>
              <a:ext cx="1184643" cy="802266"/>
              <a:chOff x="2016497" y="961448"/>
              <a:chExt cx="1184643" cy="802266"/>
            </a:xfrm>
          </p:grpSpPr>
          <p:sp>
            <p:nvSpPr>
              <p:cNvPr id="199" name="Oval 198"/>
              <p:cNvSpPr/>
              <p:nvPr/>
            </p:nvSpPr>
            <p:spPr>
              <a:xfrm>
                <a:off x="2016497" y="1585828"/>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0" name="Picture 19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436" y="961448"/>
                <a:ext cx="772767" cy="713323"/>
              </a:xfrm>
              <a:prstGeom prst="rect">
                <a:avLst/>
              </a:prstGeom>
              <a:effectLst/>
            </p:spPr>
          </p:pic>
        </p:grpSp>
        <p:sp>
          <p:nvSpPr>
            <p:cNvPr id="221" name="TextBox 220"/>
            <p:cNvSpPr txBox="1"/>
            <p:nvPr/>
          </p:nvSpPr>
          <p:spPr>
            <a:xfrm>
              <a:off x="1529472" y="1987296"/>
              <a:ext cx="1626051" cy="461665"/>
            </a:xfrm>
            <a:prstGeom prst="rect">
              <a:avLst/>
            </a:prstGeom>
            <a:noFill/>
          </p:spPr>
          <p:txBody>
            <a:bodyPr wrap="square" rtlCol="0">
              <a:spAutoFit/>
            </a:bodyPr>
            <a:lstStyle/>
            <a:p>
              <a:pPr algn="ctr"/>
              <a:r>
                <a:rPr lang="en-US" sz="1200" dirty="0">
                  <a:solidFill>
                    <a:srgbClr val="000000"/>
                  </a:solidFill>
                  <a:latin typeface="Calibri" pitchFamily="34" charset="0"/>
                  <a:cs typeface="Calibri" pitchFamily="34" charset="0"/>
                </a:rPr>
                <a:t>Discovery &amp; </a:t>
              </a:r>
              <a:endParaRPr lang="en-US" sz="1200" dirty="0" smtClean="0">
                <a:solidFill>
                  <a:srgbClr val="000000"/>
                </a:solidFill>
                <a:latin typeface="Calibri" pitchFamily="34" charset="0"/>
                <a:cs typeface="Calibri" pitchFamily="34" charset="0"/>
              </a:endParaRPr>
            </a:p>
            <a:p>
              <a:pPr algn="ctr"/>
              <a:r>
                <a:rPr lang="en-US" sz="1200" dirty="0" smtClean="0">
                  <a:solidFill>
                    <a:srgbClr val="000000"/>
                  </a:solidFill>
                  <a:latin typeface="Calibri" pitchFamily="34" charset="0"/>
                  <a:cs typeface="Calibri" pitchFamily="34" charset="0"/>
                </a:rPr>
                <a:t>Delivery</a:t>
              </a:r>
              <a:endParaRPr lang="en-US" sz="1200" dirty="0">
                <a:solidFill>
                  <a:srgbClr val="000000"/>
                </a:solidFill>
                <a:latin typeface="Calibri" pitchFamily="34" charset="0"/>
                <a:cs typeface="Calibri" pitchFamily="34" charset="0"/>
              </a:endParaRPr>
            </a:p>
          </p:txBody>
        </p:sp>
        <p:sp>
          <p:nvSpPr>
            <p:cNvPr id="85" name="Freeform 78"/>
            <p:cNvSpPr>
              <a:spLocks noEditPoints="1"/>
            </p:cNvSpPr>
            <p:nvPr/>
          </p:nvSpPr>
          <p:spPr bwMode="auto">
            <a:xfrm>
              <a:off x="2136532" y="1473323"/>
              <a:ext cx="349474" cy="349474"/>
            </a:xfrm>
            <a:custGeom>
              <a:avLst/>
              <a:gdLst>
                <a:gd name="T0" fmla="*/ 1328 w 1353"/>
                <a:gd name="T1" fmla="*/ 1159 h 1353"/>
                <a:gd name="T2" fmla="*/ 1072 w 1353"/>
                <a:gd name="T3" fmla="*/ 903 h 1353"/>
                <a:gd name="T4" fmla="*/ 995 w 1353"/>
                <a:gd name="T5" fmla="*/ 826 h 1353"/>
                <a:gd name="T6" fmla="*/ 973 w 1353"/>
                <a:gd name="T7" fmla="*/ 804 h 1353"/>
                <a:gd name="T8" fmla="*/ 912 w 1353"/>
                <a:gd name="T9" fmla="*/ 779 h 1353"/>
                <a:gd name="T10" fmla="*/ 895 w 1353"/>
                <a:gd name="T11" fmla="*/ 781 h 1353"/>
                <a:gd name="T12" fmla="*/ 891 w 1353"/>
                <a:gd name="T13" fmla="*/ 781 h 1353"/>
                <a:gd name="T14" fmla="*/ 888 w 1353"/>
                <a:gd name="T15" fmla="*/ 779 h 1353"/>
                <a:gd name="T16" fmla="*/ 850 w 1353"/>
                <a:gd name="T17" fmla="*/ 741 h 1353"/>
                <a:gd name="T18" fmla="*/ 839 w 1353"/>
                <a:gd name="T19" fmla="*/ 677 h 1353"/>
                <a:gd name="T20" fmla="*/ 904 w 1353"/>
                <a:gd name="T21" fmla="*/ 451 h 1353"/>
                <a:gd name="T22" fmla="*/ 771 w 1353"/>
                <a:gd name="T23" fmla="*/ 132 h 1353"/>
                <a:gd name="T24" fmla="*/ 452 w 1353"/>
                <a:gd name="T25" fmla="*/ 0 h 1353"/>
                <a:gd name="T26" fmla="*/ 303 w 1353"/>
                <a:gd name="T27" fmla="*/ 25 h 1353"/>
                <a:gd name="T28" fmla="*/ 133 w 1353"/>
                <a:gd name="T29" fmla="*/ 132 h 1353"/>
                <a:gd name="T30" fmla="*/ 0 w 1353"/>
                <a:gd name="T31" fmla="*/ 451 h 1353"/>
                <a:gd name="T32" fmla="*/ 133 w 1353"/>
                <a:gd name="T33" fmla="*/ 771 h 1353"/>
                <a:gd name="T34" fmla="*/ 452 w 1353"/>
                <a:gd name="T35" fmla="*/ 903 h 1353"/>
                <a:gd name="T36" fmla="*/ 592 w 1353"/>
                <a:gd name="T37" fmla="*/ 881 h 1353"/>
                <a:gd name="T38" fmla="*/ 679 w 1353"/>
                <a:gd name="T39" fmla="*/ 840 h 1353"/>
                <a:gd name="T40" fmla="*/ 705 w 1353"/>
                <a:gd name="T41" fmla="*/ 833 h 1353"/>
                <a:gd name="T42" fmla="*/ 743 w 1353"/>
                <a:gd name="T43" fmla="*/ 848 h 1353"/>
                <a:gd name="T44" fmla="*/ 780 w 1353"/>
                <a:gd name="T45" fmla="*/ 884 h 1353"/>
                <a:gd name="T46" fmla="*/ 783 w 1353"/>
                <a:gd name="T47" fmla="*/ 887 h 1353"/>
                <a:gd name="T48" fmla="*/ 782 w 1353"/>
                <a:gd name="T49" fmla="*/ 891 h 1353"/>
                <a:gd name="T50" fmla="*/ 805 w 1353"/>
                <a:gd name="T51" fmla="*/ 972 h 1353"/>
                <a:gd name="T52" fmla="*/ 992 w 1353"/>
                <a:gd name="T53" fmla="*/ 1159 h 1353"/>
                <a:gd name="T54" fmla="*/ 1052 w 1353"/>
                <a:gd name="T55" fmla="*/ 1219 h 1353"/>
                <a:gd name="T56" fmla="*/ 1160 w 1353"/>
                <a:gd name="T57" fmla="*/ 1328 h 1353"/>
                <a:gd name="T58" fmla="*/ 1221 w 1353"/>
                <a:gd name="T59" fmla="*/ 1353 h 1353"/>
                <a:gd name="T60" fmla="*/ 1282 w 1353"/>
                <a:gd name="T61" fmla="*/ 1328 h 1353"/>
                <a:gd name="T62" fmla="*/ 1328 w 1353"/>
                <a:gd name="T63" fmla="*/ 1281 h 1353"/>
                <a:gd name="T64" fmla="*/ 1353 w 1353"/>
                <a:gd name="T65" fmla="*/ 1220 h 1353"/>
                <a:gd name="T66" fmla="*/ 1328 w 1353"/>
                <a:gd name="T67" fmla="*/ 1159 h 1353"/>
                <a:gd name="T68" fmla="*/ 701 w 1353"/>
                <a:gd name="T69" fmla="*/ 700 h 1353"/>
                <a:gd name="T70" fmla="*/ 567 w 1353"/>
                <a:gd name="T71" fmla="*/ 784 h 1353"/>
                <a:gd name="T72" fmla="*/ 452 w 1353"/>
                <a:gd name="T73" fmla="*/ 803 h 1353"/>
                <a:gd name="T74" fmla="*/ 203 w 1353"/>
                <a:gd name="T75" fmla="*/ 700 h 1353"/>
                <a:gd name="T76" fmla="*/ 203 w 1353"/>
                <a:gd name="T77" fmla="*/ 202 h 1353"/>
                <a:gd name="T78" fmla="*/ 316 w 1353"/>
                <a:gd name="T79" fmla="*/ 127 h 1353"/>
                <a:gd name="T80" fmla="*/ 452 w 1353"/>
                <a:gd name="T81" fmla="*/ 99 h 1353"/>
                <a:gd name="T82" fmla="*/ 701 w 1353"/>
                <a:gd name="T83" fmla="*/ 202 h 1353"/>
                <a:gd name="T84" fmla="*/ 804 w 1353"/>
                <a:gd name="T85" fmla="*/ 451 h 1353"/>
                <a:gd name="T86" fmla="*/ 701 w 1353"/>
                <a:gd name="T87" fmla="*/ 70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3" h="1353">
                  <a:moveTo>
                    <a:pt x="1328" y="1159"/>
                  </a:moveTo>
                  <a:cubicBezTo>
                    <a:pt x="1072" y="903"/>
                    <a:pt x="1072" y="903"/>
                    <a:pt x="1072" y="903"/>
                  </a:cubicBezTo>
                  <a:cubicBezTo>
                    <a:pt x="995" y="826"/>
                    <a:pt x="995" y="826"/>
                    <a:pt x="995" y="826"/>
                  </a:cubicBezTo>
                  <a:cubicBezTo>
                    <a:pt x="973" y="804"/>
                    <a:pt x="973" y="804"/>
                    <a:pt x="973" y="804"/>
                  </a:cubicBezTo>
                  <a:cubicBezTo>
                    <a:pt x="957" y="788"/>
                    <a:pt x="935" y="779"/>
                    <a:pt x="912" y="779"/>
                  </a:cubicBezTo>
                  <a:cubicBezTo>
                    <a:pt x="906" y="779"/>
                    <a:pt x="901" y="779"/>
                    <a:pt x="895" y="781"/>
                  </a:cubicBezTo>
                  <a:cubicBezTo>
                    <a:pt x="891" y="781"/>
                    <a:pt x="891" y="781"/>
                    <a:pt x="891" y="781"/>
                  </a:cubicBezTo>
                  <a:cubicBezTo>
                    <a:pt x="888" y="779"/>
                    <a:pt x="888" y="779"/>
                    <a:pt x="888" y="779"/>
                  </a:cubicBezTo>
                  <a:cubicBezTo>
                    <a:pt x="850" y="741"/>
                    <a:pt x="850" y="741"/>
                    <a:pt x="850" y="741"/>
                  </a:cubicBezTo>
                  <a:cubicBezTo>
                    <a:pt x="834" y="725"/>
                    <a:pt x="829" y="697"/>
                    <a:pt x="839" y="677"/>
                  </a:cubicBezTo>
                  <a:cubicBezTo>
                    <a:pt x="839" y="676"/>
                    <a:pt x="904" y="543"/>
                    <a:pt x="904" y="451"/>
                  </a:cubicBezTo>
                  <a:cubicBezTo>
                    <a:pt x="904" y="331"/>
                    <a:pt x="857" y="217"/>
                    <a:pt x="771" y="132"/>
                  </a:cubicBezTo>
                  <a:cubicBezTo>
                    <a:pt x="686" y="47"/>
                    <a:pt x="573" y="0"/>
                    <a:pt x="452" y="0"/>
                  </a:cubicBezTo>
                  <a:cubicBezTo>
                    <a:pt x="401" y="0"/>
                    <a:pt x="351" y="8"/>
                    <a:pt x="303" y="25"/>
                  </a:cubicBezTo>
                  <a:cubicBezTo>
                    <a:pt x="239" y="47"/>
                    <a:pt x="181" y="83"/>
                    <a:pt x="133" y="132"/>
                  </a:cubicBezTo>
                  <a:cubicBezTo>
                    <a:pt x="47" y="217"/>
                    <a:pt x="0" y="331"/>
                    <a:pt x="0" y="451"/>
                  </a:cubicBezTo>
                  <a:cubicBezTo>
                    <a:pt x="0" y="572"/>
                    <a:pt x="47" y="685"/>
                    <a:pt x="133" y="771"/>
                  </a:cubicBezTo>
                  <a:cubicBezTo>
                    <a:pt x="218" y="856"/>
                    <a:pt x="331" y="903"/>
                    <a:pt x="452" y="903"/>
                  </a:cubicBezTo>
                  <a:cubicBezTo>
                    <a:pt x="499" y="903"/>
                    <a:pt x="547" y="895"/>
                    <a:pt x="592" y="881"/>
                  </a:cubicBezTo>
                  <a:cubicBezTo>
                    <a:pt x="633" y="867"/>
                    <a:pt x="679" y="840"/>
                    <a:pt x="679" y="840"/>
                  </a:cubicBezTo>
                  <a:cubicBezTo>
                    <a:pt x="687" y="836"/>
                    <a:pt x="696" y="833"/>
                    <a:pt x="705" y="833"/>
                  </a:cubicBezTo>
                  <a:cubicBezTo>
                    <a:pt x="720" y="833"/>
                    <a:pt x="734" y="839"/>
                    <a:pt x="743" y="848"/>
                  </a:cubicBezTo>
                  <a:cubicBezTo>
                    <a:pt x="780" y="884"/>
                    <a:pt x="780" y="884"/>
                    <a:pt x="780" y="884"/>
                  </a:cubicBezTo>
                  <a:cubicBezTo>
                    <a:pt x="783" y="887"/>
                    <a:pt x="783" y="887"/>
                    <a:pt x="783" y="887"/>
                  </a:cubicBezTo>
                  <a:cubicBezTo>
                    <a:pt x="782" y="891"/>
                    <a:pt x="782" y="891"/>
                    <a:pt x="782" y="891"/>
                  </a:cubicBezTo>
                  <a:cubicBezTo>
                    <a:pt x="775" y="920"/>
                    <a:pt x="783" y="951"/>
                    <a:pt x="805" y="972"/>
                  </a:cubicBezTo>
                  <a:cubicBezTo>
                    <a:pt x="992" y="1159"/>
                    <a:pt x="992" y="1159"/>
                    <a:pt x="992" y="1159"/>
                  </a:cubicBezTo>
                  <a:cubicBezTo>
                    <a:pt x="1052" y="1219"/>
                    <a:pt x="1052" y="1219"/>
                    <a:pt x="1052" y="1219"/>
                  </a:cubicBezTo>
                  <a:cubicBezTo>
                    <a:pt x="1160" y="1328"/>
                    <a:pt x="1160" y="1328"/>
                    <a:pt x="1160" y="1328"/>
                  </a:cubicBezTo>
                  <a:cubicBezTo>
                    <a:pt x="1176" y="1344"/>
                    <a:pt x="1198" y="1353"/>
                    <a:pt x="1221" y="1353"/>
                  </a:cubicBezTo>
                  <a:cubicBezTo>
                    <a:pt x="1244" y="1353"/>
                    <a:pt x="1266" y="1344"/>
                    <a:pt x="1282" y="1328"/>
                  </a:cubicBezTo>
                  <a:cubicBezTo>
                    <a:pt x="1328" y="1281"/>
                    <a:pt x="1328" y="1281"/>
                    <a:pt x="1328" y="1281"/>
                  </a:cubicBezTo>
                  <a:cubicBezTo>
                    <a:pt x="1344" y="1265"/>
                    <a:pt x="1353" y="1243"/>
                    <a:pt x="1353" y="1220"/>
                  </a:cubicBezTo>
                  <a:cubicBezTo>
                    <a:pt x="1353" y="1197"/>
                    <a:pt x="1344" y="1175"/>
                    <a:pt x="1328" y="1159"/>
                  </a:cubicBezTo>
                  <a:close/>
                  <a:moveTo>
                    <a:pt x="701" y="700"/>
                  </a:moveTo>
                  <a:cubicBezTo>
                    <a:pt x="663" y="738"/>
                    <a:pt x="618" y="766"/>
                    <a:pt x="567" y="784"/>
                  </a:cubicBezTo>
                  <a:cubicBezTo>
                    <a:pt x="529" y="797"/>
                    <a:pt x="491" y="803"/>
                    <a:pt x="452" y="803"/>
                  </a:cubicBezTo>
                  <a:cubicBezTo>
                    <a:pt x="358" y="803"/>
                    <a:pt x="270" y="767"/>
                    <a:pt x="203" y="700"/>
                  </a:cubicBezTo>
                  <a:cubicBezTo>
                    <a:pt x="66" y="563"/>
                    <a:pt x="66" y="340"/>
                    <a:pt x="203" y="202"/>
                  </a:cubicBezTo>
                  <a:cubicBezTo>
                    <a:pt x="236" y="170"/>
                    <a:pt x="273" y="144"/>
                    <a:pt x="316" y="127"/>
                  </a:cubicBezTo>
                  <a:cubicBezTo>
                    <a:pt x="359" y="108"/>
                    <a:pt x="405" y="99"/>
                    <a:pt x="452" y="99"/>
                  </a:cubicBezTo>
                  <a:cubicBezTo>
                    <a:pt x="546" y="99"/>
                    <a:pt x="634" y="136"/>
                    <a:pt x="701" y="202"/>
                  </a:cubicBezTo>
                  <a:cubicBezTo>
                    <a:pt x="767" y="269"/>
                    <a:pt x="804" y="357"/>
                    <a:pt x="804" y="451"/>
                  </a:cubicBezTo>
                  <a:cubicBezTo>
                    <a:pt x="804" y="545"/>
                    <a:pt x="767" y="634"/>
                    <a:pt x="701" y="70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43" name="קבוצה 142"/>
          <p:cNvGrpSpPr/>
          <p:nvPr/>
        </p:nvGrpSpPr>
        <p:grpSpPr>
          <a:xfrm>
            <a:off x="4781770" y="1204131"/>
            <a:ext cx="1626051" cy="1207152"/>
            <a:chOff x="4896067" y="940369"/>
            <a:chExt cx="1626051" cy="1207152"/>
          </a:xfrm>
        </p:grpSpPr>
        <p:sp>
          <p:nvSpPr>
            <p:cNvPr id="218" name="TextBox 217"/>
            <p:cNvSpPr txBox="1"/>
            <p:nvPr/>
          </p:nvSpPr>
          <p:spPr>
            <a:xfrm>
              <a:off x="4896067" y="1685856"/>
              <a:ext cx="1626051"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Material</a:t>
              </a:r>
            </a:p>
            <a:p>
              <a:pPr algn="ctr"/>
              <a:r>
                <a:rPr lang="en-US" sz="1200" dirty="0" smtClean="0">
                  <a:solidFill>
                    <a:srgbClr val="000000"/>
                  </a:solidFill>
                  <a:latin typeface="Calibri" pitchFamily="34" charset="0"/>
                  <a:cs typeface="Calibri" pitchFamily="34" charset="0"/>
                </a:rPr>
                <a:t>Vendors </a:t>
              </a:r>
            </a:p>
          </p:txBody>
        </p:sp>
        <p:grpSp>
          <p:nvGrpSpPr>
            <p:cNvPr id="222" name="Group 221"/>
            <p:cNvGrpSpPr/>
            <p:nvPr/>
          </p:nvGrpSpPr>
          <p:grpSpPr>
            <a:xfrm>
              <a:off x="5116148" y="940369"/>
              <a:ext cx="1184643" cy="802266"/>
              <a:chOff x="2016497" y="961448"/>
              <a:chExt cx="1184643" cy="802266"/>
            </a:xfrm>
          </p:grpSpPr>
          <p:sp>
            <p:nvSpPr>
              <p:cNvPr id="223" name="Oval 222"/>
              <p:cNvSpPr/>
              <p:nvPr/>
            </p:nvSpPr>
            <p:spPr>
              <a:xfrm>
                <a:off x="2016497" y="1585828"/>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4" name="Picture 2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436" y="961448"/>
                <a:ext cx="772767" cy="713323"/>
              </a:xfrm>
              <a:prstGeom prst="rect">
                <a:avLst/>
              </a:prstGeom>
              <a:effectLst/>
            </p:spPr>
          </p:pic>
        </p:grpSp>
        <p:pic>
          <p:nvPicPr>
            <p:cNvPr id="89" name="תמונה 94" descr="Exlibris icons.png"/>
            <p:cNvPicPr>
              <a:picLocks noChangeAspect="1"/>
            </p:cNvPicPr>
            <p:nvPr/>
          </p:nvPicPr>
          <p:blipFill>
            <a:blip r:embed="rId4" cstate="print">
              <a:clrChange>
                <a:clrFrom>
                  <a:srgbClr val="FFFFFF"/>
                </a:clrFrom>
                <a:clrTo>
                  <a:srgbClr val="FFFFFF">
                    <a:alpha val="0"/>
                  </a:srgbClr>
                </a:clrTo>
              </a:clrChange>
            </a:blip>
            <a:stretch>
              <a:fillRect/>
            </a:stretch>
          </p:blipFill>
          <p:spPr bwMode="auto">
            <a:xfrm>
              <a:off x="5496752" y="1109847"/>
              <a:ext cx="429790" cy="425375"/>
            </a:xfrm>
            <a:prstGeom prst="rect">
              <a:avLst/>
            </a:prstGeom>
            <a:noFill/>
            <a:ln w="9525">
              <a:noFill/>
              <a:miter lim="800000"/>
              <a:headEnd/>
              <a:tailEnd/>
            </a:ln>
            <a:effectLst>
              <a:glow rad="63500">
                <a:schemeClr val="accent5">
                  <a:satMod val="175000"/>
                  <a:alpha val="40000"/>
                </a:schemeClr>
              </a:glow>
            </a:effectLst>
          </p:spPr>
        </p:pic>
      </p:grpSp>
      <p:pic>
        <p:nvPicPr>
          <p:cNvPr id="106" name="Picture 2" descr="D:\SHARPdesign\Exlibris\january2013\bar\pics\cloud-hi.png"/>
          <p:cNvPicPr>
            <a:picLocks noChangeAspect="1" noChangeArrowheads="1"/>
          </p:cNvPicPr>
          <p:nvPr/>
        </p:nvPicPr>
        <p:blipFill>
          <a:blip r:embed="rId5" cstate="print"/>
          <a:stretch>
            <a:fillRect/>
          </a:stretch>
        </p:blipFill>
        <p:spPr bwMode="auto">
          <a:xfrm rot="10800000">
            <a:off x="2206868" y="2382710"/>
            <a:ext cx="4554305" cy="2419623"/>
          </a:xfrm>
          <a:prstGeom prst="rect">
            <a:avLst/>
          </a:prstGeom>
          <a:noFill/>
          <a:effectLst>
            <a:outerShdw blurRad="114300" sx="104000" sy="104000" algn="ctr" rotWithShape="0">
              <a:prstClr val="black">
                <a:alpha val="17000"/>
              </a:prstClr>
            </a:outerShdw>
          </a:effectLst>
        </p:spPr>
      </p:pic>
      <p:sp>
        <p:nvSpPr>
          <p:cNvPr id="263" name="TextBox 262"/>
          <p:cNvSpPr txBox="1"/>
          <p:nvPr/>
        </p:nvSpPr>
        <p:spPr>
          <a:xfrm>
            <a:off x="2699238" y="2766960"/>
            <a:ext cx="3727938" cy="461665"/>
          </a:xfrm>
          <a:prstGeom prst="rect">
            <a:avLst/>
          </a:prstGeom>
          <a:noFill/>
        </p:spPr>
        <p:txBody>
          <a:bodyPr wrap="square" rtlCol="0">
            <a:spAutoFit/>
          </a:bodyPr>
          <a:lstStyle/>
          <a:p>
            <a:pPr algn="ctr"/>
            <a:r>
              <a:rPr lang="en-US" sz="2400" b="1" dirty="0" smtClean="0">
                <a:solidFill>
                  <a:srgbClr val="002060"/>
                </a:solidFill>
                <a:latin typeface="Calibri"/>
                <a:cs typeface="Arial"/>
              </a:rPr>
              <a:t>Alma Developers Platform</a:t>
            </a:r>
            <a:endParaRPr lang="en-US" sz="2400" b="1" dirty="0">
              <a:solidFill>
                <a:srgbClr val="002060"/>
              </a:solidFill>
              <a:latin typeface="Calibri"/>
              <a:cs typeface="Arial"/>
            </a:endParaRPr>
          </a:p>
        </p:txBody>
      </p:sp>
      <p:sp>
        <p:nvSpPr>
          <p:cNvPr id="108" name="מלבן מעוגל 107"/>
          <p:cNvSpPr/>
          <p:nvPr/>
        </p:nvSpPr>
        <p:spPr bwMode="auto">
          <a:xfrm>
            <a:off x="246185" y="3226777"/>
            <a:ext cx="8634045" cy="2725615"/>
          </a:xfrm>
          <a:prstGeom prst="roundRect">
            <a:avLst>
              <a:gd name="adj" fmla="val 5197"/>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a:endParaRPr lang="he-IL" smtClean="0">
              <a:solidFill>
                <a:srgbClr val="000000"/>
              </a:solidFill>
              <a:latin typeface="Arial" pitchFamily="34" charset="0"/>
              <a:cs typeface="Arial" pitchFamily="34" charset="0"/>
            </a:endParaRPr>
          </a:p>
        </p:txBody>
      </p:sp>
      <p:sp>
        <p:nvSpPr>
          <p:cNvPr id="266" name="Rektangel med afrundet, diagonalt hjørne 23"/>
          <p:cNvSpPr/>
          <p:nvPr/>
        </p:nvSpPr>
        <p:spPr>
          <a:xfrm>
            <a:off x="338447" y="3303480"/>
            <a:ext cx="5548319" cy="648000"/>
          </a:xfrm>
          <a:prstGeom prst="roundRect">
            <a:avLst/>
          </a:prstGeom>
          <a:gradFill flip="none" rotWithShape="1">
            <a:gsLst>
              <a:gs pos="0">
                <a:schemeClr val="accent3">
                  <a:lumMod val="85000"/>
                  <a:shade val="30000"/>
                  <a:satMod val="115000"/>
                </a:schemeClr>
              </a:gs>
              <a:gs pos="66000">
                <a:srgbClr val="D9D9D9"/>
              </a:gs>
              <a:gs pos="37000">
                <a:schemeClr val="accent3">
                  <a:lumMod val="85000"/>
                </a:schemeClr>
              </a:gs>
              <a:gs pos="100000">
                <a:schemeClr val="accent3">
                  <a:lumMod val="65000"/>
                </a:schemeClr>
              </a:gs>
            </a:gsLst>
            <a:lin ang="16200000" scaled="1"/>
            <a:tileRect/>
          </a:gradFill>
          <a:ln w="19050" cap="flat" cmpd="sng" algn="ctr">
            <a:noFill/>
            <a:prstDash val="solid"/>
          </a:ln>
          <a:effectLst>
            <a:outerShdw blurRad="44450" dist="27940" dir="5400000" algn="ctr">
              <a:srgbClr val="000000">
                <a:alpha val="32000"/>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dirty="0" smtClean="0">
                <a:solidFill>
                  <a:srgbClr val="002060"/>
                </a:solidFill>
                <a:latin typeface="Arial" pitchFamily="34" charset="0"/>
                <a:cs typeface="Arial" pitchFamily="34" charset="0"/>
              </a:rPr>
              <a:t>Cloud Integration Templates</a:t>
            </a:r>
            <a:endParaRPr lang="en-US" sz="1600" b="1" dirty="0">
              <a:solidFill>
                <a:srgbClr val="002060"/>
              </a:solidFill>
              <a:latin typeface="Arial" pitchFamily="34" charset="0"/>
              <a:cs typeface="Arial" pitchFamily="34" charset="0"/>
            </a:endParaRPr>
          </a:p>
        </p:txBody>
      </p:sp>
      <p:sp>
        <p:nvSpPr>
          <p:cNvPr id="260" name="Rektangel med afrundet, diagonalt hjørne 23"/>
          <p:cNvSpPr/>
          <p:nvPr/>
        </p:nvSpPr>
        <p:spPr>
          <a:xfrm>
            <a:off x="338447" y="4042617"/>
            <a:ext cx="1327292" cy="1077582"/>
          </a:xfrm>
          <a:prstGeom prst="roundRect">
            <a:avLst>
              <a:gd name="adj" fmla="val 10712"/>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ts val="1500"/>
              </a:lnSpc>
            </a:pPr>
            <a:r>
              <a:rPr lang="en-US" sz="1400" b="1" dirty="0" smtClean="0">
                <a:solidFill>
                  <a:srgbClr val="FFFFFF"/>
                </a:solidFill>
                <a:latin typeface="Calibri" pitchFamily="34" charset="0"/>
                <a:cs typeface="Calibri" pitchFamily="34" charset="0"/>
              </a:rPr>
              <a:t>Web</a:t>
            </a:r>
            <a:br>
              <a:rPr lang="en-US" sz="1400" b="1" dirty="0" smtClean="0">
                <a:solidFill>
                  <a:srgbClr val="FFFFFF"/>
                </a:solidFill>
                <a:latin typeface="Calibri" pitchFamily="34" charset="0"/>
                <a:cs typeface="Calibri" pitchFamily="34" charset="0"/>
              </a:rPr>
            </a:br>
            <a:r>
              <a:rPr lang="en-US" sz="1400" b="1" dirty="0" smtClean="0">
                <a:solidFill>
                  <a:srgbClr val="FFFFFF"/>
                </a:solidFill>
                <a:latin typeface="Calibri" pitchFamily="34" charset="0"/>
                <a:cs typeface="Calibri" pitchFamily="34" charset="0"/>
              </a:rPr>
              <a:t>Services</a:t>
            </a:r>
            <a:endParaRPr lang="en-US" sz="1400" b="1" dirty="0">
              <a:solidFill>
                <a:srgbClr val="FFFFFF"/>
              </a:solidFill>
              <a:latin typeface="Calibri" pitchFamily="34" charset="0"/>
              <a:cs typeface="Calibri" pitchFamily="34" charset="0"/>
            </a:endParaRPr>
          </a:p>
        </p:txBody>
      </p:sp>
      <p:sp>
        <p:nvSpPr>
          <p:cNvPr id="262" name="Rektangel med afrundet, diagonalt hjørne 23"/>
          <p:cNvSpPr/>
          <p:nvPr/>
        </p:nvSpPr>
        <p:spPr>
          <a:xfrm>
            <a:off x="3155039" y="4038002"/>
            <a:ext cx="1327293" cy="1077582"/>
          </a:xfrm>
          <a:prstGeom prst="roundRect">
            <a:avLst>
              <a:gd name="adj" fmla="val 10340"/>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p>
            <a:pPr algn="ctr">
              <a:lnSpc>
                <a:spcPts val="1500"/>
              </a:lnSpc>
            </a:pPr>
            <a:r>
              <a:rPr lang="en-US" sz="1400" b="1" dirty="0" smtClean="0">
                <a:solidFill>
                  <a:srgbClr val="FFFFFF"/>
                </a:solidFill>
                <a:latin typeface="Calibri" pitchFamily="34" charset="0"/>
                <a:cs typeface="Calibri" pitchFamily="34" charset="0"/>
              </a:rPr>
              <a:t>Adapters &amp; Interfaces</a:t>
            </a:r>
            <a:endParaRPr lang="en-US" sz="1400" b="1" dirty="0">
              <a:solidFill>
                <a:srgbClr val="FFFFFF"/>
              </a:solidFill>
              <a:latin typeface="Calibri" pitchFamily="34" charset="0"/>
              <a:cs typeface="Calibri" pitchFamily="34" charset="0"/>
            </a:endParaRPr>
          </a:p>
        </p:txBody>
      </p:sp>
      <p:sp>
        <p:nvSpPr>
          <p:cNvPr id="273" name="Rektangel med afrundet, diagonalt hjørne 23"/>
          <p:cNvSpPr/>
          <p:nvPr/>
        </p:nvSpPr>
        <p:spPr>
          <a:xfrm>
            <a:off x="1750641" y="4043733"/>
            <a:ext cx="1327291" cy="1077582"/>
          </a:xfrm>
          <a:prstGeom prst="roundRect">
            <a:avLst>
              <a:gd name="adj" fmla="val 9223"/>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p>
            <a:pPr algn="ctr">
              <a:lnSpc>
                <a:spcPts val="1500"/>
              </a:lnSpc>
            </a:pPr>
            <a:r>
              <a:rPr lang="en-US" sz="1400" b="1" dirty="0" smtClean="0">
                <a:solidFill>
                  <a:srgbClr val="FFFFFF"/>
                </a:solidFill>
                <a:latin typeface="Calibri" pitchFamily="34" charset="0"/>
                <a:cs typeface="Calibri" pitchFamily="34" charset="0"/>
              </a:rPr>
              <a:t>Publishing Services</a:t>
            </a:r>
            <a:endParaRPr lang="en-US" sz="1400" b="1" dirty="0">
              <a:solidFill>
                <a:srgbClr val="FFFFFF"/>
              </a:solidFill>
              <a:latin typeface="Calibri" pitchFamily="34" charset="0"/>
              <a:cs typeface="Calibri" pitchFamily="34" charset="0"/>
            </a:endParaRPr>
          </a:p>
        </p:txBody>
      </p:sp>
      <p:grpSp>
        <p:nvGrpSpPr>
          <p:cNvPr id="114" name="קבוצה 113"/>
          <p:cNvGrpSpPr/>
          <p:nvPr/>
        </p:nvGrpSpPr>
        <p:grpSpPr>
          <a:xfrm>
            <a:off x="338447" y="5204374"/>
            <a:ext cx="8431479" cy="648000"/>
            <a:chOff x="250527" y="5230750"/>
            <a:chExt cx="8431479" cy="648000"/>
          </a:xfrm>
        </p:grpSpPr>
        <p:sp>
          <p:nvSpPr>
            <p:cNvPr id="261" name="Rektangel med afrundet, diagonalt hjørne 23"/>
            <p:cNvSpPr/>
            <p:nvPr/>
          </p:nvSpPr>
          <p:spPr>
            <a:xfrm>
              <a:off x="250527" y="5230750"/>
              <a:ext cx="8431479" cy="648000"/>
            </a:xfrm>
            <a:prstGeom prst="roundRect">
              <a:avLst>
                <a:gd name="adj" fmla="val 18500"/>
              </a:avLst>
            </a:prstGeom>
            <a:gradFill flip="none" rotWithShape="1">
              <a:gsLst>
                <a:gs pos="0">
                  <a:srgbClr val="3071A6"/>
                </a:gs>
                <a:gs pos="62653">
                  <a:srgbClr val="87A9F5"/>
                </a:gs>
                <a:gs pos="32000">
                  <a:srgbClr val="8BB8DD"/>
                </a:gs>
                <a:gs pos="100000">
                  <a:srgbClr val="3986C5"/>
                </a:gs>
              </a:gsLst>
              <a:lin ang="16200000" scaled="1"/>
              <a:tileRect/>
            </a:gradFill>
            <a:ln w="19050" cap="flat" cmpd="sng" algn="ctr">
              <a:noFill/>
              <a:prstDash val="solid"/>
            </a:ln>
            <a:effectLst>
              <a:outerShdw blurRad="44450" dist="27940" dir="5400000" algn="ctr">
                <a:srgbClr val="000000">
                  <a:alpha val="32000"/>
                </a:srgbClr>
              </a:outerShdw>
              <a:reflection blurRad="6350" stA="52000" endA="300" endPos="21000" dir="5400000" sy="-100000" algn="bl" rotWithShape="0"/>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Alma Extensible Architecture</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90" name="Picture 3"/>
            <p:cNvPicPr>
              <a:picLocks noChangeAspect="1" noChangeArrowheads="1"/>
            </p:cNvPicPr>
            <p:nvPr/>
          </p:nvPicPr>
          <p:blipFill>
            <a:blip r:embed="rId6" cstate="screen">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338210" y="5275632"/>
              <a:ext cx="681434" cy="55378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1" name="Group 100"/>
          <p:cNvGrpSpPr/>
          <p:nvPr/>
        </p:nvGrpSpPr>
        <p:grpSpPr>
          <a:xfrm>
            <a:off x="749401" y="4587125"/>
            <a:ext cx="476523" cy="476524"/>
            <a:chOff x="8890879" y="1477963"/>
            <a:chExt cx="3124200" cy="3124200"/>
          </a:xfrm>
          <a:solidFill>
            <a:schemeClr val="bg1"/>
          </a:solidFill>
          <a:effectLst>
            <a:outerShdw blurRad="63500" sx="102000" sy="102000" algn="ctr" rotWithShape="0">
              <a:prstClr val="black">
                <a:alpha val="40000"/>
              </a:prstClr>
            </a:outerShdw>
          </a:effectLst>
        </p:grpSpPr>
        <p:sp>
          <p:nvSpPr>
            <p:cNvPr id="102" name="Freeform 64"/>
            <p:cNvSpPr>
              <a:spLocks noEditPoints="1"/>
            </p:cNvSpPr>
            <p:nvPr/>
          </p:nvSpPr>
          <p:spPr bwMode="auto">
            <a:xfrm>
              <a:off x="8890879" y="1477963"/>
              <a:ext cx="3124200" cy="3124200"/>
            </a:xfrm>
            <a:custGeom>
              <a:avLst/>
              <a:gdLst>
                <a:gd name="T0" fmla="*/ 819 w 833"/>
                <a:gd name="T1" fmla="*/ 347 h 833"/>
                <a:gd name="T2" fmla="*/ 709 w 833"/>
                <a:gd name="T3" fmla="*/ 347 h 833"/>
                <a:gd name="T4" fmla="*/ 673 w 833"/>
                <a:gd name="T5" fmla="*/ 259 h 833"/>
                <a:gd name="T6" fmla="*/ 750 w 833"/>
                <a:gd name="T7" fmla="*/ 181 h 833"/>
                <a:gd name="T8" fmla="*/ 750 w 833"/>
                <a:gd name="T9" fmla="*/ 162 h 833"/>
                <a:gd name="T10" fmla="*/ 671 w 833"/>
                <a:gd name="T11" fmla="*/ 83 h 833"/>
                <a:gd name="T12" fmla="*/ 652 w 833"/>
                <a:gd name="T13" fmla="*/ 83 h 833"/>
                <a:gd name="T14" fmla="*/ 574 w 833"/>
                <a:gd name="T15" fmla="*/ 160 h 833"/>
                <a:gd name="T16" fmla="*/ 486 w 833"/>
                <a:gd name="T17" fmla="*/ 124 h 833"/>
                <a:gd name="T18" fmla="*/ 486 w 833"/>
                <a:gd name="T19" fmla="*/ 14 h 833"/>
                <a:gd name="T20" fmla="*/ 472 w 833"/>
                <a:gd name="T21" fmla="*/ 0 h 833"/>
                <a:gd name="T22" fmla="*/ 360 w 833"/>
                <a:gd name="T23" fmla="*/ 0 h 833"/>
                <a:gd name="T24" fmla="*/ 346 w 833"/>
                <a:gd name="T25" fmla="*/ 14 h 833"/>
                <a:gd name="T26" fmla="*/ 346 w 833"/>
                <a:gd name="T27" fmla="*/ 124 h 833"/>
                <a:gd name="T28" fmla="*/ 258 w 833"/>
                <a:gd name="T29" fmla="*/ 160 h 833"/>
                <a:gd name="T30" fmla="*/ 181 w 833"/>
                <a:gd name="T31" fmla="*/ 83 h 833"/>
                <a:gd name="T32" fmla="*/ 161 w 833"/>
                <a:gd name="T33" fmla="*/ 83 h 833"/>
                <a:gd name="T34" fmla="*/ 82 w 833"/>
                <a:gd name="T35" fmla="*/ 162 h 833"/>
                <a:gd name="T36" fmla="*/ 82 w 833"/>
                <a:gd name="T37" fmla="*/ 181 h 833"/>
                <a:gd name="T38" fmla="*/ 160 w 833"/>
                <a:gd name="T39" fmla="*/ 259 h 833"/>
                <a:gd name="T40" fmla="*/ 123 w 833"/>
                <a:gd name="T41" fmla="*/ 347 h 833"/>
                <a:gd name="T42" fmla="*/ 14 w 833"/>
                <a:gd name="T43" fmla="*/ 347 h 833"/>
                <a:gd name="T44" fmla="*/ 0 w 833"/>
                <a:gd name="T45" fmla="*/ 361 h 833"/>
                <a:gd name="T46" fmla="*/ 0 w 833"/>
                <a:gd name="T47" fmla="*/ 473 h 833"/>
                <a:gd name="T48" fmla="*/ 14 w 833"/>
                <a:gd name="T49" fmla="*/ 487 h 833"/>
                <a:gd name="T50" fmla="*/ 123 w 833"/>
                <a:gd name="T51" fmla="*/ 487 h 833"/>
                <a:gd name="T52" fmla="*/ 160 w 833"/>
                <a:gd name="T53" fmla="*/ 575 h 833"/>
                <a:gd name="T54" fmla="*/ 82 w 833"/>
                <a:gd name="T55" fmla="*/ 652 h 833"/>
                <a:gd name="T56" fmla="*/ 82 w 833"/>
                <a:gd name="T57" fmla="*/ 671 h 833"/>
                <a:gd name="T58" fmla="*/ 161 w 833"/>
                <a:gd name="T59" fmla="*/ 751 h 833"/>
                <a:gd name="T60" fmla="*/ 181 w 833"/>
                <a:gd name="T61" fmla="*/ 751 h 833"/>
                <a:gd name="T62" fmla="*/ 258 w 833"/>
                <a:gd name="T63" fmla="*/ 673 h 833"/>
                <a:gd name="T64" fmla="*/ 346 w 833"/>
                <a:gd name="T65" fmla="*/ 710 h 833"/>
                <a:gd name="T66" fmla="*/ 346 w 833"/>
                <a:gd name="T67" fmla="*/ 819 h 833"/>
                <a:gd name="T68" fmla="*/ 360 w 833"/>
                <a:gd name="T69" fmla="*/ 833 h 833"/>
                <a:gd name="T70" fmla="*/ 472 w 833"/>
                <a:gd name="T71" fmla="*/ 833 h 833"/>
                <a:gd name="T72" fmla="*/ 486 w 833"/>
                <a:gd name="T73" fmla="*/ 819 h 833"/>
                <a:gd name="T74" fmla="*/ 486 w 833"/>
                <a:gd name="T75" fmla="*/ 710 h 833"/>
                <a:gd name="T76" fmla="*/ 574 w 833"/>
                <a:gd name="T77" fmla="*/ 673 h 833"/>
                <a:gd name="T78" fmla="*/ 652 w 833"/>
                <a:gd name="T79" fmla="*/ 751 h 833"/>
                <a:gd name="T80" fmla="*/ 671 w 833"/>
                <a:gd name="T81" fmla="*/ 751 h 833"/>
                <a:gd name="T82" fmla="*/ 750 w 833"/>
                <a:gd name="T83" fmla="*/ 671 h 833"/>
                <a:gd name="T84" fmla="*/ 750 w 833"/>
                <a:gd name="T85" fmla="*/ 652 h 833"/>
                <a:gd name="T86" fmla="*/ 673 w 833"/>
                <a:gd name="T87" fmla="*/ 575 h 833"/>
                <a:gd name="T88" fmla="*/ 709 w 833"/>
                <a:gd name="T89" fmla="*/ 487 h 833"/>
                <a:gd name="T90" fmla="*/ 819 w 833"/>
                <a:gd name="T91" fmla="*/ 487 h 833"/>
                <a:gd name="T92" fmla="*/ 833 w 833"/>
                <a:gd name="T93" fmla="*/ 473 h 833"/>
                <a:gd name="T94" fmla="*/ 833 w 833"/>
                <a:gd name="T95" fmla="*/ 361 h 833"/>
                <a:gd name="T96" fmla="*/ 819 w 833"/>
                <a:gd name="T97" fmla="*/ 347 h 833"/>
                <a:gd name="T98" fmla="*/ 416 w 833"/>
                <a:gd name="T99" fmla="*/ 637 h 833"/>
                <a:gd name="T100" fmla="*/ 196 w 833"/>
                <a:gd name="T101" fmla="*/ 417 h 833"/>
                <a:gd name="T102" fmla="*/ 416 w 833"/>
                <a:gd name="T103" fmla="*/ 197 h 833"/>
                <a:gd name="T104" fmla="*/ 636 w 833"/>
                <a:gd name="T105" fmla="*/ 417 h 833"/>
                <a:gd name="T106" fmla="*/ 416 w 833"/>
                <a:gd name="T107" fmla="*/ 637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3" h="833">
                  <a:moveTo>
                    <a:pt x="819" y="347"/>
                  </a:moveTo>
                  <a:cubicBezTo>
                    <a:pt x="709" y="347"/>
                    <a:pt x="709" y="347"/>
                    <a:pt x="709" y="347"/>
                  </a:cubicBezTo>
                  <a:cubicBezTo>
                    <a:pt x="702" y="316"/>
                    <a:pt x="690" y="286"/>
                    <a:pt x="673" y="259"/>
                  </a:cubicBezTo>
                  <a:cubicBezTo>
                    <a:pt x="750" y="181"/>
                    <a:pt x="750" y="181"/>
                    <a:pt x="750" y="181"/>
                  </a:cubicBezTo>
                  <a:cubicBezTo>
                    <a:pt x="756" y="176"/>
                    <a:pt x="756" y="167"/>
                    <a:pt x="750" y="162"/>
                  </a:cubicBezTo>
                  <a:cubicBezTo>
                    <a:pt x="671" y="83"/>
                    <a:pt x="671" y="83"/>
                    <a:pt x="671" y="83"/>
                  </a:cubicBezTo>
                  <a:cubicBezTo>
                    <a:pt x="666" y="77"/>
                    <a:pt x="657" y="77"/>
                    <a:pt x="652" y="83"/>
                  </a:cubicBezTo>
                  <a:cubicBezTo>
                    <a:pt x="574" y="160"/>
                    <a:pt x="574" y="160"/>
                    <a:pt x="574" y="160"/>
                  </a:cubicBezTo>
                  <a:cubicBezTo>
                    <a:pt x="547" y="143"/>
                    <a:pt x="517" y="131"/>
                    <a:pt x="486" y="124"/>
                  </a:cubicBezTo>
                  <a:cubicBezTo>
                    <a:pt x="486" y="14"/>
                    <a:pt x="486" y="14"/>
                    <a:pt x="486" y="14"/>
                  </a:cubicBezTo>
                  <a:cubicBezTo>
                    <a:pt x="486" y="6"/>
                    <a:pt x="480" y="0"/>
                    <a:pt x="472" y="0"/>
                  </a:cubicBezTo>
                  <a:cubicBezTo>
                    <a:pt x="360" y="0"/>
                    <a:pt x="360" y="0"/>
                    <a:pt x="360" y="0"/>
                  </a:cubicBezTo>
                  <a:cubicBezTo>
                    <a:pt x="352" y="0"/>
                    <a:pt x="346" y="6"/>
                    <a:pt x="346" y="14"/>
                  </a:cubicBezTo>
                  <a:cubicBezTo>
                    <a:pt x="346" y="124"/>
                    <a:pt x="346" y="124"/>
                    <a:pt x="346" y="124"/>
                  </a:cubicBezTo>
                  <a:cubicBezTo>
                    <a:pt x="315" y="131"/>
                    <a:pt x="286" y="143"/>
                    <a:pt x="258" y="160"/>
                  </a:cubicBezTo>
                  <a:cubicBezTo>
                    <a:pt x="181" y="83"/>
                    <a:pt x="181" y="83"/>
                    <a:pt x="181" y="83"/>
                  </a:cubicBezTo>
                  <a:cubicBezTo>
                    <a:pt x="175" y="77"/>
                    <a:pt x="167" y="77"/>
                    <a:pt x="161" y="83"/>
                  </a:cubicBezTo>
                  <a:cubicBezTo>
                    <a:pt x="82" y="162"/>
                    <a:pt x="82" y="162"/>
                    <a:pt x="82" y="162"/>
                  </a:cubicBezTo>
                  <a:cubicBezTo>
                    <a:pt x="77" y="167"/>
                    <a:pt x="77" y="176"/>
                    <a:pt x="82" y="181"/>
                  </a:cubicBezTo>
                  <a:cubicBezTo>
                    <a:pt x="160" y="259"/>
                    <a:pt x="160" y="259"/>
                    <a:pt x="160" y="259"/>
                  </a:cubicBezTo>
                  <a:cubicBezTo>
                    <a:pt x="143" y="286"/>
                    <a:pt x="130" y="316"/>
                    <a:pt x="123" y="347"/>
                  </a:cubicBezTo>
                  <a:cubicBezTo>
                    <a:pt x="14" y="347"/>
                    <a:pt x="14" y="347"/>
                    <a:pt x="14" y="347"/>
                  </a:cubicBezTo>
                  <a:cubicBezTo>
                    <a:pt x="6" y="347"/>
                    <a:pt x="0" y="353"/>
                    <a:pt x="0" y="361"/>
                  </a:cubicBezTo>
                  <a:cubicBezTo>
                    <a:pt x="0" y="473"/>
                    <a:pt x="0" y="473"/>
                    <a:pt x="0" y="473"/>
                  </a:cubicBezTo>
                  <a:cubicBezTo>
                    <a:pt x="0" y="481"/>
                    <a:pt x="6" y="487"/>
                    <a:pt x="14" y="487"/>
                  </a:cubicBezTo>
                  <a:cubicBezTo>
                    <a:pt x="123" y="487"/>
                    <a:pt x="123" y="487"/>
                    <a:pt x="123" y="487"/>
                  </a:cubicBezTo>
                  <a:cubicBezTo>
                    <a:pt x="131" y="518"/>
                    <a:pt x="143" y="547"/>
                    <a:pt x="160" y="575"/>
                  </a:cubicBezTo>
                  <a:cubicBezTo>
                    <a:pt x="82" y="652"/>
                    <a:pt x="82" y="652"/>
                    <a:pt x="82" y="652"/>
                  </a:cubicBezTo>
                  <a:cubicBezTo>
                    <a:pt x="77" y="657"/>
                    <a:pt x="77" y="666"/>
                    <a:pt x="82" y="671"/>
                  </a:cubicBezTo>
                  <a:cubicBezTo>
                    <a:pt x="161" y="751"/>
                    <a:pt x="161" y="751"/>
                    <a:pt x="161" y="751"/>
                  </a:cubicBezTo>
                  <a:cubicBezTo>
                    <a:pt x="167" y="756"/>
                    <a:pt x="175" y="756"/>
                    <a:pt x="181" y="751"/>
                  </a:cubicBezTo>
                  <a:cubicBezTo>
                    <a:pt x="258" y="673"/>
                    <a:pt x="258" y="673"/>
                    <a:pt x="258" y="673"/>
                  </a:cubicBezTo>
                  <a:cubicBezTo>
                    <a:pt x="286" y="690"/>
                    <a:pt x="315" y="702"/>
                    <a:pt x="346" y="710"/>
                  </a:cubicBezTo>
                  <a:cubicBezTo>
                    <a:pt x="346" y="819"/>
                    <a:pt x="346" y="819"/>
                    <a:pt x="346" y="819"/>
                  </a:cubicBezTo>
                  <a:cubicBezTo>
                    <a:pt x="346" y="827"/>
                    <a:pt x="352" y="833"/>
                    <a:pt x="360" y="833"/>
                  </a:cubicBezTo>
                  <a:cubicBezTo>
                    <a:pt x="472" y="833"/>
                    <a:pt x="472" y="833"/>
                    <a:pt x="472" y="833"/>
                  </a:cubicBezTo>
                  <a:cubicBezTo>
                    <a:pt x="480" y="833"/>
                    <a:pt x="486" y="827"/>
                    <a:pt x="486" y="819"/>
                  </a:cubicBezTo>
                  <a:cubicBezTo>
                    <a:pt x="486" y="710"/>
                    <a:pt x="486" y="710"/>
                    <a:pt x="486" y="710"/>
                  </a:cubicBezTo>
                  <a:cubicBezTo>
                    <a:pt x="517" y="702"/>
                    <a:pt x="547" y="690"/>
                    <a:pt x="574" y="673"/>
                  </a:cubicBezTo>
                  <a:cubicBezTo>
                    <a:pt x="652" y="751"/>
                    <a:pt x="652" y="751"/>
                    <a:pt x="652" y="751"/>
                  </a:cubicBezTo>
                  <a:cubicBezTo>
                    <a:pt x="657" y="756"/>
                    <a:pt x="666" y="756"/>
                    <a:pt x="671" y="751"/>
                  </a:cubicBezTo>
                  <a:cubicBezTo>
                    <a:pt x="750" y="671"/>
                    <a:pt x="750" y="671"/>
                    <a:pt x="750" y="671"/>
                  </a:cubicBezTo>
                  <a:cubicBezTo>
                    <a:pt x="756" y="666"/>
                    <a:pt x="756" y="657"/>
                    <a:pt x="750" y="652"/>
                  </a:cubicBezTo>
                  <a:cubicBezTo>
                    <a:pt x="673" y="575"/>
                    <a:pt x="673" y="575"/>
                    <a:pt x="673" y="575"/>
                  </a:cubicBezTo>
                  <a:cubicBezTo>
                    <a:pt x="690" y="547"/>
                    <a:pt x="702" y="518"/>
                    <a:pt x="709" y="487"/>
                  </a:cubicBezTo>
                  <a:cubicBezTo>
                    <a:pt x="819" y="487"/>
                    <a:pt x="819" y="487"/>
                    <a:pt x="819" y="487"/>
                  </a:cubicBezTo>
                  <a:cubicBezTo>
                    <a:pt x="827" y="487"/>
                    <a:pt x="833" y="481"/>
                    <a:pt x="833" y="473"/>
                  </a:cubicBezTo>
                  <a:cubicBezTo>
                    <a:pt x="833" y="361"/>
                    <a:pt x="833" y="361"/>
                    <a:pt x="833" y="361"/>
                  </a:cubicBezTo>
                  <a:cubicBezTo>
                    <a:pt x="833" y="353"/>
                    <a:pt x="827" y="347"/>
                    <a:pt x="819" y="347"/>
                  </a:cubicBezTo>
                  <a:close/>
                  <a:moveTo>
                    <a:pt x="416" y="637"/>
                  </a:moveTo>
                  <a:cubicBezTo>
                    <a:pt x="295" y="637"/>
                    <a:pt x="196" y="538"/>
                    <a:pt x="196" y="417"/>
                  </a:cubicBezTo>
                  <a:cubicBezTo>
                    <a:pt x="196" y="295"/>
                    <a:pt x="295" y="197"/>
                    <a:pt x="416" y="197"/>
                  </a:cubicBezTo>
                  <a:cubicBezTo>
                    <a:pt x="538" y="197"/>
                    <a:pt x="636" y="295"/>
                    <a:pt x="636" y="417"/>
                  </a:cubicBezTo>
                  <a:cubicBezTo>
                    <a:pt x="636" y="538"/>
                    <a:pt x="538" y="637"/>
                    <a:pt x="416" y="6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3" name="Freeform 65"/>
            <p:cNvSpPr>
              <a:spLocks noEditPoints="1"/>
            </p:cNvSpPr>
            <p:nvPr/>
          </p:nvSpPr>
          <p:spPr bwMode="auto">
            <a:xfrm>
              <a:off x="9764014" y="2352675"/>
              <a:ext cx="1376366" cy="1376362"/>
            </a:xfrm>
            <a:custGeom>
              <a:avLst/>
              <a:gdLst>
                <a:gd name="T0" fmla="*/ 183 w 367"/>
                <a:gd name="T1" fmla="*/ 0 h 367"/>
                <a:gd name="T2" fmla="*/ 0 w 367"/>
                <a:gd name="T3" fmla="*/ 184 h 367"/>
                <a:gd name="T4" fmla="*/ 183 w 367"/>
                <a:gd name="T5" fmla="*/ 367 h 367"/>
                <a:gd name="T6" fmla="*/ 367 w 367"/>
                <a:gd name="T7" fmla="*/ 184 h 367"/>
                <a:gd name="T8" fmla="*/ 183 w 367"/>
                <a:gd name="T9" fmla="*/ 0 h 367"/>
                <a:gd name="T10" fmla="*/ 183 w 367"/>
                <a:gd name="T11" fmla="*/ 337 h 367"/>
                <a:gd name="T12" fmla="*/ 30 w 367"/>
                <a:gd name="T13" fmla="*/ 184 h 367"/>
                <a:gd name="T14" fmla="*/ 183 w 367"/>
                <a:gd name="T15" fmla="*/ 30 h 367"/>
                <a:gd name="T16" fmla="*/ 337 w 367"/>
                <a:gd name="T17" fmla="*/ 184 h 367"/>
                <a:gd name="T18" fmla="*/ 183 w 367"/>
                <a:gd name="T19"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7">
                  <a:moveTo>
                    <a:pt x="183" y="0"/>
                  </a:moveTo>
                  <a:cubicBezTo>
                    <a:pt x="82" y="0"/>
                    <a:pt x="0" y="82"/>
                    <a:pt x="0" y="184"/>
                  </a:cubicBezTo>
                  <a:cubicBezTo>
                    <a:pt x="0" y="285"/>
                    <a:pt x="82" y="367"/>
                    <a:pt x="183" y="367"/>
                  </a:cubicBezTo>
                  <a:cubicBezTo>
                    <a:pt x="285" y="367"/>
                    <a:pt x="367" y="285"/>
                    <a:pt x="367" y="184"/>
                  </a:cubicBezTo>
                  <a:cubicBezTo>
                    <a:pt x="367" y="82"/>
                    <a:pt x="285" y="0"/>
                    <a:pt x="183" y="0"/>
                  </a:cubicBezTo>
                  <a:close/>
                  <a:moveTo>
                    <a:pt x="183" y="337"/>
                  </a:moveTo>
                  <a:cubicBezTo>
                    <a:pt x="98" y="337"/>
                    <a:pt x="30" y="268"/>
                    <a:pt x="30" y="184"/>
                  </a:cubicBezTo>
                  <a:cubicBezTo>
                    <a:pt x="30" y="99"/>
                    <a:pt x="98" y="30"/>
                    <a:pt x="183" y="30"/>
                  </a:cubicBezTo>
                  <a:cubicBezTo>
                    <a:pt x="268" y="30"/>
                    <a:pt x="337" y="99"/>
                    <a:pt x="337" y="184"/>
                  </a:cubicBezTo>
                  <a:cubicBezTo>
                    <a:pt x="337" y="268"/>
                    <a:pt x="268" y="337"/>
                    <a:pt x="183" y="337"/>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11" name="Rektangel med afrundet, diagonalt hjørne 23"/>
          <p:cNvSpPr/>
          <p:nvPr/>
        </p:nvSpPr>
        <p:spPr>
          <a:xfrm>
            <a:off x="4559534" y="4038002"/>
            <a:ext cx="1327293" cy="1077582"/>
          </a:xfrm>
          <a:prstGeom prst="roundRect">
            <a:avLst>
              <a:gd name="adj" fmla="val 9968"/>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lIns="36000" rIns="36000" anchor="t"/>
          <a:lstStyle/>
          <a:p>
            <a:pPr algn="ctr">
              <a:lnSpc>
                <a:spcPts val="1500"/>
              </a:lnSpc>
            </a:pPr>
            <a:r>
              <a:rPr lang="en-US" sz="1400" b="1" dirty="0">
                <a:solidFill>
                  <a:srgbClr val="FFFFFF"/>
                </a:solidFill>
                <a:latin typeface="Calibri" pitchFamily="34" charset="0"/>
                <a:cs typeface="Calibri" pitchFamily="34" charset="0"/>
              </a:rPr>
              <a:t>Export &amp; </a:t>
            </a:r>
            <a:r>
              <a:rPr lang="en-US" sz="1400" b="1" dirty="0" smtClean="0">
                <a:solidFill>
                  <a:srgbClr val="FFFFFF"/>
                </a:solidFill>
                <a:latin typeface="Calibri" pitchFamily="34" charset="0"/>
                <a:cs typeface="Calibri" pitchFamily="34" charset="0"/>
              </a:rPr>
              <a:t>Import Services</a:t>
            </a:r>
            <a:endParaRPr lang="en-US" sz="1400" b="1" dirty="0">
              <a:solidFill>
                <a:srgbClr val="FFFFFF"/>
              </a:solidFill>
              <a:latin typeface="Calibri" pitchFamily="34" charset="0"/>
              <a:cs typeface="Calibri" pitchFamily="34" charset="0"/>
            </a:endParaRPr>
          </a:p>
        </p:txBody>
      </p:sp>
      <p:grpSp>
        <p:nvGrpSpPr>
          <p:cNvPr id="109" name="קבוצה 108"/>
          <p:cNvGrpSpPr/>
          <p:nvPr/>
        </p:nvGrpSpPr>
        <p:grpSpPr>
          <a:xfrm>
            <a:off x="4591513" y="3413904"/>
            <a:ext cx="1084560" cy="503533"/>
            <a:chOff x="4503593" y="3273232"/>
            <a:chExt cx="1084560" cy="503533"/>
          </a:xfrm>
          <a:effectLst>
            <a:outerShdw blurRad="63500" sx="102000" sy="102000" algn="ctr" rotWithShape="0">
              <a:prstClr val="black">
                <a:alpha val="40000"/>
              </a:prstClr>
            </a:outerShdw>
          </a:effectLst>
        </p:grpSpPr>
        <p:grpSp>
          <p:nvGrpSpPr>
            <p:cNvPr id="5" name="Group 4"/>
            <p:cNvGrpSpPr/>
            <p:nvPr/>
          </p:nvGrpSpPr>
          <p:grpSpPr>
            <a:xfrm rot="2266968">
              <a:off x="4503593" y="3273232"/>
              <a:ext cx="561951" cy="498495"/>
              <a:chOff x="3390372" y="724404"/>
              <a:chExt cx="1166814" cy="1035053"/>
            </a:xfrm>
            <a:solidFill>
              <a:schemeClr val="bg1"/>
            </a:solidFill>
          </p:grpSpPr>
          <p:sp>
            <p:nvSpPr>
              <p:cNvPr id="119" name="Freeform 30"/>
              <p:cNvSpPr>
                <a:spLocks/>
              </p:cNvSpPr>
              <p:nvPr/>
            </p:nvSpPr>
            <p:spPr bwMode="auto">
              <a:xfrm>
                <a:off x="3723799" y="1048578"/>
                <a:ext cx="484189" cy="390525"/>
              </a:xfrm>
              <a:custGeom>
                <a:avLst/>
                <a:gdLst>
                  <a:gd name="T0" fmla="*/ 6 w 157"/>
                  <a:gd name="T1" fmla="*/ 95 h 127"/>
                  <a:gd name="T2" fmla="*/ 129 w 157"/>
                  <a:gd name="T3" fmla="*/ 3 h 127"/>
                  <a:gd name="T4" fmla="*/ 139 w 157"/>
                  <a:gd name="T5" fmla="*/ 1 h 127"/>
                  <a:gd name="T6" fmla="*/ 152 w 157"/>
                  <a:gd name="T7" fmla="*/ 9 h 127"/>
                  <a:gd name="T8" fmla="*/ 156 w 157"/>
                  <a:gd name="T9" fmla="*/ 23 h 127"/>
                  <a:gd name="T10" fmla="*/ 151 w 157"/>
                  <a:gd name="T11" fmla="*/ 32 h 127"/>
                  <a:gd name="T12" fmla="*/ 28 w 157"/>
                  <a:gd name="T13" fmla="*/ 124 h 127"/>
                  <a:gd name="T14" fmla="*/ 16 w 157"/>
                  <a:gd name="T15" fmla="*/ 126 h 127"/>
                  <a:gd name="T16" fmla="*/ 5 w 157"/>
                  <a:gd name="T17" fmla="*/ 119 h 127"/>
                  <a:gd name="T18" fmla="*/ 0 w 157"/>
                  <a:gd name="T19" fmla="*/ 104 h 127"/>
                  <a:gd name="T20" fmla="*/ 6 w 157"/>
                  <a:gd name="T21" fmla="*/ 9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27">
                    <a:moveTo>
                      <a:pt x="6" y="95"/>
                    </a:moveTo>
                    <a:cubicBezTo>
                      <a:pt x="129" y="3"/>
                      <a:pt x="129" y="3"/>
                      <a:pt x="129" y="3"/>
                    </a:cubicBezTo>
                    <a:cubicBezTo>
                      <a:pt x="132" y="1"/>
                      <a:pt x="136" y="0"/>
                      <a:pt x="139" y="1"/>
                    </a:cubicBezTo>
                    <a:cubicBezTo>
                      <a:pt x="144" y="2"/>
                      <a:pt x="149" y="5"/>
                      <a:pt x="152" y="9"/>
                    </a:cubicBezTo>
                    <a:cubicBezTo>
                      <a:pt x="156" y="13"/>
                      <a:pt x="157" y="18"/>
                      <a:pt x="156" y="23"/>
                    </a:cubicBezTo>
                    <a:cubicBezTo>
                      <a:pt x="156" y="27"/>
                      <a:pt x="154" y="30"/>
                      <a:pt x="151" y="32"/>
                    </a:cubicBezTo>
                    <a:cubicBezTo>
                      <a:pt x="28" y="124"/>
                      <a:pt x="28" y="124"/>
                      <a:pt x="28" y="124"/>
                    </a:cubicBezTo>
                    <a:cubicBezTo>
                      <a:pt x="25" y="127"/>
                      <a:pt x="20" y="127"/>
                      <a:pt x="16" y="126"/>
                    </a:cubicBezTo>
                    <a:cubicBezTo>
                      <a:pt x="12" y="125"/>
                      <a:pt x="8" y="123"/>
                      <a:pt x="5" y="119"/>
                    </a:cubicBezTo>
                    <a:cubicBezTo>
                      <a:pt x="1" y="114"/>
                      <a:pt x="0" y="109"/>
                      <a:pt x="0" y="104"/>
                    </a:cubicBezTo>
                    <a:cubicBezTo>
                      <a:pt x="1" y="101"/>
                      <a:pt x="3" y="97"/>
                      <a:pt x="6"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0" name="Freeform 31"/>
              <p:cNvSpPr>
                <a:spLocks/>
              </p:cNvSpPr>
              <p:nvPr/>
            </p:nvSpPr>
            <p:spPr bwMode="auto">
              <a:xfrm>
                <a:off x="3901547" y="724404"/>
                <a:ext cx="655639" cy="633414"/>
              </a:xfrm>
              <a:custGeom>
                <a:avLst/>
                <a:gdLst>
                  <a:gd name="T0" fmla="*/ 32 w 213"/>
                  <a:gd name="T1" fmla="*/ 58 h 206"/>
                  <a:gd name="T2" fmla="*/ 7 w 213"/>
                  <a:gd name="T3" fmla="*/ 133 h 206"/>
                  <a:gd name="T4" fmla="*/ 103 w 213"/>
                  <a:gd name="T5" fmla="*/ 61 h 206"/>
                  <a:gd name="T6" fmla="*/ 149 w 213"/>
                  <a:gd name="T7" fmla="*/ 74 h 206"/>
                  <a:gd name="T8" fmla="*/ 149 w 213"/>
                  <a:gd name="T9" fmla="*/ 121 h 206"/>
                  <a:gd name="T10" fmla="*/ 53 w 213"/>
                  <a:gd name="T11" fmla="*/ 193 h 206"/>
                  <a:gd name="T12" fmla="*/ 77 w 213"/>
                  <a:gd name="T13" fmla="*/ 202 h 206"/>
                  <a:gd name="T14" fmla="*/ 132 w 213"/>
                  <a:gd name="T15" fmla="*/ 190 h 206"/>
                  <a:gd name="T16" fmla="*/ 179 w 213"/>
                  <a:gd name="T17" fmla="*/ 155 h 206"/>
                  <a:gd name="T18" fmla="*/ 186 w 213"/>
                  <a:gd name="T19" fmla="*/ 46 h 206"/>
                  <a:gd name="T20" fmla="*/ 79 w 213"/>
                  <a:gd name="T21" fmla="*/ 23 h 206"/>
                  <a:gd name="T22" fmla="*/ 32 w 213"/>
                  <a:gd name="T23" fmla="*/ 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32" y="58"/>
                    </a:moveTo>
                    <a:cubicBezTo>
                      <a:pt x="9" y="75"/>
                      <a:pt x="0" y="105"/>
                      <a:pt x="7" y="133"/>
                    </a:cubicBezTo>
                    <a:cubicBezTo>
                      <a:pt x="103" y="61"/>
                      <a:pt x="103" y="61"/>
                      <a:pt x="103" y="61"/>
                    </a:cubicBezTo>
                    <a:cubicBezTo>
                      <a:pt x="116" y="52"/>
                      <a:pt x="137" y="59"/>
                      <a:pt x="149" y="74"/>
                    </a:cubicBezTo>
                    <a:cubicBezTo>
                      <a:pt x="161" y="89"/>
                      <a:pt x="162" y="112"/>
                      <a:pt x="149" y="121"/>
                    </a:cubicBezTo>
                    <a:cubicBezTo>
                      <a:pt x="53" y="193"/>
                      <a:pt x="53" y="193"/>
                      <a:pt x="53" y="193"/>
                    </a:cubicBezTo>
                    <a:cubicBezTo>
                      <a:pt x="60" y="197"/>
                      <a:pt x="68" y="200"/>
                      <a:pt x="77" y="202"/>
                    </a:cubicBezTo>
                    <a:cubicBezTo>
                      <a:pt x="97" y="206"/>
                      <a:pt x="116" y="201"/>
                      <a:pt x="132" y="190"/>
                    </a:cubicBezTo>
                    <a:cubicBezTo>
                      <a:pt x="179" y="155"/>
                      <a:pt x="179" y="155"/>
                      <a:pt x="179" y="155"/>
                    </a:cubicBezTo>
                    <a:cubicBezTo>
                      <a:pt x="211" y="131"/>
                      <a:pt x="213" y="81"/>
                      <a:pt x="186" y="46"/>
                    </a:cubicBezTo>
                    <a:cubicBezTo>
                      <a:pt x="160" y="11"/>
                      <a:pt x="111" y="0"/>
                      <a:pt x="79" y="23"/>
                    </a:cubicBezTo>
                    <a:lnTo>
                      <a:pt x="32" y="5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1" name="Freeform 32"/>
              <p:cNvSpPr>
                <a:spLocks/>
              </p:cNvSpPr>
              <p:nvPr/>
            </p:nvSpPr>
            <p:spPr bwMode="auto">
              <a:xfrm>
                <a:off x="3390372" y="1126042"/>
                <a:ext cx="655639" cy="633415"/>
              </a:xfrm>
              <a:custGeom>
                <a:avLst/>
                <a:gdLst>
                  <a:gd name="T0" fmla="*/ 182 w 213"/>
                  <a:gd name="T1" fmla="*/ 147 h 206"/>
                  <a:gd name="T2" fmla="*/ 206 w 213"/>
                  <a:gd name="T3" fmla="*/ 73 h 206"/>
                  <a:gd name="T4" fmla="*/ 110 w 213"/>
                  <a:gd name="T5" fmla="*/ 145 h 206"/>
                  <a:gd name="T6" fmla="*/ 64 w 213"/>
                  <a:gd name="T7" fmla="*/ 132 h 206"/>
                  <a:gd name="T8" fmla="*/ 64 w 213"/>
                  <a:gd name="T9" fmla="*/ 85 h 206"/>
                  <a:gd name="T10" fmla="*/ 160 w 213"/>
                  <a:gd name="T11" fmla="*/ 13 h 206"/>
                  <a:gd name="T12" fmla="*/ 136 w 213"/>
                  <a:gd name="T13" fmla="*/ 4 h 206"/>
                  <a:gd name="T14" fmla="*/ 81 w 213"/>
                  <a:gd name="T15" fmla="*/ 16 h 206"/>
                  <a:gd name="T16" fmla="*/ 34 w 213"/>
                  <a:gd name="T17" fmla="*/ 51 h 206"/>
                  <a:gd name="T18" fmla="*/ 27 w 213"/>
                  <a:gd name="T19" fmla="*/ 160 h 206"/>
                  <a:gd name="T20" fmla="*/ 135 w 213"/>
                  <a:gd name="T21" fmla="*/ 182 h 206"/>
                  <a:gd name="T22" fmla="*/ 182 w 213"/>
                  <a:gd name="T23" fmla="*/ 14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182" y="147"/>
                    </a:moveTo>
                    <a:cubicBezTo>
                      <a:pt x="204" y="130"/>
                      <a:pt x="213" y="101"/>
                      <a:pt x="206" y="73"/>
                    </a:cubicBezTo>
                    <a:cubicBezTo>
                      <a:pt x="110" y="145"/>
                      <a:pt x="110" y="145"/>
                      <a:pt x="110" y="145"/>
                    </a:cubicBezTo>
                    <a:cubicBezTo>
                      <a:pt x="97" y="154"/>
                      <a:pt x="76" y="147"/>
                      <a:pt x="64" y="132"/>
                    </a:cubicBezTo>
                    <a:cubicBezTo>
                      <a:pt x="52" y="117"/>
                      <a:pt x="51" y="94"/>
                      <a:pt x="64" y="85"/>
                    </a:cubicBezTo>
                    <a:cubicBezTo>
                      <a:pt x="160" y="13"/>
                      <a:pt x="160" y="13"/>
                      <a:pt x="160" y="13"/>
                    </a:cubicBezTo>
                    <a:cubicBezTo>
                      <a:pt x="152" y="9"/>
                      <a:pt x="144" y="6"/>
                      <a:pt x="136" y="4"/>
                    </a:cubicBezTo>
                    <a:cubicBezTo>
                      <a:pt x="115" y="0"/>
                      <a:pt x="96" y="4"/>
                      <a:pt x="81" y="16"/>
                    </a:cubicBezTo>
                    <a:cubicBezTo>
                      <a:pt x="34" y="51"/>
                      <a:pt x="34" y="51"/>
                      <a:pt x="34" y="51"/>
                    </a:cubicBezTo>
                    <a:cubicBezTo>
                      <a:pt x="2" y="75"/>
                      <a:pt x="0" y="125"/>
                      <a:pt x="27" y="160"/>
                    </a:cubicBezTo>
                    <a:cubicBezTo>
                      <a:pt x="54" y="195"/>
                      <a:pt x="103" y="206"/>
                      <a:pt x="135" y="182"/>
                    </a:cubicBezTo>
                    <a:lnTo>
                      <a:pt x="182" y="1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23" name="Group 122"/>
            <p:cNvGrpSpPr/>
            <p:nvPr/>
          </p:nvGrpSpPr>
          <p:grpSpPr>
            <a:xfrm rot="2266968">
              <a:off x="5026203" y="3278271"/>
              <a:ext cx="561950" cy="498494"/>
              <a:chOff x="3390372" y="724405"/>
              <a:chExt cx="1166811" cy="1035050"/>
            </a:xfrm>
            <a:solidFill>
              <a:schemeClr val="bg1"/>
            </a:solidFill>
          </p:grpSpPr>
          <p:sp>
            <p:nvSpPr>
              <p:cNvPr id="124" name="Freeform 30"/>
              <p:cNvSpPr>
                <a:spLocks/>
              </p:cNvSpPr>
              <p:nvPr/>
            </p:nvSpPr>
            <p:spPr bwMode="auto">
              <a:xfrm>
                <a:off x="3723798" y="1048576"/>
                <a:ext cx="484189" cy="390525"/>
              </a:xfrm>
              <a:custGeom>
                <a:avLst/>
                <a:gdLst>
                  <a:gd name="T0" fmla="*/ 6 w 157"/>
                  <a:gd name="T1" fmla="*/ 95 h 127"/>
                  <a:gd name="T2" fmla="*/ 129 w 157"/>
                  <a:gd name="T3" fmla="*/ 3 h 127"/>
                  <a:gd name="T4" fmla="*/ 139 w 157"/>
                  <a:gd name="T5" fmla="*/ 1 h 127"/>
                  <a:gd name="T6" fmla="*/ 152 w 157"/>
                  <a:gd name="T7" fmla="*/ 9 h 127"/>
                  <a:gd name="T8" fmla="*/ 156 w 157"/>
                  <a:gd name="T9" fmla="*/ 23 h 127"/>
                  <a:gd name="T10" fmla="*/ 151 w 157"/>
                  <a:gd name="T11" fmla="*/ 32 h 127"/>
                  <a:gd name="T12" fmla="*/ 28 w 157"/>
                  <a:gd name="T13" fmla="*/ 124 h 127"/>
                  <a:gd name="T14" fmla="*/ 16 w 157"/>
                  <a:gd name="T15" fmla="*/ 126 h 127"/>
                  <a:gd name="T16" fmla="*/ 5 w 157"/>
                  <a:gd name="T17" fmla="*/ 119 h 127"/>
                  <a:gd name="T18" fmla="*/ 0 w 157"/>
                  <a:gd name="T19" fmla="*/ 104 h 127"/>
                  <a:gd name="T20" fmla="*/ 6 w 157"/>
                  <a:gd name="T21" fmla="*/ 9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27">
                    <a:moveTo>
                      <a:pt x="6" y="95"/>
                    </a:moveTo>
                    <a:cubicBezTo>
                      <a:pt x="129" y="3"/>
                      <a:pt x="129" y="3"/>
                      <a:pt x="129" y="3"/>
                    </a:cubicBezTo>
                    <a:cubicBezTo>
                      <a:pt x="132" y="1"/>
                      <a:pt x="136" y="0"/>
                      <a:pt x="139" y="1"/>
                    </a:cubicBezTo>
                    <a:cubicBezTo>
                      <a:pt x="144" y="2"/>
                      <a:pt x="149" y="5"/>
                      <a:pt x="152" y="9"/>
                    </a:cubicBezTo>
                    <a:cubicBezTo>
                      <a:pt x="156" y="13"/>
                      <a:pt x="157" y="18"/>
                      <a:pt x="156" y="23"/>
                    </a:cubicBezTo>
                    <a:cubicBezTo>
                      <a:pt x="156" y="27"/>
                      <a:pt x="154" y="30"/>
                      <a:pt x="151" y="32"/>
                    </a:cubicBezTo>
                    <a:cubicBezTo>
                      <a:pt x="28" y="124"/>
                      <a:pt x="28" y="124"/>
                      <a:pt x="28" y="124"/>
                    </a:cubicBezTo>
                    <a:cubicBezTo>
                      <a:pt x="25" y="127"/>
                      <a:pt x="20" y="127"/>
                      <a:pt x="16" y="126"/>
                    </a:cubicBezTo>
                    <a:cubicBezTo>
                      <a:pt x="12" y="125"/>
                      <a:pt x="8" y="123"/>
                      <a:pt x="5" y="119"/>
                    </a:cubicBezTo>
                    <a:cubicBezTo>
                      <a:pt x="1" y="114"/>
                      <a:pt x="0" y="109"/>
                      <a:pt x="0" y="104"/>
                    </a:cubicBezTo>
                    <a:cubicBezTo>
                      <a:pt x="1" y="101"/>
                      <a:pt x="3" y="97"/>
                      <a:pt x="6"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Freeform 31"/>
              <p:cNvSpPr>
                <a:spLocks/>
              </p:cNvSpPr>
              <p:nvPr/>
            </p:nvSpPr>
            <p:spPr bwMode="auto">
              <a:xfrm>
                <a:off x="3901545" y="724405"/>
                <a:ext cx="655638" cy="633414"/>
              </a:xfrm>
              <a:custGeom>
                <a:avLst/>
                <a:gdLst>
                  <a:gd name="T0" fmla="*/ 32 w 213"/>
                  <a:gd name="T1" fmla="*/ 58 h 206"/>
                  <a:gd name="T2" fmla="*/ 7 w 213"/>
                  <a:gd name="T3" fmla="*/ 133 h 206"/>
                  <a:gd name="T4" fmla="*/ 103 w 213"/>
                  <a:gd name="T5" fmla="*/ 61 h 206"/>
                  <a:gd name="T6" fmla="*/ 149 w 213"/>
                  <a:gd name="T7" fmla="*/ 74 h 206"/>
                  <a:gd name="T8" fmla="*/ 149 w 213"/>
                  <a:gd name="T9" fmla="*/ 121 h 206"/>
                  <a:gd name="T10" fmla="*/ 53 w 213"/>
                  <a:gd name="T11" fmla="*/ 193 h 206"/>
                  <a:gd name="T12" fmla="*/ 77 w 213"/>
                  <a:gd name="T13" fmla="*/ 202 h 206"/>
                  <a:gd name="T14" fmla="*/ 132 w 213"/>
                  <a:gd name="T15" fmla="*/ 190 h 206"/>
                  <a:gd name="T16" fmla="*/ 179 w 213"/>
                  <a:gd name="T17" fmla="*/ 155 h 206"/>
                  <a:gd name="T18" fmla="*/ 186 w 213"/>
                  <a:gd name="T19" fmla="*/ 46 h 206"/>
                  <a:gd name="T20" fmla="*/ 79 w 213"/>
                  <a:gd name="T21" fmla="*/ 23 h 206"/>
                  <a:gd name="T22" fmla="*/ 32 w 213"/>
                  <a:gd name="T23" fmla="*/ 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32" y="58"/>
                    </a:moveTo>
                    <a:cubicBezTo>
                      <a:pt x="9" y="75"/>
                      <a:pt x="0" y="105"/>
                      <a:pt x="7" y="133"/>
                    </a:cubicBezTo>
                    <a:cubicBezTo>
                      <a:pt x="103" y="61"/>
                      <a:pt x="103" y="61"/>
                      <a:pt x="103" y="61"/>
                    </a:cubicBezTo>
                    <a:cubicBezTo>
                      <a:pt x="116" y="52"/>
                      <a:pt x="137" y="59"/>
                      <a:pt x="149" y="74"/>
                    </a:cubicBezTo>
                    <a:cubicBezTo>
                      <a:pt x="161" y="89"/>
                      <a:pt x="162" y="112"/>
                      <a:pt x="149" y="121"/>
                    </a:cubicBezTo>
                    <a:cubicBezTo>
                      <a:pt x="53" y="193"/>
                      <a:pt x="53" y="193"/>
                      <a:pt x="53" y="193"/>
                    </a:cubicBezTo>
                    <a:cubicBezTo>
                      <a:pt x="60" y="197"/>
                      <a:pt x="68" y="200"/>
                      <a:pt x="77" y="202"/>
                    </a:cubicBezTo>
                    <a:cubicBezTo>
                      <a:pt x="97" y="206"/>
                      <a:pt x="116" y="201"/>
                      <a:pt x="132" y="190"/>
                    </a:cubicBezTo>
                    <a:cubicBezTo>
                      <a:pt x="179" y="155"/>
                      <a:pt x="179" y="155"/>
                      <a:pt x="179" y="155"/>
                    </a:cubicBezTo>
                    <a:cubicBezTo>
                      <a:pt x="211" y="131"/>
                      <a:pt x="213" y="81"/>
                      <a:pt x="186" y="46"/>
                    </a:cubicBezTo>
                    <a:cubicBezTo>
                      <a:pt x="160" y="11"/>
                      <a:pt x="111" y="0"/>
                      <a:pt x="79" y="23"/>
                    </a:cubicBezTo>
                    <a:lnTo>
                      <a:pt x="32" y="5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6" name="Freeform 32"/>
              <p:cNvSpPr>
                <a:spLocks/>
              </p:cNvSpPr>
              <p:nvPr/>
            </p:nvSpPr>
            <p:spPr bwMode="auto">
              <a:xfrm>
                <a:off x="3390372" y="1126041"/>
                <a:ext cx="655639" cy="633414"/>
              </a:xfrm>
              <a:custGeom>
                <a:avLst/>
                <a:gdLst>
                  <a:gd name="T0" fmla="*/ 182 w 213"/>
                  <a:gd name="T1" fmla="*/ 147 h 206"/>
                  <a:gd name="T2" fmla="*/ 206 w 213"/>
                  <a:gd name="T3" fmla="*/ 73 h 206"/>
                  <a:gd name="T4" fmla="*/ 110 w 213"/>
                  <a:gd name="T5" fmla="*/ 145 h 206"/>
                  <a:gd name="T6" fmla="*/ 64 w 213"/>
                  <a:gd name="T7" fmla="*/ 132 h 206"/>
                  <a:gd name="T8" fmla="*/ 64 w 213"/>
                  <a:gd name="T9" fmla="*/ 85 h 206"/>
                  <a:gd name="T10" fmla="*/ 160 w 213"/>
                  <a:gd name="T11" fmla="*/ 13 h 206"/>
                  <a:gd name="T12" fmla="*/ 136 w 213"/>
                  <a:gd name="T13" fmla="*/ 4 h 206"/>
                  <a:gd name="T14" fmla="*/ 81 w 213"/>
                  <a:gd name="T15" fmla="*/ 16 h 206"/>
                  <a:gd name="T16" fmla="*/ 34 w 213"/>
                  <a:gd name="T17" fmla="*/ 51 h 206"/>
                  <a:gd name="T18" fmla="*/ 27 w 213"/>
                  <a:gd name="T19" fmla="*/ 160 h 206"/>
                  <a:gd name="T20" fmla="*/ 135 w 213"/>
                  <a:gd name="T21" fmla="*/ 182 h 206"/>
                  <a:gd name="T22" fmla="*/ 182 w 213"/>
                  <a:gd name="T23" fmla="*/ 14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182" y="147"/>
                    </a:moveTo>
                    <a:cubicBezTo>
                      <a:pt x="204" y="130"/>
                      <a:pt x="213" y="101"/>
                      <a:pt x="206" y="73"/>
                    </a:cubicBezTo>
                    <a:cubicBezTo>
                      <a:pt x="110" y="145"/>
                      <a:pt x="110" y="145"/>
                      <a:pt x="110" y="145"/>
                    </a:cubicBezTo>
                    <a:cubicBezTo>
                      <a:pt x="97" y="154"/>
                      <a:pt x="76" y="147"/>
                      <a:pt x="64" y="132"/>
                    </a:cubicBezTo>
                    <a:cubicBezTo>
                      <a:pt x="52" y="117"/>
                      <a:pt x="51" y="94"/>
                      <a:pt x="64" y="85"/>
                    </a:cubicBezTo>
                    <a:cubicBezTo>
                      <a:pt x="160" y="13"/>
                      <a:pt x="160" y="13"/>
                      <a:pt x="160" y="13"/>
                    </a:cubicBezTo>
                    <a:cubicBezTo>
                      <a:pt x="152" y="9"/>
                      <a:pt x="144" y="6"/>
                      <a:pt x="136" y="4"/>
                    </a:cubicBezTo>
                    <a:cubicBezTo>
                      <a:pt x="115" y="0"/>
                      <a:pt x="96" y="4"/>
                      <a:pt x="81" y="16"/>
                    </a:cubicBezTo>
                    <a:cubicBezTo>
                      <a:pt x="34" y="51"/>
                      <a:pt x="34" y="51"/>
                      <a:pt x="34" y="51"/>
                    </a:cubicBezTo>
                    <a:cubicBezTo>
                      <a:pt x="2" y="75"/>
                      <a:pt x="0" y="125"/>
                      <a:pt x="27" y="160"/>
                    </a:cubicBezTo>
                    <a:cubicBezTo>
                      <a:pt x="54" y="195"/>
                      <a:pt x="103" y="206"/>
                      <a:pt x="135" y="182"/>
                    </a:cubicBezTo>
                    <a:lnTo>
                      <a:pt x="182" y="1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7" name="Group 6"/>
          <p:cNvGrpSpPr/>
          <p:nvPr/>
        </p:nvGrpSpPr>
        <p:grpSpPr>
          <a:xfrm>
            <a:off x="2237658" y="4620542"/>
            <a:ext cx="424890" cy="409690"/>
            <a:chOff x="2150246" y="4607367"/>
            <a:chExt cx="428275" cy="412953"/>
          </a:xfrm>
          <a:effectLst>
            <a:outerShdw blurRad="63500" sx="102000" sy="102000" algn="ctr" rotWithShape="0">
              <a:prstClr val="black">
                <a:alpha val="40000"/>
              </a:prstClr>
            </a:outerShdw>
          </a:effectLst>
        </p:grpSpPr>
        <p:grpSp>
          <p:nvGrpSpPr>
            <p:cNvPr id="128" name="Group 127"/>
            <p:cNvGrpSpPr/>
            <p:nvPr/>
          </p:nvGrpSpPr>
          <p:grpSpPr>
            <a:xfrm>
              <a:off x="2150246" y="4607367"/>
              <a:ext cx="428275" cy="412953"/>
              <a:chOff x="5317743" y="3696240"/>
              <a:chExt cx="956555" cy="922337"/>
            </a:xfrm>
          </p:grpSpPr>
          <p:sp>
            <p:nvSpPr>
              <p:cNvPr id="129" name="Freeform 36"/>
              <p:cNvSpPr>
                <a:spLocks/>
              </p:cNvSpPr>
              <p:nvPr/>
            </p:nvSpPr>
            <p:spPr bwMode="auto">
              <a:xfrm>
                <a:off x="5566101" y="4094957"/>
                <a:ext cx="292100" cy="49211"/>
              </a:xfrm>
              <a:custGeom>
                <a:avLst/>
                <a:gdLst>
                  <a:gd name="T0" fmla="*/ 184 w 184"/>
                  <a:gd name="T1" fmla="*/ 0 h 31"/>
                  <a:gd name="T2" fmla="*/ 0 w 184"/>
                  <a:gd name="T3" fmla="*/ 0 h 31"/>
                  <a:gd name="T4" fmla="*/ 0 w 184"/>
                  <a:gd name="T5" fmla="*/ 31 h 31"/>
                  <a:gd name="T6" fmla="*/ 184 w 184"/>
                  <a:gd name="T7" fmla="*/ 31 h 31"/>
                  <a:gd name="T8" fmla="*/ 184 w 184"/>
                  <a:gd name="T9" fmla="*/ 0 h 31"/>
                  <a:gd name="T10" fmla="*/ 184 w 184"/>
                  <a:gd name="T11" fmla="*/ 0 h 31"/>
                </a:gdLst>
                <a:ahLst/>
                <a:cxnLst>
                  <a:cxn ang="0">
                    <a:pos x="T0" y="T1"/>
                  </a:cxn>
                  <a:cxn ang="0">
                    <a:pos x="T2" y="T3"/>
                  </a:cxn>
                  <a:cxn ang="0">
                    <a:pos x="T4" y="T5"/>
                  </a:cxn>
                  <a:cxn ang="0">
                    <a:pos x="T6" y="T7"/>
                  </a:cxn>
                  <a:cxn ang="0">
                    <a:pos x="T8" y="T9"/>
                  </a:cxn>
                  <a:cxn ang="0">
                    <a:pos x="T10" y="T11"/>
                  </a:cxn>
                </a:cxnLst>
                <a:rect l="0" t="0" r="r" b="b"/>
                <a:pathLst>
                  <a:path w="184" h="31">
                    <a:moveTo>
                      <a:pt x="184" y="0"/>
                    </a:moveTo>
                    <a:lnTo>
                      <a:pt x="0" y="0"/>
                    </a:lnTo>
                    <a:lnTo>
                      <a:pt x="0" y="31"/>
                    </a:lnTo>
                    <a:lnTo>
                      <a:pt x="184" y="31"/>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Freeform 37"/>
              <p:cNvSpPr>
                <a:spLocks/>
              </p:cNvSpPr>
              <p:nvPr/>
            </p:nvSpPr>
            <p:spPr bwMode="auto">
              <a:xfrm>
                <a:off x="5566105" y="4229894"/>
                <a:ext cx="292100" cy="52388"/>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Freeform 38"/>
              <p:cNvSpPr>
                <a:spLocks/>
              </p:cNvSpPr>
              <p:nvPr/>
            </p:nvSpPr>
            <p:spPr bwMode="auto">
              <a:xfrm>
                <a:off x="5566103" y="4369594"/>
                <a:ext cx="292100" cy="52388"/>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32" name="Group 131"/>
              <p:cNvGrpSpPr/>
              <p:nvPr/>
            </p:nvGrpSpPr>
            <p:grpSpPr>
              <a:xfrm>
                <a:off x="5317743" y="3696240"/>
                <a:ext cx="956555" cy="922337"/>
                <a:chOff x="5317743" y="3696240"/>
                <a:chExt cx="956555" cy="922337"/>
              </a:xfrm>
            </p:grpSpPr>
            <p:sp>
              <p:nvSpPr>
                <p:cNvPr id="133" name="Freeform 79"/>
                <p:cNvSpPr>
                  <a:spLocks/>
                </p:cNvSpPr>
                <p:nvPr/>
              </p:nvSpPr>
              <p:spPr bwMode="auto">
                <a:xfrm>
                  <a:off x="5317743" y="3696240"/>
                  <a:ext cx="765175" cy="922337"/>
                </a:xfrm>
                <a:custGeom>
                  <a:avLst/>
                  <a:gdLst>
                    <a:gd name="T0" fmla="*/ 198 w 204"/>
                    <a:gd name="T1" fmla="*/ 218 h 246"/>
                    <a:gd name="T2" fmla="*/ 198 w 204"/>
                    <a:gd name="T3" fmla="*/ 218 h 246"/>
                    <a:gd name="T4" fmla="*/ 188 w 204"/>
                    <a:gd name="T5" fmla="*/ 218 h 246"/>
                    <a:gd name="T6" fmla="*/ 173 w 204"/>
                    <a:gd name="T7" fmla="*/ 230 h 246"/>
                    <a:gd name="T8" fmla="*/ 30 w 204"/>
                    <a:gd name="T9" fmla="*/ 230 h 246"/>
                    <a:gd name="T10" fmla="*/ 15 w 204"/>
                    <a:gd name="T11" fmla="*/ 216 h 246"/>
                    <a:gd name="T12" fmla="*/ 15 w 204"/>
                    <a:gd name="T13" fmla="*/ 94 h 246"/>
                    <a:gd name="T14" fmla="*/ 65 w 204"/>
                    <a:gd name="T15" fmla="*/ 94 h 246"/>
                    <a:gd name="T16" fmla="*/ 96 w 204"/>
                    <a:gd name="T17" fmla="*/ 63 h 246"/>
                    <a:gd name="T18" fmla="*/ 96 w 204"/>
                    <a:gd name="T19" fmla="*/ 15 h 246"/>
                    <a:gd name="T20" fmla="*/ 173 w 204"/>
                    <a:gd name="T21" fmla="*/ 15 h 246"/>
                    <a:gd name="T22" fmla="*/ 188 w 204"/>
                    <a:gd name="T23" fmla="*/ 30 h 246"/>
                    <a:gd name="T24" fmla="*/ 188 w 204"/>
                    <a:gd name="T25" fmla="*/ 218 h 246"/>
                    <a:gd name="T26" fmla="*/ 204 w 204"/>
                    <a:gd name="T27" fmla="*/ 218 h 246"/>
                    <a:gd name="T28" fmla="*/ 204 w 204"/>
                    <a:gd name="T29" fmla="*/ 30 h 246"/>
                    <a:gd name="T30" fmla="*/ 173 w 204"/>
                    <a:gd name="T31" fmla="*/ 0 h 246"/>
                    <a:gd name="T32" fmla="*/ 86 w 204"/>
                    <a:gd name="T33" fmla="*/ 0 h 246"/>
                    <a:gd name="T34" fmla="*/ 80 w 204"/>
                    <a:gd name="T35" fmla="*/ 2 h 246"/>
                    <a:gd name="T36" fmla="*/ 2 w 204"/>
                    <a:gd name="T37" fmla="*/ 80 h 246"/>
                    <a:gd name="T38" fmla="*/ 0 w 204"/>
                    <a:gd name="T39" fmla="*/ 85 h 246"/>
                    <a:gd name="T40" fmla="*/ 0 w 204"/>
                    <a:gd name="T41" fmla="*/ 216 h 246"/>
                    <a:gd name="T42" fmla="*/ 31 w 204"/>
                    <a:gd name="T43" fmla="*/ 246 h 246"/>
                    <a:gd name="T44" fmla="*/ 173 w 204"/>
                    <a:gd name="T45" fmla="*/ 246 h 246"/>
                    <a:gd name="T46" fmla="*/ 204 w 204"/>
                    <a:gd name="T47" fmla="*/ 222 h 246"/>
                    <a:gd name="T48" fmla="*/ 204 w 204"/>
                    <a:gd name="T49" fmla="*/ 218 h 246"/>
                    <a:gd name="T50" fmla="*/ 204 w 204"/>
                    <a:gd name="T51" fmla="*/ 218 h 246"/>
                    <a:gd name="T52" fmla="*/ 198 w 204"/>
                    <a:gd name="T53" fmla="*/ 2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6">
                      <a:moveTo>
                        <a:pt x="198" y="218"/>
                      </a:moveTo>
                      <a:cubicBezTo>
                        <a:pt x="198" y="218"/>
                        <a:pt x="198" y="218"/>
                        <a:pt x="198" y="218"/>
                      </a:cubicBezTo>
                      <a:cubicBezTo>
                        <a:pt x="188" y="218"/>
                        <a:pt x="188" y="218"/>
                        <a:pt x="188" y="218"/>
                      </a:cubicBezTo>
                      <a:cubicBezTo>
                        <a:pt x="188" y="226"/>
                        <a:pt x="183" y="230"/>
                        <a:pt x="173" y="230"/>
                      </a:cubicBezTo>
                      <a:cubicBezTo>
                        <a:pt x="30" y="230"/>
                        <a:pt x="30" y="230"/>
                        <a:pt x="30" y="230"/>
                      </a:cubicBezTo>
                      <a:cubicBezTo>
                        <a:pt x="20" y="230"/>
                        <a:pt x="15" y="226"/>
                        <a:pt x="15" y="216"/>
                      </a:cubicBezTo>
                      <a:cubicBezTo>
                        <a:pt x="15" y="94"/>
                        <a:pt x="15" y="94"/>
                        <a:pt x="15" y="94"/>
                      </a:cubicBezTo>
                      <a:cubicBezTo>
                        <a:pt x="65" y="94"/>
                        <a:pt x="65" y="94"/>
                        <a:pt x="65" y="94"/>
                      </a:cubicBezTo>
                      <a:cubicBezTo>
                        <a:pt x="84" y="94"/>
                        <a:pt x="96" y="82"/>
                        <a:pt x="96" y="63"/>
                      </a:cubicBezTo>
                      <a:cubicBezTo>
                        <a:pt x="96" y="15"/>
                        <a:pt x="96" y="15"/>
                        <a:pt x="96" y="15"/>
                      </a:cubicBezTo>
                      <a:cubicBezTo>
                        <a:pt x="173" y="15"/>
                        <a:pt x="173" y="15"/>
                        <a:pt x="173" y="15"/>
                      </a:cubicBezTo>
                      <a:cubicBezTo>
                        <a:pt x="184" y="15"/>
                        <a:pt x="188" y="20"/>
                        <a:pt x="188" y="30"/>
                      </a:cubicBezTo>
                      <a:cubicBezTo>
                        <a:pt x="188" y="30"/>
                        <a:pt x="188" y="173"/>
                        <a:pt x="188" y="218"/>
                      </a:cubicBezTo>
                      <a:cubicBezTo>
                        <a:pt x="204" y="218"/>
                        <a:pt x="204" y="218"/>
                        <a:pt x="204" y="218"/>
                      </a:cubicBezTo>
                      <a:cubicBezTo>
                        <a:pt x="204" y="30"/>
                        <a:pt x="204" y="30"/>
                        <a:pt x="204" y="30"/>
                      </a:cubicBezTo>
                      <a:cubicBezTo>
                        <a:pt x="204" y="11"/>
                        <a:pt x="192" y="0"/>
                        <a:pt x="173" y="0"/>
                      </a:cubicBezTo>
                      <a:cubicBezTo>
                        <a:pt x="86" y="0"/>
                        <a:pt x="86" y="0"/>
                        <a:pt x="86" y="0"/>
                      </a:cubicBezTo>
                      <a:cubicBezTo>
                        <a:pt x="83" y="0"/>
                        <a:pt x="81" y="0"/>
                        <a:pt x="80" y="2"/>
                      </a:cubicBezTo>
                      <a:cubicBezTo>
                        <a:pt x="2" y="80"/>
                        <a:pt x="2" y="80"/>
                        <a:pt x="2" y="80"/>
                      </a:cubicBezTo>
                      <a:cubicBezTo>
                        <a:pt x="1" y="81"/>
                        <a:pt x="0" y="83"/>
                        <a:pt x="0" y="85"/>
                      </a:cubicBezTo>
                      <a:cubicBezTo>
                        <a:pt x="0" y="216"/>
                        <a:pt x="0" y="216"/>
                        <a:pt x="0" y="216"/>
                      </a:cubicBezTo>
                      <a:cubicBezTo>
                        <a:pt x="0" y="235"/>
                        <a:pt x="12" y="246"/>
                        <a:pt x="31" y="246"/>
                      </a:cubicBezTo>
                      <a:cubicBezTo>
                        <a:pt x="31" y="246"/>
                        <a:pt x="173" y="246"/>
                        <a:pt x="173" y="246"/>
                      </a:cubicBezTo>
                      <a:cubicBezTo>
                        <a:pt x="190" y="246"/>
                        <a:pt x="202" y="237"/>
                        <a:pt x="204" y="222"/>
                      </a:cubicBezTo>
                      <a:cubicBezTo>
                        <a:pt x="204" y="220"/>
                        <a:pt x="204" y="219"/>
                        <a:pt x="204" y="218"/>
                      </a:cubicBezTo>
                      <a:cubicBezTo>
                        <a:pt x="204" y="218"/>
                        <a:pt x="204" y="218"/>
                        <a:pt x="204" y="218"/>
                      </a:cubicBezTo>
                      <a:cubicBezTo>
                        <a:pt x="198" y="218"/>
                        <a:pt x="198" y="218"/>
                        <a:pt x="198" y="2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Freeform 62"/>
                <p:cNvSpPr>
                  <a:spLocks/>
                </p:cNvSpPr>
                <p:nvPr/>
              </p:nvSpPr>
              <p:spPr bwMode="auto">
                <a:xfrm>
                  <a:off x="6071098" y="3787350"/>
                  <a:ext cx="203200" cy="201611"/>
                </a:xfrm>
                <a:custGeom>
                  <a:avLst/>
                  <a:gdLst>
                    <a:gd name="T0" fmla="*/ 54 w 54"/>
                    <a:gd name="T1" fmla="*/ 0 h 54"/>
                    <a:gd name="T2" fmla="*/ 54 w 54"/>
                    <a:gd name="T3" fmla="*/ 39 h 54"/>
                    <a:gd name="T4" fmla="*/ 39 w 54"/>
                    <a:gd name="T5" fmla="*/ 54 h 54"/>
                    <a:gd name="T6" fmla="*/ 0 w 54"/>
                    <a:gd name="T7" fmla="*/ 54 h 54"/>
                    <a:gd name="T8" fmla="*/ 54 w 54"/>
                    <a:gd name="T9" fmla="*/ 0 h 54"/>
                  </a:gdLst>
                  <a:ahLst/>
                  <a:cxnLst>
                    <a:cxn ang="0">
                      <a:pos x="T0" y="T1"/>
                    </a:cxn>
                    <a:cxn ang="0">
                      <a:pos x="T2" y="T3"/>
                    </a:cxn>
                    <a:cxn ang="0">
                      <a:pos x="T4" y="T5"/>
                    </a:cxn>
                    <a:cxn ang="0">
                      <a:pos x="T6" y="T7"/>
                    </a:cxn>
                    <a:cxn ang="0">
                      <a:pos x="T8" y="T9"/>
                    </a:cxn>
                  </a:cxnLst>
                  <a:rect l="0" t="0" r="r" b="b"/>
                  <a:pathLst>
                    <a:path w="54" h="54">
                      <a:moveTo>
                        <a:pt x="54" y="0"/>
                      </a:moveTo>
                      <a:cubicBezTo>
                        <a:pt x="54" y="39"/>
                        <a:pt x="54" y="39"/>
                        <a:pt x="54" y="39"/>
                      </a:cubicBezTo>
                      <a:cubicBezTo>
                        <a:pt x="54" y="50"/>
                        <a:pt x="49" y="54"/>
                        <a:pt x="39" y="54"/>
                      </a:cubicBezTo>
                      <a:cubicBezTo>
                        <a:pt x="0" y="54"/>
                        <a:pt x="0" y="54"/>
                        <a:pt x="0" y="54"/>
                      </a:cubicBezTo>
                      <a:lnTo>
                        <a:pt x="54"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6" name="Down Arrow 5"/>
            <p:cNvSpPr/>
            <p:nvPr/>
          </p:nvSpPr>
          <p:spPr bwMode="auto">
            <a:xfrm rot="16200000">
              <a:off x="2400501" y="4667232"/>
              <a:ext cx="152316" cy="152097"/>
            </a:xfrm>
            <a:prstGeom prst="downArrow">
              <a:avLst/>
            </a:prstGeom>
            <a:solidFill>
              <a:schemeClr val="bg1"/>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136" name="Down Arrow 135"/>
            <p:cNvSpPr/>
            <p:nvPr/>
          </p:nvSpPr>
          <p:spPr bwMode="auto">
            <a:xfrm rot="5400000" flipH="1">
              <a:off x="2400499" y="4811435"/>
              <a:ext cx="152316" cy="152097"/>
            </a:xfrm>
            <a:prstGeom prst="downArrow">
              <a:avLst/>
            </a:prstGeom>
            <a:solidFill>
              <a:schemeClr val="bg1"/>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grpSp>
        <p:nvGrpSpPr>
          <p:cNvPr id="12" name="Group 11"/>
          <p:cNvGrpSpPr/>
          <p:nvPr/>
        </p:nvGrpSpPr>
        <p:grpSpPr>
          <a:xfrm>
            <a:off x="3503010" y="4631988"/>
            <a:ext cx="921293" cy="386799"/>
            <a:chOff x="3450022" y="4702175"/>
            <a:chExt cx="707637" cy="297097"/>
          </a:xfrm>
          <a:effectLst>
            <a:outerShdw blurRad="63500" sx="102000" sy="102000" algn="ctr" rotWithShape="0">
              <a:prstClr val="black">
                <a:alpha val="40000"/>
              </a:prstClr>
            </a:outerShdw>
          </a:effectLst>
        </p:grpSpPr>
        <p:grpSp>
          <p:nvGrpSpPr>
            <p:cNvPr id="9" name="Group 4"/>
            <p:cNvGrpSpPr>
              <a:grpSpLocks noChangeAspect="1"/>
            </p:cNvGrpSpPr>
            <p:nvPr/>
          </p:nvGrpSpPr>
          <p:grpSpPr bwMode="auto">
            <a:xfrm rot="10800000">
              <a:off x="3644896" y="4702175"/>
              <a:ext cx="512763" cy="288925"/>
              <a:chOff x="2437" y="2962"/>
              <a:chExt cx="323" cy="182"/>
            </a:xfrm>
          </p:grpSpPr>
          <p:sp>
            <p:nvSpPr>
              <p:cNvPr id="10" name="AutoShape 3"/>
              <p:cNvSpPr>
                <a:spLocks noChangeAspect="1" noChangeArrowheads="1" noTextEdit="1"/>
              </p:cNvSpPr>
              <p:nvPr/>
            </p:nvSpPr>
            <p:spPr bwMode="auto">
              <a:xfrm>
                <a:off x="2437" y="2962"/>
                <a:ext cx="18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5"/>
              <p:cNvSpPr>
                <a:spLocks/>
              </p:cNvSpPr>
              <p:nvPr/>
            </p:nvSpPr>
            <p:spPr bwMode="auto">
              <a:xfrm>
                <a:off x="2578" y="2962"/>
                <a:ext cx="182" cy="182"/>
              </a:xfrm>
              <a:custGeom>
                <a:avLst/>
                <a:gdLst>
                  <a:gd name="T0" fmla="*/ 209 w 364"/>
                  <a:gd name="T1" fmla="*/ 227 h 364"/>
                  <a:gd name="T2" fmla="*/ 150 w 364"/>
                  <a:gd name="T3" fmla="*/ 286 h 364"/>
                  <a:gd name="T4" fmla="*/ 143 w 364"/>
                  <a:gd name="T5" fmla="*/ 293 h 364"/>
                  <a:gd name="T6" fmla="*/ 137 w 364"/>
                  <a:gd name="T7" fmla="*/ 310 h 364"/>
                  <a:gd name="T8" fmla="*/ 137 w 364"/>
                  <a:gd name="T9" fmla="*/ 327 h 364"/>
                  <a:gd name="T10" fmla="*/ 143 w 364"/>
                  <a:gd name="T11" fmla="*/ 343 h 364"/>
                  <a:gd name="T12" fmla="*/ 150 w 364"/>
                  <a:gd name="T13" fmla="*/ 351 h 364"/>
                  <a:gd name="T14" fmla="*/ 165 w 364"/>
                  <a:gd name="T15" fmla="*/ 361 h 364"/>
                  <a:gd name="T16" fmla="*/ 181 w 364"/>
                  <a:gd name="T17" fmla="*/ 364 h 364"/>
                  <a:gd name="T18" fmla="*/ 199 w 364"/>
                  <a:gd name="T19" fmla="*/ 361 h 364"/>
                  <a:gd name="T20" fmla="*/ 214 w 364"/>
                  <a:gd name="T21" fmla="*/ 351 h 364"/>
                  <a:gd name="T22" fmla="*/ 351 w 364"/>
                  <a:gd name="T23" fmla="*/ 214 h 364"/>
                  <a:gd name="T24" fmla="*/ 361 w 364"/>
                  <a:gd name="T25" fmla="*/ 199 h 364"/>
                  <a:gd name="T26" fmla="*/ 364 w 364"/>
                  <a:gd name="T27" fmla="*/ 181 h 364"/>
                  <a:gd name="T28" fmla="*/ 361 w 364"/>
                  <a:gd name="T29" fmla="*/ 165 h 364"/>
                  <a:gd name="T30" fmla="*/ 351 w 364"/>
                  <a:gd name="T31" fmla="*/ 150 h 364"/>
                  <a:gd name="T32" fmla="*/ 214 w 364"/>
                  <a:gd name="T33" fmla="*/ 13 h 364"/>
                  <a:gd name="T34" fmla="*/ 199 w 364"/>
                  <a:gd name="T35" fmla="*/ 3 h 364"/>
                  <a:gd name="T36" fmla="*/ 181 w 364"/>
                  <a:gd name="T37" fmla="*/ 0 h 364"/>
                  <a:gd name="T38" fmla="*/ 165 w 364"/>
                  <a:gd name="T39" fmla="*/ 3 h 364"/>
                  <a:gd name="T40" fmla="*/ 150 w 364"/>
                  <a:gd name="T41" fmla="*/ 13 h 364"/>
                  <a:gd name="T42" fmla="*/ 143 w 364"/>
                  <a:gd name="T43" fmla="*/ 20 h 364"/>
                  <a:gd name="T44" fmla="*/ 137 w 364"/>
                  <a:gd name="T45" fmla="*/ 36 h 364"/>
                  <a:gd name="T46" fmla="*/ 137 w 364"/>
                  <a:gd name="T47" fmla="*/ 53 h 364"/>
                  <a:gd name="T48" fmla="*/ 143 w 364"/>
                  <a:gd name="T49" fmla="*/ 71 h 364"/>
                  <a:gd name="T50" fmla="*/ 150 w 364"/>
                  <a:gd name="T51" fmla="*/ 77 h 364"/>
                  <a:gd name="T52" fmla="*/ 46 w 364"/>
                  <a:gd name="T53" fmla="*/ 136 h 364"/>
                  <a:gd name="T54" fmla="*/ 36 w 364"/>
                  <a:gd name="T55" fmla="*/ 137 h 364"/>
                  <a:gd name="T56" fmla="*/ 20 w 364"/>
                  <a:gd name="T57" fmla="*/ 145 h 364"/>
                  <a:gd name="T58" fmla="*/ 8 w 364"/>
                  <a:gd name="T59" fmla="*/ 156 h 364"/>
                  <a:gd name="T60" fmla="*/ 1 w 364"/>
                  <a:gd name="T61" fmla="*/ 173 h 364"/>
                  <a:gd name="T62" fmla="*/ 0 w 364"/>
                  <a:gd name="T63" fmla="*/ 181 h 364"/>
                  <a:gd name="T64" fmla="*/ 3 w 364"/>
                  <a:gd name="T65" fmla="*/ 200 h 364"/>
                  <a:gd name="T66" fmla="*/ 13 w 364"/>
                  <a:gd name="T67" fmla="*/ 214 h 364"/>
                  <a:gd name="T68" fmla="*/ 27 w 364"/>
                  <a:gd name="T69" fmla="*/ 224 h 364"/>
                  <a:gd name="T70" fmla="*/ 46 w 364"/>
                  <a:gd name="T71" fmla="*/ 22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 h="364">
                    <a:moveTo>
                      <a:pt x="46" y="227"/>
                    </a:moveTo>
                    <a:lnTo>
                      <a:pt x="209" y="227"/>
                    </a:lnTo>
                    <a:lnTo>
                      <a:pt x="209" y="227"/>
                    </a:lnTo>
                    <a:lnTo>
                      <a:pt x="150" y="286"/>
                    </a:lnTo>
                    <a:lnTo>
                      <a:pt x="150" y="286"/>
                    </a:lnTo>
                    <a:lnTo>
                      <a:pt x="143" y="293"/>
                    </a:lnTo>
                    <a:lnTo>
                      <a:pt x="140" y="301"/>
                    </a:lnTo>
                    <a:lnTo>
                      <a:pt x="137" y="310"/>
                    </a:lnTo>
                    <a:lnTo>
                      <a:pt x="137" y="318"/>
                    </a:lnTo>
                    <a:lnTo>
                      <a:pt x="137" y="327"/>
                    </a:lnTo>
                    <a:lnTo>
                      <a:pt x="140" y="336"/>
                    </a:lnTo>
                    <a:lnTo>
                      <a:pt x="143" y="343"/>
                    </a:lnTo>
                    <a:lnTo>
                      <a:pt x="150" y="351"/>
                    </a:lnTo>
                    <a:lnTo>
                      <a:pt x="150" y="351"/>
                    </a:lnTo>
                    <a:lnTo>
                      <a:pt x="156" y="356"/>
                    </a:lnTo>
                    <a:lnTo>
                      <a:pt x="165" y="361"/>
                    </a:lnTo>
                    <a:lnTo>
                      <a:pt x="173" y="363"/>
                    </a:lnTo>
                    <a:lnTo>
                      <a:pt x="181" y="364"/>
                    </a:lnTo>
                    <a:lnTo>
                      <a:pt x="190" y="363"/>
                    </a:lnTo>
                    <a:lnTo>
                      <a:pt x="199" y="361"/>
                    </a:lnTo>
                    <a:lnTo>
                      <a:pt x="208" y="356"/>
                    </a:lnTo>
                    <a:lnTo>
                      <a:pt x="214" y="351"/>
                    </a:lnTo>
                    <a:lnTo>
                      <a:pt x="351" y="214"/>
                    </a:lnTo>
                    <a:lnTo>
                      <a:pt x="351" y="214"/>
                    </a:lnTo>
                    <a:lnTo>
                      <a:pt x="356" y="206"/>
                    </a:lnTo>
                    <a:lnTo>
                      <a:pt x="361" y="199"/>
                    </a:lnTo>
                    <a:lnTo>
                      <a:pt x="363" y="190"/>
                    </a:lnTo>
                    <a:lnTo>
                      <a:pt x="364" y="181"/>
                    </a:lnTo>
                    <a:lnTo>
                      <a:pt x="363" y="173"/>
                    </a:lnTo>
                    <a:lnTo>
                      <a:pt x="361" y="165"/>
                    </a:lnTo>
                    <a:lnTo>
                      <a:pt x="356" y="156"/>
                    </a:lnTo>
                    <a:lnTo>
                      <a:pt x="351" y="150"/>
                    </a:lnTo>
                    <a:lnTo>
                      <a:pt x="214" y="13"/>
                    </a:lnTo>
                    <a:lnTo>
                      <a:pt x="214" y="13"/>
                    </a:lnTo>
                    <a:lnTo>
                      <a:pt x="208" y="7"/>
                    </a:lnTo>
                    <a:lnTo>
                      <a:pt x="199" y="3"/>
                    </a:lnTo>
                    <a:lnTo>
                      <a:pt x="190" y="0"/>
                    </a:lnTo>
                    <a:lnTo>
                      <a:pt x="181" y="0"/>
                    </a:lnTo>
                    <a:lnTo>
                      <a:pt x="173" y="0"/>
                    </a:lnTo>
                    <a:lnTo>
                      <a:pt x="165" y="3"/>
                    </a:lnTo>
                    <a:lnTo>
                      <a:pt x="156" y="7"/>
                    </a:lnTo>
                    <a:lnTo>
                      <a:pt x="150" y="13"/>
                    </a:lnTo>
                    <a:lnTo>
                      <a:pt x="150" y="13"/>
                    </a:lnTo>
                    <a:lnTo>
                      <a:pt x="143" y="20"/>
                    </a:lnTo>
                    <a:lnTo>
                      <a:pt x="140" y="28"/>
                    </a:lnTo>
                    <a:lnTo>
                      <a:pt x="137" y="36"/>
                    </a:lnTo>
                    <a:lnTo>
                      <a:pt x="137" y="45"/>
                    </a:lnTo>
                    <a:lnTo>
                      <a:pt x="137" y="53"/>
                    </a:lnTo>
                    <a:lnTo>
                      <a:pt x="140" y="62"/>
                    </a:lnTo>
                    <a:lnTo>
                      <a:pt x="143" y="71"/>
                    </a:lnTo>
                    <a:lnTo>
                      <a:pt x="150" y="77"/>
                    </a:lnTo>
                    <a:lnTo>
                      <a:pt x="150" y="77"/>
                    </a:lnTo>
                    <a:lnTo>
                      <a:pt x="209" y="136"/>
                    </a:lnTo>
                    <a:lnTo>
                      <a:pt x="46" y="136"/>
                    </a:lnTo>
                    <a:lnTo>
                      <a:pt x="46" y="136"/>
                    </a:lnTo>
                    <a:lnTo>
                      <a:pt x="36" y="137"/>
                    </a:lnTo>
                    <a:lnTo>
                      <a:pt x="27" y="140"/>
                    </a:lnTo>
                    <a:lnTo>
                      <a:pt x="20" y="145"/>
                    </a:lnTo>
                    <a:lnTo>
                      <a:pt x="13" y="150"/>
                    </a:lnTo>
                    <a:lnTo>
                      <a:pt x="8" y="156"/>
                    </a:lnTo>
                    <a:lnTo>
                      <a:pt x="3" y="164"/>
                    </a:lnTo>
                    <a:lnTo>
                      <a:pt x="1" y="173"/>
                    </a:lnTo>
                    <a:lnTo>
                      <a:pt x="0" y="181"/>
                    </a:lnTo>
                    <a:lnTo>
                      <a:pt x="0" y="181"/>
                    </a:lnTo>
                    <a:lnTo>
                      <a:pt x="1" y="191"/>
                    </a:lnTo>
                    <a:lnTo>
                      <a:pt x="3" y="200"/>
                    </a:lnTo>
                    <a:lnTo>
                      <a:pt x="8" y="208"/>
                    </a:lnTo>
                    <a:lnTo>
                      <a:pt x="13" y="214"/>
                    </a:lnTo>
                    <a:lnTo>
                      <a:pt x="20" y="219"/>
                    </a:lnTo>
                    <a:lnTo>
                      <a:pt x="27" y="224"/>
                    </a:lnTo>
                    <a:lnTo>
                      <a:pt x="36" y="226"/>
                    </a:lnTo>
                    <a:lnTo>
                      <a:pt x="46" y="227"/>
                    </a:lnTo>
                    <a:lnTo>
                      <a:pt x="46" y="227"/>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50022" y="4709962"/>
              <a:ext cx="289310" cy="289310"/>
            </a:xfrm>
            <a:prstGeom prst="rect">
              <a:avLst/>
            </a:prstGeom>
          </p:spPr>
        </p:pic>
      </p:grpSp>
      <p:grpSp>
        <p:nvGrpSpPr>
          <p:cNvPr id="150" name="Group 149"/>
          <p:cNvGrpSpPr/>
          <p:nvPr/>
        </p:nvGrpSpPr>
        <p:grpSpPr>
          <a:xfrm>
            <a:off x="5071431" y="4595290"/>
            <a:ext cx="355161" cy="460195"/>
            <a:chOff x="3155718" y="2014538"/>
            <a:chExt cx="657225" cy="940527"/>
          </a:xfrm>
          <a:solidFill>
            <a:schemeClr val="bg1"/>
          </a:solidFill>
          <a:effectLst>
            <a:outerShdw blurRad="63500" sx="102000" sy="102000" algn="ctr" rotWithShape="0">
              <a:prstClr val="black">
                <a:alpha val="40000"/>
              </a:prstClr>
            </a:outerShdw>
          </a:effectLst>
        </p:grpSpPr>
        <p:sp>
          <p:nvSpPr>
            <p:cNvPr id="151" name="Oval 17"/>
            <p:cNvSpPr>
              <a:spLocks noChangeArrowheads="1"/>
            </p:cNvSpPr>
            <p:nvPr/>
          </p:nvSpPr>
          <p:spPr bwMode="auto">
            <a:xfrm>
              <a:off x="3155718" y="2014538"/>
              <a:ext cx="657225" cy="2905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2" name="Freeform 18"/>
            <p:cNvSpPr>
              <a:spLocks/>
            </p:cNvSpPr>
            <p:nvPr/>
          </p:nvSpPr>
          <p:spPr bwMode="auto">
            <a:xfrm>
              <a:off x="3158893" y="2205415"/>
              <a:ext cx="650874" cy="315912"/>
            </a:xfrm>
            <a:custGeom>
              <a:avLst/>
              <a:gdLst>
                <a:gd name="T0" fmla="*/ 195 w 195"/>
                <a:gd name="T1" fmla="*/ 0 h 95"/>
                <a:gd name="T2" fmla="*/ 98 w 195"/>
                <a:gd name="T3" fmla="*/ 36 h 95"/>
                <a:gd name="T4" fmla="*/ 1 w 195"/>
                <a:gd name="T5" fmla="*/ 1 h 95"/>
                <a:gd name="T6" fmla="*/ 0 w 195"/>
                <a:gd name="T7" fmla="*/ 0 h 95"/>
                <a:gd name="T8" fmla="*/ 0 w 195"/>
                <a:gd name="T9" fmla="*/ 53 h 95"/>
                <a:gd name="T10" fmla="*/ 98 w 195"/>
                <a:gd name="T11" fmla="*/ 95 h 95"/>
                <a:gd name="T12" fmla="*/ 195 w 195"/>
                <a:gd name="T13" fmla="*/ 53 h 95"/>
                <a:gd name="T14" fmla="*/ 195 w 195"/>
                <a:gd name="T15" fmla="*/ 0 h 95"/>
                <a:gd name="T16" fmla="*/ 195 w 19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5">
                  <a:moveTo>
                    <a:pt x="195" y="0"/>
                  </a:moveTo>
                  <a:cubicBezTo>
                    <a:pt x="182" y="25"/>
                    <a:pt x="137" y="36"/>
                    <a:pt x="98" y="36"/>
                  </a:cubicBezTo>
                  <a:cubicBezTo>
                    <a:pt x="58" y="36"/>
                    <a:pt x="12" y="24"/>
                    <a:pt x="1" y="1"/>
                  </a:cubicBezTo>
                  <a:cubicBezTo>
                    <a:pt x="0" y="1"/>
                    <a:pt x="0" y="1"/>
                    <a:pt x="0" y="0"/>
                  </a:cubicBezTo>
                  <a:cubicBezTo>
                    <a:pt x="0" y="53"/>
                    <a:pt x="0" y="53"/>
                    <a:pt x="0" y="53"/>
                  </a:cubicBezTo>
                  <a:cubicBezTo>
                    <a:pt x="0" y="70"/>
                    <a:pt x="39" y="95"/>
                    <a:pt x="98" y="95"/>
                  </a:cubicBezTo>
                  <a:cubicBezTo>
                    <a:pt x="156" y="95"/>
                    <a:pt x="195" y="70"/>
                    <a:pt x="195" y="53"/>
                  </a:cubicBezTo>
                  <a:cubicBezTo>
                    <a:pt x="195" y="0"/>
                    <a:pt x="195" y="0"/>
                    <a:pt x="195" y="0"/>
                  </a:cubicBezTo>
                  <a:cubicBezTo>
                    <a:pt x="195" y="0"/>
                    <a:pt x="195" y="0"/>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3" name="Freeform 19"/>
            <p:cNvSpPr>
              <a:spLocks/>
            </p:cNvSpPr>
            <p:nvPr/>
          </p:nvSpPr>
          <p:spPr bwMode="auto">
            <a:xfrm>
              <a:off x="3158893" y="2420103"/>
              <a:ext cx="650874" cy="315912"/>
            </a:xfrm>
            <a:custGeom>
              <a:avLst/>
              <a:gdLst>
                <a:gd name="T0" fmla="*/ 98 w 195"/>
                <a:gd name="T1" fmla="*/ 37 h 95"/>
                <a:gd name="T2" fmla="*/ 1 w 195"/>
                <a:gd name="T3" fmla="*/ 2 h 95"/>
                <a:gd name="T4" fmla="*/ 0 w 195"/>
                <a:gd name="T5" fmla="*/ 1 h 95"/>
                <a:gd name="T6" fmla="*/ 0 w 195"/>
                <a:gd name="T7" fmla="*/ 54 h 95"/>
                <a:gd name="T8" fmla="*/ 98 w 195"/>
                <a:gd name="T9" fmla="*/ 95 h 95"/>
                <a:gd name="T10" fmla="*/ 195 w 195"/>
                <a:gd name="T11" fmla="*/ 54 h 95"/>
                <a:gd name="T12" fmla="*/ 195 w 195"/>
                <a:gd name="T13" fmla="*/ 0 h 95"/>
                <a:gd name="T14" fmla="*/ 195 w 195"/>
                <a:gd name="T15" fmla="*/ 1 h 95"/>
                <a:gd name="T16" fmla="*/ 98 w 195"/>
                <a:gd name="T17" fmla="*/ 3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5">
                  <a:moveTo>
                    <a:pt x="98" y="37"/>
                  </a:moveTo>
                  <a:cubicBezTo>
                    <a:pt x="58" y="37"/>
                    <a:pt x="12" y="24"/>
                    <a:pt x="1" y="2"/>
                  </a:cubicBezTo>
                  <a:cubicBezTo>
                    <a:pt x="0" y="1"/>
                    <a:pt x="0" y="1"/>
                    <a:pt x="0" y="1"/>
                  </a:cubicBezTo>
                  <a:cubicBezTo>
                    <a:pt x="0" y="54"/>
                    <a:pt x="0" y="54"/>
                    <a:pt x="0" y="54"/>
                  </a:cubicBezTo>
                  <a:cubicBezTo>
                    <a:pt x="0" y="70"/>
                    <a:pt x="39" y="95"/>
                    <a:pt x="98" y="95"/>
                  </a:cubicBezTo>
                  <a:cubicBezTo>
                    <a:pt x="156" y="95"/>
                    <a:pt x="195" y="70"/>
                    <a:pt x="195" y="54"/>
                  </a:cubicBezTo>
                  <a:cubicBezTo>
                    <a:pt x="195" y="0"/>
                    <a:pt x="195" y="0"/>
                    <a:pt x="195" y="0"/>
                  </a:cubicBezTo>
                  <a:cubicBezTo>
                    <a:pt x="195" y="0"/>
                    <a:pt x="195" y="0"/>
                    <a:pt x="195" y="1"/>
                  </a:cubicBezTo>
                  <a:cubicBezTo>
                    <a:pt x="182" y="26"/>
                    <a:pt x="137" y="37"/>
                    <a:pt x="9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4" name="Freeform 20"/>
            <p:cNvSpPr>
              <a:spLocks/>
            </p:cNvSpPr>
            <p:nvPr/>
          </p:nvSpPr>
          <p:spPr bwMode="auto">
            <a:xfrm>
              <a:off x="3158893" y="2635977"/>
              <a:ext cx="650874" cy="319088"/>
            </a:xfrm>
            <a:custGeom>
              <a:avLst/>
              <a:gdLst>
                <a:gd name="T0" fmla="*/ 98 w 195"/>
                <a:gd name="T1" fmla="*/ 37 h 96"/>
                <a:gd name="T2" fmla="*/ 1 w 195"/>
                <a:gd name="T3" fmla="*/ 2 h 96"/>
                <a:gd name="T4" fmla="*/ 0 w 195"/>
                <a:gd name="T5" fmla="*/ 1 h 96"/>
                <a:gd name="T6" fmla="*/ 0 w 195"/>
                <a:gd name="T7" fmla="*/ 54 h 96"/>
                <a:gd name="T8" fmla="*/ 98 w 195"/>
                <a:gd name="T9" fmla="*/ 96 h 96"/>
                <a:gd name="T10" fmla="*/ 195 w 195"/>
                <a:gd name="T11" fmla="*/ 54 h 96"/>
                <a:gd name="T12" fmla="*/ 195 w 195"/>
                <a:gd name="T13" fmla="*/ 0 h 96"/>
                <a:gd name="T14" fmla="*/ 195 w 195"/>
                <a:gd name="T15" fmla="*/ 1 h 96"/>
                <a:gd name="T16" fmla="*/ 98 w 195"/>
                <a:gd name="T17"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6">
                  <a:moveTo>
                    <a:pt x="98" y="37"/>
                  </a:moveTo>
                  <a:cubicBezTo>
                    <a:pt x="58" y="37"/>
                    <a:pt x="12" y="24"/>
                    <a:pt x="1" y="2"/>
                  </a:cubicBezTo>
                  <a:cubicBezTo>
                    <a:pt x="0" y="1"/>
                    <a:pt x="0" y="1"/>
                    <a:pt x="0" y="1"/>
                  </a:cubicBezTo>
                  <a:cubicBezTo>
                    <a:pt x="0" y="54"/>
                    <a:pt x="0" y="54"/>
                    <a:pt x="0" y="54"/>
                  </a:cubicBezTo>
                  <a:cubicBezTo>
                    <a:pt x="0" y="70"/>
                    <a:pt x="39" y="96"/>
                    <a:pt x="98" y="96"/>
                  </a:cubicBezTo>
                  <a:cubicBezTo>
                    <a:pt x="156" y="96"/>
                    <a:pt x="195" y="70"/>
                    <a:pt x="195" y="54"/>
                  </a:cubicBezTo>
                  <a:cubicBezTo>
                    <a:pt x="195" y="0"/>
                    <a:pt x="195" y="0"/>
                    <a:pt x="195" y="0"/>
                  </a:cubicBezTo>
                  <a:cubicBezTo>
                    <a:pt x="195" y="0"/>
                    <a:pt x="195" y="0"/>
                    <a:pt x="195" y="1"/>
                  </a:cubicBezTo>
                  <a:cubicBezTo>
                    <a:pt x="182" y="26"/>
                    <a:pt x="137" y="37"/>
                    <a:pt x="9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59" name="Rektangel med afrundet, diagonalt hjørne 23"/>
          <p:cNvSpPr/>
          <p:nvPr/>
        </p:nvSpPr>
        <p:spPr>
          <a:xfrm>
            <a:off x="5991148" y="3314700"/>
            <a:ext cx="1342114" cy="1804892"/>
          </a:xfrm>
          <a:prstGeom prst="roundRect">
            <a:avLst>
              <a:gd name="adj" fmla="val 9487"/>
            </a:avLst>
          </a:prstGeom>
          <a:gradFill flip="none" rotWithShape="1">
            <a:gsLst>
              <a:gs pos="0">
                <a:srgbClr val="E2AC00"/>
              </a:gs>
              <a:gs pos="60640">
                <a:srgbClr val="FFE585"/>
              </a:gs>
              <a:gs pos="29000">
                <a:srgbClr val="FFDE75"/>
              </a:gs>
              <a:gs pos="100000">
                <a:srgbClr val="FFC000"/>
              </a:gs>
            </a:gsLst>
            <a:lin ang="16200000" scaled="1"/>
            <a:tileRect/>
          </a:gradFill>
          <a:ln w="19050" cap="flat" cmpd="sng" algn="ctr">
            <a:noFill/>
            <a:prstDash val="solid"/>
          </a:ln>
          <a:effectLst>
            <a:outerShdw blurRad="44450" dist="27940" dir="5400000" algn="ctr">
              <a:srgbClr val="000000">
                <a:alpha val="32000"/>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dirty="0" smtClean="0">
                <a:solidFill>
                  <a:srgbClr val="000000">
                    <a:lumMod val="85000"/>
                    <a:lumOff val="15000"/>
                  </a:srgbClr>
                </a:solidFill>
                <a:latin typeface="Calibri" pitchFamily="34" charset="0"/>
                <a:cs typeface="Calibri" pitchFamily="34" charset="0"/>
              </a:rPr>
              <a:t>Apps &amp;</a:t>
            </a:r>
          </a:p>
          <a:p>
            <a:pPr algn="ctr"/>
            <a:r>
              <a:rPr lang="en-US" sz="1400" b="1" dirty="0" smtClean="0">
                <a:solidFill>
                  <a:srgbClr val="000000">
                    <a:lumMod val="85000"/>
                    <a:lumOff val="15000"/>
                  </a:srgbClr>
                </a:solidFill>
                <a:latin typeface="Calibri" pitchFamily="34" charset="0"/>
                <a:cs typeface="Calibri" pitchFamily="34" charset="0"/>
              </a:rPr>
              <a:t>Extensions</a:t>
            </a:r>
            <a:endParaRPr lang="en-US" sz="1400" b="1" dirty="0">
              <a:solidFill>
                <a:srgbClr val="000000">
                  <a:lumMod val="85000"/>
                  <a:lumOff val="15000"/>
                </a:srgbClr>
              </a:solidFill>
              <a:latin typeface="Calibri" pitchFamily="34" charset="0"/>
              <a:cs typeface="Calibri" pitchFamily="34" charset="0"/>
            </a:endParaRPr>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3525" y="4584519"/>
            <a:ext cx="815850" cy="443782"/>
          </a:xfrm>
          <a:prstGeom prst="rect">
            <a:avLst/>
          </a:prstGeom>
          <a:effectLst>
            <a:outerShdw blurRad="63500" sx="102000" sy="102000" algn="ctr" rotWithShape="0">
              <a:prstClr val="black">
                <a:alpha val="40000"/>
              </a:prstClr>
            </a:outerShdw>
          </a:effectLst>
        </p:spPr>
      </p:pic>
      <p:sp>
        <p:nvSpPr>
          <p:cNvPr id="110" name="Rektangel med afrundet, diagonalt hjørne 23"/>
          <p:cNvSpPr/>
          <p:nvPr/>
        </p:nvSpPr>
        <p:spPr>
          <a:xfrm>
            <a:off x="7427812" y="3314700"/>
            <a:ext cx="1342114" cy="1804892"/>
          </a:xfrm>
          <a:prstGeom prst="roundRect">
            <a:avLst>
              <a:gd name="adj" fmla="val 9487"/>
            </a:avLst>
          </a:prstGeom>
          <a:gradFill>
            <a:gsLst>
              <a:gs pos="0">
                <a:schemeClr val="bg1">
                  <a:lumMod val="65000"/>
                </a:schemeClr>
              </a:gs>
              <a:gs pos="50000">
                <a:srgbClr val="828282"/>
              </a:gs>
              <a:gs pos="100000">
                <a:schemeClr val="bg1">
                  <a:lumMod val="65000"/>
                </a:schemeClr>
              </a:gs>
            </a:gsLst>
            <a:lin ang="5400000" scaled="1"/>
          </a:gradFill>
          <a:ln w="19050" cap="flat" cmpd="sng" algn="ctr">
            <a:noFill/>
            <a:prstDash val="solid"/>
          </a:ln>
          <a:effectLst>
            <a:outerShdw blurRad="44450" dist="27940" dir="5400000" algn="ctr">
              <a:srgbClr val="000000">
                <a:alpha val="32000"/>
              </a:srgbClr>
            </a:outerShdw>
          </a:effectLst>
        </p:spPr>
        <p:txBody>
          <a:bodyPr vert="horz"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dirty="0" smtClean="0">
                <a:solidFill>
                  <a:srgbClr val="FFFFFF"/>
                </a:solidFill>
                <a:latin typeface="Calibri" pitchFamily="34" charset="0"/>
                <a:cs typeface="Calibri" pitchFamily="34" charset="0"/>
              </a:rPr>
              <a:t>Alma</a:t>
            </a:r>
          </a:p>
          <a:p>
            <a:pPr algn="ctr"/>
            <a:r>
              <a:rPr lang="en-US" sz="1400" b="1" dirty="0" smtClean="0">
                <a:solidFill>
                  <a:srgbClr val="FFFFFF"/>
                </a:solidFill>
                <a:latin typeface="Calibri" pitchFamily="34" charset="0"/>
                <a:cs typeface="Calibri" pitchFamily="34" charset="0"/>
              </a:rPr>
              <a:t>Developers  Network</a:t>
            </a:r>
            <a:endParaRPr lang="en-US" sz="1400" b="1" dirty="0">
              <a:solidFill>
                <a:srgbClr val="FFFFFF"/>
              </a:solidFill>
              <a:latin typeface="Calibri" pitchFamily="34" charset="0"/>
              <a:cs typeface="Calibri" pitchFamily="34" charset="0"/>
            </a:endParaRP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5755" y="4625577"/>
            <a:ext cx="733978" cy="368900"/>
          </a:xfrm>
          <a:prstGeom prst="rect">
            <a:avLst/>
          </a:prstGeom>
          <a:effectLst>
            <a:outerShdw blurRad="63500" sx="102000" sy="102000" algn="ctr" rotWithShape="0">
              <a:prstClr val="black">
                <a:alpha val="40000"/>
              </a:prstClr>
            </a:outerShdw>
          </a:effectLst>
        </p:spPr>
      </p:pic>
      <p:grpSp>
        <p:nvGrpSpPr>
          <p:cNvPr id="142" name="קבוצה 141"/>
          <p:cNvGrpSpPr/>
          <p:nvPr/>
        </p:nvGrpSpPr>
        <p:grpSpPr>
          <a:xfrm>
            <a:off x="6909606" y="2112250"/>
            <a:ext cx="1626051" cy="1017612"/>
            <a:chOff x="7410767" y="1750352"/>
            <a:chExt cx="1626051" cy="1017612"/>
          </a:xfrm>
        </p:grpSpPr>
        <p:grpSp>
          <p:nvGrpSpPr>
            <p:cNvPr id="207" name="Group 206"/>
            <p:cNvGrpSpPr/>
            <p:nvPr/>
          </p:nvGrpSpPr>
          <p:grpSpPr>
            <a:xfrm>
              <a:off x="7583822" y="1750352"/>
              <a:ext cx="1184643" cy="810184"/>
              <a:chOff x="7583822" y="1542002"/>
              <a:chExt cx="1184643" cy="810184"/>
            </a:xfrm>
          </p:grpSpPr>
          <p:sp>
            <p:nvSpPr>
              <p:cNvPr id="208" name="Oval 207"/>
              <p:cNvSpPr/>
              <p:nvPr/>
            </p:nvSpPr>
            <p:spPr>
              <a:xfrm>
                <a:off x="7583822" y="2174300"/>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9" name="Picture 2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9761" y="1542002"/>
                <a:ext cx="772767" cy="713323"/>
              </a:xfrm>
              <a:prstGeom prst="rect">
                <a:avLst/>
              </a:prstGeom>
              <a:effectLst/>
            </p:spPr>
          </p:pic>
        </p:grpSp>
        <p:sp>
          <p:nvSpPr>
            <p:cNvPr id="219" name="TextBox 218"/>
            <p:cNvSpPr txBox="1"/>
            <p:nvPr/>
          </p:nvSpPr>
          <p:spPr>
            <a:xfrm>
              <a:off x="7410767" y="2490965"/>
              <a:ext cx="1626051"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Financial Systems</a:t>
              </a:r>
              <a:endParaRPr lang="en-US" sz="1200" dirty="0">
                <a:solidFill>
                  <a:srgbClr val="000000"/>
                </a:solidFill>
                <a:latin typeface="Calibri" pitchFamily="34" charset="0"/>
                <a:cs typeface="Calibri" pitchFamily="34" charset="0"/>
              </a:endParaRPr>
            </a:p>
          </p:txBody>
        </p:sp>
        <p:pic>
          <p:nvPicPr>
            <p:cNvPr id="225" name="Picture 2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7726" y="1987913"/>
              <a:ext cx="205516" cy="312384"/>
            </a:xfrm>
            <a:prstGeom prst="rect">
              <a:avLst/>
            </a:prstGeom>
            <a:effectLst>
              <a:glow rad="63500">
                <a:schemeClr val="accent1">
                  <a:alpha val="30000"/>
                </a:schemeClr>
              </a:glow>
              <a:softEdge rad="0"/>
            </a:effectLst>
          </p:spPr>
        </p:pic>
      </p:grpSp>
      <p:grpSp>
        <p:nvGrpSpPr>
          <p:cNvPr id="144" name="קבוצה 143"/>
          <p:cNvGrpSpPr/>
          <p:nvPr/>
        </p:nvGrpSpPr>
        <p:grpSpPr>
          <a:xfrm>
            <a:off x="3959256" y="1092991"/>
            <a:ext cx="1037437" cy="1044384"/>
            <a:chOff x="3959256" y="873191"/>
            <a:chExt cx="1037437" cy="1044384"/>
          </a:xfrm>
        </p:grpSpPr>
        <p:sp>
          <p:nvSpPr>
            <p:cNvPr id="214" name="Oval 213"/>
            <p:cNvSpPr/>
            <p:nvPr/>
          </p:nvSpPr>
          <p:spPr>
            <a:xfrm>
              <a:off x="4000499" y="1482043"/>
              <a:ext cx="986834" cy="170911"/>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39" name="קבוצה 138"/>
            <p:cNvGrpSpPr/>
            <p:nvPr/>
          </p:nvGrpSpPr>
          <p:grpSpPr>
            <a:xfrm>
              <a:off x="3959256" y="873191"/>
              <a:ext cx="1037437" cy="1044384"/>
              <a:chOff x="4135103" y="934737"/>
              <a:chExt cx="1037437" cy="1044384"/>
            </a:xfrm>
          </p:grpSpPr>
          <p:sp>
            <p:nvSpPr>
              <p:cNvPr id="245" name="TextBox 244"/>
              <p:cNvSpPr txBox="1"/>
              <p:nvPr/>
            </p:nvSpPr>
            <p:spPr>
              <a:xfrm>
                <a:off x="4135103" y="1702122"/>
                <a:ext cx="1037437"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Custom Apps</a:t>
                </a:r>
                <a:endParaRPr lang="en-US" sz="1200" dirty="0">
                  <a:solidFill>
                    <a:srgbClr val="000000"/>
                  </a:solidFill>
                  <a:latin typeface="Calibri" pitchFamily="34" charset="0"/>
                  <a:cs typeface="Calibri" pitchFamily="34" charset="0"/>
                </a:endParaRPr>
              </a:p>
            </p:txBody>
          </p:sp>
          <p:pic>
            <p:nvPicPr>
              <p:cNvPr id="86" name="Picture 8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4522" y="934737"/>
                <a:ext cx="772767" cy="713323"/>
              </a:xfrm>
              <a:prstGeom prst="rect">
                <a:avLst/>
              </a:prstGeom>
              <a:effectLst/>
            </p:spPr>
          </p:pic>
          <p:sp>
            <p:nvSpPr>
              <p:cNvPr id="88" name="Freeform 6"/>
              <p:cNvSpPr>
                <a:spLocks/>
              </p:cNvSpPr>
              <p:nvPr/>
            </p:nvSpPr>
            <p:spPr bwMode="auto">
              <a:xfrm>
                <a:off x="4609202" y="1201128"/>
                <a:ext cx="154975" cy="210999"/>
              </a:xfrm>
              <a:custGeom>
                <a:avLst/>
                <a:gdLst>
                  <a:gd name="T0" fmla="*/ 213 w 213"/>
                  <a:gd name="T1" fmla="*/ 174 h 290"/>
                  <a:gd name="T2" fmla="*/ 2 w 213"/>
                  <a:gd name="T3" fmla="*/ 0 h 290"/>
                  <a:gd name="T4" fmla="*/ 0 w 213"/>
                  <a:gd name="T5" fmla="*/ 262 h 290"/>
                  <a:gd name="T6" fmla="*/ 78 w 213"/>
                  <a:gd name="T7" fmla="*/ 206 h 290"/>
                  <a:gd name="T8" fmla="*/ 119 w 213"/>
                  <a:gd name="T9" fmla="*/ 290 h 290"/>
                  <a:gd name="T10" fmla="*/ 167 w 213"/>
                  <a:gd name="T11" fmla="*/ 262 h 290"/>
                  <a:gd name="T12" fmla="*/ 125 w 213"/>
                  <a:gd name="T13" fmla="*/ 188 h 290"/>
                  <a:gd name="T14" fmla="*/ 213 w 213"/>
                  <a:gd name="T15" fmla="*/ 174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90">
                    <a:moveTo>
                      <a:pt x="213" y="174"/>
                    </a:moveTo>
                    <a:lnTo>
                      <a:pt x="2" y="0"/>
                    </a:lnTo>
                    <a:lnTo>
                      <a:pt x="0" y="262"/>
                    </a:lnTo>
                    <a:lnTo>
                      <a:pt x="78" y="206"/>
                    </a:lnTo>
                    <a:lnTo>
                      <a:pt x="119" y="290"/>
                    </a:lnTo>
                    <a:lnTo>
                      <a:pt x="167" y="262"/>
                    </a:lnTo>
                    <a:lnTo>
                      <a:pt x="125" y="188"/>
                    </a:lnTo>
                    <a:lnTo>
                      <a:pt x="213" y="174"/>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105" name="כותרת 104"/>
          <p:cNvSpPr>
            <a:spLocks noGrp="1"/>
          </p:cNvSpPr>
          <p:nvPr>
            <p:ph type="title"/>
          </p:nvPr>
        </p:nvSpPr>
        <p:spPr/>
        <p:txBody>
          <a:bodyPr/>
          <a:lstStyle/>
          <a:p>
            <a:r>
              <a:rPr lang="en-US" dirty="0" smtClean="0"/>
              <a:t>The Alma Developers Platform</a:t>
            </a:r>
            <a:endParaRPr lang="he-IL" dirty="0"/>
          </a:p>
        </p:txBody>
      </p:sp>
    </p:spTree>
    <p:extLst>
      <p:ext uri="{BB962C8B-B14F-4D97-AF65-F5344CB8AC3E}">
        <p14:creationId xmlns:p14="http://schemas.microsoft.com/office/powerpoint/2010/main" val="271321320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p:cNvSpPr>
            <a:spLocks noGrp="1"/>
          </p:cNvSpPr>
          <p:nvPr>
            <p:ph type="title"/>
          </p:nvPr>
        </p:nvSpPr>
        <p:spPr/>
        <p:txBody>
          <a:bodyPr/>
          <a:lstStyle/>
          <a:p>
            <a:r>
              <a:rPr lang="en-US" sz="2800" dirty="0" smtClean="0"/>
              <a:t>Alma Developers</a:t>
            </a:r>
            <a:endParaRPr lang="en-US" sz="2800" dirty="0"/>
          </a:p>
        </p:txBody>
      </p:sp>
      <p:sp>
        <p:nvSpPr>
          <p:cNvPr id="172" name="Round Single Corner Rectangle 171"/>
          <p:cNvSpPr/>
          <p:nvPr/>
        </p:nvSpPr>
        <p:spPr bwMode="auto">
          <a:xfrm rot="10800000" flipH="1">
            <a:off x="5245573" y="3708448"/>
            <a:ext cx="3754221" cy="2650491"/>
          </a:xfrm>
          <a:prstGeom prst="round1Rect">
            <a:avLst/>
          </a:prstGeom>
          <a:noFill/>
          <a:ln w="12700" cap="flat" cmpd="sng" algn="ctr">
            <a:solidFill>
              <a:srgbClr val="FFFFFF">
                <a:lumMod val="7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173" name="Round Single Corner Rectangle 172"/>
          <p:cNvSpPr/>
          <p:nvPr/>
        </p:nvSpPr>
        <p:spPr bwMode="auto">
          <a:xfrm rot="10800000">
            <a:off x="99152" y="3706242"/>
            <a:ext cx="3754221" cy="2650491"/>
          </a:xfrm>
          <a:prstGeom prst="round1Rect">
            <a:avLst/>
          </a:prstGeom>
          <a:noFill/>
          <a:ln w="12700" cap="flat" cmpd="sng" algn="ctr">
            <a:solidFill>
              <a:srgbClr val="FFFFFF">
                <a:lumMod val="7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nvGrpSpPr>
          <p:cNvPr id="174" name="Group 173"/>
          <p:cNvGrpSpPr/>
          <p:nvPr/>
        </p:nvGrpSpPr>
        <p:grpSpPr>
          <a:xfrm>
            <a:off x="3046564" y="2577897"/>
            <a:ext cx="2906122" cy="1939175"/>
            <a:chOff x="3274175" y="4448969"/>
            <a:chExt cx="2581509" cy="1714482"/>
          </a:xfrm>
        </p:grpSpPr>
        <p:sp>
          <p:nvSpPr>
            <p:cNvPr id="175" name="Oval 174"/>
            <p:cNvSpPr/>
            <p:nvPr/>
          </p:nvSpPr>
          <p:spPr>
            <a:xfrm>
              <a:off x="3274175" y="5607619"/>
              <a:ext cx="2581509" cy="555832"/>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grpSp>
          <p:nvGrpSpPr>
            <p:cNvPr id="176" name="Group 4"/>
            <p:cNvGrpSpPr>
              <a:grpSpLocks noChangeAspect="1"/>
            </p:cNvGrpSpPr>
            <p:nvPr/>
          </p:nvGrpSpPr>
          <p:grpSpPr bwMode="auto">
            <a:xfrm>
              <a:off x="3328493" y="4448969"/>
              <a:ext cx="2239963" cy="1341438"/>
              <a:chOff x="2041" y="2738"/>
              <a:chExt cx="1411" cy="845"/>
            </a:xfrm>
          </p:grpSpPr>
          <p:sp>
            <p:nvSpPr>
              <p:cNvPr id="178" name="AutoShape 3"/>
              <p:cNvSpPr>
                <a:spLocks noChangeAspect="1" noChangeArrowheads="1" noTextEdit="1"/>
              </p:cNvSpPr>
              <p:nvPr/>
            </p:nvSpPr>
            <p:spPr bwMode="auto">
              <a:xfrm>
                <a:off x="2041" y="2750"/>
                <a:ext cx="1348"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179" name="Freeform 5"/>
              <p:cNvSpPr>
                <a:spLocks/>
              </p:cNvSpPr>
              <p:nvPr/>
            </p:nvSpPr>
            <p:spPr bwMode="auto">
              <a:xfrm>
                <a:off x="2104" y="2738"/>
                <a:ext cx="1348" cy="833"/>
              </a:xfrm>
              <a:custGeom>
                <a:avLst/>
                <a:gdLst>
                  <a:gd name="T0" fmla="*/ 493 w 4044"/>
                  <a:gd name="T1" fmla="*/ 1228 h 2499"/>
                  <a:gd name="T2" fmla="*/ 354 w 4044"/>
                  <a:gd name="T3" fmla="*/ 1280 h 2499"/>
                  <a:gd name="T4" fmla="*/ 232 w 4044"/>
                  <a:gd name="T5" fmla="*/ 1360 h 2499"/>
                  <a:gd name="T6" fmla="*/ 132 w 4044"/>
                  <a:gd name="T7" fmla="*/ 1464 h 2499"/>
                  <a:gd name="T8" fmla="*/ 57 w 4044"/>
                  <a:gd name="T9" fmla="*/ 1590 h 2499"/>
                  <a:gd name="T10" fmla="*/ 12 w 4044"/>
                  <a:gd name="T11" fmla="*/ 1732 h 2499"/>
                  <a:gd name="T12" fmla="*/ 0 w 4044"/>
                  <a:gd name="T13" fmla="*/ 1855 h 2499"/>
                  <a:gd name="T14" fmla="*/ 21 w 4044"/>
                  <a:gd name="T15" fmla="*/ 2015 h 2499"/>
                  <a:gd name="T16" fmla="*/ 78 w 4044"/>
                  <a:gd name="T17" fmla="*/ 2162 h 2499"/>
                  <a:gd name="T18" fmla="*/ 168 w 4044"/>
                  <a:gd name="T19" fmla="*/ 2288 h 2499"/>
                  <a:gd name="T20" fmla="*/ 285 w 4044"/>
                  <a:gd name="T21" fmla="*/ 2388 h 2499"/>
                  <a:gd name="T22" fmla="*/ 423 w 4044"/>
                  <a:gd name="T23" fmla="*/ 2460 h 2499"/>
                  <a:gd name="T24" fmla="*/ 579 w 4044"/>
                  <a:gd name="T25" fmla="*/ 2496 h 2499"/>
                  <a:gd name="T26" fmla="*/ 3362 w 4044"/>
                  <a:gd name="T27" fmla="*/ 2498 h 2499"/>
                  <a:gd name="T28" fmla="*/ 3539 w 4044"/>
                  <a:gd name="T29" fmla="*/ 2466 h 2499"/>
                  <a:gd name="T30" fmla="*/ 3698 w 4044"/>
                  <a:gd name="T31" fmla="*/ 2394 h 2499"/>
                  <a:gd name="T32" fmla="*/ 3833 w 4044"/>
                  <a:gd name="T33" fmla="*/ 2288 h 2499"/>
                  <a:gd name="T34" fmla="*/ 3939 w 4044"/>
                  <a:gd name="T35" fmla="*/ 2153 h 2499"/>
                  <a:gd name="T36" fmla="*/ 4011 w 4044"/>
                  <a:gd name="T37" fmla="*/ 1994 h 2499"/>
                  <a:gd name="T38" fmla="*/ 4043 w 4044"/>
                  <a:gd name="T39" fmla="*/ 1818 h 2499"/>
                  <a:gd name="T40" fmla="*/ 4037 w 4044"/>
                  <a:gd name="T41" fmla="*/ 1677 h 2499"/>
                  <a:gd name="T42" fmla="*/ 3993 w 4044"/>
                  <a:gd name="T43" fmla="*/ 1515 h 2499"/>
                  <a:gd name="T44" fmla="*/ 3915 w 4044"/>
                  <a:gd name="T45" fmla="*/ 1370 h 2499"/>
                  <a:gd name="T46" fmla="*/ 3806 w 4044"/>
                  <a:gd name="T47" fmla="*/ 1247 h 2499"/>
                  <a:gd name="T48" fmla="*/ 3672 w 4044"/>
                  <a:gd name="T49" fmla="*/ 1153 h 2499"/>
                  <a:gd name="T50" fmla="*/ 3519 w 4044"/>
                  <a:gd name="T51" fmla="*/ 1090 h 2499"/>
                  <a:gd name="T52" fmla="*/ 3384 w 4044"/>
                  <a:gd name="T53" fmla="*/ 1066 h 2499"/>
                  <a:gd name="T54" fmla="*/ 3381 w 4044"/>
                  <a:gd name="T55" fmla="*/ 898 h 2499"/>
                  <a:gd name="T56" fmla="*/ 3326 w 4044"/>
                  <a:gd name="T57" fmla="*/ 657 h 2499"/>
                  <a:gd name="T58" fmla="*/ 3217 w 4044"/>
                  <a:gd name="T59" fmla="*/ 442 h 2499"/>
                  <a:gd name="T60" fmla="*/ 3059 w 4044"/>
                  <a:gd name="T61" fmla="*/ 261 h 2499"/>
                  <a:gd name="T62" fmla="*/ 2863 w 4044"/>
                  <a:gd name="T63" fmla="*/ 121 h 2499"/>
                  <a:gd name="T64" fmla="*/ 2635 w 4044"/>
                  <a:gd name="T65" fmla="*/ 31 h 2499"/>
                  <a:gd name="T66" fmla="*/ 2385 w 4044"/>
                  <a:gd name="T67" fmla="*/ 0 h 2499"/>
                  <a:gd name="T68" fmla="*/ 2218 w 4044"/>
                  <a:gd name="T69" fmla="*/ 13 h 2499"/>
                  <a:gd name="T70" fmla="*/ 2023 w 4044"/>
                  <a:gd name="T71" fmla="*/ 67 h 2499"/>
                  <a:gd name="T72" fmla="*/ 1847 w 4044"/>
                  <a:gd name="T73" fmla="*/ 157 h 2499"/>
                  <a:gd name="T74" fmla="*/ 1692 w 4044"/>
                  <a:gd name="T75" fmla="*/ 278 h 2499"/>
                  <a:gd name="T76" fmla="*/ 1563 w 4044"/>
                  <a:gd name="T77" fmla="*/ 428 h 2499"/>
                  <a:gd name="T78" fmla="*/ 1466 w 4044"/>
                  <a:gd name="T79" fmla="*/ 600 h 2499"/>
                  <a:gd name="T80" fmla="*/ 1407 w 4044"/>
                  <a:gd name="T81" fmla="*/ 696 h 2499"/>
                  <a:gd name="T82" fmla="*/ 1309 w 4044"/>
                  <a:gd name="T83" fmla="*/ 623 h 2499"/>
                  <a:gd name="T84" fmla="*/ 1192 w 4044"/>
                  <a:gd name="T85" fmla="*/ 576 h 2499"/>
                  <a:gd name="T86" fmla="*/ 1064 w 4044"/>
                  <a:gd name="T87" fmla="*/ 560 h 2499"/>
                  <a:gd name="T88" fmla="*/ 962 w 4044"/>
                  <a:gd name="T89" fmla="*/ 570 h 2499"/>
                  <a:gd name="T90" fmla="*/ 845 w 4044"/>
                  <a:gd name="T91" fmla="*/ 609 h 2499"/>
                  <a:gd name="T92" fmla="*/ 743 w 4044"/>
                  <a:gd name="T93" fmla="*/ 675 h 2499"/>
                  <a:gd name="T94" fmla="*/ 661 w 4044"/>
                  <a:gd name="T95" fmla="*/ 762 h 2499"/>
                  <a:gd name="T96" fmla="*/ 600 w 4044"/>
                  <a:gd name="T97" fmla="*/ 867 h 2499"/>
                  <a:gd name="T98" fmla="*/ 567 w 4044"/>
                  <a:gd name="T99" fmla="*/ 987 h 2499"/>
                  <a:gd name="T100" fmla="*/ 562 w 4044"/>
                  <a:gd name="T101" fmla="*/ 1102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4" h="2499">
                    <a:moveTo>
                      <a:pt x="583" y="1213"/>
                    </a:moveTo>
                    <a:lnTo>
                      <a:pt x="583" y="1213"/>
                    </a:lnTo>
                    <a:lnTo>
                      <a:pt x="553" y="1217"/>
                    </a:lnTo>
                    <a:lnTo>
                      <a:pt x="523" y="1222"/>
                    </a:lnTo>
                    <a:lnTo>
                      <a:pt x="493" y="1228"/>
                    </a:lnTo>
                    <a:lnTo>
                      <a:pt x="465" y="1237"/>
                    </a:lnTo>
                    <a:lnTo>
                      <a:pt x="436" y="1246"/>
                    </a:lnTo>
                    <a:lnTo>
                      <a:pt x="408" y="1256"/>
                    </a:lnTo>
                    <a:lnTo>
                      <a:pt x="381" y="1267"/>
                    </a:lnTo>
                    <a:lnTo>
                      <a:pt x="354" y="1280"/>
                    </a:lnTo>
                    <a:lnTo>
                      <a:pt x="328" y="1294"/>
                    </a:lnTo>
                    <a:lnTo>
                      <a:pt x="303" y="1309"/>
                    </a:lnTo>
                    <a:lnTo>
                      <a:pt x="279" y="1325"/>
                    </a:lnTo>
                    <a:lnTo>
                      <a:pt x="255" y="1342"/>
                    </a:lnTo>
                    <a:lnTo>
                      <a:pt x="232" y="1360"/>
                    </a:lnTo>
                    <a:lnTo>
                      <a:pt x="210" y="1379"/>
                    </a:lnTo>
                    <a:lnTo>
                      <a:pt x="189" y="1398"/>
                    </a:lnTo>
                    <a:lnTo>
                      <a:pt x="169" y="1419"/>
                    </a:lnTo>
                    <a:lnTo>
                      <a:pt x="150" y="1442"/>
                    </a:lnTo>
                    <a:lnTo>
                      <a:pt x="132" y="1464"/>
                    </a:lnTo>
                    <a:lnTo>
                      <a:pt x="114" y="1488"/>
                    </a:lnTo>
                    <a:lnTo>
                      <a:pt x="99" y="1512"/>
                    </a:lnTo>
                    <a:lnTo>
                      <a:pt x="84" y="1538"/>
                    </a:lnTo>
                    <a:lnTo>
                      <a:pt x="69" y="1563"/>
                    </a:lnTo>
                    <a:lnTo>
                      <a:pt x="57" y="1590"/>
                    </a:lnTo>
                    <a:lnTo>
                      <a:pt x="45" y="1617"/>
                    </a:lnTo>
                    <a:lnTo>
                      <a:pt x="34" y="1646"/>
                    </a:lnTo>
                    <a:lnTo>
                      <a:pt x="25" y="1674"/>
                    </a:lnTo>
                    <a:lnTo>
                      <a:pt x="18" y="1702"/>
                    </a:lnTo>
                    <a:lnTo>
                      <a:pt x="12" y="1732"/>
                    </a:lnTo>
                    <a:lnTo>
                      <a:pt x="7" y="1762"/>
                    </a:lnTo>
                    <a:lnTo>
                      <a:pt x="3" y="1792"/>
                    </a:lnTo>
                    <a:lnTo>
                      <a:pt x="1" y="1824"/>
                    </a:lnTo>
                    <a:lnTo>
                      <a:pt x="0" y="1855"/>
                    </a:lnTo>
                    <a:lnTo>
                      <a:pt x="0" y="1855"/>
                    </a:lnTo>
                    <a:lnTo>
                      <a:pt x="1" y="1888"/>
                    </a:lnTo>
                    <a:lnTo>
                      <a:pt x="3" y="1921"/>
                    </a:lnTo>
                    <a:lnTo>
                      <a:pt x="7" y="1952"/>
                    </a:lnTo>
                    <a:lnTo>
                      <a:pt x="13" y="1984"/>
                    </a:lnTo>
                    <a:lnTo>
                      <a:pt x="21" y="2015"/>
                    </a:lnTo>
                    <a:lnTo>
                      <a:pt x="30" y="2047"/>
                    </a:lnTo>
                    <a:lnTo>
                      <a:pt x="39" y="2077"/>
                    </a:lnTo>
                    <a:lnTo>
                      <a:pt x="51" y="2105"/>
                    </a:lnTo>
                    <a:lnTo>
                      <a:pt x="64" y="2134"/>
                    </a:lnTo>
                    <a:lnTo>
                      <a:pt x="78" y="2162"/>
                    </a:lnTo>
                    <a:lnTo>
                      <a:pt x="93" y="2189"/>
                    </a:lnTo>
                    <a:lnTo>
                      <a:pt x="111" y="2215"/>
                    </a:lnTo>
                    <a:lnTo>
                      <a:pt x="129" y="2240"/>
                    </a:lnTo>
                    <a:lnTo>
                      <a:pt x="147" y="2264"/>
                    </a:lnTo>
                    <a:lnTo>
                      <a:pt x="168" y="2288"/>
                    </a:lnTo>
                    <a:lnTo>
                      <a:pt x="189" y="2310"/>
                    </a:lnTo>
                    <a:lnTo>
                      <a:pt x="211" y="2331"/>
                    </a:lnTo>
                    <a:lnTo>
                      <a:pt x="235" y="2352"/>
                    </a:lnTo>
                    <a:lnTo>
                      <a:pt x="259" y="2370"/>
                    </a:lnTo>
                    <a:lnTo>
                      <a:pt x="285" y="2388"/>
                    </a:lnTo>
                    <a:lnTo>
                      <a:pt x="310" y="2406"/>
                    </a:lnTo>
                    <a:lnTo>
                      <a:pt x="337" y="2421"/>
                    </a:lnTo>
                    <a:lnTo>
                      <a:pt x="366" y="2435"/>
                    </a:lnTo>
                    <a:lnTo>
                      <a:pt x="394" y="2448"/>
                    </a:lnTo>
                    <a:lnTo>
                      <a:pt x="423" y="2460"/>
                    </a:lnTo>
                    <a:lnTo>
                      <a:pt x="453" y="2471"/>
                    </a:lnTo>
                    <a:lnTo>
                      <a:pt x="484" y="2478"/>
                    </a:lnTo>
                    <a:lnTo>
                      <a:pt x="516" y="2486"/>
                    </a:lnTo>
                    <a:lnTo>
                      <a:pt x="547" y="2492"/>
                    </a:lnTo>
                    <a:lnTo>
                      <a:pt x="579" y="2496"/>
                    </a:lnTo>
                    <a:lnTo>
                      <a:pt x="612" y="2498"/>
                    </a:lnTo>
                    <a:lnTo>
                      <a:pt x="645" y="2499"/>
                    </a:lnTo>
                    <a:lnTo>
                      <a:pt x="3325" y="2499"/>
                    </a:lnTo>
                    <a:lnTo>
                      <a:pt x="3325" y="2499"/>
                    </a:lnTo>
                    <a:lnTo>
                      <a:pt x="3362" y="2498"/>
                    </a:lnTo>
                    <a:lnTo>
                      <a:pt x="3398" y="2495"/>
                    </a:lnTo>
                    <a:lnTo>
                      <a:pt x="3434" y="2490"/>
                    </a:lnTo>
                    <a:lnTo>
                      <a:pt x="3470" y="2484"/>
                    </a:lnTo>
                    <a:lnTo>
                      <a:pt x="3504" y="2477"/>
                    </a:lnTo>
                    <a:lnTo>
                      <a:pt x="3539" y="2466"/>
                    </a:lnTo>
                    <a:lnTo>
                      <a:pt x="3572" y="2456"/>
                    </a:lnTo>
                    <a:lnTo>
                      <a:pt x="3605" y="2442"/>
                    </a:lnTo>
                    <a:lnTo>
                      <a:pt x="3636" y="2429"/>
                    </a:lnTo>
                    <a:lnTo>
                      <a:pt x="3668" y="2412"/>
                    </a:lnTo>
                    <a:lnTo>
                      <a:pt x="3698" y="2394"/>
                    </a:lnTo>
                    <a:lnTo>
                      <a:pt x="3726" y="2376"/>
                    </a:lnTo>
                    <a:lnTo>
                      <a:pt x="3755" y="2357"/>
                    </a:lnTo>
                    <a:lnTo>
                      <a:pt x="3782" y="2334"/>
                    </a:lnTo>
                    <a:lnTo>
                      <a:pt x="3809" y="2312"/>
                    </a:lnTo>
                    <a:lnTo>
                      <a:pt x="3833" y="2288"/>
                    </a:lnTo>
                    <a:lnTo>
                      <a:pt x="3857" y="2264"/>
                    </a:lnTo>
                    <a:lnTo>
                      <a:pt x="3879" y="2237"/>
                    </a:lnTo>
                    <a:lnTo>
                      <a:pt x="3902" y="2210"/>
                    </a:lnTo>
                    <a:lnTo>
                      <a:pt x="3921" y="2182"/>
                    </a:lnTo>
                    <a:lnTo>
                      <a:pt x="3939" y="2153"/>
                    </a:lnTo>
                    <a:lnTo>
                      <a:pt x="3957" y="2123"/>
                    </a:lnTo>
                    <a:lnTo>
                      <a:pt x="3974" y="2092"/>
                    </a:lnTo>
                    <a:lnTo>
                      <a:pt x="3987" y="2060"/>
                    </a:lnTo>
                    <a:lnTo>
                      <a:pt x="4001" y="2027"/>
                    </a:lnTo>
                    <a:lnTo>
                      <a:pt x="4011" y="1994"/>
                    </a:lnTo>
                    <a:lnTo>
                      <a:pt x="4022" y="1960"/>
                    </a:lnTo>
                    <a:lnTo>
                      <a:pt x="4029" y="1926"/>
                    </a:lnTo>
                    <a:lnTo>
                      <a:pt x="4035" y="1890"/>
                    </a:lnTo>
                    <a:lnTo>
                      <a:pt x="4040" y="1854"/>
                    </a:lnTo>
                    <a:lnTo>
                      <a:pt x="4043" y="1818"/>
                    </a:lnTo>
                    <a:lnTo>
                      <a:pt x="4044" y="1780"/>
                    </a:lnTo>
                    <a:lnTo>
                      <a:pt x="4044" y="1780"/>
                    </a:lnTo>
                    <a:lnTo>
                      <a:pt x="4043" y="1746"/>
                    </a:lnTo>
                    <a:lnTo>
                      <a:pt x="4041" y="1711"/>
                    </a:lnTo>
                    <a:lnTo>
                      <a:pt x="4037" y="1677"/>
                    </a:lnTo>
                    <a:lnTo>
                      <a:pt x="4031" y="1643"/>
                    </a:lnTo>
                    <a:lnTo>
                      <a:pt x="4023" y="1610"/>
                    </a:lnTo>
                    <a:lnTo>
                      <a:pt x="4014" y="1578"/>
                    </a:lnTo>
                    <a:lnTo>
                      <a:pt x="4005" y="1545"/>
                    </a:lnTo>
                    <a:lnTo>
                      <a:pt x="3993" y="1515"/>
                    </a:lnTo>
                    <a:lnTo>
                      <a:pt x="3980" y="1484"/>
                    </a:lnTo>
                    <a:lnTo>
                      <a:pt x="3965" y="1454"/>
                    </a:lnTo>
                    <a:lnTo>
                      <a:pt x="3950" y="1425"/>
                    </a:lnTo>
                    <a:lnTo>
                      <a:pt x="3933" y="1397"/>
                    </a:lnTo>
                    <a:lnTo>
                      <a:pt x="3915" y="1370"/>
                    </a:lnTo>
                    <a:lnTo>
                      <a:pt x="3896" y="1343"/>
                    </a:lnTo>
                    <a:lnTo>
                      <a:pt x="3875" y="1318"/>
                    </a:lnTo>
                    <a:lnTo>
                      <a:pt x="3852" y="1294"/>
                    </a:lnTo>
                    <a:lnTo>
                      <a:pt x="3830" y="1270"/>
                    </a:lnTo>
                    <a:lnTo>
                      <a:pt x="3806" y="1247"/>
                    </a:lnTo>
                    <a:lnTo>
                      <a:pt x="3782" y="1226"/>
                    </a:lnTo>
                    <a:lnTo>
                      <a:pt x="3756" y="1205"/>
                    </a:lnTo>
                    <a:lnTo>
                      <a:pt x="3729" y="1187"/>
                    </a:lnTo>
                    <a:lnTo>
                      <a:pt x="3701" y="1169"/>
                    </a:lnTo>
                    <a:lnTo>
                      <a:pt x="3672" y="1153"/>
                    </a:lnTo>
                    <a:lnTo>
                      <a:pt x="3644" y="1136"/>
                    </a:lnTo>
                    <a:lnTo>
                      <a:pt x="3614" y="1123"/>
                    </a:lnTo>
                    <a:lnTo>
                      <a:pt x="3582" y="1111"/>
                    </a:lnTo>
                    <a:lnTo>
                      <a:pt x="3551" y="1099"/>
                    </a:lnTo>
                    <a:lnTo>
                      <a:pt x="3519" y="1090"/>
                    </a:lnTo>
                    <a:lnTo>
                      <a:pt x="3486" y="1081"/>
                    </a:lnTo>
                    <a:lnTo>
                      <a:pt x="3453" y="1074"/>
                    </a:lnTo>
                    <a:lnTo>
                      <a:pt x="3419" y="1069"/>
                    </a:lnTo>
                    <a:lnTo>
                      <a:pt x="3384" y="1066"/>
                    </a:lnTo>
                    <a:lnTo>
                      <a:pt x="3384" y="1066"/>
                    </a:lnTo>
                    <a:lnTo>
                      <a:pt x="3387" y="1033"/>
                    </a:lnTo>
                    <a:lnTo>
                      <a:pt x="3387" y="1002"/>
                    </a:lnTo>
                    <a:lnTo>
                      <a:pt x="3387" y="1002"/>
                    </a:lnTo>
                    <a:lnTo>
                      <a:pt x="3386" y="949"/>
                    </a:lnTo>
                    <a:lnTo>
                      <a:pt x="3381" y="898"/>
                    </a:lnTo>
                    <a:lnTo>
                      <a:pt x="3375" y="849"/>
                    </a:lnTo>
                    <a:lnTo>
                      <a:pt x="3367" y="800"/>
                    </a:lnTo>
                    <a:lnTo>
                      <a:pt x="3356" y="750"/>
                    </a:lnTo>
                    <a:lnTo>
                      <a:pt x="3343" y="704"/>
                    </a:lnTo>
                    <a:lnTo>
                      <a:pt x="3326" y="657"/>
                    </a:lnTo>
                    <a:lnTo>
                      <a:pt x="3308" y="611"/>
                    </a:lnTo>
                    <a:lnTo>
                      <a:pt x="3289" y="567"/>
                    </a:lnTo>
                    <a:lnTo>
                      <a:pt x="3266" y="524"/>
                    </a:lnTo>
                    <a:lnTo>
                      <a:pt x="3242" y="482"/>
                    </a:lnTo>
                    <a:lnTo>
                      <a:pt x="3217" y="442"/>
                    </a:lnTo>
                    <a:lnTo>
                      <a:pt x="3188" y="403"/>
                    </a:lnTo>
                    <a:lnTo>
                      <a:pt x="3158" y="364"/>
                    </a:lnTo>
                    <a:lnTo>
                      <a:pt x="3127" y="328"/>
                    </a:lnTo>
                    <a:lnTo>
                      <a:pt x="3094" y="293"/>
                    </a:lnTo>
                    <a:lnTo>
                      <a:pt x="3059" y="261"/>
                    </a:lnTo>
                    <a:lnTo>
                      <a:pt x="3023" y="229"/>
                    </a:lnTo>
                    <a:lnTo>
                      <a:pt x="2984" y="199"/>
                    </a:lnTo>
                    <a:lnTo>
                      <a:pt x="2945" y="171"/>
                    </a:lnTo>
                    <a:lnTo>
                      <a:pt x="2905" y="145"/>
                    </a:lnTo>
                    <a:lnTo>
                      <a:pt x="2863" y="121"/>
                    </a:lnTo>
                    <a:lnTo>
                      <a:pt x="2819" y="99"/>
                    </a:lnTo>
                    <a:lnTo>
                      <a:pt x="2776" y="78"/>
                    </a:lnTo>
                    <a:lnTo>
                      <a:pt x="2729" y="61"/>
                    </a:lnTo>
                    <a:lnTo>
                      <a:pt x="2683" y="45"/>
                    </a:lnTo>
                    <a:lnTo>
                      <a:pt x="2635" y="31"/>
                    </a:lnTo>
                    <a:lnTo>
                      <a:pt x="2587" y="21"/>
                    </a:lnTo>
                    <a:lnTo>
                      <a:pt x="2538" y="12"/>
                    </a:lnTo>
                    <a:lnTo>
                      <a:pt x="2488" y="4"/>
                    </a:lnTo>
                    <a:lnTo>
                      <a:pt x="2437" y="1"/>
                    </a:lnTo>
                    <a:lnTo>
                      <a:pt x="2385" y="0"/>
                    </a:lnTo>
                    <a:lnTo>
                      <a:pt x="2385" y="0"/>
                    </a:lnTo>
                    <a:lnTo>
                      <a:pt x="2343" y="1"/>
                    </a:lnTo>
                    <a:lnTo>
                      <a:pt x="2301" y="3"/>
                    </a:lnTo>
                    <a:lnTo>
                      <a:pt x="2260" y="7"/>
                    </a:lnTo>
                    <a:lnTo>
                      <a:pt x="2218" y="13"/>
                    </a:lnTo>
                    <a:lnTo>
                      <a:pt x="2178" y="21"/>
                    </a:lnTo>
                    <a:lnTo>
                      <a:pt x="2139" y="30"/>
                    </a:lnTo>
                    <a:lnTo>
                      <a:pt x="2100" y="40"/>
                    </a:lnTo>
                    <a:lnTo>
                      <a:pt x="2061" y="54"/>
                    </a:lnTo>
                    <a:lnTo>
                      <a:pt x="2023" y="67"/>
                    </a:lnTo>
                    <a:lnTo>
                      <a:pt x="1986" y="82"/>
                    </a:lnTo>
                    <a:lnTo>
                      <a:pt x="1950" y="99"/>
                    </a:lnTo>
                    <a:lnTo>
                      <a:pt x="1914" y="117"/>
                    </a:lnTo>
                    <a:lnTo>
                      <a:pt x="1880" y="136"/>
                    </a:lnTo>
                    <a:lnTo>
                      <a:pt x="1847" y="157"/>
                    </a:lnTo>
                    <a:lnTo>
                      <a:pt x="1814" y="178"/>
                    </a:lnTo>
                    <a:lnTo>
                      <a:pt x="1782" y="202"/>
                    </a:lnTo>
                    <a:lnTo>
                      <a:pt x="1751" y="226"/>
                    </a:lnTo>
                    <a:lnTo>
                      <a:pt x="1721" y="252"/>
                    </a:lnTo>
                    <a:lnTo>
                      <a:pt x="1692" y="278"/>
                    </a:lnTo>
                    <a:lnTo>
                      <a:pt x="1664" y="305"/>
                    </a:lnTo>
                    <a:lnTo>
                      <a:pt x="1637" y="335"/>
                    </a:lnTo>
                    <a:lnTo>
                      <a:pt x="1611" y="365"/>
                    </a:lnTo>
                    <a:lnTo>
                      <a:pt x="1587" y="395"/>
                    </a:lnTo>
                    <a:lnTo>
                      <a:pt x="1563" y="428"/>
                    </a:lnTo>
                    <a:lnTo>
                      <a:pt x="1541" y="461"/>
                    </a:lnTo>
                    <a:lnTo>
                      <a:pt x="1521" y="494"/>
                    </a:lnTo>
                    <a:lnTo>
                      <a:pt x="1502" y="529"/>
                    </a:lnTo>
                    <a:lnTo>
                      <a:pt x="1484" y="564"/>
                    </a:lnTo>
                    <a:lnTo>
                      <a:pt x="1466" y="600"/>
                    </a:lnTo>
                    <a:lnTo>
                      <a:pt x="1451" y="638"/>
                    </a:lnTo>
                    <a:lnTo>
                      <a:pt x="1437" y="675"/>
                    </a:lnTo>
                    <a:lnTo>
                      <a:pt x="1425" y="713"/>
                    </a:lnTo>
                    <a:lnTo>
                      <a:pt x="1425" y="713"/>
                    </a:lnTo>
                    <a:lnTo>
                      <a:pt x="1407" y="696"/>
                    </a:lnTo>
                    <a:lnTo>
                      <a:pt x="1389" y="680"/>
                    </a:lnTo>
                    <a:lnTo>
                      <a:pt x="1370" y="663"/>
                    </a:lnTo>
                    <a:lnTo>
                      <a:pt x="1350" y="650"/>
                    </a:lnTo>
                    <a:lnTo>
                      <a:pt x="1330" y="636"/>
                    </a:lnTo>
                    <a:lnTo>
                      <a:pt x="1309" y="623"/>
                    </a:lnTo>
                    <a:lnTo>
                      <a:pt x="1286" y="612"/>
                    </a:lnTo>
                    <a:lnTo>
                      <a:pt x="1264" y="602"/>
                    </a:lnTo>
                    <a:lnTo>
                      <a:pt x="1240" y="591"/>
                    </a:lnTo>
                    <a:lnTo>
                      <a:pt x="1216" y="584"/>
                    </a:lnTo>
                    <a:lnTo>
                      <a:pt x="1192" y="576"/>
                    </a:lnTo>
                    <a:lnTo>
                      <a:pt x="1168" y="570"/>
                    </a:lnTo>
                    <a:lnTo>
                      <a:pt x="1142" y="566"/>
                    </a:lnTo>
                    <a:lnTo>
                      <a:pt x="1117" y="563"/>
                    </a:lnTo>
                    <a:lnTo>
                      <a:pt x="1090" y="561"/>
                    </a:lnTo>
                    <a:lnTo>
                      <a:pt x="1064" y="560"/>
                    </a:lnTo>
                    <a:lnTo>
                      <a:pt x="1064" y="560"/>
                    </a:lnTo>
                    <a:lnTo>
                      <a:pt x="1037" y="561"/>
                    </a:lnTo>
                    <a:lnTo>
                      <a:pt x="1012" y="563"/>
                    </a:lnTo>
                    <a:lnTo>
                      <a:pt x="986" y="566"/>
                    </a:lnTo>
                    <a:lnTo>
                      <a:pt x="962" y="570"/>
                    </a:lnTo>
                    <a:lnTo>
                      <a:pt x="938" y="576"/>
                    </a:lnTo>
                    <a:lnTo>
                      <a:pt x="914" y="582"/>
                    </a:lnTo>
                    <a:lnTo>
                      <a:pt x="890" y="591"/>
                    </a:lnTo>
                    <a:lnTo>
                      <a:pt x="868" y="600"/>
                    </a:lnTo>
                    <a:lnTo>
                      <a:pt x="845" y="609"/>
                    </a:lnTo>
                    <a:lnTo>
                      <a:pt x="824" y="621"/>
                    </a:lnTo>
                    <a:lnTo>
                      <a:pt x="803" y="633"/>
                    </a:lnTo>
                    <a:lnTo>
                      <a:pt x="782" y="645"/>
                    </a:lnTo>
                    <a:lnTo>
                      <a:pt x="763" y="660"/>
                    </a:lnTo>
                    <a:lnTo>
                      <a:pt x="743" y="675"/>
                    </a:lnTo>
                    <a:lnTo>
                      <a:pt x="725" y="690"/>
                    </a:lnTo>
                    <a:lnTo>
                      <a:pt x="707" y="707"/>
                    </a:lnTo>
                    <a:lnTo>
                      <a:pt x="691" y="725"/>
                    </a:lnTo>
                    <a:lnTo>
                      <a:pt x="676" y="743"/>
                    </a:lnTo>
                    <a:lnTo>
                      <a:pt x="661" y="762"/>
                    </a:lnTo>
                    <a:lnTo>
                      <a:pt x="646" y="782"/>
                    </a:lnTo>
                    <a:lnTo>
                      <a:pt x="634" y="803"/>
                    </a:lnTo>
                    <a:lnTo>
                      <a:pt x="621" y="824"/>
                    </a:lnTo>
                    <a:lnTo>
                      <a:pt x="610" y="844"/>
                    </a:lnTo>
                    <a:lnTo>
                      <a:pt x="600" y="867"/>
                    </a:lnTo>
                    <a:lnTo>
                      <a:pt x="591" y="889"/>
                    </a:lnTo>
                    <a:lnTo>
                      <a:pt x="583" y="913"/>
                    </a:lnTo>
                    <a:lnTo>
                      <a:pt x="576" y="937"/>
                    </a:lnTo>
                    <a:lnTo>
                      <a:pt x="571" y="961"/>
                    </a:lnTo>
                    <a:lnTo>
                      <a:pt x="567" y="987"/>
                    </a:lnTo>
                    <a:lnTo>
                      <a:pt x="564" y="1012"/>
                    </a:lnTo>
                    <a:lnTo>
                      <a:pt x="561" y="1038"/>
                    </a:lnTo>
                    <a:lnTo>
                      <a:pt x="561" y="1063"/>
                    </a:lnTo>
                    <a:lnTo>
                      <a:pt x="561" y="1063"/>
                    </a:lnTo>
                    <a:lnTo>
                      <a:pt x="562" y="1102"/>
                    </a:lnTo>
                    <a:lnTo>
                      <a:pt x="567" y="1139"/>
                    </a:lnTo>
                    <a:lnTo>
                      <a:pt x="574" y="1177"/>
                    </a:lnTo>
                    <a:lnTo>
                      <a:pt x="583" y="1213"/>
                    </a:lnTo>
                    <a:lnTo>
                      <a:pt x="583" y="1213"/>
                    </a:lnTo>
                    <a:close/>
                  </a:path>
                </a:pathLst>
              </a:custGeom>
              <a:solidFill>
                <a:srgbClr val="FFFFFF"/>
              </a:solidFill>
              <a:ln>
                <a:noFill/>
              </a:ln>
              <a:effectLst>
                <a:innerShdw blurRad="114300">
                  <a:prstClr val="black">
                    <a:alpha val="68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pic>
          <p:nvPicPr>
            <p:cNvPr id="17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8174" y="4888331"/>
              <a:ext cx="1229996" cy="70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0" name="Group 179"/>
          <p:cNvGrpSpPr/>
          <p:nvPr/>
        </p:nvGrpSpPr>
        <p:grpSpPr>
          <a:xfrm>
            <a:off x="3596142" y="948565"/>
            <a:ext cx="1587905" cy="1048545"/>
            <a:chOff x="3705444" y="1365456"/>
            <a:chExt cx="1770926" cy="1169400"/>
          </a:xfrm>
        </p:grpSpPr>
        <p:sp>
          <p:nvSpPr>
            <p:cNvPr id="181" name="Oval 180"/>
            <p:cNvSpPr/>
            <p:nvPr/>
          </p:nvSpPr>
          <p:spPr>
            <a:xfrm>
              <a:off x="3705444" y="2142169"/>
              <a:ext cx="1770926" cy="392687"/>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182" name="Picture 1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044" y="1365456"/>
              <a:ext cx="1017765" cy="946821"/>
            </a:xfrm>
            <a:prstGeom prst="rect">
              <a:avLst/>
            </a:prstGeom>
          </p:spPr>
        </p:pic>
      </p:grpSp>
      <p:grpSp>
        <p:nvGrpSpPr>
          <p:cNvPr id="184" name="Group 183"/>
          <p:cNvGrpSpPr/>
          <p:nvPr/>
        </p:nvGrpSpPr>
        <p:grpSpPr>
          <a:xfrm>
            <a:off x="186921" y="4261089"/>
            <a:ext cx="4370828" cy="1787503"/>
            <a:chOff x="186921" y="4261089"/>
            <a:chExt cx="4370828" cy="1787503"/>
          </a:xfrm>
        </p:grpSpPr>
        <p:grpSp>
          <p:nvGrpSpPr>
            <p:cNvPr id="185" name="Group 184"/>
            <p:cNvGrpSpPr/>
            <p:nvPr/>
          </p:nvGrpSpPr>
          <p:grpSpPr>
            <a:xfrm>
              <a:off x="862260" y="5246326"/>
              <a:ext cx="1184643" cy="802266"/>
              <a:chOff x="541604" y="1484127"/>
              <a:chExt cx="1184643" cy="802266"/>
            </a:xfrm>
          </p:grpSpPr>
          <p:sp>
            <p:nvSpPr>
              <p:cNvPr id="208" name="Oval 207"/>
              <p:cNvSpPr/>
              <p:nvPr/>
            </p:nvSpPr>
            <p:spPr>
              <a:xfrm>
                <a:off x="541604" y="2108507"/>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9" name="Picture 2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543" y="1484127"/>
                <a:ext cx="772767" cy="713323"/>
              </a:xfrm>
              <a:prstGeom prst="rect">
                <a:avLst/>
              </a:prstGeom>
              <a:effectLst/>
            </p:spPr>
          </p:pic>
        </p:grpSp>
        <p:grpSp>
          <p:nvGrpSpPr>
            <p:cNvPr id="186" name="Group 185"/>
            <p:cNvGrpSpPr/>
            <p:nvPr/>
          </p:nvGrpSpPr>
          <p:grpSpPr>
            <a:xfrm>
              <a:off x="1037958" y="4276702"/>
              <a:ext cx="763798" cy="745689"/>
              <a:chOff x="5093946" y="718138"/>
              <a:chExt cx="843871" cy="823864"/>
            </a:xfrm>
          </p:grpSpPr>
          <p:sp>
            <p:nvSpPr>
              <p:cNvPr id="206" name="Oval 205"/>
              <p:cNvSpPr/>
              <p:nvPr/>
            </p:nvSpPr>
            <p:spPr>
              <a:xfrm>
                <a:off x="5093946" y="1370407"/>
                <a:ext cx="843871" cy="171595"/>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7" name="Picture 2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9520" y="718138"/>
                <a:ext cx="503097" cy="765989"/>
              </a:xfrm>
              <a:prstGeom prst="rect">
                <a:avLst/>
              </a:prstGeom>
            </p:spPr>
          </p:pic>
        </p:grpSp>
        <p:sp>
          <p:nvSpPr>
            <p:cNvPr id="187" name="TextBox 186"/>
            <p:cNvSpPr txBox="1"/>
            <p:nvPr/>
          </p:nvSpPr>
          <p:spPr>
            <a:xfrm>
              <a:off x="2807360" y="4367248"/>
              <a:ext cx="1750389"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Course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Management</a:t>
              </a:r>
            </a:p>
          </p:txBody>
        </p:sp>
        <p:grpSp>
          <p:nvGrpSpPr>
            <p:cNvPr id="188" name="Group 187"/>
            <p:cNvGrpSpPr/>
            <p:nvPr/>
          </p:nvGrpSpPr>
          <p:grpSpPr>
            <a:xfrm>
              <a:off x="1819081" y="5239260"/>
              <a:ext cx="1184643" cy="802266"/>
              <a:chOff x="2016497" y="961448"/>
              <a:chExt cx="1184643" cy="802266"/>
            </a:xfrm>
          </p:grpSpPr>
          <p:sp>
            <p:nvSpPr>
              <p:cNvPr id="204" name="Oval 203"/>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5" name="Picture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436" y="961448"/>
                <a:ext cx="772767" cy="713323"/>
              </a:xfrm>
              <a:prstGeom prst="rect">
                <a:avLst/>
              </a:prstGeom>
              <a:effectLst/>
            </p:spPr>
          </p:pic>
        </p:grpSp>
        <p:grpSp>
          <p:nvGrpSpPr>
            <p:cNvPr id="189" name="Group 188"/>
            <p:cNvGrpSpPr/>
            <p:nvPr/>
          </p:nvGrpSpPr>
          <p:grpSpPr>
            <a:xfrm>
              <a:off x="1236019" y="5478389"/>
              <a:ext cx="415753" cy="327275"/>
              <a:chOff x="2189163" y="5068888"/>
              <a:chExt cx="1387475" cy="1092199"/>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02" name="Freeform 89"/>
              <p:cNvSpPr>
                <a:spLocks/>
              </p:cNvSpPr>
              <p:nvPr/>
            </p:nvSpPr>
            <p:spPr bwMode="auto">
              <a:xfrm>
                <a:off x="2189163" y="5072063"/>
                <a:ext cx="700088" cy="1089024"/>
              </a:xfrm>
              <a:custGeom>
                <a:avLst/>
                <a:gdLst>
                  <a:gd name="T0" fmla="*/ 207 w 557"/>
                  <a:gd name="T1" fmla="*/ 770 h 868"/>
                  <a:gd name="T2" fmla="*/ 232 w 557"/>
                  <a:gd name="T3" fmla="*/ 93 h 868"/>
                  <a:gd name="T4" fmla="*/ 152 w 557"/>
                  <a:gd name="T5" fmla="*/ 13 h 868"/>
                  <a:gd name="T6" fmla="*/ 161 w 557"/>
                  <a:gd name="T7" fmla="*/ 1 h 868"/>
                  <a:gd name="T8" fmla="*/ 485 w 557"/>
                  <a:gd name="T9" fmla="*/ 18 h 868"/>
                  <a:gd name="T10" fmla="*/ 497 w 557"/>
                  <a:gd name="T11" fmla="*/ 32 h 868"/>
                  <a:gd name="T12" fmla="*/ 508 w 557"/>
                  <a:gd name="T13" fmla="*/ 349 h 868"/>
                  <a:gd name="T14" fmla="*/ 494 w 557"/>
                  <a:gd name="T15" fmla="*/ 356 h 868"/>
                  <a:gd name="T16" fmla="*/ 408 w 557"/>
                  <a:gd name="T17" fmla="*/ 272 h 868"/>
                  <a:gd name="T18" fmla="*/ 329 w 557"/>
                  <a:gd name="T19" fmla="*/ 739 h 868"/>
                  <a:gd name="T20" fmla="*/ 556 w 557"/>
                  <a:gd name="T21" fmla="*/ 849 h 868"/>
                  <a:gd name="T22" fmla="*/ 557 w 557"/>
                  <a:gd name="T23" fmla="*/ 851 h 868"/>
                  <a:gd name="T24" fmla="*/ 207 w 557"/>
                  <a:gd name="T25" fmla="*/ 77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8">
                    <a:moveTo>
                      <a:pt x="207" y="770"/>
                    </a:moveTo>
                    <a:cubicBezTo>
                      <a:pt x="0" y="591"/>
                      <a:pt x="8" y="327"/>
                      <a:pt x="232" y="93"/>
                    </a:cubicBezTo>
                    <a:cubicBezTo>
                      <a:pt x="232" y="93"/>
                      <a:pt x="157" y="18"/>
                      <a:pt x="152" y="13"/>
                    </a:cubicBezTo>
                    <a:cubicBezTo>
                      <a:pt x="149" y="10"/>
                      <a:pt x="149" y="0"/>
                      <a:pt x="161" y="1"/>
                    </a:cubicBezTo>
                    <a:cubicBezTo>
                      <a:pt x="165" y="1"/>
                      <a:pt x="426" y="15"/>
                      <a:pt x="485" y="18"/>
                    </a:cubicBezTo>
                    <a:cubicBezTo>
                      <a:pt x="492" y="19"/>
                      <a:pt x="497" y="26"/>
                      <a:pt x="497" y="32"/>
                    </a:cubicBezTo>
                    <a:cubicBezTo>
                      <a:pt x="499" y="87"/>
                      <a:pt x="508" y="344"/>
                      <a:pt x="508" y="349"/>
                    </a:cubicBezTo>
                    <a:cubicBezTo>
                      <a:pt x="509" y="358"/>
                      <a:pt x="500" y="362"/>
                      <a:pt x="494" y="356"/>
                    </a:cubicBezTo>
                    <a:cubicBezTo>
                      <a:pt x="408" y="272"/>
                      <a:pt x="408" y="272"/>
                      <a:pt x="408" y="272"/>
                    </a:cubicBezTo>
                    <a:cubicBezTo>
                      <a:pt x="249" y="304"/>
                      <a:pt x="169" y="553"/>
                      <a:pt x="329" y="739"/>
                    </a:cubicBezTo>
                    <a:cubicBezTo>
                      <a:pt x="407" y="829"/>
                      <a:pt x="550" y="853"/>
                      <a:pt x="556" y="849"/>
                    </a:cubicBezTo>
                    <a:cubicBezTo>
                      <a:pt x="557" y="851"/>
                      <a:pt x="557" y="851"/>
                      <a:pt x="557" y="851"/>
                    </a:cubicBezTo>
                    <a:cubicBezTo>
                      <a:pt x="439" y="868"/>
                      <a:pt x="289" y="841"/>
                      <a:pt x="207" y="7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03" name="Freeform 90"/>
              <p:cNvSpPr>
                <a:spLocks/>
              </p:cNvSpPr>
              <p:nvPr/>
            </p:nvSpPr>
            <p:spPr bwMode="auto">
              <a:xfrm>
                <a:off x="2876550" y="5068888"/>
                <a:ext cx="700088" cy="1090612"/>
              </a:xfrm>
              <a:custGeom>
                <a:avLst/>
                <a:gdLst>
                  <a:gd name="T0" fmla="*/ 404 w 557"/>
                  <a:gd name="T1" fmla="*/ 856 h 869"/>
                  <a:gd name="T2" fmla="*/ 395 w 557"/>
                  <a:gd name="T3" fmla="*/ 868 h 869"/>
                  <a:gd name="T4" fmla="*/ 72 w 557"/>
                  <a:gd name="T5" fmla="*/ 851 h 869"/>
                  <a:gd name="T6" fmla="*/ 59 w 557"/>
                  <a:gd name="T7" fmla="*/ 837 h 869"/>
                  <a:gd name="T8" fmla="*/ 48 w 557"/>
                  <a:gd name="T9" fmla="*/ 519 h 869"/>
                  <a:gd name="T10" fmla="*/ 62 w 557"/>
                  <a:gd name="T11" fmla="*/ 513 h 869"/>
                  <a:gd name="T12" fmla="*/ 148 w 557"/>
                  <a:gd name="T13" fmla="*/ 597 h 869"/>
                  <a:gd name="T14" fmla="*/ 227 w 557"/>
                  <a:gd name="T15" fmla="*/ 130 h 869"/>
                  <a:gd name="T16" fmla="*/ 1 w 557"/>
                  <a:gd name="T17" fmla="*/ 20 h 869"/>
                  <a:gd name="T18" fmla="*/ 0 w 557"/>
                  <a:gd name="T19" fmla="*/ 18 h 869"/>
                  <a:gd name="T20" fmla="*/ 349 w 557"/>
                  <a:gd name="T21" fmla="*/ 99 h 869"/>
                  <a:gd name="T22" fmla="*/ 325 w 557"/>
                  <a:gd name="T23" fmla="*/ 776 h 869"/>
                  <a:gd name="T24" fmla="*/ 404 w 557"/>
                  <a:gd name="T25" fmla="*/ 85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9">
                    <a:moveTo>
                      <a:pt x="404" y="856"/>
                    </a:moveTo>
                    <a:cubicBezTo>
                      <a:pt x="408" y="859"/>
                      <a:pt x="407" y="869"/>
                      <a:pt x="395" y="868"/>
                    </a:cubicBezTo>
                    <a:cubicBezTo>
                      <a:pt x="392" y="868"/>
                      <a:pt x="130" y="854"/>
                      <a:pt x="72" y="851"/>
                    </a:cubicBezTo>
                    <a:cubicBezTo>
                      <a:pt x="64" y="850"/>
                      <a:pt x="59" y="843"/>
                      <a:pt x="59" y="837"/>
                    </a:cubicBezTo>
                    <a:cubicBezTo>
                      <a:pt x="57" y="782"/>
                      <a:pt x="48" y="525"/>
                      <a:pt x="48" y="519"/>
                    </a:cubicBezTo>
                    <a:cubicBezTo>
                      <a:pt x="48" y="511"/>
                      <a:pt x="56" y="507"/>
                      <a:pt x="62" y="513"/>
                    </a:cubicBezTo>
                    <a:cubicBezTo>
                      <a:pt x="148" y="597"/>
                      <a:pt x="148" y="597"/>
                      <a:pt x="148" y="597"/>
                    </a:cubicBezTo>
                    <a:cubicBezTo>
                      <a:pt x="308" y="565"/>
                      <a:pt x="388" y="316"/>
                      <a:pt x="227" y="130"/>
                    </a:cubicBezTo>
                    <a:cubicBezTo>
                      <a:pt x="150" y="40"/>
                      <a:pt x="6" y="16"/>
                      <a:pt x="1" y="20"/>
                    </a:cubicBezTo>
                    <a:cubicBezTo>
                      <a:pt x="0" y="18"/>
                      <a:pt x="0" y="18"/>
                      <a:pt x="0" y="18"/>
                    </a:cubicBezTo>
                    <a:cubicBezTo>
                      <a:pt x="117" y="0"/>
                      <a:pt x="267" y="28"/>
                      <a:pt x="349" y="99"/>
                    </a:cubicBezTo>
                    <a:cubicBezTo>
                      <a:pt x="557" y="278"/>
                      <a:pt x="548" y="542"/>
                      <a:pt x="325" y="776"/>
                    </a:cubicBezTo>
                    <a:cubicBezTo>
                      <a:pt x="325" y="776"/>
                      <a:pt x="400" y="851"/>
                      <a:pt x="404" y="8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nvGrpSpPr>
            <p:cNvPr id="190" name="Group 189"/>
            <p:cNvGrpSpPr/>
            <p:nvPr/>
          </p:nvGrpSpPr>
          <p:grpSpPr>
            <a:xfrm>
              <a:off x="1819081" y="4261089"/>
              <a:ext cx="1184643" cy="773113"/>
              <a:chOff x="2270506" y="4261089"/>
              <a:chExt cx="1184643" cy="773113"/>
            </a:xfrm>
          </p:grpSpPr>
          <p:grpSp>
            <p:nvGrpSpPr>
              <p:cNvPr id="194" name="Group 193"/>
              <p:cNvGrpSpPr/>
              <p:nvPr/>
            </p:nvGrpSpPr>
            <p:grpSpPr>
              <a:xfrm>
                <a:off x="2270506" y="4261089"/>
                <a:ext cx="1184643" cy="773113"/>
                <a:chOff x="3055078" y="784150"/>
                <a:chExt cx="1184643" cy="773113"/>
              </a:xfrm>
            </p:grpSpPr>
            <p:sp>
              <p:nvSpPr>
                <p:cNvPr id="200" name="Oval 199"/>
                <p:cNvSpPr/>
                <p:nvPr/>
              </p:nvSpPr>
              <p:spPr>
                <a:xfrm>
                  <a:off x="3055078" y="1379377"/>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1" name="Picture 2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7867" y="784150"/>
                  <a:ext cx="772767" cy="713323"/>
                </a:xfrm>
                <a:prstGeom prst="rect">
                  <a:avLst/>
                </a:prstGeom>
                <a:effectLst/>
              </p:spPr>
            </p:pic>
          </p:grpSp>
          <p:grpSp>
            <p:nvGrpSpPr>
              <p:cNvPr id="195" name="Group 194"/>
              <p:cNvGrpSpPr/>
              <p:nvPr/>
            </p:nvGrpSpPr>
            <p:grpSpPr>
              <a:xfrm>
                <a:off x="2644138" y="4423070"/>
                <a:ext cx="401818" cy="397468"/>
                <a:chOff x="478455" y="548600"/>
                <a:chExt cx="882650" cy="873095"/>
              </a:xfrm>
              <a:effectLst>
                <a:glow rad="63500">
                  <a:srgbClr val="BBE0E3">
                    <a:satMod val="175000"/>
                    <a:alpha val="40000"/>
                  </a:srgbClr>
                </a:glow>
              </a:effectLst>
            </p:grpSpPr>
            <p:grpSp>
              <p:nvGrpSpPr>
                <p:cNvPr id="196" name="Group 195"/>
                <p:cNvGrpSpPr/>
                <p:nvPr/>
              </p:nvGrpSpPr>
              <p:grpSpPr>
                <a:xfrm>
                  <a:off x="478455" y="548600"/>
                  <a:ext cx="882650" cy="862554"/>
                  <a:chOff x="574675" y="5341938"/>
                  <a:chExt cx="882650" cy="862554"/>
                </a:xfrm>
              </p:grpSpPr>
              <p:sp>
                <p:nvSpPr>
                  <p:cNvPr id="198" name="Freeform 160"/>
                  <p:cNvSpPr>
                    <a:spLocks/>
                  </p:cNvSpPr>
                  <p:nvPr/>
                </p:nvSpPr>
                <p:spPr bwMode="auto">
                  <a:xfrm>
                    <a:off x="798513" y="5341938"/>
                    <a:ext cx="433388" cy="568325"/>
                  </a:xfrm>
                  <a:custGeom>
                    <a:avLst/>
                    <a:gdLst>
                      <a:gd name="T0" fmla="*/ 3617 w 7078"/>
                      <a:gd name="T1" fmla="*/ 9258 h 9258"/>
                      <a:gd name="T2" fmla="*/ 3662 w 7078"/>
                      <a:gd name="T3" fmla="*/ 9256 h 9258"/>
                      <a:gd name="T4" fmla="*/ 5573 w 7078"/>
                      <a:gd name="T5" fmla="*/ 8249 h 9258"/>
                      <a:gd name="T6" fmla="*/ 6492 w 7078"/>
                      <a:gd name="T7" fmla="*/ 6723 h 9258"/>
                      <a:gd name="T8" fmla="*/ 7074 w 7078"/>
                      <a:gd name="T9" fmla="*/ 3769 h 9258"/>
                      <a:gd name="T10" fmla="*/ 3581 w 7078"/>
                      <a:gd name="T11" fmla="*/ 0 h 9258"/>
                      <a:gd name="T12" fmla="*/ 3542 w 7078"/>
                      <a:gd name="T13" fmla="*/ 1 h 9258"/>
                      <a:gd name="T14" fmla="*/ 3539 w 7078"/>
                      <a:gd name="T15" fmla="*/ 1 h 9258"/>
                      <a:gd name="T16" fmla="*/ 3537 w 7078"/>
                      <a:gd name="T17" fmla="*/ 1 h 9258"/>
                      <a:gd name="T18" fmla="*/ 3497 w 7078"/>
                      <a:gd name="T19" fmla="*/ 0 h 9258"/>
                      <a:gd name="T20" fmla="*/ 5 w 7078"/>
                      <a:gd name="T21" fmla="*/ 3769 h 9258"/>
                      <a:gd name="T22" fmla="*/ 587 w 7078"/>
                      <a:gd name="T23" fmla="*/ 6723 h 9258"/>
                      <a:gd name="T24" fmla="*/ 1506 w 7078"/>
                      <a:gd name="T25" fmla="*/ 8249 h 9258"/>
                      <a:gd name="T26" fmla="*/ 2282 w 7078"/>
                      <a:gd name="T27" fmla="*/ 8858 h 9258"/>
                      <a:gd name="T28" fmla="*/ 3557 w 7078"/>
                      <a:gd name="T29" fmla="*/ 9256 h 9258"/>
                      <a:gd name="T30" fmla="*/ 3602 w 7078"/>
                      <a:gd name="T31" fmla="*/ 9258 h 9258"/>
                      <a:gd name="T32" fmla="*/ 3605 w 7078"/>
                      <a:gd name="T33" fmla="*/ 9258 h 9258"/>
                      <a:gd name="T34" fmla="*/ 3609 w 7078"/>
                      <a:gd name="T35" fmla="*/ 9258 h 9258"/>
                      <a:gd name="T36" fmla="*/ 3614 w 7078"/>
                      <a:gd name="T37" fmla="*/ 9258 h 9258"/>
                      <a:gd name="T38" fmla="*/ 3617 w 7078"/>
                      <a:gd name="T39" fmla="*/ 9258 h 9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78" h="9258">
                        <a:moveTo>
                          <a:pt x="3617" y="9258"/>
                        </a:moveTo>
                        <a:cubicBezTo>
                          <a:pt x="3662" y="9256"/>
                          <a:pt x="3662" y="9256"/>
                          <a:pt x="3662" y="9256"/>
                        </a:cubicBezTo>
                        <a:cubicBezTo>
                          <a:pt x="4346" y="9222"/>
                          <a:pt x="4989" y="8884"/>
                          <a:pt x="5573" y="8249"/>
                        </a:cubicBezTo>
                        <a:cubicBezTo>
                          <a:pt x="5818" y="7982"/>
                          <a:pt x="6189" y="7441"/>
                          <a:pt x="6492" y="6723"/>
                        </a:cubicBezTo>
                        <a:cubicBezTo>
                          <a:pt x="6883" y="5796"/>
                          <a:pt x="7078" y="4802"/>
                          <a:pt x="7074" y="3769"/>
                        </a:cubicBezTo>
                        <a:cubicBezTo>
                          <a:pt x="7056" y="182"/>
                          <a:pt x="4161" y="0"/>
                          <a:pt x="3581" y="0"/>
                        </a:cubicBezTo>
                        <a:cubicBezTo>
                          <a:pt x="3568" y="0"/>
                          <a:pt x="3555" y="1"/>
                          <a:pt x="3542" y="1"/>
                        </a:cubicBezTo>
                        <a:cubicBezTo>
                          <a:pt x="3539" y="1"/>
                          <a:pt x="3539" y="1"/>
                          <a:pt x="3539" y="1"/>
                        </a:cubicBezTo>
                        <a:cubicBezTo>
                          <a:pt x="3537" y="1"/>
                          <a:pt x="3537" y="1"/>
                          <a:pt x="3537" y="1"/>
                        </a:cubicBezTo>
                        <a:cubicBezTo>
                          <a:pt x="3524" y="1"/>
                          <a:pt x="3511" y="0"/>
                          <a:pt x="3497" y="0"/>
                        </a:cubicBezTo>
                        <a:cubicBezTo>
                          <a:pt x="2917" y="0"/>
                          <a:pt x="22" y="182"/>
                          <a:pt x="5" y="3769"/>
                        </a:cubicBezTo>
                        <a:cubicBezTo>
                          <a:pt x="0" y="4802"/>
                          <a:pt x="196" y="5796"/>
                          <a:pt x="587" y="6723"/>
                        </a:cubicBezTo>
                        <a:cubicBezTo>
                          <a:pt x="890" y="7441"/>
                          <a:pt x="1260" y="7982"/>
                          <a:pt x="1506" y="8249"/>
                        </a:cubicBezTo>
                        <a:cubicBezTo>
                          <a:pt x="1579" y="8329"/>
                          <a:pt x="1852" y="8609"/>
                          <a:pt x="2282" y="8858"/>
                        </a:cubicBezTo>
                        <a:cubicBezTo>
                          <a:pt x="2704" y="9101"/>
                          <a:pt x="3133" y="9235"/>
                          <a:pt x="3557" y="9256"/>
                        </a:cubicBezTo>
                        <a:cubicBezTo>
                          <a:pt x="3602" y="9258"/>
                          <a:pt x="3602" y="9258"/>
                          <a:pt x="3602" y="9258"/>
                        </a:cubicBezTo>
                        <a:cubicBezTo>
                          <a:pt x="3603" y="9258"/>
                          <a:pt x="3604" y="9258"/>
                          <a:pt x="3605" y="9258"/>
                        </a:cubicBezTo>
                        <a:cubicBezTo>
                          <a:pt x="3609" y="9258"/>
                          <a:pt x="3609" y="9258"/>
                          <a:pt x="3609" y="9258"/>
                        </a:cubicBezTo>
                        <a:cubicBezTo>
                          <a:pt x="3614" y="9258"/>
                          <a:pt x="3614" y="9258"/>
                          <a:pt x="3614" y="9258"/>
                        </a:cubicBezTo>
                        <a:cubicBezTo>
                          <a:pt x="3615" y="9258"/>
                          <a:pt x="3616" y="9258"/>
                          <a:pt x="3617" y="9258"/>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199" name="Freeform 161"/>
                  <p:cNvSpPr>
                    <a:spLocks/>
                  </p:cNvSpPr>
                  <p:nvPr/>
                </p:nvSpPr>
                <p:spPr bwMode="auto">
                  <a:xfrm>
                    <a:off x="574675" y="5883817"/>
                    <a:ext cx="882650" cy="320675"/>
                  </a:xfrm>
                  <a:custGeom>
                    <a:avLst/>
                    <a:gdLst>
                      <a:gd name="T0" fmla="*/ 7256 w 14388"/>
                      <a:gd name="T1" fmla="*/ 1199 h 5238"/>
                      <a:gd name="T2" fmla="*/ 7196 w 14388"/>
                      <a:gd name="T3" fmla="*/ 1200 h 5238"/>
                      <a:gd name="T4" fmla="*/ 7030 w 14388"/>
                      <a:gd name="T5" fmla="*/ 1200 h 5238"/>
                      <a:gd name="T6" fmla="*/ 7029 w 14388"/>
                      <a:gd name="T7" fmla="*/ 1185 h 5238"/>
                      <a:gd name="T8" fmla="*/ 6347 w 14388"/>
                      <a:gd name="T9" fmla="*/ 1026 h 5238"/>
                      <a:gd name="T10" fmla="*/ 5656 w 14388"/>
                      <a:gd name="T11" fmla="*/ 691 h 5238"/>
                      <a:gd name="T12" fmla="*/ 5165 w 14388"/>
                      <a:gd name="T13" fmla="*/ 331 h 5238"/>
                      <a:gd name="T14" fmla="*/ 4906 w 14388"/>
                      <a:gd name="T15" fmla="*/ 82 h 5238"/>
                      <a:gd name="T16" fmla="*/ 4833 w 14388"/>
                      <a:gd name="T17" fmla="*/ 0 h 5238"/>
                      <a:gd name="T18" fmla="*/ 1930 w 14388"/>
                      <a:gd name="T19" fmla="*/ 1442 h 5238"/>
                      <a:gd name="T20" fmla="*/ 353 w 14388"/>
                      <a:gd name="T21" fmla="*/ 3302 h 5238"/>
                      <a:gd name="T22" fmla="*/ 36 w 14388"/>
                      <a:gd name="T23" fmla="*/ 4696 h 5238"/>
                      <a:gd name="T24" fmla="*/ 0 w 14388"/>
                      <a:gd name="T25" fmla="*/ 5238 h 5238"/>
                      <a:gd name="T26" fmla="*/ 14388 w 14388"/>
                      <a:gd name="T27" fmla="*/ 5238 h 5238"/>
                      <a:gd name="T28" fmla="*/ 14352 w 14388"/>
                      <a:gd name="T29" fmla="*/ 4696 h 5238"/>
                      <a:gd name="T30" fmla="*/ 14034 w 14388"/>
                      <a:gd name="T31" fmla="*/ 3302 h 5238"/>
                      <a:gd name="T32" fmla="*/ 12458 w 14388"/>
                      <a:gd name="T33" fmla="*/ 1442 h 5238"/>
                      <a:gd name="T34" fmla="*/ 9528 w 14388"/>
                      <a:gd name="T35" fmla="*/ 14 h 5238"/>
                      <a:gd name="T36" fmla="*/ 9467 w 14388"/>
                      <a:gd name="T37" fmla="*/ 82 h 5238"/>
                      <a:gd name="T38" fmla="*/ 9404 w 14388"/>
                      <a:gd name="T39" fmla="*/ 150 h 5238"/>
                      <a:gd name="T40" fmla="*/ 9067 w 14388"/>
                      <a:gd name="T41" fmla="*/ 468 h 5238"/>
                      <a:gd name="T42" fmla="*/ 8337 w 14388"/>
                      <a:gd name="T43" fmla="*/ 941 h 5238"/>
                      <a:gd name="T44" fmla="*/ 7486 w 14388"/>
                      <a:gd name="T45" fmla="*/ 1184 h 5238"/>
                      <a:gd name="T46" fmla="*/ 7486 w 14388"/>
                      <a:gd name="T47" fmla="*/ 1200 h 5238"/>
                      <a:gd name="T48" fmla="*/ 7317 w 14388"/>
                      <a:gd name="T49" fmla="*/ 1200 h 5238"/>
                      <a:gd name="T50" fmla="*/ 7256 w 14388"/>
                      <a:gd name="T51" fmla="*/ 1199 h 5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88" h="5238">
                        <a:moveTo>
                          <a:pt x="7256" y="1199"/>
                        </a:moveTo>
                        <a:cubicBezTo>
                          <a:pt x="7234" y="1200"/>
                          <a:pt x="7215" y="1200"/>
                          <a:pt x="7196" y="1200"/>
                        </a:cubicBezTo>
                        <a:cubicBezTo>
                          <a:pt x="7030" y="1200"/>
                          <a:pt x="7030" y="1200"/>
                          <a:pt x="7030" y="1200"/>
                        </a:cubicBezTo>
                        <a:cubicBezTo>
                          <a:pt x="7029" y="1185"/>
                          <a:pt x="7029" y="1185"/>
                          <a:pt x="7029" y="1185"/>
                        </a:cubicBezTo>
                        <a:cubicBezTo>
                          <a:pt x="6803" y="1160"/>
                          <a:pt x="6574" y="1107"/>
                          <a:pt x="6347" y="1026"/>
                        </a:cubicBezTo>
                        <a:cubicBezTo>
                          <a:pt x="6113" y="943"/>
                          <a:pt x="5880" y="830"/>
                          <a:pt x="5656" y="691"/>
                        </a:cubicBezTo>
                        <a:cubicBezTo>
                          <a:pt x="5469" y="591"/>
                          <a:pt x="5304" y="471"/>
                          <a:pt x="5165" y="331"/>
                        </a:cubicBezTo>
                        <a:cubicBezTo>
                          <a:pt x="5069" y="248"/>
                          <a:pt x="4979" y="162"/>
                          <a:pt x="4906" y="82"/>
                        </a:cubicBezTo>
                        <a:cubicBezTo>
                          <a:pt x="4882" y="57"/>
                          <a:pt x="4858" y="29"/>
                          <a:pt x="4833" y="0"/>
                        </a:cubicBezTo>
                        <a:cubicBezTo>
                          <a:pt x="4305" y="257"/>
                          <a:pt x="2739" y="1020"/>
                          <a:pt x="1930" y="1442"/>
                        </a:cubicBezTo>
                        <a:cubicBezTo>
                          <a:pt x="978" y="1938"/>
                          <a:pt x="730" y="2368"/>
                          <a:pt x="353" y="3302"/>
                        </a:cubicBezTo>
                        <a:cubicBezTo>
                          <a:pt x="161" y="3780"/>
                          <a:pt x="74" y="4324"/>
                          <a:pt x="36" y="4696"/>
                        </a:cubicBezTo>
                        <a:cubicBezTo>
                          <a:pt x="13" y="4921"/>
                          <a:pt x="3" y="5112"/>
                          <a:pt x="0" y="5238"/>
                        </a:cubicBezTo>
                        <a:cubicBezTo>
                          <a:pt x="14388" y="5238"/>
                          <a:pt x="14388" y="5238"/>
                          <a:pt x="14388" y="5238"/>
                        </a:cubicBezTo>
                        <a:cubicBezTo>
                          <a:pt x="14384" y="5112"/>
                          <a:pt x="14375" y="4921"/>
                          <a:pt x="14352" y="4696"/>
                        </a:cubicBezTo>
                        <a:cubicBezTo>
                          <a:pt x="14313" y="4324"/>
                          <a:pt x="14227" y="3780"/>
                          <a:pt x="14034" y="3302"/>
                        </a:cubicBezTo>
                        <a:cubicBezTo>
                          <a:pt x="13658" y="2368"/>
                          <a:pt x="13410" y="1938"/>
                          <a:pt x="12458" y="1442"/>
                        </a:cubicBezTo>
                        <a:cubicBezTo>
                          <a:pt x="11625" y="1008"/>
                          <a:pt x="10056" y="263"/>
                          <a:pt x="9528" y="14"/>
                        </a:cubicBezTo>
                        <a:cubicBezTo>
                          <a:pt x="9507" y="38"/>
                          <a:pt x="9487" y="61"/>
                          <a:pt x="9467" y="82"/>
                        </a:cubicBezTo>
                        <a:cubicBezTo>
                          <a:pt x="9446" y="105"/>
                          <a:pt x="9425" y="128"/>
                          <a:pt x="9404" y="150"/>
                        </a:cubicBezTo>
                        <a:cubicBezTo>
                          <a:pt x="9308" y="265"/>
                          <a:pt x="9194" y="372"/>
                          <a:pt x="9067" y="468"/>
                        </a:cubicBezTo>
                        <a:cubicBezTo>
                          <a:pt x="8834" y="664"/>
                          <a:pt x="8589" y="823"/>
                          <a:pt x="8337" y="941"/>
                        </a:cubicBezTo>
                        <a:cubicBezTo>
                          <a:pt x="8062" y="1070"/>
                          <a:pt x="7776" y="1152"/>
                          <a:pt x="7486" y="1184"/>
                        </a:cubicBezTo>
                        <a:cubicBezTo>
                          <a:pt x="7486" y="1200"/>
                          <a:pt x="7486" y="1200"/>
                          <a:pt x="7486" y="1200"/>
                        </a:cubicBezTo>
                        <a:cubicBezTo>
                          <a:pt x="7317" y="1200"/>
                          <a:pt x="7317" y="1200"/>
                          <a:pt x="7317" y="1200"/>
                        </a:cubicBezTo>
                        <a:cubicBezTo>
                          <a:pt x="7298" y="1200"/>
                          <a:pt x="7279" y="1200"/>
                          <a:pt x="7256" y="119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sp>
              <p:nvSpPr>
                <p:cNvPr id="197" name="Freeform 168"/>
                <p:cNvSpPr>
                  <a:spLocks/>
                </p:cNvSpPr>
                <p:nvPr/>
              </p:nvSpPr>
              <p:spPr bwMode="auto">
                <a:xfrm>
                  <a:off x="837846" y="1155594"/>
                  <a:ext cx="144367" cy="266101"/>
                </a:xfrm>
                <a:custGeom>
                  <a:avLst/>
                  <a:gdLst>
                    <a:gd name="T0" fmla="*/ 6 w 43"/>
                    <a:gd name="T1" fmla="*/ 64 h 64"/>
                    <a:gd name="T2" fmla="*/ 37 w 43"/>
                    <a:gd name="T3" fmla="*/ 64 h 64"/>
                    <a:gd name="T4" fmla="*/ 30 w 43"/>
                    <a:gd name="T5" fmla="*/ 32 h 64"/>
                    <a:gd name="T6" fmla="*/ 43 w 43"/>
                    <a:gd name="T7" fmla="*/ 15 h 64"/>
                    <a:gd name="T8" fmla="*/ 21 w 43"/>
                    <a:gd name="T9" fmla="*/ 0 h 64"/>
                    <a:gd name="T10" fmla="*/ 0 w 43"/>
                    <a:gd name="T11" fmla="*/ 15 h 64"/>
                    <a:gd name="T12" fmla="*/ 13 w 43"/>
                    <a:gd name="T13" fmla="*/ 32 h 64"/>
                    <a:gd name="T14" fmla="*/ 6 w 4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4">
                      <a:moveTo>
                        <a:pt x="6" y="64"/>
                      </a:moveTo>
                      <a:cubicBezTo>
                        <a:pt x="37" y="64"/>
                        <a:pt x="37" y="64"/>
                        <a:pt x="37" y="64"/>
                      </a:cubicBezTo>
                      <a:cubicBezTo>
                        <a:pt x="30" y="32"/>
                        <a:pt x="30" y="32"/>
                        <a:pt x="30" y="32"/>
                      </a:cubicBezTo>
                      <a:cubicBezTo>
                        <a:pt x="43" y="15"/>
                        <a:pt x="43" y="15"/>
                        <a:pt x="43" y="15"/>
                      </a:cubicBezTo>
                      <a:cubicBezTo>
                        <a:pt x="43" y="15"/>
                        <a:pt x="30" y="0"/>
                        <a:pt x="21" y="0"/>
                      </a:cubicBezTo>
                      <a:cubicBezTo>
                        <a:pt x="13" y="0"/>
                        <a:pt x="0" y="15"/>
                        <a:pt x="0" y="15"/>
                      </a:cubicBezTo>
                      <a:cubicBezTo>
                        <a:pt x="13" y="32"/>
                        <a:pt x="13" y="32"/>
                        <a:pt x="13" y="32"/>
                      </a:cubicBezTo>
                      <a:lnTo>
                        <a:pt x="6" y="6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sp>
          <p:nvSpPr>
            <p:cNvPr id="191" name="TextBox 190"/>
            <p:cNvSpPr txBox="1"/>
            <p:nvPr/>
          </p:nvSpPr>
          <p:spPr>
            <a:xfrm>
              <a:off x="264435" y="4456388"/>
              <a:ext cx="782722"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Mobile</a:t>
              </a:r>
            </a:p>
          </p:txBody>
        </p:sp>
        <p:sp>
          <p:nvSpPr>
            <p:cNvPr id="192" name="TextBox 191"/>
            <p:cNvSpPr txBox="1"/>
            <p:nvPr/>
          </p:nvSpPr>
          <p:spPr>
            <a:xfrm>
              <a:off x="186921" y="5376663"/>
              <a:ext cx="860236" cy="461665"/>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Resource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Sharing</a:t>
              </a:r>
            </a:p>
          </p:txBody>
        </p:sp>
        <p:sp>
          <p:nvSpPr>
            <p:cNvPr id="193" name="TextBox 192"/>
            <p:cNvSpPr txBox="1"/>
            <p:nvPr/>
          </p:nvSpPr>
          <p:spPr>
            <a:xfrm>
              <a:off x="2807360" y="5394256"/>
              <a:ext cx="888048"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Vendor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grpSp>
      <p:sp>
        <p:nvSpPr>
          <p:cNvPr id="210" name="Right Arrow 209"/>
          <p:cNvSpPr/>
          <p:nvPr/>
        </p:nvSpPr>
        <p:spPr bwMode="auto">
          <a:xfrm rot="16200000">
            <a:off x="4249009" y="2146517"/>
            <a:ext cx="346360"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11" name="Right Arrow 210"/>
          <p:cNvSpPr/>
          <p:nvPr/>
        </p:nvSpPr>
        <p:spPr bwMode="auto">
          <a:xfrm rot="10800000">
            <a:off x="2807359" y="2923007"/>
            <a:ext cx="454590"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12" name="Right Arrow 211"/>
          <p:cNvSpPr/>
          <p:nvPr/>
        </p:nvSpPr>
        <p:spPr bwMode="auto">
          <a:xfrm>
            <a:off x="5721451" y="2884479"/>
            <a:ext cx="396774"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nvGrpSpPr>
          <p:cNvPr id="213" name="Group 212"/>
          <p:cNvGrpSpPr/>
          <p:nvPr/>
        </p:nvGrpSpPr>
        <p:grpSpPr>
          <a:xfrm>
            <a:off x="5226780" y="4173460"/>
            <a:ext cx="3917220" cy="1728271"/>
            <a:chOff x="5220961" y="4288277"/>
            <a:chExt cx="3917220" cy="1728271"/>
          </a:xfrm>
        </p:grpSpPr>
        <p:grpSp>
          <p:nvGrpSpPr>
            <p:cNvPr id="214" name="Group 213"/>
            <p:cNvGrpSpPr/>
            <p:nvPr/>
          </p:nvGrpSpPr>
          <p:grpSpPr>
            <a:xfrm>
              <a:off x="5220961" y="4288277"/>
              <a:ext cx="3917220" cy="1728271"/>
              <a:chOff x="5220961" y="4288277"/>
              <a:chExt cx="3917220" cy="1728271"/>
            </a:xfrm>
          </p:grpSpPr>
          <p:grpSp>
            <p:nvGrpSpPr>
              <p:cNvPr id="219" name="Group 218"/>
              <p:cNvGrpSpPr/>
              <p:nvPr/>
            </p:nvGrpSpPr>
            <p:grpSpPr>
              <a:xfrm>
                <a:off x="7088904" y="4288277"/>
                <a:ext cx="1184643" cy="810184"/>
                <a:chOff x="7583822" y="1542002"/>
                <a:chExt cx="1184643" cy="810184"/>
              </a:xfrm>
            </p:grpSpPr>
            <p:sp>
              <p:nvSpPr>
                <p:cNvPr id="243" name="Oval 242"/>
                <p:cNvSpPr/>
                <p:nvPr/>
              </p:nvSpPr>
              <p:spPr>
                <a:xfrm>
                  <a:off x="7583822" y="2174300"/>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4" name="Picture 2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631" y="1542002"/>
                  <a:ext cx="772767" cy="713323"/>
                </a:xfrm>
                <a:prstGeom prst="rect">
                  <a:avLst/>
                </a:prstGeom>
                <a:effectLst/>
              </p:spPr>
            </p:pic>
          </p:grpSp>
          <p:sp>
            <p:nvSpPr>
              <p:cNvPr id="220" name="TextBox 219"/>
              <p:cNvSpPr txBox="1"/>
              <p:nvPr/>
            </p:nvSpPr>
            <p:spPr>
              <a:xfrm>
                <a:off x="8056985" y="4438922"/>
                <a:ext cx="813025"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Finance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sp>
            <p:nvSpPr>
              <p:cNvPr id="221" name="TextBox 220"/>
              <p:cNvSpPr txBox="1"/>
              <p:nvPr/>
            </p:nvSpPr>
            <p:spPr>
              <a:xfrm>
                <a:off x="5252085" y="5285952"/>
                <a:ext cx="813026" cy="646331"/>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Student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Info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sp>
            <p:nvSpPr>
              <p:cNvPr id="222" name="TextBox 221"/>
              <p:cNvSpPr txBox="1"/>
              <p:nvPr/>
            </p:nvSpPr>
            <p:spPr>
              <a:xfrm>
                <a:off x="5220961" y="4425123"/>
                <a:ext cx="844150" cy="461665"/>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Bursar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pic>
            <p:nvPicPr>
              <p:cNvPr id="223" name="Picture 2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5108" y="4514263"/>
                <a:ext cx="205516" cy="312384"/>
              </a:xfrm>
              <a:prstGeom prst="rect">
                <a:avLst/>
              </a:prstGeom>
              <a:effectLst>
                <a:glow rad="63500">
                  <a:srgbClr val="BBE0E3">
                    <a:alpha val="30000"/>
                  </a:srgbClr>
                </a:glow>
                <a:softEdge rad="0"/>
              </a:effectLst>
            </p:spPr>
          </p:pic>
          <p:grpSp>
            <p:nvGrpSpPr>
              <p:cNvPr id="224" name="Group 223"/>
              <p:cNvGrpSpPr/>
              <p:nvPr/>
            </p:nvGrpSpPr>
            <p:grpSpPr>
              <a:xfrm>
                <a:off x="5915836" y="4298265"/>
                <a:ext cx="1184643" cy="802266"/>
                <a:chOff x="6111511" y="4262274"/>
                <a:chExt cx="1184643" cy="802266"/>
              </a:xfrm>
            </p:grpSpPr>
            <p:grpSp>
              <p:nvGrpSpPr>
                <p:cNvPr id="232" name="Group 231"/>
                <p:cNvGrpSpPr/>
                <p:nvPr/>
              </p:nvGrpSpPr>
              <p:grpSpPr>
                <a:xfrm>
                  <a:off x="6111511" y="4262274"/>
                  <a:ext cx="1184643" cy="802266"/>
                  <a:chOff x="2016497" y="961448"/>
                  <a:chExt cx="1184643" cy="802266"/>
                </a:xfrm>
              </p:grpSpPr>
              <p:sp>
                <p:nvSpPr>
                  <p:cNvPr id="241" name="Oval 240"/>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436" y="961448"/>
                    <a:ext cx="772767" cy="713323"/>
                  </a:xfrm>
                  <a:prstGeom prst="rect">
                    <a:avLst/>
                  </a:prstGeom>
                  <a:effectLst/>
                </p:spPr>
              </p:pic>
            </p:grpSp>
            <p:grpSp>
              <p:nvGrpSpPr>
                <p:cNvPr id="233" name="Group 232"/>
                <p:cNvGrpSpPr/>
                <p:nvPr/>
              </p:nvGrpSpPr>
              <p:grpSpPr>
                <a:xfrm>
                  <a:off x="6574111" y="4482924"/>
                  <a:ext cx="305550" cy="317126"/>
                  <a:chOff x="2243356" y="4659148"/>
                  <a:chExt cx="1382713" cy="1435100"/>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34" name="Freeform 26"/>
                  <p:cNvSpPr>
                    <a:spLocks/>
                  </p:cNvSpPr>
                  <p:nvPr/>
                </p:nvSpPr>
                <p:spPr bwMode="auto">
                  <a:xfrm>
                    <a:off x="2243356" y="5713248"/>
                    <a:ext cx="1382713" cy="381000"/>
                  </a:xfrm>
                  <a:custGeom>
                    <a:avLst/>
                    <a:gdLst>
                      <a:gd name="T0" fmla="*/ 871 w 871"/>
                      <a:gd name="T1" fmla="*/ 3 h 240"/>
                      <a:gd name="T2" fmla="*/ 835 w 871"/>
                      <a:gd name="T3" fmla="*/ 38 h 240"/>
                      <a:gd name="T4" fmla="*/ 794 w 871"/>
                      <a:gd name="T5" fmla="*/ 70 h 240"/>
                      <a:gd name="T6" fmla="*/ 792 w 871"/>
                      <a:gd name="T7" fmla="*/ 70 h 240"/>
                      <a:gd name="T8" fmla="*/ 756 w 871"/>
                      <a:gd name="T9" fmla="*/ 92 h 240"/>
                      <a:gd name="T10" fmla="*/ 676 w 871"/>
                      <a:gd name="T11" fmla="*/ 127 h 240"/>
                      <a:gd name="T12" fmla="*/ 586 w 871"/>
                      <a:gd name="T13" fmla="*/ 151 h 240"/>
                      <a:gd name="T14" fmla="*/ 489 w 871"/>
                      <a:gd name="T15" fmla="*/ 163 h 240"/>
                      <a:gd name="T16" fmla="*/ 439 w 871"/>
                      <a:gd name="T17" fmla="*/ 165 h 240"/>
                      <a:gd name="T18" fmla="*/ 351 w 871"/>
                      <a:gd name="T19" fmla="*/ 159 h 240"/>
                      <a:gd name="T20" fmla="*/ 269 w 871"/>
                      <a:gd name="T21" fmla="*/ 146 h 240"/>
                      <a:gd name="T22" fmla="*/ 192 w 871"/>
                      <a:gd name="T23" fmla="*/ 123 h 240"/>
                      <a:gd name="T24" fmla="*/ 122 w 871"/>
                      <a:gd name="T25" fmla="*/ 92 h 240"/>
                      <a:gd name="T26" fmla="*/ 86 w 871"/>
                      <a:gd name="T27" fmla="*/ 72 h 240"/>
                      <a:gd name="T28" fmla="*/ 26 w 871"/>
                      <a:gd name="T29" fmla="*/ 26 h 240"/>
                      <a:gd name="T30" fmla="*/ 0 w 871"/>
                      <a:gd name="T31" fmla="*/ 0 h 240"/>
                      <a:gd name="T32" fmla="*/ 14 w 871"/>
                      <a:gd name="T33" fmla="*/ 48 h 240"/>
                      <a:gd name="T34" fmla="*/ 43 w 871"/>
                      <a:gd name="T35" fmla="*/ 94 h 240"/>
                      <a:gd name="T36" fmla="*/ 87 w 871"/>
                      <a:gd name="T37" fmla="*/ 137 h 240"/>
                      <a:gd name="T38" fmla="*/ 147 w 871"/>
                      <a:gd name="T39" fmla="*/ 175 h 240"/>
                      <a:gd name="T40" fmla="*/ 180 w 871"/>
                      <a:gd name="T41" fmla="*/ 190 h 240"/>
                      <a:gd name="T42" fmla="*/ 249 w 871"/>
                      <a:gd name="T43" fmla="*/ 214 h 240"/>
                      <a:gd name="T44" fmla="*/ 322 w 871"/>
                      <a:gd name="T45" fmla="*/ 230 h 240"/>
                      <a:gd name="T46" fmla="*/ 399 w 871"/>
                      <a:gd name="T47" fmla="*/ 238 h 240"/>
                      <a:gd name="T48" fmla="*/ 439 w 871"/>
                      <a:gd name="T49" fmla="*/ 240 h 240"/>
                      <a:gd name="T50" fmla="*/ 528 w 871"/>
                      <a:gd name="T51" fmla="*/ 233 h 240"/>
                      <a:gd name="T52" fmla="*/ 612 w 871"/>
                      <a:gd name="T53" fmla="*/ 218 h 240"/>
                      <a:gd name="T54" fmla="*/ 693 w 871"/>
                      <a:gd name="T55" fmla="*/ 192 h 240"/>
                      <a:gd name="T56" fmla="*/ 761 w 871"/>
                      <a:gd name="T57" fmla="*/ 156 h 240"/>
                      <a:gd name="T58" fmla="*/ 761 w 871"/>
                      <a:gd name="T59" fmla="*/ 154 h 240"/>
                      <a:gd name="T60" fmla="*/ 806 w 871"/>
                      <a:gd name="T61" fmla="*/ 120 h 240"/>
                      <a:gd name="T62" fmla="*/ 838 w 871"/>
                      <a:gd name="T63" fmla="*/ 84 h 240"/>
                      <a:gd name="T64" fmla="*/ 861 w 871"/>
                      <a:gd name="T65" fmla="*/ 44 h 240"/>
                      <a:gd name="T66" fmla="*/ 871 w 871"/>
                      <a:gd name="T67" fmla="*/ 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40">
                        <a:moveTo>
                          <a:pt x="871" y="3"/>
                        </a:moveTo>
                        <a:lnTo>
                          <a:pt x="871" y="3"/>
                        </a:lnTo>
                        <a:lnTo>
                          <a:pt x="854" y="22"/>
                        </a:lnTo>
                        <a:lnTo>
                          <a:pt x="835" y="38"/>
                        </a:lnTo>
                        <a:lnTo>
                          <a:pt x="814" y="55"/>
                        </a:lnTo>
                        <a:lnTo>
                          <a:pt x="794" y="70"/>
                        </a:lnTo>
                        <a:lnTo>
                          <a:pt x="792" y="70"/>
                        </a:lnTo>
                        <a:lnTo>
                          <a:pt x="792" y="70"/>
                        </a:lnTo>
                        <a:lnTo>
                          <a:pt x="792" y="70"/>
                        </a:lnTo>
                        <a:lnTo>
                          <a:pt x="756" y="92"/>
                        </a:lnTo>
                        <a:lnTo>
                          <a:pt x="717" y="111"/>
                        </a:lnTo>
                        <a:lnTo>
                          <a:pt x="676" y="127"/>
                        </a:lnTo>
                        <a:lnTo>
                          <a:pt x="631" y="141"/>
                        </a:lnTo>
                        <a:lnTo>
                          <a:pt x="586" y="151"/>
                        </a:lnTo>
                        <a:lnTo>
                          <a:pt x="538" y="158"/>
                        </a:lnTo>
                        <a:lnTo>
                          <a:pt x="489" y="163"/>
                        </a:lnTo>
                        <a:lnTo>
                          <a:pt x="439" y="165"/>
                        </a:lnTo>
                        <a:lnTo>
                          <a:pt x="439" y="165"/>
                        </a:lnTo>
                        <a:lnTo>
                          <a:pt x="394" y="163"/>
                        </a:lnTo>
                        <a:lnTo>
                          <a:pt x="351" y="159"/>
                        </a:lnTo>
                        <a:lnTo>
                          <a:pt x="310" y="153"/>
                        </a:lnTo>
                        <a:lnTo>
                          <a:pt x="269" y="146"/>
                        </a:lnTo>
                        <a:lnTo>
                          <a:pt x="230" y="135"/>
                        </a:lnTo>
                        <a:lnTo>
                          <a:pt x="192" y="123"/>
                        </a:lnTo>
                        <a:lnTo>
                          <a:pt x="156" y="110"/>
                        </a:lnTo>
                        <a:lnTo>
                          <a:pt x="122" y="92"/>
                        </a:lnTo>
                        <a:lnTo>
                          <a:pt x="122" y="92"/>
                        </a:lnTo>
                        <a:lnTo>
                          <a:pt x="86" y="72"/>
                        </a:lnTo>
                        <a:lnTo>
                          <a:pt x="53" y="50"/>
                        </a:lnTo>
                        <a:lnTo>
                          <a:pt x="26" y="26"/>
                        </a:lnTo>
                        <a:lnTo>
                          <a:pt x="0" y="0"/>
                        </a:lnTo>
                        <a:lnTo>
                          <a:pt x="0" y="0"/>
                        </a:lnTo>
                        <a:lnTo>
                          <a:pt x="5" y="24"/>
                        </a:lnTo>
                        <a:lnTo>
                          <a:pt x="14" y="48"/>
                        </a:lnTo>
                        <a:lnTo>
                          <a:pt x="26" y="72"/>
                        </a:lnTo>
                        <a:lnTo>
                          <a:pt x="43" y="94"/>
                        </a:lnTo>
                        <a:lnTo>
                          <a:pt x="63" y="116"/>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40"/>
                        </a:lnTo>
                        <a:lnTo>
                          <a:pt x="439" y="240"/>
                        </a:lnTo>
                        <a:lnTo>
                          <a:pt x="484" y="238"/>
                        </a:lnTo>
                        <a:lnTo>
                          <a:pt x="528" y="233"/>
                        </a:lnTo>
                        <a:lnTo>
                          <a:pt x="571" y="228"/>
                        </a:lnTo>
                        <a:lnTo>
                          <a:pt x="612" y="218"/>
                        </a:lnTo>
                        <a:lnTo>
                          <a:pt x="653" y="206"/>
                        </a:lnTo>
                        <a:lnTo>
                          <a:pt x="693" y="192"/>
                        </a:lnTo>
                        <a:lnTo>
                          <a:pt x="729" y="175"/>
                        </a:lnTo>
                        <a:lnTo>
                          <a:pt x="761" y="156"/>
                        </a:lnTo>
                        <a:lnTo>
                          <a:pt x="761" y="154"/>
                        </a:lnTo>
                        <a:lnTo>
                          <a:pt x="761" y="154"/>
                        </a:lnTo>
                        <a:lnTo>
                          <a:pt x="785" y="139"/>
                        </a:lnTo>
                        <a:lnTo>
                          <a:pt x="806" y="120"/>
                        </a:lnTo>
                        <a:lnTo>
                          <a:pt x="825" y="103"/>
                        </a:lnTo>
                        <a:lnTo>
                          <a:pt x="838" y="84"/>
                        </a:lnTo>
                        <a:lnTo>
                          <a:pt x="850" y="63"/>
                        </a:lnTo>
                        <a:lnTo>
                          <a:pt x="861" y="44"/>
                        </a:lnTo>
                        <a:lnTo>
                          <a:pt x="866" y="24"/>
                        </a:lnTo>
                        <a:lnTo>
                          <a:pt x="871" y="3"/>
                        </a:lnTo>
                        <a:lnTo>
                          <a:pt x="87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5" name="Freeform 27"/>
                  <p:cNvSpPr>
                    <a:spLocks/>
                  </p:cNvSpPr>
                  <p:nvPr/>
                </p:nvSpPr>
                <p:spPr bwMode="auto">
                  <a:xfrm>
                    <a:off x="2243356" y="5503698"/>
                    <a:ext cx="1382713" cy="377825"/>
                  </a:xfrm>
                  <a:custGeom>
                    <a:avLst/>
                    <a:gdLst>
                      <a:gd name="T0" fmla="*/ 792 w 871"/>
                      <a:gd name="T1" fmla="*/ 70 h 238"/>
                      <a:gd name="T2" fmla="*/ 792 w 871"/>
                      <a:gd name="T3" fmla="*/ 70 h 238"/>
                      <a:gd name="T4" fmla="*/ 717 w 871"/>
                      <a:gd name="T5" fmla="*/ 110 h 238"/>
                      <a:gd name="T6" fmla="*/ 631 w 871"/>
                      <a:gd name="T7" fmla="*/ 139 h 238"/>
                      <a:gd name="T8" fmla="*/ 538 w 871"/>
                      <a:gd name="T9" fmla="*/ 158 h 238"/>
                      <a:gd name="T10" fmla="*/ 439 w 871"/>
                      <a:gd name="T11" fmla="*/ 163 h 238"/>
                      <a:gd name="T12" fmla="*/ 394 w 871"/>
                      <a:gd name="T13" fmla="*/ 163 h 238"/>
                      <a:gd name="T14" fmla="*/ 310 w 871"/>
                      <a:gd name="T15" fmla="*/ 152 h 238"/>
                      <a:gd name="T16" fmla="*/ 230 w 871"/>
                      <a:gd name="T17" fmla="*/ 135 h 238"/>
                      <a:gd name="T18" fmla="*/ 156 w 871"/>
                      <a:gd name="T19" fmla="*/ 110 h 238"/>
                      <a:gd name="T20" fmla="*/ 122 w 871"/>
                      <a:gd name="T21" fmla="*/ 92 h 238"/>
                      <a:gd name="T22" fmla="*/ 53 w 871"/>
                      <a:gd name="T23" fmla="*/ 50 h 238"/>
                      <a:gd name="T24" fmla="*/ 0 w 871"/>
                      <a:gd name="T25" fmla="*/ 0 h 238"/>
                      <a:gd name="T26" fmla="*/ 5 w 871"/>
                      <a:gd name="T27" fmla="*/ 24 h 238"/>
                      <a:gd name="T28" fmla="*/ 26 w 871"/>
                      <a:gd name="T29" fmla="*/ 70 h 238"/>
                      <a:gd name="T30" fmla="*/ 63 w 871"/>
                      <a:gd name="T31" fmla="*/ 115 h 238"/>
                      <a:gd name="T32" fmla="*/ 115 w 871"/>
                      <a:gd name="T33" fmla="*/ 156 h 238"/>
                      <a:gd name="T34" fmla="*/ 147 w 871"/>
                      <a:gd name="T35" fmla="*/ 175 h 238"/>
                      <a:gd name="T36" fmla="*/ 213 w 871"/>
                      <a:gd name="T37" fmla="*/ 202 h 238"/>
                      <a:gd name="T38" fmla="*/ 285 w 871"/>
                      <a:gd name="T39" fmla="*/ 223 h 238"/>
                      <a:gd name="T40" fmla="*/ 360 w 871"/>
                      <a:gd name="T41" fmla="*/ 235 h 238"/>
                      <a:gd name="T42" fmla="*/ 439 w 871"/>
                      <a:gd name="T43" fmla="*/ 238 h 238"/>
                      <a:gd name="T44" fmla="*/ 484 w 871"/>
                      <a:gd name="T45" fmla="*/ 238 h 238"/>
                      <a:gd name="T46" fmla="*/ 571 w 871"/>
                      <a:gd name="T47" fmla="*/ 228 h 238"/>
                      <a:gd name="T48" fmla="*/ 653 w 871"/>
                      <a:gd name="T49" fmla="*/ 206 h 238"/>
                      <a:gd name="T50" fmla="*/ 729 w 871"/>
                      <a:gd name="T51" fmla="*/ 175 h 238"/>
                      <a:gd name="T52" fmla="*/ 761 w 871"/>
                      <a:gd name="T53" fmla="*/ 154 h 238"/>
                      <a:gd name="T54" fmla="*/ 785 w 871"/>
                      <a:gd name="T55" fmla="*/ 139 h 238"/>
                      <a:gd name="T56" fmla="*/ 825 w 871"/>
                      <a:gd name="T57" fmla="*/ 103 h 238"/>
                      <a:gd name="T58" fmla="*/ 850 w 871"/>
                      <a:gd name="T59" fmla="*/ 63 h 238"/>
                      <a:gd name="T60" fmla="*/ 866 w 871"/>
                      <a:gd name="T61" fmla="*/ 24 h 238"/>
                      <a:gd name="T62" fmla="*/ 871 w 871"/>
                      <a:gd name="T63" fmla="*/ 3 h 238"/>
                      <a:gd name="T64" fmla="*/ 835 w 871"/>
                      <a:gd name="T65" fmla="*/ 38 h 238"/>
                      <a:gd name="T66" fmla="*/ 794 w 871"/>
                      <a:gd name="T67" fmla="*/ 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38">
                        <a:moveTo>
                          <a:pt x="794" y="70"/>
                        </a:moveTo>
                        <a:lnTo>
                          <a:pt x="792" y="70"/>
                        </a:lnTo>
                        <a:lnTo>
                          <a:pt x="792" y="70"/>
                        </a:lnTo>
                        <a:lnTo>
                          <a:pt x="792" y="70"/>
                        </a:lnTo>
                        <a:lnTo>
                          <a:pt x="756" y="92"/>
                        </a:lnTo>
                        <a:lnTo>
                          <a:pt x="717" y="110"/>
                        </a:lnTo>
                        <a:lnTo>
                          <a:pt x="676" y="127"/>
                        </a:lnTo>
                        <a:lnTo>
                          <a:pt x="631" y="139"/>
                        </a:lnTo>
                        <a:lnTo>
                          <a:pt x="586" y="149"/>
                        </a:lnTo>
                        <a:lnTo>
                          <a:pt x="538" y="158"/>
                        </a:lnTo>
                        <a:lnTo>
                          <a:pt x="489" y="161"/>
                        </a:lnTo>
                        <a:lnTo>
                          <a:pt x="439" y="163"/>
                        </a:lnTo>
                        <a:lnTo>
                          <a:pt x="439" y="163"/>
                        </a:lnTo>
                        <a:lnTo>
                          <a:pt x="394" y="163"/>
                        </a:lnTo>
                        <a:lnTo>
                          <a:pt x="351" y="159"/>
                        </a:lnTo>
                        <a:lnTo>
                          <a:pt x="310" y="152"/>
                        </a:lnTo>
                        <a:lnTo>
                          <a:pt x="269" y="146"/>
                        </a:lnTo>
                        <a:lnTo>
                          <a:pt x="230" y="135"/>
                        </a:lnTo>
                        <a:lnTo>
                          <a:pt x="192" y="123"/>
                        </a:lnTo>
                        <a:lnTo>
                          <a:pt x="156" y="110"/>
                        </a:lnTo>
                        <a:lnTo>
                          <a:pt x="122" y="92"/>
                        </a:lnTo>
                        <a:lnTo>
                          <a:pt x="122" y="92"/>
                        </a:lnTo>
                        <a:lnTo>
                          <a:pt x="86" y="72"/>
                        </a:lnTo>
                        <a:lnTo>
                          <a:pt x="53" y="50"/>
                        </a:lnTo>
                        <a:lnTo>
                          <a:pt x="26" y="25"/>
                        </a:lnTo>
                        <a:lnTo>
                          <a:pt x="0" y="0"/>
                        </a:lnTo>
                        <a:lnTo>
                          <a:pt x="0" y="0"/>
                        </a:lnTo>
                        <a:lnTo>
                          <a:pt x="5" y="24"/>
                        </a:lnTo>
                        <a:lnTo>
                          <a:pt x="14" y="48"/>
                        </a:lnTo>
                        <a:lnTo>
                          <a:pt x="26" y="70"/>
                        </a:lnTo>
                        <a:lnTo>
                          <a:pt x="43" y="94"/>
                        </a:lnTo>
                        <a:lnTo>
                          <a:pt x="63" y="115"/>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38"/>
                        </a:lnTo>
                        <a:lnTo>
                          <a:pt x="439" y="238"/>
                        </a:lnTo>
                        <a:lnTo>
                          <a:pt x="484" y="238"/>
                        </a:lnTo>
                        <a:lnTo>
                          <a:pt x="528" y="233"/>
                        </a:lnTo>
                        <a:lnTo>
                          <a:pt x="571" y="228"/>
                        </a:lnTo>
                        <a:lnTo>
                          <a:pt x="612" y="218"/>
                        </a:lnTo>
                        <a:lnTo>
                          <a:pt x="653" y="206"/>
                        </a:lnTo>
                        <a:lnTo>
                          <a:pt x="693" y="192"/>
                        </a:lnTo>
                        <a:lnTo>
                          <a:pt x="729" y="175"/>
                        </a:lnTo>
                        <a:lnTo>
                          <a:pt x="761" y="154"/>
                        </a:lnTo>
                        <a:lnTo>
                          <a:pt x="761" y="154"/>
                        </a:lnTo>
                        <a:lnTo>
                          <a:pt x="761" y="154"/>
                        </a:lnTo>
                        <a:lnTo>
                          <a:pt x="785" y="139"/>
                        </a:lnTo>
                        <a:lnTo>
                          <a:pt x="806" y="120"/>
                        </a:lnTo>
                        <a:lnTo>
                          <a:pt x="825" y="103"/>
                        </a:lnTo>
                        <a:lnTo>
                          <a:pt x="838" y="84"/>
                        </a:lnTo>
                        <a:lnTo>
                          <a:pt x="850" y="63"/>
                        </a:lnTo>
                        <a:lnTo>
                          <a:pt x="861" y="44"/>
                        </a:lnTo>
                        <a:lnTo>
                          <a:pt x="866" y="24"/>
                        </a:lnTo>
                        <a:lnTo>
                          <a:pt x="871" y="3"/>
                        </a:lnTo>
                        <a:lnTo>
                          <a:pt x="871" y="3"/>
                        </a:lnTo>
                        <a:lnTo>
                          <a:pt x="854" y="20"/>
                        </a:lnTo>
                        <a:lnTo>
                          <a:pt x="835" y="38"/>
                        </a:lnTo>
                        <a:lnTo>
                          <a:pt x="814" y="55"/>
                        </a:lnTo>
                        <a:lnTo>
                          <a:pt x="794" y="70"/>
                        </a:lnTo>
                        <a:lnTo>
                          <a:pt x="79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6" name="Freeform 28"/>
                  <p:cNvSpPr>
                    <a:spLocks/>
                  </p:cNvSpPr>
                  <p:nvPr/>
                </p:nvSpPr>
                <p:spPr bwMode="auto">
                  <a:xfrm>
                    <a:off x="2243356" y="5294147"/>
                    <a:ext cx="1382713" cy="377824"/>
                  </a:xfrm>
                  <a:custGeom>
                    <a:avLst/>
                    <a:gdLst>
                      <a:gd name="T0" fmla="*/ 792 w 871"/>
                      <a:gd name="T1" fmla="*/ 70 h 238"/>
                      <a:gd name="T2" fmla="*/ 792 w 871"/>
                      <a:gd name="T3" fmla="*/ 70 h 238"/>
                      <a:gd name="T4" fmla="*/ 717 w 871"/>
                      <a:gd name="T5" fmla="*/ 109 h 238"/>
                      <a:gd name="T6" fmla="*/ 631 w 871"/>
                      <a:gd name="T7" fmla="*/ 139 h 238"/>
                      <a:gd name="T8" fmla="*/ 538 w 871"/>
                      <a:gd name="T9" fmla="*/ 157 h 238"/>
                      <a:gd name="T10" fmla="*/ 439 w 871"/>
                      <a:gd name="T11" fmla="*/ 163 h 238"/>
                      <a:gd name="T12" fmla="*/ 394 w 871"/>
                      <a:gd name="T13" fmla="*/ 163 h 238"/>
                      <a:gd name="T14" fmla="*/ 310 w 871"/>
                      <a:gd name="T15" fmla="*/ 152 h 238"/>
                      <a:gd name="T16" fmla="*/ 230 w 871"/>
                      <a:gd name="T17" fmla="*/ 135 h 238"/>
                      <a:gd name="T18" fmla="*/ 156 w 871"/>
                      <a:gd name="T19" fmla="*/ 108 h 238"/>
                      <a:gd name="T20" fmla="*/ 122 w 871"/>
                      <a:gd name="T21" fmla="*/ 92 h 238"/>
                      <a:gd name="T22" fmla="*/ 53 w 871"/>
                      <a:gd name="T23" fmla="*/ 49 h 238"/>
                      <a:gd name="T24" fmla="*/ 0 w 871"/>
                      <a:gd name="T25" fmla="*/ 0 h 238"/>
                      <a:gd name="T26" fmla="*/ 5 w 871"/>
                      <a:gd name="T27" fmla="*/ 24 h 238"/>
                      <a:gd name="T28" fmla="*/ 26 w 871"/>
                      <a:gd name="T29" fmla="*/ 70 h 238"/>
                      <a:gd name="T30" fmla="*/ 63 w 871"/>
                      <a:gd name="T31" fmla="*/ 115 h 238"/>
                      <a:gd name="T32" fmla="*/ 115 w 871"/>
                      <a:gd name="T33" fmla="*/ 156 h 238"/>
                      <a:gd name="T34" fmla="*/ 147 w 871"/>
                      <a:gd name="T35" fmla="*/ 175 h 238"/>
                      <a:gd name="T36" fmla="*/ 213 w 871"/>
                      <a:gd name="T37" fmla="*/ 202 h 238"/>
                      <a:gd name="T38" fmla="*/ 285 w 871"/>
                      <a:gd name="T39" fmla="*/ 223 h 238"/>
                      <a:gd name="T40" fmla="*/ 360 w 871"/>
                      <a:gd name="T41" fmla="*/ 235 h 238"/>
                      <a:gd name="T42" fmla="*/ 439 w 871"/>
                      <a:gd name="T43" fmla="*/ 238 h 238"/>
                      <a:gd name="T44" fmla="*/ 484 w 871"/>
                      <a:gd name="T45" fmla="*/ 238 h 238"/>
                      <a:gd name="T46" fmla="*/ 571 w 871"/>
                      <a:gd name="T47" fmla="*/ 226 h 238"/>
                      <a:gd name="T48" fmla="*/ 653 w 871"/>
                      <a:gd name="T49" fmla="*/ 206 h 238"/>
                      <a:gd name="T50" fmla="*/ 729 w 871"/>
                      <a:gd name="T51" fmla="*/ 175 h 238"/>
                      <a:gd name="T52" fmla="*/ 761 w 871"/>
                      <a:gd name="T53" fmla="*/ 154 h 238"/>
                      <a:gd name="T54" fmla="*/ 785 w 871"/>
                      <a:gd name="T55" fmla="*/ 137 h 238"/>
                      <a:gd name="T56" fmla="*/ 825 w 871"/>
                      <a:gd name="T57" fmla="*/ 101 h 238"/>
                      <a:gd name="T58" fmla="*/ 850 w 871"/>
                      <a:gd name="T59" fmla="*/ 63 h 238"/>
                      <a:gd name="T60" fmla="*/ 866 w 871"/>
                      <a:gd name="T61" fmla="*/ 24 h 238"/>
                      <a:gd name="T62" fmla="*/ 871 w 871"/>
                      <a:gd name="T63" fmla="*/ 3 h 238"/>
                      <a:gd name="T64" fmla="*/ 835 w 871"/>
                      <a:gd name="T65" fmla="*/ 37 h 238"/>
                      <a:gd name="T66" fmla="*/ 794 w 871"/>
                      <a:gd name="T67" fmla="*/ 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38">
                        <a:moveTo>
                          <a:pt x="794" y="70"/>
                        </a:moveTo>
                        <a:lnTo>
                          <a:pt x="792" y="70"/>
                        </a:lnTo>
                        <a:lnTo>
                          <a:pt x="792" y="70"/>
                        </a:lnTo>
                        <a:lnTo>
                          <a:pt x="792" y="70"/>
                        </a:lnTo>
                        <a:lnTo>
                          <a:pt x="756" y="92"/>
                        </a:lnTo>
                        <a:lnTo>
                          <a:pt x="717" y="109"/>
                        </a:lnTo>
                        <a:lnTo>
                          <a:pt x="676" y="127"/>
                        </a:lnTo>
                        <a:lnTo>
                          <a:pt x="631" y="139"/>
                        </a:lnTo>
                        <a:lnTo>
                          <a:pt x="586" y="149"/>
                        </a:lnTo>
                        <a:lnTo>
                          <a:pt x="538" y="157"/>
                        </a:lnTo>
                        <a:lnTo>
                          <a:pt x="489" y="161"/>
                        </a:lnTo>
                        <a:lnTo>
                          <a:pt x="439" y="163"/>
                        </a:lnTo>
                        <a:lnTo>
                          <a:pt x="439" y="163"/>
                        </a:lnTo>
                        <a:lnTo>
                          <a:pt x="394" y="163"/>
                        </a:lnTo>
                        <a:lnTo>
                          <a:pt x="351" y="159"/>
                        </a:lnTo>
                        <a:lnTo>
                          <a:pt x="310" y="152"/>
                        </a:lnTo>
                        <a:lnTo>
                          <a:pt x="269" y="145"/>
                        </a:lnTo>
                        <a:lnTo>
                          <a:pt x="230" y="135"/>
                        </a:lnTo>
                        <a:lnTo>
                          <a:pt x="192" y="123"/>
                        </a:lnTo>
                        <a:lnTo>
                          <a:pt x="156" y="108"/>
                        </a:lnTo>
                        <a:lnTo>
                          <a:pt x="122" y="92"/>
                        </a:lnTo>
                        <a:lnTo>
                          <a:pt x="122" y="92"/>
                        </a:lnTo>
                        <a:lnTo>
                          <a:pt x="86" y="72"/>
                        </a:lnTo>
                        <a:lnTo>
                          <a:pt x="53" y="49"/>
                        </a:lnTo>
                        <a:lnTo>
                          <a:pt x="26" y="25"/>
                        </a:lnTo>
                        <a:lnTo>
                          <a:pt x="0" y="0"/>
                        </a:lnTo>
                        <a:lnTo>
                          <a:pt x="0" y="0"/>
                        </a:lnTo>
                        <a:lnTo>
                          <a:pt x="5" y="24"/>
                        </a:lnTo>
                        <a:lnTo>
                          <a:pt x="14" y="48"/>
                        </a:lnTo>
                        <a:lnTo>
                          <a:pt x="26" y="70"/>
                        </a:lnTo>
                        <a:lnTo>
                          <a:pt x="43" y="94"/>
                        </a:lnTo>
                        <a:lnTo>
                          <a:pt x="63" y="115"/>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38"/>
                        </a:lnTo>
                        <a:lnTo>
                          <a:pt x="439" y="238"/>
                        </a:lnTo>
                        <a:lnTo>
                          <a:pt x="484" y="238"/>
                        </a:lnTo>
                        <a:lnTo>
                          <a:pt x="528" y="233"/>
                        </a:lnTo>
                        <a:lnTo>
                          <a:pt x="571" y="226"/>
                        </a:lnTo>
                        <a:lnTo>
                          <a:pt x="612" y="218"/>
                        </a:lnTo>
                        <a:lnTo>
                          <a:pt x="653" y="206"/>
                        </a:lnTo>
                        <a:lnTo>
                          <a:pt x="693" y="192"/>
                        </a:lnTo>
                        <a:lnTo>
                          <a:pt x="729" y="175"/>
                        </a:lnTo>
                        <a:lnTo>
                          <a:pt x="761" y="154"/>
                        </a:lnTo>
                        <a:lnTo>
                          <a:pt x="761" y="154"/>
                        </a:lnTo>
                        <a:lnTo>
                          <a:pt x="761" y="154"/>
                        </a:lnTo>
                        <a:lnTo>
                          <a:pt x="785" y="137"/>
                        </a:lnTo>
                        <a:lnTo>
                          <a:pt x="806" y="120"/>
                        </a:lnTo>
                        <a:lnTo>
                          <a:pt x="825" y="101"/>
                        </a:lnTo>
                        <a:lnTo>
                          <a:pt x="838" y="82"/>
                        </a:lnTo>
                        <a:lnTo>
                          <a:pt x="850" y="63"/>
                        </a:lnTo>
                        <a:lnTo>
                          <a:pt x="861" y="43"/>
                        </a:lnTo>
                        <a:lnTo>
                          <a:pt x="866" y="24"/>
                        </a:lnTo>
                        <a:lnTo>
                          <a:pt x="871" y="3"/>
                        </a:lnTo>
                        <a:lnTo>
                          <a:pt x="871" y="3"/>
                        </a:lnTo>
                        <a:lnTo>
                          <a:pt x="854" y="20"/>
                        </a:lnTo>
                        <a:lnTo>
                          <a:pt x="835" y="37"/>
                        </a:lnTo>
                        <a:lnTo>
                          <a:pt x="814" y="55"/>
                        </a:lnTo>
                        <a:lnTo>
                          <a:pt x="794" y="70"/>
                        </a:lnTo>
                        <a:lnTo>
                          <a:pt x="79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7" name="Freeform 29"/>
                  <p:cNvSpPr>
                    <a:spLocks noEditPoints="1"/>
                  </p:cNvSpPr>
                  <p:nvPr/>
                </p:nvSpPr>
                <p:spPr bwMode="auto">
                  <a:xfrm>
                    <a:off x="2243356" y="4659148"/>
                    <a:ext cx="1382713" cy="803275"/>
                  </a:xfrm>
                  <a:custGeom>
                    <a:avLst/>
                    <a:gdLst>
                      <a:gd name="T0" fmla="*/ 0 w 871"/>
                      <a:gd name="T1" fmla="*/ 257 h 506"/>
                      <a:gd name="T2" fmla="*/ 7 w 871"/>
                      <a:gd name="T3" fmla="*/ 298 h 506"/>
                      <a:gd name="T4" fmla="*/ 26 w 871"/>
                      <a:gd name="T5" fmla="*/ 338 h 506"/>
                      <a:gd name="T6" fmla="*/ 55 w 871"/>
                      <a:gd name="T7" fmla="*/ 376 h 506"/>
                      <a:gd name="T8" fmla="*/ 96 w 871"/>
                      <a:gd name="T9" fmla="*/ 410 h 506"/>
                      <a:gd name="T10" fmla="*/ 147 w 871"/>
                      <a:gd name="T11" fmla="*/ 443 h 506"/>
                      <a:gd name="T12" fmla="*/ 257 w 871"/>
                      <a:gd name="T13" fmla="*/ 484 h 506"/>
                      <a:gd name="T14" fmla="*/ 379 w 871"/>
                      <a:gd name="T15" fmla="*/ 504 h 506"/>
                      <a:gd name="T16" fmla="*/ 504 w 871"/>
                      <a:gd name="T17" fmla="*/ 504 h 506"/>
                      <a:gd name="T18" fmla="*/ 624 w 871"/>
                      <a:gd name="T19" fmla="*/ 482 h 506"/>
                      <a:gd name="T20" fmla="*/ 730 w 871"/>
                      <a:gd name="T21" fmla="*/ 441 h 506"/>
                      <a:gd name="T22" fmla="*/ 761 w 871"/>
                      <a:gd name="T23" fmla="*/ 422 h 506"/>
                      <a:gd name="T24" fmla="*/ 826 w 871"/>
                      <a:gd name="T25" fmla="*/ 367 h 506"/>
                      <a:gd name="T26" fmla="*/ 862 w 871"/>
                      <a:gd name="T27" fmla="*/ 307 h 506"/>
                      <a:gd name="T28" fmla="*/ 871 w 871"/>
                      <a:gd name="T29" fmla="*/ 264 h 506"/>
                      <a:gd name="T30" fmla="*/ 871 w 871"/>
                      <a:gd name="T31" fmla="*/ 240 h 506"/>
                      <a:gd name="T32" fmla="*/ 857 w 871"/>
                      <a:gd name="T33" fmla="*/ 192 h 506"/>
                      <a:gd name="T34" fmla="*/ 809 w 871"/>
                      <a:gd name="T35" fmla="*/ 124 h 506"/>
                      <a:gd name="T36" fmla="*/ 724 w 871"/>
                      <a:gd name="T37" fmla="*/ 65 h 506"/>
                      <a:gd name="T38" fmla="*/ 658 w 871"/>
                      <a:gd name="T39" fmla="*/ 36 h 506"/>
                      <a:gd name="T40" fmla="*/ 549 w 871"/>
                      <a:gd name="T41" fmla="*/ 10 h 506"/>
                      <a:gd name="T42" fmla="*/ 432 w 871"/>
                      <a:gd name="T43" fmla="*/ 0 h 506"/>
                      <a:gd name="T44" fmla="*/ 410 w 871"/>
                      <a:gd name="T45" fmla="*/ 2 h 506"/>
                      <a:gd name="T46" fmla="*/ 369 w 871"/>
                      <a:gd name="T47" fmla="*/ 3 h 506"/>
                      <a:gd name="T48" fmla="*/ 367 w 871"/>
                      <a:gd name="T49" fmla="*/ 3 h 506"/>
                      <a:gd name="T50" fmla="*/ 326 w 871"/>
                      <a:gd name="T51" fmla="*/ 9 h 506"/>
                      <a:gd name="T52" fmla="*/ 286 w 871"/>
                      <a:gd name="T53" fmla="*/ 15 h 506"/>
                      <a:gd name="T54" fmla="*/ 237 w 871"/>
                      <a:gd name="T55" fmla="*/ 27 h 506"/>
                      <a:gd name="T56" fmla="*/ 170 w 871"/>
                      <a:gd name="T57" fmla="*/ 53 h 506"/>
                      <a:gd name="T58" fmla="*/ 110 w 871"/>
                      <a:gd name="T59" fmla="*/ 84 h 506"/>
                      <a:gd name="T60" fmla="*/ 84 w 871"/>
                      <a:gd name="T61" fmla="*/ 103 h 506"/>
                      <a:gd name="T62" fmla="*/ 29 w 871"/>
                      <a:gd name="T63" fmla="*/ 160 h 506"/>
                      <a:gd name="T64" fmla="*/ 3 w 871"/>
                      <a:gd name="T65" fmla="*/ 223 h 506"/>
                      <a:gd name="T66" fmla="*/ 715 w 871"/>
                      <a:gd name="T67" fmla="*/ 398 h 506"/>
                      <a:gd name="T68" fmla="*/ 689 w 871"/>
                      <a:gd name="T69" fmla="*/ 413 h 506"/>
                      <a:gd name="T70" fmla="*/ 597 w 871"/>
                      <a:gd name="T71" fmla="*/ 449 h 506"/>
                      <a:gd name="T72" fmla="*/ 494 w 871"/>
                      <a:gd name="T73" fmla="*/ 468 h 506"/>
                      <a:gd name="T74" fmla="*/ 387 w 871"/>
                      <a:gd name="T75" fmla="*/ 468 h 506"/>
                      <a:gd name="T76" fmla="*/ 283 w 871"/>
                      <a:gd name="T77" fmla="*/ 451 h 506"/>
                      <a:gd name="T78" fmla="*/ 189 w 871"/>
                      <a:gd name="T79" fmla="*/ 415 h 506"/>
                      <a:gd name="T80" fmla="*/ 137 w 871"/>
                      <a:gd name="T81" fmla="*/ 383 h 506"/>
                      <a:gd name="T82" fmla="*/ 84 w 871"/>
                      <a:gd name="T83" fmla="*/ 326 h 506"/>
                      <a:gd name="T84" fmla="*/ 63 w 871"/>
                      <a:gd name="T85" fmla="*/ 266 h 506"/>
                      <a:gd name="T86" fmla="*/ 72 w 871"/>
                      <a:gd name="T87" fmla="*/ 204 h 506"/>
                      <a:gd name="T88" fmla="*/ 111 w 871"/>
                      <a:gd name="T89" fmla="*/ 144 h 506"/>
                      <a:gd name="T90" fmla="*/ 156 w 871"/>
                      <a:gd name="T91" fmla="*/ 110 h 506"/>
                      <a:gd name="T92" fmla="*/ 242 w 871"/>
                      <a:gd name="T93" fmla="*/ 67 h 506"/>
                      <a:gd name="T94" fmla="*/ 341 w 871"/>
                      <a:gd name="T95" fmla="*/ 43 h 506"/>
                      <a:gd name="T96" fmla="*/ 449 w 871"/>
                      <a:gd name="T97" fmla="*/ 38 h 506"/>
                      <a:gd name="T98" fmla="*/ 554 w 871"/>
                      <a:gd name="T99" fmla="*/ 48 h 506"/>
                      <a:gd name="T100" fmla="*/ 653 w 871"/>
                      <a:gd name="T101" fmla="*/ 79 h 506"/>
                      <a:gd name="T102" fmla="*/ 710 w 871"/>
                      <a:gd name="T103" fmla="*/ 108 h 506"/>
                      <a:gd name="T104" fmla="*/ 772 w 871"/>
                      <a:gd name="T105" fmla="*/ 161 h 506"/>
                      <a:gd name="T106" fmla="*/ 804 w 871"/>
                      <a:gd name="T107" fmla="*/ 221 h 506"/>
                      <a:gd name="T108" fmla="*/ 806 w 871"/>
                      <a:gd name="T109" fmla="*/ 283 h 506"/>
                      <a:gd name="T110" fmla="*/ 777 w 871"/>
                      <a:gd name="T111" fmla="*/ 343 h 506"/>
                      <a:gd name="T112" fmla="*/ 715 w 871"/>
                      <a:gd name="T113" fmla="*/ 39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1" h="506">
                        <a:moveTo>
                          <a:pt x="0" y="244"/>
                        </a:moveTo>
                        <a:lnTo>
                          <a:pt x="0" y="244"/>
                        </a:lnTo>
                        <a:lnTo>
                          <a:pt x="0" y="257"/>
                        </a:lnTo>
                        <a:lnTo>
                          <a:pt x="2" y="271"/>
                        </a:lnTo>
                        <a:lnTo>
                          <a:pt x="3" y="285"/>
                        </a:lnTo>
                        <a:lnTo>
                          <a:pt x="7" y="298"/>
                        </a:lnTo>
                        <a:lnTo>
                          <a:pt x="12" y="310"/>
                        </a:lnTo>
                        <a:lnTo>
                          <a:pt x="17" y="324"/>
                        </a:lnTo>
                        <a:lnTo>
                          <a:pt x="26" y="338"/>
                        </a:lnTo>
                        <a:lnTo>
                          <a:pt x="34" y="350"/>
                        </a:lnTo>
                        <a:lnTo>
                          <a:pt x="43" y="364"/>
                        </a:lnTo>
                        <a:lnTo>
                          <a:pt x="55" y="376"/>
                        </a:lnTo>
                        <a:lnTo>
                          <a:pt x="67" y="388"/>
                        </a:lnTo>
                        <a:lnTo>
                          <a:pt x="81" y="400"/>
                        </a:lnTo>
                        <a:lnTo>
                          <a:pt x="96" y="410"/>
                        </a:lnTo>
                        <a:lnTo>
                          <a:pt x="111" y="422"/>
                        </a:lnTo>
                        <a:lnTo>
                          <a:pt x="147" y="443"/>
                        </a:lnTo>
                        <a:lnTo>
                          <a:pt x="147" y="443"/>
                        </a:lnTo>
                        <a:lnTo>
                          <a:pt x="182" y="458"/>
                        </a:lnTo>
                        <a:lnTo>
                          <a:pt x="218" y="472"/>
                        </a:lnTo>
                        <a:lnTo>
                          <a:pt x="257" y="484"/>
                        </a:lnTo>
                        <a:lnTo>
                          <a:pt x="297" y="492"/>
                        </a:lnTo>
                        <a:lnTo>
                          <a:pt x="338" y="499"/>
                        </a:lnTo>
                        <a:lnTo>
                          <a:pt x="379" y="504"/>
                        </a:lnTo>
                        <a:lnTo>
                          <a:pt x="420" y="506"/>
                        </a:lnTo>
                        <a:lnTo>
                          <a:pt x="463" y="506"/>
                        </a:lnTo>
                        <a:lnTo>
                          <a:pt x="504" y="504"/>
                        </a:lnTo>
                        <a:lnTo>
                          <a:pt x="545" y="499"/>
                        </a:lnTo>
                        <a:lnTo>
                          <a:pt x="585" y="492"/>
                        </a:lnTo>
                        <a:lnTo>
                          <a:pt x="624" y="482"/>
                        </a:lnTo>
                        <a:lnTo>
                          <a:pt x="662" y="472"/>
                        </a:lnTo>
                        <a:lnTo>
                          <a:pt x="698" y="458"/>
                        </a:lnTo>
                        <a:lnTo>
                          <a:pt x="730" y="441"/>
                        </a:lnTo>
                        <a:lnTo>
                          <a:pt x="761" y="422"/>
                        </a:lnTo>
                        <a:lnTo>
                          <a:pt x="761" y="422"/>
                        </a:lnTo>
                        <a:lnTo>
                          <a:pt x="761" y="422"/>
                        </a:lnTo>
                        <a:lnTo>
                          <a:pt x="787" y="405"/>
                        </a:lnTo>
                        <a:lnTo>
                          <a:pt x="808" y="386"/>
                        </a:lnTo>
                        <a:lnTo>
                          <a:pt x="826" y="367"/>
                        </a:lnTo>
                        <a:lnTo>
                          <a:pt x="842" y="348"/>
                        </a:lnTo>
                        <a:lnTo>
                          <a:pt x="854" y="328"/>
                        </a:lnTo>
                        <a:lnTo>
                          <a:pt x="862" y="307"/>
                        </a:lnTo>
                        <a:lnTo>
                          <a:pt x="868" y="285"/>
                        </a:lnTo>
                        <a:lnTo>
                          <a:pt x="871" y="264"/>
                        </a:lnTo>
                        <a:lnTo>
                          <a:pt x="871" y="264"/>
                        </a:lnTo>
                        <a:lnTo>
                          <a:pt x="871" y="254"/>
                        </a:lnTo>
                        <a:lnTo>
                          <a:pt x="871" y="254"/>
                        </a:lnTo>
                        <a:lnTo>
                          <a:pt x="871" y="240"/>
                        </a:lnTo>
                        <a:lnTo>
                          <a:pt x="871" y="240"/>
                        </a:lnTo>
                        <a:lnTo>
                          <a:pt x="866" y="216"/>
                        </a:lnTo>
                        <a:lnTo>
                          <a:pt x="857" y="192"/>
                        </a:lnTo>
                        <a:lnTo>
                          <a:pt x="845" y="168"/>
                        </a:lnTo>
                        <a:lnTo>
                          <a:pt x="828" y="146"/>
                        </a:lnTo>
                        <a:lnTo>
                          <a:pt x="809" y="124"/>
                        </a:lnTo>
                        <a:lnTo>
                          <a:pt x="784" y="103"/>
                        </a:lnTo>
                        <a:lnTo>
                          <a:pt x="756" y="84"/>
                        </a:lnTo>
                        <a:lnTo>
                          <a:pt x="724" y="65"/>
                        </a:lnTo>
                        <a:lnTo>
                          <a:pt x="724" y="65"/>
                        </a:lnTo>
                        <a:lnTo>
                          <a:pt x="693" y="50"/>
                        </a:lnTo>
                        <a:lnTo>
                          <a:pt x="658" y="36"/>
                        </a:lnTo>
                        <a:lnTo>
                          <a:pt x="622" y="26"/>
                        </a:lnTo>
                        <a:lnTo>
                          <a:pt x="586" y="17"/>
                        </a:lnTo>
                        <a:lnTo>
                          <a:pt x="549" y="10"/>
                        </a:lnTo>
                        <a:lnTo>
                          <a:pt x="511" y="5"/>
                        </a:lnTo>
                        <a:lnTo>
                          <a:pt x="472" y="2"/>
                        </a:lnTo>
                        <a:lnTo>
                          <a:pt x="432" y="0"/>
                        </a:lnTo>
                        <a:lnTo>
                          <a:pt x="432" y="0"/>
                        </a:lnTo>
                        <a:lnTo>
                          <a:pt x="410" y="2"/>
                        </a:lnTo>
                        <a:lnTo>
                          <a:pt x="410" y="2"/>
                        </a:lnTo>
                        <a:lnTo>
                          <a:pt x="408" y="2"/>
                        </a:lnTo>
                        <a:lnTo>
                          <a:pt x="408" y="2"/>
                        </a:lnTo>
                        <a:lnTo>
                          <a:pt x="369" y="3"/>
                        </a:lnTo>
                        <a:lnTo>
                          <a:pt x="369" y="3"/>
                        </a:lnTo>
                        <a:lnTo>
                          <a:pt x="367" y="3"/>
                        </a:lnTo>
                        <a:lnTo>
                          <a:pt x="367" y="3"/>
                        </a:lnTo>
                        <a:lnTo>
                          <a:pt x="327" y="9"/>
                        </a:lnTo>
                        <a:lnTo>
                          <a:pt x="327" y="9"/>
                        </a:lnTo>
                        <a:lnTo>
                          <a:pt x="326" y="9"/>
                        </a:lnTo>
                        <a:lnTo>
                          <a:pt x="326" y="9"/>
                        </a:lnTo>
                        <a:lnTo>
                          <a:pt x="286" y="15"/>
                        </a:lnTo>
                        <a:lnTo>
                          <a:pt x="286" y="15"/>
                        </a:lnTo>
                        <a:lnTo>
                          <a:pt x="286" y="15"/>
                        </a:lnTo>
                        <a:lnTo>
                          <a:pt x="286" y="15"/>
                        </a:lnTo>
                        <a:lnTo>
                          <a:pt x="237" y="27"/>
                        </a:lnTo>
                        <a:lnTo>
                          <a:pt x="214" y="36"/>
                        </a:lnTo>
                        <a:lnTo>
                          <a:pt x="192" y="43"/>
                        </a:lnTo>
                        <a:lnTo>
                          <a:pt x="170" y="53"/>
                        </a:lnTo>
                        <a:lnTo>
                          <a:pt x="149" y="62"/>
                        </a:lnTo>
                        <a:lnTo>
                          <a:pt x="129" y="74"/>
                        </a:lnTo>
                        <a:lnTo>
                          <a:pt x="110" y="84"/>
                        </a:lnTo>
                        <a:lnTo>
                          <a:pt x="110" y="84"/>
                        </a:lnTo>
                        <a:lnTo>
                          <a:pt x="110" y="84"/>
                        </a:lnTo>
                        <a:lnTo>
                          <a:pt x="84" y="103"/>
                        </a:lnTo>
                        <a:lnTo>
                          <a:pt x="63" y="120"/>
                        </a:lnTo>
                        <a:lnTo>
                          <a:pt x="45" y="141"/>
                        </a:lnTo>
                        <a:lnTo>
                          <a:pt x="29" y="160"/>
                        </a:lnTo>
                        <a:lnTo>
                          <a:pt x="17" y="180"/>
                        </a:lnTo>
                        <a:lnTo>
                          <a:pt x="9" y="201"/>
                        </a:lnTo>
                        <a:lnTo>
                          <a:pt x="3" y="223"/>
                        </a:lnTo>
                        <a:lnTo>
                          <a:pt x="0" y="244"/>
                        </a:lnTo>
                        <a:lnTo>
                          <a:pt x="0" y="244"/>
                        </a:lnTo>
                        <a:close/>
                        <a:moveTo>
                          <a:pt x="715" y="398"/>
                        </a:moveTo>
                        <a:lnTo>
                          <a:pt x="715" y="398"/>
                        </a:lnTo>
                        <a:lnTo>
                          <a:pt x="715" y="398"/>
                        </a:lnTo>
                        <a:lnTo>
                          <a:pt x="689" y="413"/>
                        </a:lnTo>
                        <a:lnTo>
                          <a:pt x="660" y="427"/>
                        </a:lnTo>
                        <a:lnTo>
                          <a:pt x="629" y="439"/>
                        </a:lnTo>
                        <a:lnTo>
                          <a:pt x="597" y="449"/>
                        </a:lnTo>
                        <a:lnTo>
                          <a:pt x="564" y="458"/>
                        </a:lnTo>
                        <a:lnTo>
                          <a:pt x="530" y="463"/>
                        </a:lnTo>
                        <a:lnTo>
                          <a:pt x="494" y="468"/>
                        </a:lnTo>
                        <a:lnTo>
                          <a:pt x="458" y="470"/>
                        </a:lnTo>
                        <a:lnTo>
                          <a:pt x="422" y="470"/>
                        </a:lnTo>
                        <a:lnTo>
                          <a:pt x="387" y="468"/>
                        </a:lnTo>
                        <a:lnTo>
                          <a:pt x="351" y="465"/>
                        </a:lnTo>
                        <a:lnTo>
                          <a:pt x="317" y="458"/>
                        </a:lnTo>
                        <a:lnTo>
                          <a:pt x="283" y="451"/>
                        </a:lnTo>
                        <a:lnTo>
                          <a:pt x="250" y="441"/>
                        </a:lnTo>
                        <a:lnTo>
                          <a:pt x="218" y="429"/>
                        </a:lnTo>
                        <a:lnTo>
                          <a:pt x="189" y="415"/>
                        </a:lnTo>
                        <a:lnTo>
                          <a:pt x="189" y="415"/>
                        </a:lnTo>
                        <a:lnTo>
                          <a:pt x="161" y="400"/>
                        </a:lnTo>
                        <a:lnTo>
                          <a:pt x="137" y="383"/>
                        </a:lnTo>
                        <a:lnTo>
                          <a:pt x="117" y="365"/>
                        </a:lnTo>
                        <a:lnTo>
                          <a:pt x="99" y="347"/>
                        </a:lnTo>
                        <a:lnTo>
                          <a:pt x="84" y="326"/>
                        </a:lnTo>
                        <a:lnTo>
                          <a:pt x="74" y="307"/>
                        </a:lnTo>
                        <a:lnTo>
                          <a:pt x="67" y="286"/>
                        </a:lnTo>
                        <a:lnTo>
                          <a:pt x="63" y="266"/>
                        </a:lnTo>
                        <a:lnTo>
                          <a:pt x="62" y="245"/>
                        </a:lnTo>
                        <a:lnTo>
                          <a:pt x="65" y="225"/>
                        </a:lnTo>
                        <a:lnTo>
                          <a:pt x="72" y="204"/>
                        </a:lnTo>
                        <a:lnTo>
                          <a:pt x="82" y="184"/>
                        </a:lnTo>
                        <a:lnTo>
                          <a:pt x="94" y="163"/>
                        </a:lnTo>
                        <a:lnTo>
                          <a:pt x="111" y="144"/>
                        </a:lnTo>
                        <a:lnTo>
                          <a:pt x="132" y="127"/>
                        </a:lnTo>
                        <a:lnTo>
                          <a:pt x="156" y="110"/>
                        </a:lnTo>
                        <a:lnTo>
                          <a:pt x="156" y="110"/>
                        </a:lnTo>
                        <a:lnTo>
                          <a:pt x="183" y="93"/>
                        </a:lnTo>
                        <a:lnTo>
                          <a:pt x="211" y="79"/>
                        </a:lnTo>
                        <a:lnTo>
                          <a:pt x="242" y="67"/>
                        </a:lnTo>
                        <a:lnTo>
                          <a:pt x="274" y="58"/>
                        </a:lnTo>
                        <a:lnTo>
                          <a:pt x="307" y="50"/>
                        </a:lnTo>
                        <a:lnTo>
                          <a:pt x="341" y="43"/>
                        </a:lnTo>
                        <a:lnTo>
                          <a:pt x="377" y="39"/>
                        </a:lnTo>
                        <a:lnTo>
                          <a:pt x="413" y="38"/>
                        </a:lnTo>
                        <a:lnTo>
                          <a:pt x="449" y="38"/>
                        </a:lnTo>
                        <a:lnTo>
                          <a:pt x="484" y="39"/>
                        </a:lnTo>
                        <a:lnTo>
                          <a:pt x="520" y="43"/>
                        </a:lnTo>
                        <a:lnTo>
                          <a:pt x="554" y="48"/>
                        </a:lnTo>
                        <a:lnTo>
                          <a:pt x="588" y="57"/>
                        </a:lnTo>
                        <a:lnTo>
                          <a:pt x="622" y="67"/>
                        </a:lnTo>
                        <a:lnTo>
                          <a:pt x="653" y="79"/>
                        </a:lnTo>
                        <a:lnTo>
                          <a:pt x="682" y="93"/>
                        </a:lnTo>
                        <a:lnTo>
                          <a:pt x="682" y="93"/>
                        </a:lnTo>
                        <a:lnTo>
                          <a:pt x="710" y="108"/>
                        </a:lnTo>
                        <a:lnTo>
                          <a:pt x="734" y="125"/>
                        </a:lnTo>
                        <a:lnTo>
                          <a:pt x="754" y="142"/>
                        </a:lnTo>
                        <a:lnTo>
                          <a:pt x="772" y="161"/>
                        </a:lnTo>
                        <a:lnTo>
                          <a:pt x="787" y="180"/>
                        </a:lnTo>
                        <a:lnTo>
                          <a:pt x="797" y="201"/>
                        </a:lnTo>
                        <a:lnTo>
                          <a:pt x="804" y="221"/>
                        </a:lnTo>
                        <a:lnTo>
                          <a:pt x="808" y="242"/>
                        </a:lnTo>
                        <a:lnTo>
                          <a:pt x="809" y="262"/>
                        </a:lnTo>
                        <a:lnTo>
                          <a:pt x="806" y="283"/>
                        </a:lnTo>
                        <a:lnTo>
                          <a:pt x="799" y="304"/>
                        </a:lnTo>
                        <a:lnTo>
                          <a:pt x="790" y="324"/>
                        </a:lnTo>
                        <a:lnTo>
                          <a:pt x="777" y="343"/>
                        </a:lnTo>
                        <a:lnTo>
                          <a:pt x="760" y="362"/>
                        </a:lnTo>
                        <a:lnTo>
                          <a:pt x="739" y="381"/>
                        </a:lnTo>
                        <a:lnTo>
                          <a:pt x="715" y="398"/>
                        </a:lnTo>
                        <a:lnTo>
                          <a:pt x="715"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8" name="Freeform 30"/>
                  <p:cNvSpPr>
                    <a:spLocks noEditPoints="1"/>
                  </p:cNvSpPr>
                  <p:nvPr/>
                </p:nvSpPr>
                <p:spPr bwMode="auto">
                  <a:xfrm>
                    <a:off x="2381469" y="4740111"/>
                    <a:ext cx="1108075" cy="642938"/>
                  </a:xfrm>
                  <a:custGeom>
                    <a:avLst/>
                    <a:gdLst>
                      <a:gd name="T0" fmla="*/ 64 w 698"/>
                      <a:gd name="T1" fmla="*/ 83 h 405"/>
                      <a:gd name="T2" fmla="*/ 18 w 698"/>
                      <a:gd name="T3" fmla="*/ 136 h 405"/>
                      <a:gd name="T4" fmla="*/ 0 w 698"/>
                      <a:gd name="T5" fmla="*/ 194 h 405"/>
                      <a:gd name="T6" fmla="*/ 11 w 698"/>
                      <a:gd name="T7" fmla="*/ 253 h 405"/>
                      <a:gd name="T8" fmla="*/ 50 w 698"/>
                      <a:gd name="T9" fmla="*/ 306 h 405"/>
                      <a:gd name="T10" fmla="*/ 117 w 698"/>
                      <a:gd name="T11" fmla="*/ 354 h 405"/>
                      <a:gd name="T12" fmla="*/ 175 w 698"/>
                      <a:gd name="T13" fmla="*/ 378 h 405"/>
                      <a:gd name="T14" fmla="*/ 270 w 698"/>
                      <a:gd name="T15" fmla="*/ 400 h 405"/>
                      <a:gd name="T16" fmla="*/ 371 w 698"/>
                      <a:gd name="T17" fmla="*/ 405 h 405"/>
                      <a:gd name="T18" fmla="*/ 469 w 698"/>
                      <a:gd name="T19" fmla="*/ 393 h 405"/>
                      <a:gd name="T20" fmla="*/ 558 w 698"/>
                      <a:gd name="T21" fmla="*/ 366 h 405"/>
                      <a:gd name="T22" fmla="*/ 611 w 698"/>
                      <a:gd name="T23" fmla="*/ 338 h 405"/>
                      <a:gd name="T24" fmla="*/ 667 w 698"/>
                      <a:gd name="T25" fmla="*/ 287 h 405"/>
                      <a:gd name="T26" fmla="*/ 695 w 698"/>
                      <a:gd name="T27" fmla="*/ 230 h 405"/>
                      <a:gd name="T28" fmla="*/ 693 w 698"/>
                      <a:gd name="T29" fmla="*/ 172 h 405"/>
                      <a:gd name="T30" fmla="*/ 664 w 698"/>
                      <a:gd name="T31" fmla="*/ 115 h 405"/>
                      <a:gd name="T32" fmla="*/ 606 w 698"/>
                      <a:gd name="T33" fmla="*/ 66 h 405"/>
                      <a:gd name="T34" fmla="*/ 553 w 698"/>
                      <a:gd name="T35" fmla="*/ 38 h 405"/>
                      <a:gd name="T36" fmla="*/ 460 w 698"/>
                      <a:gd name="T37" fmla="*/ 11 h 405"/>
                      <a:gd name="T38" fmla="*/ 361 w 698"/>
                      <a:gd name="T39" fmla="*/ 0 h 405"/>
                      <a:gd name="T40" fmla="*/ 261 w 698"/>
                      <a:gd name="T41" fmla="*/ 6 h 405"/>
                      <a:gd name="T42" fmla="*/ 167 w 698"/>
                      <a:gd name="T43" fmla="*/ 28 h 405"/>
                      <a:gd name="T44" fmla="*/ 86 w 698"/>
                      <a:gd name="T45" fmla="*/ 67 h 405"/>
                      <a:gd name="T46" fmla="*/ 194 w 698"/>
                      <a:gd name="T47" fmla="*/ 323 h 405"/>
                      <a:gd name="T48" fmla="*/ 184 w 698"/>
                      <a:gd name="T49" fmla="*/ 326 h 405"/>
                      <a:gd name="T50" fmla="*/ 172 w 698"/>
                      <a:gd name="T51" fmla="*/ 323 h 405"/>
                      <a:gd name="T52" fmla="*/ 160 w 698"/>
                      <a:gd name="T53" fmla="*/ 316 h 405"/>
                      <a:gd name="T54" fmla="*/ 163 w 698"/>
                      <a:gd name="T55" fmla="*/ 308 h 405"/>
                      <a:gd name="T56" fmla="*/ 163 w 698"/>
                      <a:gd name="T57" fmla="*/ 282 h 405"/>
                      <a:gd name="T58" fmla="*/ 120 w 698"/>
                      <a:gd name="T59" fmla="*/ 246 h 405"/>
                      <a:gd name="T60" fmla="*/ 119 w 698"/>
                      <a:gd name="T61" fmla="*/ 234 h 405"/>
                      <a:gd name="T62" fmla="*/ 175 w 698"/>
                      <a:gd name="T63" fmla="*/ 215 h 405"/>
                      <a:gd name="T64" fmla="*/ 184 w 698"/>
                      <a:gd name="T65" fmla="*/ 215 h 405"/>
                      <a:gd name="T66" fmla="*/ 198 w 698"/>
                      <a:gd name="T67" fmla="*/ 234 h 405"/>
                      <a:gd name="T68" fmla="*/ 230 w 698"/>
                      <a:gd name="T69" fmla="*/ 263 h 405"/>
                      <a:gd name="T70" fmla="*/ 300 w 698"/>
                      <a:gd name="T71" fmla="*/ 186 h 405"/>
                      <a:gd name="T72" fmla="*/ 285 w 698"/>
                      <a:gd name="T73" fmla="*/ 155 h 405"/>
                      <a:gd name="T74" fmla="*/ 288 w 698"/>
                      <a:gd name="T75" fmla="*/ 134 h 405"/>
                      <a:gd name="T76" fmla="*/ 306 w 698"/>
                      <a:gd name="T77" fmla="*/ 112 h 405"/>
                      <a:gd name="T78" fmla="*/ 328 w 698"/>
                      <a:gd name="T79" fmla="*/ 98 h 405"/>
                      <a:gd name="T80" fmla="*/ 366 w 698"/>
                      <a:gd name="T81" fmla="*/ 85 h 405"/>
                      <a:gd name="T82" fmla="*/ 439 w 698"/>
                      <a:gd name="T83" fmla="*/ 83 h 405"/>
                      <a:gd name="T84" fmla="*/ 487 w 698"/>
                      <a:gd name="T85" fmla="*/ 95 h 405"/>
                      <a:gd name="T86" fmla="*/ 515 w 698"/>
                      <a:gd name="T87" fmla="*/ 78 h 405"/>
                      <a:gd name="T88" fmla="*/ 529 w 698"/>
                      <a:gd name="T89" fmla="*/ 81 h 405"/>
                      <a:gd name="T90" fmla="*/ 544 w 698"/>
                      <a:gd name="T91" fmla="*/ 88 h 405"/>
                      <a:gd name="T92" fmla="*/ 541 w 698"/>
                      <a:gd name="T93" fmla="*/ 97 h 405"/>
                      <a:gd name="T94" fmla="*/ 535 w 698"/>
                      <a:gd name="T95" fmla="*/ 122 h 405"/>
                      <a:gd name="T96" fmla="*/ 571 w 698"/>
                      <a:gd name="T97" fmla="*/ 157 h 405"/>
                      <a:gd name="T98" fmla="*/ 571 w 698"/>
                      <a:gd name="T99" fmla="*/ 169 h 405"/>
                      <a:gd name="T100" fmla="*/ 520 w 698"/>
                      <a:gd name="T101" fmla="*/ 182 h 405"/>
                      <a:gd name="T102" fmla="*/ 511 w 698"/>
                      <a:gd name="T103" fmla="*/ 182 h 405"/>
                      <a:gd name="T104" fmla="*/ 499 w 698"/>
                      <a:gd name="T105" fmla="*/ 165 h 405"/>
                      <a:gd name="T106" fmla="*/ 472 w 698"/>
                      <a:gd name="T107" fmla="*/ 141 h 405"/>
                      <a:gd name="T108" fmla="*/ 405 w 698"/>
                      <a:gd name="T109" fmla="*/ 217 h 405"/>
                      <a:gd name="T110" fmla="*/ 419 w 698"/>
                      <a:gd name="T111" fmla="*/ 249 h 405"/>
                      <a:gd name="T112" fmla="*/ 415 w 698"/>
                      <a:gd name="T113" fmla="*/ 271 h 405"/>
                      <a:gd name="T114" fmla="*/ 398 w 698"/>
                      <a:gd name="T115" fmla="*/ 292 h 405"/>
                      <a:gd name="T116" fmla="*/ 376 w 698"/>
                      <a:gd name="T117" fmla="*/ 306 h 405"/>
                      <a:gd name="T118" fmla="*/ 340 w 698"/>
                      <a:gd name="T119" fmla="*/ 320 h 405"/>
                      <a:gd name="T120" fmla="*/ 270 w 698"/>
                      <a:gd name="T121" fmla="*/ 323 h 405"/>
                      <a:gd name="T122" fmla="*/ 213 w 698"/>
                      <a:gd name="T123" fmla="*/ 31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8" h="405">
                        <a:moveTo>
                          <a:pt x="86" y="67"/>
                        </a:moveTo>
                        <a:lnTo>
                          <a:pt x="86" y="67"/>
                        </a:lnTo>
                        <a:lnTo>
                          <a:pt x="64" y="83"/>
                        </a:lnTo>
                        <a:lnTo>
                          <a:pt x="45" y="100"/>
                        </a:lnTo>
                        <a:lnTo>
                          <a:pt x="30" y="119"/>
                        </a:lnTo>
                        <a:lnTo>
                          <a:pt x="18" y="136"/>
                        </a:lnTo>
                        <a:lnTo>
                          <a:pt x="9" y="155"/>
                        </a:lnTo>
                        <a:lnTo>
                          <a:pt x="2" y="175"/>
                        </a:lnTo>
                        <a:lnTo>
                          <a:pt x="0" y="194"/>
                        </a:lnTo>
                        <a:lnTo>
                          <a:pt x="0" y="213"/>
                        </a:lnTo>
                        <a:lnTo>
                          <a:pt x="4" y="234"/>
                        </a:lnTo>
                        <a:lnTo>
                          <a:pt x="11" y="253"/>
                        </a:lnTo>
                        <a:lnTo>
                          <a:pt x="21" y="271"/>
                        </a:lnTo>
                        <a:lnTo>
                          <a:pt x="33" y="289"/>
                        </a:lnTo>
                        <a:lnTo>
                          <a:pt x="50" y="306"/>
                        </a:lnTo>
                        <a:lnTo>
                          <a:pt x="69" y="323"/>
                        </a:lnTo>
                        <a:lnTo>
                          <a:pt x="91" y="338"/>
                        </a:lnTo>
                        <a:lnTo>
                          <a:pt x="117" y="354"/>
                        </a:lnTo>
                        <a:lnTo>
                          <a:pt x="117" y="354"/>
                        </a:lnTo>
                        <a:lnTo>
                          <a:pt x="144" y="366"/>
                        </a:lnTo>
                        <a:lnTo>
                          <a:pt x="175" y="378"/>
                        </a:lnTo>
                        <a:lnTo>
                          <a:pt x="206" y="386"/>
                        </a:lnTo>
                        <a:lnTo>
                          <a:pt x="237" y="395"/>
                        </a:lnTo>
                        <a:lnTo>
                          <a:pt x="270" y="400"/>
                        </a:lnTo>
                        <a:lnTo>
                          <a:pt x="304" y="404"/>
                        </a:lnTo>
                        <a:lnTo>
                          <a:pt x="336" y="405"/>
                        </a:lnTo>
                        <a:lnTo>
                          <a:pt x="371" y="405"/>
                        </a:lnTo>
                        <a:lnTo>
                          <a:pt x="403" y="404"/>
                        </a:lnTo>
                        <a:lnTo>
                          <a:pt x="436" y="398"/>
                        </a:lnTo>
                        <a:lnTo>
                          <a:pt x="469" y="393"/>
                        </a:lnTo>
                        <a:lnTo>
                          <a:pt x="499" y="386"/>
                        </a:lnTo>
                        <a:lnTo>
                          <a:pt x="530" y="376"/>
                        </a:lnTo>
                        <a:lnTo>
                          <a:pt x="558" y="366"/>
                        </a:lnTo>
                        <a:lnTo>
                          <a:pt x="585" y="352"/>
                        </a:lnTo>
                        <a:lnTo>
                          <a:pt x="611" y="338"/>
                        </a:lnTo>
                        <a:lnTo>
                          <a:pt x="611" y="338"/>
                        </a:lnTo>
                        <a:lnTo>
                          <a:pt x="633" y="321"/>
                        </a:lnTo>
                        <a:lnTo>
                          <a:pt x="652" y="304"/>
                        </a:lnTo>
                        <a:lnTo>
                          <a:pt x="667" y="287"/>
                        </a:lnTo>
                        <a:lnTo>
                          <a:pt x="679" y="268"/>
                        </a:lnTo>
                        <a:lnTo>
                          <a:pt x="688" y="249"/>
                        </a:lnTo>
                        <a:lnTo>
                          <a:pt x="695" y="230"/>
                        </a:lnTo>
                        <a:lnTo>
                          <a:pt x="698" y="211"/>
                        </a:lnTo>
                        <a:lnTo>
                          <a:pt x="697" y="191"/>
                        </a:lnTo>
                        <a:lnTo>
                          <a:pt x="693" y="172"/>
                        </a:lnTo>
                        <a:lnTo>
                          <a:pt x="686" y="153"/>
                        </a:lnTo>
                        <a:lnTo>
                          <a:pt x="676" y="134"/>
                        </a:lnTo>
                        <a:lnTo>
                          <a:pt x="664" y="115"/>
                        </a:lnTo>
                        <a:lnTo>
                          <a:pt x="647" y="98"/>
                        </a:lnTo>
                        <a:lnTo>
                          <a:pt x="628" y="83"/>
                        </a:lnTo>
                        <a:lnTo>
                          <a:pt x="606" y="66"/>
                        </a:lnTo>
                        <a:lnTo>
                          <a:pt x="580" y="52"/>
                        </a:lnTo>
                        <a:lnTo>
                          <a:pt x="580" y="52"/>
                        </a:lnTo>
                        <a:lnTo>
                          <a:pt x="553" y="38"/>
                        </a:lnTo>
                        <a:lnTo>
                          <a:pt x="522" y="28"/>
                        </a:lnTo>
                        <a:lnTo>
                          <a:pt x="493" y="18"/>
                        </a:lnTo>
                        <a:lnTo>
                          <a:pt x="460" y="11"/>
                        </a:lnTo>
                        <a:lnTo>
                          <a:pt x="427" y="6"/>
                        </a:lnTo>
                        <a:lnTo>
                          <a:pt x="395" y="2"/>
                        </a:lnTo>
                        <a:lnTo>
                          <a:pt x="361" y="0"/>
                        </a:lnTo>
                        <a:lnTo>
                          <a:pt x="328" y="0"/>
                        </a:lnTo>
                        <a:lnTo>
                          <a:pt x="294" y="2"/>
                        </a:lnTo>
                        <a:lnTo>
                          <a:pt x="261" y="6"/>
                        </a:lnTo>
                        <a:lnTo>
                          <a:pt x="228" y="12"/>
                        </a:lnTo>
                        <a:lnTo>
                          <a:pt x="198" y="19"/>
                        </a:lnTo>
                        <a:lnTo>
                          <a:pt x="167" y="28"/>
                        </a:lnTo>
                        <a:lnTo>
                          <a:pt x="139" y="40"/>
                        </a:lnTo>
                        <a:lnTo>
                          <a:pt x="112" y="52"/>
                        </a:lnTo>
                        <a:lnTo>
                          <a:pt x="86" y="67"/>
                        </a:lnTo>
                        <a:lnTo>
                          <a:pt x="86" y="67"/>
                        </a:lnTo>
                        <a:close/>
                        <a:moveTo>
                          <a:pt x="213" y="311"/>
                        </a:moveTo>
                        <a:lnTo>
                          <a:pt x="194" y="323"/>
                        </a:lnTo>
                        <a:lnTo>
                          <a:pt x="194" y="323"/>
                        </a:lnTo>
                        <a:lnTo>
                          <a:pt x="189" y="326"/>
                        </a:lnTo>
                        <a:lnTo>
                          <a:pt x="184" y="326"/>
                        </a:lnTo>
                        <a:lnTo>
                          <a:pt x="180" y="326"/>
                        </a:lnTo>
                        <a:lnTo>
                          <a:pt x="174" y="323"/>
                        </a:lnTo>
                        <a:lnTo>
                          <a:pt x="172" y="323"/>
                        </a:lnTo>
                        <a:lnTo>
                          <a:pt x="165" y="318"/>
                        </a:lnTo>
                        <a:lnTo>
                          <a:pt x="165" y="318"/>
                        </a:lnTo>
                        <a:lnTo>
                          <a:pt x="160" y="316"/>
                        </a:lnTo>
                        <a:lnTo>
                          <a:pt x="156" y="313"/>
                        </a:lnTo>
                        <a:lnTo>
                          <a:pt x="158" y="311"/>
                        </a:lnTo>
                        <a:lnTo>
                          <a:pt x="163" y="308"/>
                        </a:lnTo>
                        <a:lnTo>
                          <a:pt x="182" y="294"/>
                        </a:lnTo>
                        <a:lnTo>
                          <a:pt x="182" y="294"/>
                        </a:lnTo>
                        <a:lnTo>
                          <a:pt x="163" y="282"/>
                        </a:lnTo>
                        <a:lnTo>
                          <a:pt x="139" y="265"/>
                        </a:lnTo>
                        <a:lnTo>
                          <a:pt x="129" y="254"/>
                        </a:lnTo>
                        <a:lnTo>
                          <a:pt x="120" y="246"/>
                        </a:lnTo>
                        <a:lnTo>
                          <a:pt x="117" y="239"/>
                        </a:lnTo>
                        <a:lnTo>
                          <a:pt x="117" y="235"/>
                        </a:lnTo>
                        <a:lnTo>
                          <a:pt x="119" y="234"/>
                        </a:lnTo>
                        <a:lnTo>
                          <a:pt x="119" y="234"/>
                        </a:lnTo>
                        <a:lnTo>
                          <a:pt x="124" y="232"/>
                        </a:lnTo>
                        <a:lnTo>
                          <a:pt x="175" y="215"/>
                        </a:lnTo>
                        <a:lnTo>
                          <a:pt x="175" y="215"/>
                        </a:lnTo>
                        <a:lnTo>
                          <a:pt x="179" y="215"/>
                        </a:lnTo>
                        <a:lnTo>
                          <a:pt x="184" y="215"/>
                        </a:lnTo>
                        <a:lnTo>
                          <a:pt x="184" y="215"/>
                        </a:lnTo>
                        <a:lnTo>
                          <a:pt x="189" y="220"/>
                        </a:lnTo>
                        <a:lnTo>
                          <a:pt x="198" y="234"/>
                        </a:lnTo>
                        <a:lnTo>
                          <a:pt x="211" y="247"/>
                        </a:lnTo>
                        <a:lnTo>
                          <a:pt x="220" y="256"/>
                        </a:lnTo>
                        <a:lnTo>
                          <a:pt x="230" y="263"/>
                        </a:lnTo>
                        <a:lnTo>
                          <a:pt x="318" y="206"/>
                        </a:lnTo>
                        <a:lnTo>
                          <a:pt x="318" y="206"/>
                        </a:lnTo>
                        <a:lnTo>
                          <a:pt x="300" y="186"/>
                        </a:lnTo>
                        <a:lnTo>
                          <a:pt x="294" y="174"/>
                        </a:lnTo>
                        <a:lnTo>
                          <a:pt x="287" y="162"/>
                        </a:lnTo>
                        <a:lnTo>
                          <a:pt x="285" y="155"/>
                        </a:lnTo>
                        <a:lnTo>
                          <a:pt x="285" y="148"/>
                        </a:lnTo>
                        <a:lnTo>
                          <a:pt x="285" y="141"/>
                        </a:lnTo>
                        <a:lnTo>
                          <a:pt x="288" y="134"/>
                        </a:lnTo>
                        <a:lnTo>
                          <a:pt x="292" y="126"/>
                        </a:lnTo>
                        <a:lnTo>
                          <a:pt x="297" y="119"/>
                        </a:lnTo>
                        <a:lnTo>
                          <a:pt x="306" y="112"/>
                        </a:lnTo>
                        <a:lnTo>
                          <a:pt x="314" y="105"/>
                        </a:lnTo>
                        <a:lnTo>
                          <a:pt x="314" y="105"/>
                        </a:lnTo>
                        <a:lnTo>
                          <a:pt x="328" y="98"/>
                        </a:lnTo>
                        <a:lnTo>
                          <a:pt x="340" y="91"/>
                        </a:lnTo>
                        <a:lnTo>
                          <a:pt x="354" y="88"/>
                        </a:lnTo>
                        <a:lnTo>
                          <a:pt x="366" y="85"/>
                        </a:lnTo>
                        <a:lnTo>
                          <a:pt x="391" y="79"/>
                        </a:lnTo>
                        <a:lnTo>
                          <a:pt x="417" y="79"/>
                        </a:lnTo>
                        <a:lnTo>
                          <a:pt x="439" y="83"/>
                        </a:lnTo>
                        <a:lnTo>
                          <a:pt x="460" y="86"/>
                        </a:lnTo>
                        <a:lnTo>
                          <a:pt x="475" y="90"/>
                        </a:lnTo>
                        <a:lnTo>
                          <a:pt x="487" y="95"/>
                        </a:lnTo>
                        <a:lnTo>
                          <a:pt x="510" y="81"/>
                        </a:lnTo>
                        <a:lnTo>
                          <a:pt x="510" y="81"/>
                        </a:lnTo>
                        <a:lnTo>
                          <a:pt x="515" y="78"/>
                        </a:lnTo>
                        <a:lnTo>
                          <a:pt x="518" y="78"/>
                        </a:lnTo>
                        <a:lnTo>
                          <a:pt x="523" y="78"/>
                        </a:lnTo>
                        <a:lnTo>
                          <a:pt x="529" y="81"/>
                        </a:lnTo>
                        <a:lnTo>
                          <a:pt x="539" y="86"/>
                        </a:lnTo>
                        <a:lnTo>
                          <a:pt x="539" y="86"/>
                        </a:lnTo>
                        <a:lnTo>
                          <a:pt x="544" y="88"/>
                        </a:lnTo>
                        <a:lnTo>
                          <a:pt x="546" y="91"/>
                        </a:lnTo>
                        <a:lnTo>
                          <a:pt x="544" y="93"/>
                        </a:lnTo>
                        <a:lnTo>
                          <a:pt x="541" y="97"/>
                        </a:lnTo>
                        <a:lnTo>
                          <a:pt x="518" y="112"/>
                        </a:lnTo>
                        <a:lnTo>
                          <a:pt x="518" y="112"/>
                        </a:lnTo>
                        <a:lnTo>
                          <a:pt x="535" y="122"/>
                        </a:lnTo>
                        <a:lnTo>
                          <a:pt x="556" y="139"/>
                        </a:lnTo>
                        <a:lnTo>
                          <a:pt x="565" y="148"/>
                        </a:lnTo>
                        <a:lnTo>
                          <a:pt x="571" y="157"/>
                        </a:lnTo>
                        <a:lnTo>
                          <a:pt x="575" y="163"/>
                        </a:lnTo>
                        <a:lnTo>
                          <a:pt x="573" y="167"/>
                        </a:lnTo>
                        <a:lnTo>
                          <a:pt x="571" y="169"/>
                        </a:lnTo>
                        <a:lnTo>
                          <a:pt x="571" y="169"/>
                        </a:lnTo>
                        <a:lnTo>
                          <a:pt x="565" y="170"/>
                        </a:lnTo>
                        <a:lnTo>
                          <a:pt x="520" y="182"/>
                        </a:lnTo>
                        <a:lnTo>
                          <a:pt x="520" y="182"/>
                        </a:lnTo>
                        <a:lnTo>
                          <a:pt x="515" y="184"/>
                        </a:lnTo>
                        <a:lnTo>
                          <a:pt x="511" y="182"/>
                        </a:lnTo>
                        <a:lnTo>
                          <a:pt x="511" y="182"/>
                        </a:lnTo>
                        <a:lnTo>
                          <a:pt x="508" y="177"/>
                        </a:lnTo>
                        <a:lnTo>
                          <a:pt x="499" y="165"/>
                        </a:lnTo>
                        <a:lnTo>
                          <a:pt x="487" y="153"/>
                        </a:lnTo>
                        <a:lnTo>
                          <a:pt x="481" y="146"/>
                        </a:lnTo>
                        <a:lnTo>
                          <a:pt x="472" y="141"/>
                        </a:lnTo>
                        <a:lnTo>
                          <a:pt x="390" y="194"/>
                        </a:lnTo>
                        <a:lnTo>
                          <a:pt x="390" y="194"/>
                        </a:lnTo>
                        <a:lnTo>
                          <a:pt x="405" y="217"/>
                        </a:lnTo>
                        <a:lnTo>
                          <a:pt x="412" y="230"/>
                        </a:lnTo>
                        <a:lnTo>
                          <a:pt x="417" y="242"/>
                        </a:lnTo>
                        <a:lnTo>
                          <a:pt x="419" y="249"/>
                        </a:lnTo>
                        <a:lnTo>
                          <a:pt x="419" y="256"/>
                        </a:lnTo>
                        <a:lnTo>
                          <a:pt x="417" y="263"/>
                        </a:lnTo>
                        <a:lnTo>
                          <a:pt x="415" y="271"/>
                        </a:lnTo>
                        <a:lnTo>
                          <a:pt x="410" y="278"/>
                        </a:lnTo>
                        <a:lnTo>
                          <a:pt x="405" y="285"/>
                        </a:lnTo>
                        <a:lnTo>
                          <a:pt x="398" y="292"/>
                        </a:lnTo>
                        <a:lnTo>
                          <a:pt x="388" y="299"/>
                        </a:lnTo>
                        <a:lnTo>
                          <a:pt x="388" y="299"/>
                        </a:lnTo>
                        <a:lnTo>
                          <a:pt x="376" y="306"/>
                        </a:lnTo>
                        <a:lnTo>
                          <a:pt x="364" y="311"/>
                        </a:lnTo>
                        <a:lnTo>
                          <a:pt x="352" y="316"/>
                        </a:lnTo>
                        <a:lnTo>
                          <a:pt x="340" y="320"/>
                        </a:lnTo>
                        <a:lnTo>
                          <a:pt x="316" y="325"/>
                        </a:lnTo>
                        <a:lnTo>
                          <a:pt x="292" y="325"/>
                        </a:lnTo>
                        <a:lnTo>
                          <a:pt x="270" y="323"/>
                        </a:lnTo>
                        <a:lnTo>
                          <a:pt x="247" y="320"/>
                        </a:lnTo>
                        <a:lnTo>
                          <a:pt x="230" y="316"/>
                        </a:lnTo>
                        <a:lnTo>
                          <a:pt x="213" y="311"/>
                        </a:lnTo>
                        <a:lnTo>
                          <a:pt x="213"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9" name="Freeform 31"/>
                  <p:cNvSpPr>
                    <a:spLocks/>
                  </p:cNvSpPr>
                  <p:nvPr/>
                </p:nvSpPr>
                <p:spPr bwMode="auto">
                  <a:xfrm>
                    <a:off x="2791044" y="5100473"/>
                    <a:ext cx="134938" cy="87313"/>
                  </a:xfrm>
                  <a:custGeom>
                    <a:avLst/>
                    <a:gdLst>
                      <a:gd name="T0" fmla="*/ 70 w 85"/>
                      <a:gd name="T1" fmla="*/ 44 h 55"/>
                      <a:gd name="T2" fmla="*/ 70 w 85"/>
                      <a:gd name="T3" fmla="*/ 44 h 55"/>
                      <a:gd name="T4" fmla="*/ 78 w 85"/>
                      <a:gd name="T5" fmla="*/ 38 h 55"/>
                      <a:gd name="T6" fmla="*/ 82 w 85"/>
                      <a:gd name="T7" fmla="*/ 31 h 55"/>
                      <a:gd name="T8" fmla="*/ 85 w 85"/>
                      <a:gd name="T9" fmla="*/ 26 h 55"/>
                      <a:gd name="T10" fmla="*/ 85 w 85"/>
                      <a:gd name="T11" fmla="*/ 19 h 55"/>
                      <a:gd name="T12" fmla="*/ 84 w 85"/>
                      <a:gd name="T13" fmla="*/ 14 h 55"/>
                      <a:gd name="T14" fmla="*/ 82 w 85"/>
                      <a:gd name="T15" fmla="*/ 8 h 55"/>
                      <a:gd name="T16" fmla="*/ 77 w 85"/>
                      <a:gd name="T17" fmla="*/ 0 h 55"/>
                      <a:gd name="T18" fmla="*/ 0 w 85"/>
                      <a:gd name="T19" fmla="*/ 50 h 55"/>
                      <a:gd name="T20" fmla="*/ 0 w 85"/>
                      <a:gd name="T21" fmla="*/ 50 h 55"/>
                      <a:gd name="T22" fmla="*/ 15 w 85"/>
                      <a:gd name="T23" fmla="*/ 53 h 55"/>
                      <a:gd name="T24" fmla="*/ 32 w 85"/>
                      <a:gd name="T25" fmla="*/ 55 h 55"/>
                      <a:gd name="T26" fmla="*/ 42 w 85"/>
                      <a:gd name="T27" fmla="*/ 55 h 55"/>
                      <a:gd name="T28" fmla="*/ 51 w 85"/>
                      <a:gd name="T29" fmla="*/ 53 h 55"/>
                      <a:gd name="T30" fmla="*/ 61 w 85"/>
                      <a:gd name="T31" fmla="*/ 50 h 55"/>
                      <a:gd name="T32" fmla="*/ 70 w 85"/>
                      <a:gd name="T33" fmla="*/ 44 h 55"/>
                      <a:gd name="T34" fmla="*/ 70 w 85"/>
                      <a:gd name="T35"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55">
                        <a:moveTo>
                          <a:pt x="70" y="44"/>
                        </a:moveTo>
                        <a:lnTo>
                          <a:pt x="70" y="44"/>
                        </a:lnTo>
                        <a:lnTo>
                          <a:pt x="78" y="38"/>
                        </a:lnTo>
                        <a:lnTo>
                          <a:pt x="82" y="31"/>
                        </a:lnTo>
                        <a:lnTo>
                          <a:pt x="85" y="26"/>
                        </a:lnTo>
                        <a:lnTo>
                          <a:pt x="85" y="19"/>
                        </a:lnTo>
                        <a:lnTo>
                          <a:pt x="84" y="14"/>
                        </a:lnTo>
                        <a:lnTo>
                          <a:pt x="82" y="8"/>
                        </a:lnTo>
                        <a:lnTo>
                          <a:pt x="77" y="0"/>
                        </a:lnTo>
                        <a:lnTo>
                          <a:pt x="0" y="50"/>
                        </a:lnTo>
                        <a:lnTo>
                          <a:pt x="0" y="50"/>
                        </a:lnTo>
                        <a:lnTo>
                          <a:pt x="15" y="53"/>
                        </a:lnTo>
                        <a:lnTo>
                          <a:pt x="32" y="55"/>
                        </a:lnTo>
                        <a:lnTo>
                          <a:pt x="42" y="55"/>
                        </a:lnTo>
                        <a:lnTo>
                          <a:pt x="51" y="53"/>
                        </a:lnTo>
                        <a:lnTo>
                          <a:pt x="61" y="50"/>
                        </a:lnTo>
                        <a:lnTo>
                          <a:pt x="70" y="44"/>
                        </a:lnTo>
                        <a:lnTo>
                          <a:pt x="7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40" name="Freeform 32"/>
                  <p:cNvSpPr>
                    <a:spLocks/>
                  </p:cNvSpPr>
                  <p:nvPr/>
                </p:nvSpPr>
                <p:spPr bwMode="auto">
                  <a:xfrm>
                    <a:off x="2956144" y="4933786"/>
                    <a:ext cx="131763" cy="82550"/>
                  </a:xfrm>
                  <a:custGeom>
                    <a:avLst/>
                    <a:gdLst>
                      <a:gd name="T0" fmla="*/ 11 w 83"/>
                      <a:gd name="T1" fmla="*/ 52 h 52"/>
                      <a:gd name="T2" fmla="*/ 83 w 83"/>
                      <a:gd name="T3" fmla="*/ 5 h 52"/>
                      <a:gd name="T4" fmla="*/ 83 w 83"/>
                      <a:gd name="T5" fmla="*/ 5 h 52"/>
                      <a:gd name="T6" fmla="*/ 71 w 83"/>
                      <a:gd name="T7" fmla="*/ 2 h 52"/>
                      <a:gd name="T8" fmla="*/ 53 w 83"/>
                      <a:gd name="T9" fmla="*/ 0 h 52"/>
                      <a:gd name="T10" fmla="*/ 45 w 83"/>
                      <a:gd name="T11" fmla="*/ 0 h 52"/>
                      <a:gd name="T12" fmla="*/ 35 w 83"/>
                      <a:gd name="T13" fmla="*/ 2 h 52"/>
                      <a:gd name="T14" fmla="*/ 24 w 83"/>
                      <a:gd name="T15" fmla="*/ 5 h 52"/>
                      <a:gd name="T16" fmla="*/ 14 w 83"/>
                      <a:gd name="T17" fmla="*/ 11 h 52"/>
                      <a:gd name="T18" fmla="*/ 14 w 83"/>
                      <a:gd name="T19" fmla="*/ 11 h 52"/>
                      <a:gd name="T20" fmla="*/ 7 w 83"/>
                      <a:gd name="T21" fmla="*/ 16 h 52"/>
                      <a:gd name="T22" fmla="*/ 2 w 83"/>
                      <a:gd name="T23" fmla="*/ 23 h 52"/>
                      <a:gd name="T24" fmla="*/ 0 w 83"/>
                      <a:gd name="T25" fmla="*/ 28 h 52"/>
                      <a:gd name="T26" fmla="*/ 0 w 83"/>
                      <a:gd name="T27" fmla="*/ 35 h 52"/>
                      <a:gd name="T28" fmla="*/ 2 w 83"/>
                      <a:gd name="T29" fmla="*/ 40 h 52"/>
                      <a:gd name="T30" fmla="*/ 5 w 83"/>
                      <a:gd name="T31" fmla="*/ 45 h 52"/>
                      <a:gd name="T32" fmla="*/ 11 w 83"/>
                      <a:gd name="T33" fmla="*/ 52 h 52"/>
                      <a:gd name="T34" fmla="*/ 11 w 83"/>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52">
                        <a:moveTo>
                          <a:pt x="11" y="52"/>
                        </a:moveTo>
                        <a:lnTo>
                          <a:pt x="83" y="5"/>
                        </a:lnTo>
                        <a:lnTo>
                          <a:pt x="83" y="5"/>
                        </a:lnTo>
                        <a:lnTo>
                          <a:pt x="71" y="2"/>
                        </a:lnTo>
                        <a:lnTo>
                          <a:pt x="53" y="0"/>
                        </a:lnTo>
                        <a:lnTo>
                          <a:pt x="45" y="0"/>
                        </a:lnTo>
                        <a:lnTo>
                          <a:pt x="35" y="2"/>
                        </a:lnTo>
                        <a:lnTo>
                          <a:pt x="24" y="5"/>
                        </a:lnTo>
                        <a:lnTo>
                          <a:pt x="14" y="11"/>
                        </a:lnTo>
                        <a:lnTo>
                          <a:pt x="14" y="11"/>
                        </a:lnTo>
                        <a:lnTo>
                          <a:pt x="7" y="16"/>
                        </a:lnTo>
                        <a:lnTo>
                          <a:pt x="2" y="23"/>
                        </a:lnTo>
                        <a:lnTo>
                          <a:pt x="0" y="28"/>
                        </a:lnTo>
                        <a:lnTo>
                          <a:pt x="0" y="35"/>
                        </a:lnTo>
                        <a:lnTo>
                          <a:pt x="2" y="40"/>
                        </a:lnTo>
                        <a:lnTo>
                          <a:pt x="5" y="45"/>
                        </a:lnTo>
                        <a:lnTo>
                          <a:pt x="11" y="52"/>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grpSp>
            <p:nvGrpSpPr>
              <p:cNvPr id="225" name="Group 224"/>
              <p:cNvGrpSpPr/>
              <p:nvPr/>
            </p:nvGrpSpPr>
            <p:grpSpPr>
              <a:xfrm>
                <a:off x="7105989" y="5214282"/>
                <a:ext cx="1184643" cy="802266"/>
                <a:chOff x="2016497" y="961448"/>
                <a:chExt cx="1184643" cy="802266"/>
              </a:xfrm>
            </p:grpSpPr>
            <p:sp>
              <p:nvSpPr>
                <p:cNvPr id="230" name="Oval 229"/>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31" name="Picture 2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306" y="961448"/>
                  <a:ext cx="772767" cy="713323"/>
                </a:xfrm>
                <a:prstGeom prst="rect">
                  <a:avLst/>
                </a:prstGeom>
                <a:effectLst/>
              </p:spPr>
            </p:pic>
          </p:grpSp>
          <p:sp>
            <p:nvSpPr>
              <p:cNvPr id="226" name="TextBox 225"/>
              <p:cNvSpPr txBox="1"/>
              <p:nvPr/>
            </p:nvSpPr>
            <p:spPr>
              <a:xfrm>
                <a:off x="8014602" y="5169898"/>
                <a:ext cx="1123579" cy="64633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Bulk BIB Record Manipulation</a:t>
                </a:r>
              </a:p>
            </p:txBody>
          </p:sp>
          <p:grpSp>
            <p:nvGrpSpPr>
              <p:cNvPr id="227" name="Group 226"/>
              <p:cNvGrpSpPr/>
              <p:nvPr/>
            </p:nvGrpSpPr>
            <p:grpSpPr>
              <a:xfrm>
                <a:off x="5904261" y="5222126"/>
                <a:ext cx="1184643" cy="794422"/>
                <a:chOff x="2016497" y="969292"/>
                <a:chExt cx="1184643" cy="794422"/>
              </a:xfrm>
            </p:grpSpPr>
            <p:sp>
              <p:nvSpPr>
                <p:cNvPr id="228" name="Oval 227"/>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29" name="Picture 2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224" y="969292"/>
                  <a:ext cx="772767" cy="713323"/>
                </a:xfrm>
                <a:prstGeom prst="rect">
                  <a:avLst/>
                </a:prstGeom>
                <a:effectLst/>
              </p:spPr>
            </p:pic>
          </p:grpSp>
        </p:grpSp>
        <p:grpSp>
          <p:nvGrpSpPr>
            <p:cNvPr id="215" name="Group 214"/>
            <p:cNvGrpSpPr/>
            <p:nvPr/>
          </p:nvGrpSpPr>
          <p:grpSpPr>
            <a:xfrm>
              <a:off x="6276947" y="5466276"/>
              <a:ext cx="482789" cy="323870"/>
              <a:chOff x="-4651376" y="4157662"/>
              <a:chExt cx="2160588" cy="1449388"/>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16" name="Freeform 34"/>
              <p:cNvSpPr>
                <a:spLocks/>
              </p:cNvSpPr>
              <p:nvPr/>
            </p:nvSpPr>
            <p:spPr bwMode="auto">
              <a:xfrm>
                <a:off x="-4651376" y="4157662"/>
                <a:ext cx="2160588" cy="1449388"/>
              </a:xfrm>
              <a:custGeom>
                <a:avLst/>
                <a:gdLst>
                  <a:gd name="T0" fmla="*/ 635 w 2400"/>
                  <a:gd name="T1" fmla="*/ 557 h 1609"/>
                  <a:gd name="T2" fmla="*/ 1252 w 2400"/>
                  <a:gd name="T3" fmla="*/ 766 h 1609"/>
                  <a:gd name="T4" fmla="*/ 2400 w 2400"/>
                  <a:gd name="T5" fmla="*/ 389 h 1609"/>
                  <a:gd name="T6" fmla="*/ 1258 w 2400"/>
                  <a:gd name="T7" fmla="*/ 0 h 1609"/>
                  <a:gd name="T8" fmla="*/ 104 w 2400"/>
                  <a:gd name="T9" fmla="*/ 376 h 1609"/>
                  <a:gd name="T10" fmla="*/ 546 w 2400"/>
                  <a:gd name="T11" fmla="*/ 526 h 1609"/>
                  <a:gd name="T12" fmla="*/ 433 w 2400"/>
                  <a:gd name="T13" fmla="*/ 691 h 1609"/>
                  <a:gd name="T14" fmla="*/ 357 w 2400"/>
                  <a:gd name="T15" fmla="*/ 782 h 1609"/>
                  <a:gd name="T16" fmla="*/ 401 w 2400"/>
                  <a:gd name="T17" fmla="*/ 860 h 1609"/>
                  <a:gd name="T18" fmla="*/ 78 w 2400"/>
                  <a:gd name="T19" fmla="*/ 1382 h 1609"/>
                  <a:gd name="T20" fmla="*/ 32 w 2400"/>
                  <a:gd name="T21" fmla="*/ 1460 h 1609"/>
                  <a:gd name="T22" fmla="*/ 169 w 2400"/>
                  <a:gd name="T23" fmla="*/ 1564 h 1609"/>
                  <a:gd name="T24" fmla="*/ 376 w 2400"/>
                  <a:gd name="T25" fmla="*/ 1525 h 1609"/>
                  <a:gd name="T26" fmla="*/ 493 w 2400"/>
                  <a:gd name="T27" fmla="*/ 876 h 1609"/>
                  <a:gd name="T28" fmla="*/ 493 w 2400"/>
                  <a:gd name="T29" fmla="*/ 870 h 1609"/>
                  <a:gd name="T30" fmla="*/ 558 w 2400"/>
                  <a:gd name="T31" fmla="*/ 782 h 1609"/>
                  <a:gd name="T32" fmla="*/ 528 w 2400"/>
                  <a:gd name="T33" fmla="*/ 715 h 1609"/>
                  <a:gd name="T34" fmla="*/ 635 w 2400"/>
                  <a:gd name="T35" fmla="*/ 55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0" h="1609">
                    <a:moveTo>
                      <a:pt x="635" y="557"/>
                    </a:moveTo>
                    <a:cubicBezTo>
                      <a:pt x="1252" y="766"/>
                      <a:pt x="1252" y="766"/>
                      <a:pt x="1252" y="766"/>
                    </a:cubicBezTo>
                    <a:cubicBezTo>
                      <a:pt x="2400" y="389"/>
                      <a:pt x="2400" y="389"/>
                      <a:pt x="2400" y="389"/>
                    </a:cubicBezTo>
                    <a:cubicBezTo>
                      <a:pt x="1258" y="0"/>
                      <a:pt x="1258" y="0"/>
                      <a:pt x="1258" y="0"/>
                    </a:cubicBezTo>
                    <a:cubicBezTo>
                      <a:pt x="104" y="376"/>
                      <a:pt x="104" y="376"/>
                      <a:pt x="104" y="376"/>
                    </a:cubicBezTo>
                    <a:cubicBezTo>
                      <a:pt x="546" y="526"/>
                      <a:pt x="546" y="526"/>
                      <a:pt x="546" y="526"/>
                    </a:cubicBezTo>
                    <a:cubicBezTo>
                      <a:pt x="515" y="553"/>
                      <a:pt x="471" y="603"/>
                      <a:pt x="433" y="691"/>
                    </a:cubicBezTo>
                    <a:cubicBezTo>
                      <a:pt x="389" y="701"/>
                      <a:pt x="357" y="738"/>
                      <a:pt x="357" y="782"/>
                    </a:cubicBezTo>
                    <a:cubicBezTo>
                      <a:pt x="357" y="814"/>
                      <a:pt x="374" y="843"/>
                      <a:pt x="401" y="860"/>
                    </a:cubicBezTo>
                    <a:cubicBezTo>
                      <a:pt x="389" y="898"/>
                      <a:pt x="268" y="1259"/>
                      <a:pt x="78" y="1382"/>
                    </a:cubicBezTo>
                    <a:cubicBezTo>
                      <a:pt x="78" y="1382"/>
                      <a:pt x="0" y="1434"/>
                      <a:pt x="32" y="1460"/>
                    </a:cubicBezTo>
                    <a:cubicBezTo>
                      <a:pt x="65" y="1486"/>
                      <a:pt x="169" y="1564"/>
                      <a:pt x="169" y="1564"/>
                    </a:cubicBezTo>
                    <a:cubicBezTo>
                      <a:pt x="169" y="1564"/>
                      <a:pt x="298" y="1609"/>
                      <a:pt x="376" y="1525"/>
                    </a:cubicBezTo>
                    <a:cubicBezTo>
                      <a:pt x="454" y="1440"/>
                      <a:pt x="564" y="1168"/>
                      <a:pt x="493" y="876"/>
                    </a:cubicBezTo>
                    <a:cubicBezTo>
                      <a:pt x="493" y="876"/>
                      <a:pt x="493" y="874"/>
                      <a:pt x="493" y="870"/>
                    </a:cubicBezTo>
                    <a:cubicBezTo>
                      <a:pt x="531" y="856"/>
                      <a:pt x="558" y="822"/>
                      <a:pt x="558" y="782"/>
                    </a:cubicBezTo>
                    <a:cubicBezTo>
                      <a:pt x="558" y="756"/>
                      <a:pt x="546" y="732"/>
                      <a:pt x="528" y="715"/>
                    </a:cubicBezTo>
                    <a:cubicBezTo>
                      <a:pt x="549" y="658"/>
                      <a:pt x="582" y="598"/>
                      <a:pt x="635" y="55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17" name="Freeform 35"/>
              <p:cNvSpPr>
                <a:spLocks/>
              </p:cNvSpPr>
              <p:nvPr/>
            </p:nvSpPr>
            <p:spPr bwMode="auto">
              <a:xfrm>
                <a:off x="-4067175" y="4794250"/>
                <a:ext cx="1103313" cy="590550"/>
              </a:xfrm>
              <a:custGeom>
                <a:avLst/>
                <a:gdLst>
                  <a:gd name="T0" fmla="*/ 1154 w 1226"/>
                  <a:gd name="T1" fmla="*/ 0 h 655"/>
                  <a:gd name="T2" fmla="*/ 603 w 1226"/>
                  <a:gd name="T3" fmla="*/ 175 h 655"/>
                  <a:gd name="T4" fmla="*/ 39 w 1226"/>
                  <a:gd name="T5" fmla="*/ 0 h 655"/>
                  <a:gd name="T6" fmla="*/ 3 w 1226"/>
                  <a:gd name="T7" fmla="*/ 330 h 655"/>
                  <a:gd name="T8" fmla="*/ 0 w 1226"/>
                  <a:gd name="T9" fmla="*/ 360 h 655"/>
                  <a:gd name="T10" fmla="*/ 613 w 1226"/>
                  <a:gd name="T11" fmla="*/ 655 h 655"/>
                  <a:gd name="T12" fmla="*/ 1226 w 1226"/>
                  <a:gd name="T13" fmla="*/ 360 h 655"/>
                  <a:gd name="T14" fmla="*/ 1215 w 1226"/>
                  <a:gd name="T15" fmla="*/ 304 h 655"/>
                  <a:gd name="T16" fmla="*/ 1154 w 1226"/>
                  <a:gd name="T1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6" h="655">
                    <a:moveTo>
                      <a:pt x="1154" y="0"/>
                    </a:moveTo>
                    <a:cubicBezTo>
                      <a:pt x="603" y="175"/>
                      <a:pt x="603" y="175"/>
                      <a:pt x="603" y="175"/>
                    </a:cubicBezTo>
                    <a:cubicBezTo>
                      <a:pt x="39" y="0"/>
                      <a:pt x="39" y="0"/>
                      <a:pt x="39" y="0"/>
                    </a:cubicBezTo>
                    <a:cubicBezTo>
                      <a:pt x="3" y="330"/>
                      <a:pt x="3" y="330"/>
                      <a:pt x="3" y="330"/>
                    </a:cubicBezTo>
                    <a:cubicBezTo>
                      <a:pt x="1" y="340"/>
                      <a:pt x="0" y="350"/>
                      <a:pt x="0" y="360"/>
                    </a:cubicBezTo>
                    <a:cubicBezTo>
                      <a:pt x="0" y="523"/>
                      <a:pt x="274" y="655"/>
                      <a:pt x="613" y="655"/>
                    </a:cubicBezTo>
                    <a:cubicBezTo>
                      <a:pt x="951" y="655"/>
                      <a:pt x="1226" y="523"/>
                      <a:pt x="1226" y="360"/>
                    </a:cubicBezTo>
                    <a:cubicBezTo>
                      <a:pt x="1226" y="341"/>
                      <a:pt x="1222" y="322"/>
                      <a:pt x="1215" y="304"/>
                    </a:cubicBezTo>
                    <a:lnTo>
                      <a:pt x="115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sp>
        <p:nvSpPr>
          <p:cNvPr id="245" name="Oval 244"/>
          <p:cNvSpPr/>
          <p:nvPr/>
        </p:nvSpPr>
        <p:spPr>
          <a:xfrm>
            <a:off x="980218" y="3223329"/>
            <a:ext cx="1770926" cy="356988"/>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396334" y="2612448"/>
            <a:ext cx="824027" cy="813286"/>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2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6317" y="2405742"/>
            <a:ext cx="501940" cy="495396"/>
          </a:xfrm>
          <a:prstGeom prst="rect">
            <a:avLst/>
          </a:prstGeom>
        </p:spPr>
      </p:pic>
      <p:grpSp>
        <p:nvGrpSpPr>
          <p:cNvPr id="248" name="Group 247"/>
          <p:cNvGrpSpPr/>
          <p:nvPr/>
        </p:nvGrpSpPr>
        <p:grpSpPr>
          <a:xfrm>
            <a:off x="3922005" y="1871569"/>
            <a:ext cx="997026" cy="276999"/>
            <a:chOff x="3922005" y="1871569"/>
            <a:chExt cx="997026" cy="276999"/>
          </a:xfrm>
        </p:grpSpPr>
        <p:sp>
          <p:nvSpPr>
            <p:cNvPr id="249" name="Rounded Rectangle 248"/>
            <p:cNvSpPr/>
            <p:nvPr/>
          </p:nvSpPr>
          <p:spPr bwMode="auto">
            <a:xfrm>
              <a:off x="3922005" y="1871569"/>
              <a:ext cx="997026"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0" name="TextBox 249"/>
            <p:cNvSpPr txBox="1"/>
            <p:nvPr/>
          </p:nvSpPr>
          <p:spPr>
            <a:xfrm>
              <a:off x="3955056" y="1871569"/>
              <a:ext cx="914399"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Publishing</a:t>
              </a:r>
            </a:p>
          </p:txBody>
        </p:sp>
      </p:grpSp>
      <p:grpSp>
        <p:nvGrpSpPr>
          <p:cNvPr id="251" name="Group 250"/>
          <p:cNvGrpSpPr/>
          <p:nvPr/>
        </p:nvGrpSpPr>
        <p:grpSpPr>
          <a:xfrm>
            <a:off x="6213354" y="2654062"/>
            <a:ext cx="1770926" cy="978900"/>
            <a:chOff x="6213354" y="2830334"/>
            <a:chExt cx="1770926" cy="978900"/>
          </a:xfrm>
        </p:grpSpPr>
        <p:pic>
          <p:nvPicPr>
            <p:cNvPr id="252" name="Picture 2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6269" y="2830334"/>
              <a:ext cx="1285733" cy="793743"/>
            </a:xfrm>
            <a:prstGeom prst="rect">
              <a:avLst/>
            </a:prstGeom>
          </p:spPr>
        </p:pic>
        <p:sp>
          <p:nvSpPr>
            <p:cNvPr id="253" name="Oval 252"/>
            <p:cNvSpPr/>
            <p:nvPr/>
          </p:nvSpPr>
          <p:spPr>
            <a:xfrm>
              <a:off x="6213354" y="3416547"/>
              <a:ext cx="1770926" cy="392687"/>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grpSp>
      <p:grpSp>
        <p:nvGrpSpPr>
          <p:cNvPr id="254" name="Group 253"/>
          <p:cNvGrpSpPr/>
          <p:nvPr/>
        </p:nvGrpSpPr>
        <p:grpSpPr>
          <a:xfrm>
            <a:off x="6189940" y="3583548"/>
            <a:ext cx="1967579" cy="287421"/>
            <a:chOff x="6189940" y="3583548"/>
            <a:chExt cx="1967579" cy="287421"/>
          </a:xfrm>
        </p:grpSpPr>
        <p:sp>
          <p:nvSpPr>
            <p:cNvPr id="255" name="Rounded Rectangle 254"/>
            <p:cNvSpPr/>
            <p:nvPr/>
          </p:nvSpPr>
          <p:spPr bwMode="auto">
            <a:xfrm>
              <a:off x="6320721" y="3593970"/>
              <a:ext cx="1752708"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6" name="TextBox 255"/>
            <p:cNvSpPr txBox="1"/>
            <p:nvPr/>
          </p:nvSpPr>
          <p:spPr>
            <a:xfrm>
              <a:off x="6189940" y="3583548"/>
              <a:ext cx="1967579"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Data Extract  &amp; Import</a:t>
              </a:r>
            </a:p>
          </p:txBody>
        </p:sp>
      </p:grpSp>
      <p:grpSp>
        <p:nvGrpSpPr>
          <p:cNvPr id="257" name="Group 256"/>
          <p:cNvGrpSpPr/>
          <p:nvPr/>
        </p:nvGrpSpPr>
        <p:grpSpPr>
          <a:xfrm>
            <a:off x="1156490" y="3567743"/>
            <a:ext cx="1357716" cy="292804"/>
            <a:chOff x="1156490" y="3567743"/>
            <a:chExt cx="1357716" cy="292804"/>
          </a:xfrm>
        </p:grpSpPr>
        <p:sp>
          <p:nvSpPr>
            <p:cNvPr id="258" name="Rounded Rectangle 257"/>
            <p:cNvSpPr/>
            <p:nvPr/>
          </p:nvSpPr>
          <p:spPr bwMode="auto">
            <a:xfrm>
              <a:off x="1156490" y="3583548"/>
              <a:ext cx="1357716"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9" name="TextBox 258"/>
            <p:cNvSpPr txBox="1"/>
            <p:nvPr/>
          </p:nvSpPr>
          <p:spPr>
            <a:xfrm>
              <a:off x="1244586" y="3567743"/>
              <a:ext cx="1181090"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APIs</a:t>
              </a:r>
            </a:p>
          </p:txBody>
        </p:sp>
      </p:grpSp>
      <p:cxnSp>
        <p:nvCxnSpPr>
          <p:cNvPr id="260" name="Straight Arrow Connector 259"/>
          <p:cNvCxnSpPr/>
          <p:nvPr/>
        </p:nvCxnSpPr>
        <p:spPr bwMode="auto">
          <a:xfrm>
            <a:off x="3300292" y="1426538"/>
            <a:ext cx="553081" cy="0"/>
          </a:xfrm>
          <a:prstGeom prst="straightConnector1">
            <a:avLst/>
          </a:prstGeom>
          <a:solidFill>
            <a:srgbClr val="BBE0E3"/>
          </a:solidFill>
          <a:ln w="38100" cap="flat" cmpd="sng" algn="ctr">
            <a:solidFill>
              <a:srgbClr val="000000">
                <a:lumMod val="65000"/>
                <a:lumOff val="35000"/>
              </a:srgbClr>
            </a:solidFill>
            <a:prstDash val="solid"/>
            <a:round/>
            <a:headEnd type="triangle" w="med" len="med"/>
            <a:tailEnd type="none" w="med" len="med"/>
          </a:ln>
          <a:effectLst>
            <a:outerShdw blurRad="63500" sx="102000" sy="102000" algn="ctr" rotWithShape="0">
              <a:prstClr val="black">
                <a:alpha val="40000"/>
              </a:prstClr>
            </a:outerShdw>
          </a:effectLst>
        </p:spPr>
      </p:cxnSp>
      <p:cxnSp>
        <p:nvCxnSpPr>
          <p:cNvPr id="261" name="Straight Arrow Connector 260"/>
          <p:cNvCxnSpPr/>
          <p:nvPr/>
        </p:nvCxnSpPr>
        <p:spPr bwMode="auto">
          <a:xfrm flipH="1">
            <a:off x="4963736" y="1402191"/>
            <a:ext cx="526087" cy="0"/>
          </a:xfrm>
          <a:prstGeom prst="straightConnector1">
            <a:avLst/>
          </a:prstGeom>
          <a:solidFill>
            <a:srgbClr val="BBE0E3"/>
          </a:solidFill>
          <a:ln w="38100" cap="flat" cmpd="sng" algn="ctr">
            <a:solidFill>
              <a:srgbClr val="000000">
                <a:lumMod val="65000"/>
                <a:lumOff val="35000"/>
              </a:srgbClr>
            </a:solidFill>
            <a:prstDash val="solid"/>
            <a:round/>
            <a:headEnd type="triangle" w="med" len="med"/>
            <a:tailEnd type="none" w="med" len="med"/>
          </a:ln>
          <a:effectLst>
            <a:outerShdw blurRad="63500" sx="102000" sy="102000" algn="ctr" rotWithShape="0">
              <a:prstClr val="black">
                <a:alpha val="40000"/>
              </a:prstClr>
            </a:outerShdw>
          </a:effectLst>
        </p:spPr>
      </p:cxnSp>
      <p:grpSp>
        <p:nvGrpSpPr>
          <p:cNvPr id="262" name="Group 261"/>
          <p:cNvGrpSpPr/>
          <p:nvPr/>
        </p:nvGrpSpPr>
        <p:grpSpPr>
          <a:xfrm>
            <a:off x="2220361" y="5279965"/>
            <a:ext cx="402061" cy="601976"/>
            <a:chOff x="5422932" y="3138011"/>
            <a:chExt cx="641880" cy="961039"/>
          </a:xfrm>
          <a:effectLst/>
        </p:grpSpPr>
        <p:sp>
          <p:nvSpPr>
            <p:cNvPr id="263" name="Rounded Rectangle 262"/>
            <p:cNvSpPr/>
            <p:nvPr/>
          </p:nvSpPr>
          <p:spPr bwMode="auto">
            <a:xfrm>
              <a:off x="5555412" y="3299842"/>
              <a:ext cx="336430" cy="79920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64" name="Straight Connector 263"/>
            <p:cNvCxnSpPr/>
            <p:nvPr/>
          </p:nvCxnSpPr>
          <p:spPr bwMode="auto">
            <a:xfrm>
              <a:off x="5622261" y="3448287"/>
              <a:ext cx="202732" cy="0"/>
            </a:xfrm>
            <a:prstGeom prst="line">
              <a:avLst/>
            </a:prstGeom>
            <a:solidFill>
              <a:srgbClr val="BBE0E3"/>
            </a:solidFill>
            <a:ln w="19050" cap="rnd" cmpd="sng" algn="ctr">
              <a:solidFill>
                <a:srgbClr val="FFFFFF"/>
              </a:solidFill>
              <a:prstDash val="solid"/>
              <a:round/>
              <a:headEnd type="none" w="med" len="med"/>
              <a:tailEnd type="none" w="med" len="med"/>
            </a:ln>
            <a:effectLst/>
          </p:spPr>
        </p:cxnSp>
        <p:cxnSp>
          <p:nvCxnSpPr>
            <p:cNvPr id="265" name="Straight Connector 264"/>
            <p:cNvCxnSpPr/>
            <p:nvPr/>
          </p:nvCxnSpPr>
          <p:spPr bwMode="auto">
            <a:xfrm>
              <a:off x="5622261" y="3532460"/>
              <a:ext cx="202732" cy="0"/>
            </a:xfrm>
            <a:prstGeom prst="line">
              <a:avLst/>
            </a:prstGeom>
            <a:solidFill>
              <a:srgbClr val="BBE0E3"/>
            </a:solidFill>
            <a:ln w="19050" cap="rnd" cmpd="sng" algn="ctr">
              <a:solidFill>
                <a:srgbClr val="FFFFFF"/>
              </a:solidFill>
              <a:prstDash val="solid"/>
              <a:round/>
              <a:headEnd type="none" w="med" len="med"/>
              <a:tailEnd type="none" w="med" len="med"/>
            </a:ln>
            <a:effectLst/>
          </p:spPr>
        </p:cxnSp>
        <p:sp>
          <p:nvSpPr>
            <p:cNvPr id="266" name="Arc 265"/>
            <p:cNvSpPr/>
            <p:nvPr/>
          </p:nvSpPr>
          <p:spPr bwMode="auto">
            <a:xfrm rot="8983565">
              <a:off x="5422932" y="3138011"/>
              <a:ext cx="641880" cy="618904"/>
            </a:xfrm>
            <a:prstGeom prst="arc">
              <a:avLst>
                <a:gd name="adj1" fmla="val 16121928"/>
                <a:gd name="adj2" fmla="val 20549252"/>
              </a:avLst>
            </a:prstGeom>
            <a:no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67" name="Straight Connector 266"/>
            <p:cNvCxnSpPr/>
            <p:nvPr/>
          </p:nvCxnSpPr>
          <p:spPr bwMode="auto">
            <a:xfrm>
              <a:off x="5555412" y="3928774"/>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68" name="Straight Connector 267"/>
            <p:cNvCxnSpPr/>
            <p:nvPr/>
          </p:nvCxnSpPr>
          <p:spPr bwMode="auto">
            <a:xfrm>
              <a:off x="5554706" y="4002164"/>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69" name="Straight Connector 268"/>
            <p:cNvCxnSpPr/>
            <p:nvPr/>
          </p:nvCxnSpPr>
          <p:spPr bwMode="auto">
            <a:xfrm>
              <a:off x="5858418" y="3918398"/>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70" name="Straight Connector 269"/>
            <p:cNvCxnSpPr/>
            <p:nvPr/>
          </p:nvCxnSpPr>
          <p:spPr bwMode="auto">
            <a:xfrm>
              <a:off x="5857712" y="3991788"/>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sp>
          <p:nvSpPr>
            <p:cNvPr id="271" name="Oval 270"/>
            <p:cNvSpPr/>
            <p:nvPr/>
          </p:nvSpPr>
          <p:spPr bwMode="auto">
            <a:xfrm>
              <a:off x="5701771" y="3608456"/>
              <a:ext cx="45719" cy="45719"/>
            </a:xfrm>
            <a:prstGeom prst="ellipse">
              <a:avLst/>
            </a:prstGeom>
            <a:solidFill>
              <a:srgbClr val="FFFFFF"/>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pic>
        <p:nvPicPr>
          <p:cNvPr id="272" name="Picture 27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547175" y="1036385"/>
            <a:ext cx="1112461" cy="780305"/>
          </a:xfrm>
          <a:prstGeom prst="rect">
            <a:avLst/>
          </a:prstGeom>
        </p:spPr>
      </p:pic>
      <p:pic>
        <p:nvPicPr>
          <p:cNvPr id="183" name="Picture 182"/>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988525" y="1234227"/>
            <a:ext cx="1237130" cy="493059"/>
          </a:xfrm>
          <a:prstGeom prst="rect">
            <a:avLst/>
          </a:prstGeom>
        </p:spPr>
      </p:pic>
    </p:spTree>
    <p:extLst>
      <p:ext uri="{BB962C8B-B14F-4D97-AF65-F5344CB8AC3E}">
        <p14:creationId xmlns:p14="http://schemas.microsoft.com/office/powerpoint/2010/main" val="3483505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down)">
                                      <p:cBhvr>
                                        <p:cTn id="7" dur="500"/>
                                        <p:tgtEl>
                                          <p:spTgt spid="2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500"/>
                                        <p:tgtEl>
                                          <p:spTgt spid="18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wipe(right)">
                                      <p:cBhvr>
                                        <p:cTn id="18" dur="500"/>
                                        <p:tgtEl>
                                          <p:spTgt spid="260"/>
                                        </p:tgtEl>
                                      </p:cBhvr>
                                    </p:animEffect>
                                  </p:childTnLst>
                                </p:cTn>
                              </p:par>
                              <p:par>
                                <p:cTn id="19" presetID="22" presetClass="entr" presetSubtype="8" fill="hold" nodeType="withEffect">
                                  <p:stCondLst>
                                    <p:cond delay="0"/>
                                  </p:stCondLst>
                                  <p:childTnLst>
                                    <p:set>
                                      <p:cBhvr>
                                        <p:cTn id="20" dur="1" fill="hold">
                                          <p:stCondLst>
                                            <p:cond delay="0"/>
                                          </p:stCondLst>
                                        </p:cTn>
                                        <p:tgtEl>
                                          <p:spTgt spid="261"/>
                                        </p:tgtEl>
                                        <p:attrNameLst>
                                          <p:attrName>style.visibility</p:attrName>
                                        </p:attrNameLst>
                                      </p:cBhvr>
                                      <p:to>
                                        <p:strVal val="visible"/>
                                      </p:to>
                                    </p:set>
                                    <p:animEffect transition="in" filter="wipe(left)">
                                      <p:cBhvr>
                                        <p:cTn id="21" dur="500"/>
                                        <p:tgtEl>
                                          <p:spTgt spid="26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10" presetClass="entr" presetSubtype="0" fill="hold" nodeType="withEffect">
                                  <p:stCondLst>
                                    <p:cond delay="0"/>
                                  </p:stCondLst>
                                  <p:childTnLst>
                                    <p:set>
                                      <p:cBhvr>
                                        <p:cTn id="27" dur="1" fill="hold">
                                          <p:stCondLst>
                                            <p:cond delay="0"/>
                                          </p:stCondLst>
                                        </p:cTn>
                                        <p:tgtEl>
                                          <p:spTgt spid="272"/>
                                        </p:tgtEl>
                                        <p:attrNameLst>
                                          <p:attrName>style.visibility</p:attrName>
                                        </p:attrNameLst>
                                      </p:cBhvr>
                                      <p:to>
                                        <p:strVal val="visible"/>
                                      </p:to>
                                    </p:set>
                                    <p:animEffect transition="in" filter="fade">
                                      <p:cBhvr>
                                        <p:cTn id="28" dur="500"/>
                                        <p:tgtEl>
                                          <p:spTgt spid="272"/>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12"/>
                                        </p:tgtEl>
                                        <p:attrNameLst>
                                          <p:attrName>style.visibility</p:attrName>
                                        </p:attrNameLst>
                                      </p:cBhvr>
                                      <p:to>
                                        <p:strVal val="visible"/>
                                      </p:to>
                                    </p:set>
                                    <p:animEffect transition="in" filter="wipe(left)">
                                      <p:cBhvr>
                                        <p:cTn id="32" dur="500"/>
                                        <p:tgtEl>
                                          <p:spTgt spid="212"/>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51"/>
                                        </p:tgtEl>
                                        <p:attrNameLst>
                                          <p:attrName>style.visibility</p:attrName>
                                        </p:attrNameLst>
                                      </p:cBhvr>
                                      <p:to>
                                        <p:strVal val="visible"/>
                                      </p:to>
                                    </p:set>
                                    <p:animEffect transition="in" filter="fade">
                                      <p:cBhvr>
                                        <p:cTn id="36" dur="500"/>
                                        <p:tgtEl>
                                          <p:spTgt spid="251"/>
                                        </p:tgtEl>
                                      </p:cBhvr>
                                    </p:animEffect>
                                  </p:childTnLst>
                                </p:cTn>
                              </p:par>
                              <p:par>
                                <p:cTn id="37" presetID="22" presetClass="entr" presetSubtype="4" fill="hold" nodeType="with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wipe(down)">
                                      <p:cBhvr>
                                        <p:cTn id="39" dur="500"/>
                                        <p:tgtEl>
                                          <p:spTgt spid="254"/>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wipe(up)">
                                      <p:cBhvr>
                                        <p:cTn id="43" dur="500"/>
                                        <p:tgtEl>
                                          <p:spTgt spid="172"/>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fade">
                                      <p:cBhvr>
                                        <p:cTn id="47" dur="500"/>
                                        <p:tgtEl>
                                          <p:spTgt spid="213"/>
                                        </p:tgtEl>
                                      </p:cBhvr>
                                    </p:animEffect>
                                  </p:childTnLst>
                                </p:cTn>
                              </p:par>
                            </p:childTnLst>
                          </p:cTn>
                        </p:par>
                        <p:par>
                          <p:cTn id="48" fill="hold">
                            <p:stCondLst>
                              <p:cond delay="4000"/>
                            </p:stCondLst>
                            <p:childTnLst>
                              <p:par>
                                <p:cTn id="49" presetID="22" presetClass="entr" presetSubtype="2" fill="hold" grpId="0" nodeType="after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wipe(right)">
                                      <p:cBhvr>
                                        <p:cTn id="51" dur="500"/>
                                        <p:tgtEl>
                                          <p:spTgt spid="211"/>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46"/>
                                        </p:tgtEl>
                                        <p:attrNameLst>
                                          <p:attrName>style.visibility</p:attrName>
                                        </p:attrNameLst>
                                      </p:cBhvr>
                                      <p:to>
                                        <p:strVal val="visible"/>
                                      </p:to>
                                    </p:set>
                                    <p:animEffect transition="in" filter="fade">
                                      <p:cBhvr>
                                        <p:cTn id="55" dur="500"/>
                                        <p:tgtEl>
                                          <p:spTgt spid="246"/>
                                        </p:tgtEl>
                                      </p:cBhvr>
                                    </p:animEffect>
                                  </p:childTnLst>
                                </p:cTn>
                              </p:par>
                              <p:par>
                                <p:cTn id="56" presetID="10" presetClass="entr" presetSubtype="0" fill="hold" nodeType="withEffect">
                                  <p:stCondLst>
                                    <p:cond delay="0"/>
                                  </p:stCondLst>
                                  <p:childTnLst>
                                    <p:set>
                                      <p:cBhvr>
                                        <p:cTn id="57" dur="1" fill="hold">
                                          <p:stCondLst>
                                            <p:cond delay="0"/>
                                          </p:stCondLst>
                                        </p:cTn>
                                        <p:tgtEl>
                                          <p:spTgt spid="257"/>
                                        </p:tgtEl>
                                        <p:attrNameLst>
                                          <p:attrName>style.visibility</p:attrName>
                                        </p:attrNameLst>
                                      </p:cBhvr>
                                      <p:to>
                                        <p:strVal val="visible"/>
                                      </p:to>
                                    </p:set>
                                    <p:animEffect transition="in" filter="fade">
                                      <p:cBhvr>
                                        <p:cTn id="58" dur="500"/>
                                        <p:tgtEl>
                                          <p:spTgt spid="257"/>
                                        </p:tgtEl>
                                      </p:cBhvr>
                                    </p:animEffect>
                                  </p:childTnLst>
                                </p:cTn>
                              </p:par>
                              <p:par>
                                <p:cTn id="59" presetID="10" presetClass="entr" presetSubtype="0" fill="hold" nodeType="withEffect">
                                  <p:stCondLst>
                                    <p:cond delay="0"/>
                                  </p:stCondLst>
                                  <p:childTnLst>
                                    <p:set>
                                      <p:cBhvr>
                                        <p:cTn id="60" dur="1" fill="hold">
                                          <p:stCondLst>
                                            <p:cond delay="0"/>
                                          </p:stCondLst>
                                        </p:cTn>
                                        <p:tgtEl>
                                          <p:spTgt spid="247"/>
                                        </p:tgtEl>
                                        <p:attrNameLst>
                                          <p:attrName>style.visibility</p:attrName>
                                        </p:attrNameLst>
                                      </p:cBhvr>
                                      <p:to>
                                        <p:strVal val="visible"/>
                                      </p:to>
                                    </p:set>
                                    <p:animEffect transition="in" filter="fade">
                                      <p:cBhvr>
                                        <p:cTn id="61" dur="500"/>
                                        <p:tgtEl>
                                          <p:spTgt spid="2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5"/>
                                        </p:tgtEl>
                                        <p:attrNameLst>
                                          <p:attrName>style.visibility</p:attrName>
                                        </p:attrNameLst>
                                      </p:cBhvr>
                                      <p:to>
                                        <p:strVal val="visible"/>
                                      </p:to>
                                    </p:set>
                                    <p:animEffect transition="in" filter="fade">
                                      <p:cBhvr>
                                        <p:cTn id="64" dur="500"/>
                                        <p:tgtEl>
                                          <p:spTgt spid="245"/>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173"/>
                                        </p:tgtEl>
                                        <p:attrNameLst>
                                          <p:attrName>style.visibility</p:attrName>
                                        </p:attrNameLst>
                                      </p:cBhvr>
                                      <p:to>
                                        <p:strVal val="visible"/>
                                      </p:to>
                                    </p:set>
                                    <p:animEffect transition="in" filter="wipe(up)">
                                      <p:cBhvr>
                                        <p:cTn id="68" dur="500"/>
                                        <p:tgtEl>
                                          <p:spTgt spid="173"/>
                                        </p:tgtEl>
                                      </p:cBhvr>
                                    </p:animEffect>
                                  </p:childTnLst>
                                </p:cTn>
                              </p:par>
                            </p:childTnLst>
                          </p:cTn>
                        </p:par>
                        <p:par>
                          <p:cTn id="69" fill="hold">
                            <p:stCondLst>
                              <p:cond delay="5500"/>
                            </p:stCondLst>
                            <p:childTnLst>
                              <p:par>
                                <p:cTn id="70" presetID="10" presetClass="entr" presetSubtype="0" fill="hold" nodeType="afterEffect">
                                  <p:stCondLst>
                                    <p:cond delay="0"/>
                                  </p:stCondLst>
                                  <p:childTnLst>
                                    <p:set>
                                      <p:cBhvr>
                                        <p:cTn id="71" dur="1" fill="hold">
                                          <p:stCondLst>
                                            <p:cond delay="0"/>
                                          </p:stCondLst>
                                        </p:cTn>
                                        <p:tgtEl>
                                          <p:spTgt spid="184"/>
                                        </p:tgtEl>
                                        <p:attrNameLst>
                                          <p:attrName>style.visibility</p:attrName>
                                        </p:attrNameLst>
                                      </p:cBhvr>
                                      <p:to>
                                        <p:strVal val="visible"/>
                                      </p:to>
                                    </p:set>
                                    <p:animEffect transition="in" filter="fade">
                                      <p:cBhvr>
                                        <p:cTn id="72" dur="500"/>
                                        <p:tgtEl>
                                          <p:spTgt spid="184"/>
                                        </p:tgtEl>
                                      </p:cBhvr>
                                    </p:animEffect>
                                  </p:childTnLst>
                                </p:cTn>
                              </p:par>
                              <p:par>
                                <p:cTn id="73" presetID="10" presetClass="entr" presetSubtype="0" fill="hold" nodeType="withEffect">
                                  <p:stCondLst>
                                    <p:cond delay="0"/>
                                  </p:stCondLst>
                                  <p:childTnLst>
                                    <p:set>
                                      <p:cBhvr>
                                        <p:cTn id="74" dur="1" fill="hold">
                                          <p:stCondLst>
                                            <p:cond delay="0"/>
                                          </p:stCondLst>
                                        </p:cTn>
                                        <p:tgtEl>
                                          <p:spTgt spid="262"/>
                                        </p:tgtEl>
                                        <p:attrNameLst>
                                          <p:attrName>style.visibility</p:attrName>
                                        </p:attrNameLst>
                                      </p:cBhvr>
                                      <p:to>
                                        <p:strVal val="visible"/>
                                      </p:to>
                                    </p:set>
                                    <p:animEffect transition="in" filter="fade">
                                      <p:cBhvr>
                                        <p:cTn id="75"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3" grpId="0" animBg="1"/>
      <p:bldP spid="210" grpId="0" animBg="1"/>
      <p:bldP spid="211" grpId="0" animBg="1"/>
      <p:bldP spid="212" grpId="0" animBg="1"/>
      <p:bldP spid="2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Ex Libris Developer Network</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504"/>
          <a:stretch/>
        </p:blipFill>
        <p:spPr>
          <a:xfrm>
            <a:off x="0" y="788256"/>
            <a:ext cx="9148123" cy="6424734"/>
          </a:xfrm>
          <a:prstGeom prst="rect">
            <a:avLst/>
          </a:prstGeom>
        </p:spPr>
      </p:pic>
    </p:spTree>
    <p:extLst>
      <p:ext uri="{BB962C8B-B14F-4D97-AF65-F5344CB8AC3E}">
        <p14:creationId xmlns:p14="http://schemas.microsoft.com/office/powerpoint/2010/main" val="368325577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01600" y="120650"/>
            <a:ext cx="8229600" cy="533400"/>
          </a:xfrm>
        </p:spPr>
        <p:txBody>
          <a:bodyPr>
            <a:normAutofit/>
          </a:bodyPr>
          <a:lstStyle/>
          <a:p>
            <a:r>
              <a:rPr lang="en-US" b="1" dirty="0">
                <a:solidFill>
                  <a:schemeClr val="bg1"/>
                </a:solidFill>
              </a:rPr>
              <a:t>API’s In Action by Our Customers</a:t>
            </a:r>
          </a:p>
        </p:txBody>
      </p:sp>
      <p:pic>
        <p:nvPicPr>
          <p:cNvPr id="22" name="Picture 2" descr="http://getting-in.com/wp-content/uploads/2012/09/Manchester-University-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79" y="3005446"/>
            <a:ext cx="1433569" cy="446176"/>
          </a:xfrm>
          <a:prstGeom prst="roundRect">
            <a:avLst/>
          </a:prstGeom>
          <a:noFill/>
          <a:extLst>
            <a:ext uri="{909E8E84-426E-40DD-AFC4-6F175D3DCCD1}">
              <a14:hiddenFill xmlns:a14="http://schemas.microsoft.com/office/drawing/2010/main">
                <a:solidFill>
                  <a:srgbClr val="FFFFFF"/>
                </a:solidFill>
              </a14:hiddenFill>
            </a:ext>
          </a:extLst>
        </p:spPr>
      </p:pic>
      <p:pic>
        <p:nvPicPr>
          <p:cNvPr id="23" name="Picture 18" descr="http://upload.wikimedia.org/wikipedia/commons/thumb/6/6c/TheLibraryFUB.png/320px-TheLibraryFUB.png"/>
          <p:cNvPicPr>
            <a:picLocks noChangeAspect="1" noChangeArrowheads="1"/>
          </p:cNvPicPr>
          <p:nvPr/>
        </p:nvPicPr>
        <p:blipFill rotWithShape="1">
          <a:blip r:embed="rId3">
            <a:extLst>
              <a:ext uri="{28A0092B-C50C-407E-A947-70E740481C1C}">
                <a14:useLocalDpi xmlns:a14="http://schemas.microsoft.com/office/drawing/2010/main" val="0"/>
              </a:ext>
            </a:extLst>
          </a:blip>
          <a:srcRect l="14886" t="44860"/>
          <a:stretch/>
        </p:blipFill>
        <p:spPr bwMode="auto">
          <a:xfrm>
            <a:off x="6500893" y="2600754"/>
            <a:ext cx="1915490" cy="6127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Users\tzanders\Dropbox\Ex Libris\Marketing\Design\Logos\Customer Logos\alma_customer_logos\b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942" y="4556448"/>
            <a:ext cx="1396696" cy="5150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http://www.learningdevelopment.plymouth.ac.uk/Images/with-plymouth-low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13" t="35437" r="8913" b="16402"/>
          <a:stretch/>
        </p:blipFill>
        <p:spPr bwMode="auto">
          <a:xfrm>
            <a:off x="3590618" y="5081312"/>
            <a:ext cx="1363884" cy="4111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C:\Users\tzanders\Dropbox\Ex Libris\Marketing\Design\Logos\Customer Logos\Lancaster_university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7330" y="4315891"/>
            <a:ext cx="1146291" cy="70910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5"/>
          <p:cNvGrpSpPr/>
          <p:nvPr/>
        </p:nvGrpSpPr>
        <p:grpSpPr>
          <a:xfrm>
            <a:off x="3039298" y="2620301"/>
            <a:ext cx="2906122" cy="1789726"/>
            <a:chOff x="3274175" y="4448969"/>
            <a:chExt cx="2581509" cy="1582353"/>
          </a:xfrm>
        </p:grpSpPr>
        <p:sp>
          <p:nvSpPr>
            <p:cNvPr id="29" name="Oval 28"/>
            <p:cNvSpPr/>
            <p:nvPr/>
          </p:nvSpPr>
          <p:spPr>
            <a:xfrm>
              <a:off x="3274175" y="5475488"/>
              <a:ext cx="2581509" cy="555834"/>
            </a:xfrm>
            <a:prstGeom prst="ellipse">
              <a:avLst/>
            </a:prstGeom>
            <a:gradFill flip="none" rotWithShape="1">
              <a:gsLst>
                <a:gs pos="100000">
                  <a:schemeClr val="bg1">
                    <a:lumMod val="85000"/>
                    <a:alpha val="0"/>
                  </a:schemeClr>
                </a:gs>
                <a:gs pos="0">
                  <a:schemeClr val="tx1">
                    <a:alpha val="5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grpSp>
          <p:nvGrpSpPr>
            <p:cNvPr id="30" name="Group 4"/>
            <p:cNvGrpSpPr>
              <a:grpSpLocks noChangeAspect="1"/>
            </p:cNvGrpSpPr>
            <p:nvPr/>
          </p:nvGrpSpPr>
          <p:grpSpPr bwMode="auto">
            <a:xfrm>
              <a:off x="3328493" y="4448969"/>
              <a:ext cx="2239963" cy="1341438"/>
              <a:chOff x="2041" y="2738"/>
              <a:chExt cx="1411" cy="845"/>
            </a:xfrm>
          </p:grpSpPr>
          <p:sp>
            <p:nvSpPr>
              <p:cNvPr id="32" name="AutoShape 3"/>
              <p:cNvSpPr>
                <a:spLocks noChangeAspect="1" noChangeArrowheads="1" noTextEdit="1"/>
              </p:cNvSpPr>
              <p:nvPr/>
            </p:nvSpPr>
            <p:spPr bwMode="auto">
              <a:xfrm>
                <a:off x="2041" y="2750"/>
                <a:ext cx="1348"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33" name="Freeform 5"/>
              <p:cNvSpPr>
                <a:spLocks/>
              </p:cNvSpPr>
              <p:nvPr/>
            </p:nvSpPr>
            <p:spPr bwMode="auto">
              <a:xfrm>
                <a:off x="2104" y="2738"/>
                <a:ext cx="1348" cy="833"/>
              </a:xfrm>
              <a:custGeom>
                <a:avLst/>
                <a:gdLst>
                  <a:gd name="T0" fmla="*/ 493 w 4044"/>
                  <a:gd name="T1" fmla="*/ 1228 h 2499"/>
                  <a:gd name="T2" fmla="*/ 354 w 4044"/>
                  <a:gd name="T3" fmla="*/ 1280 h 2499"/>
                  <a:gd name="T4" fmla="*/ 232 w 4044"/>
                  <a:gd name="T5" fmla="*/ 1360 h 2499"/>
                  <a:gd name="T6" fmla="*/ 132 w 4044"/>
                  <a:gd name="T7" fmla="*/ 1464 h 2499"/>
                  <a:gd name="T8" fmla="*/ 57 w 4044"/>
                  <a:gd name="T9" fmla="*/ 1590 h 2499"/>
                  <a:gd name="T10" fmla="*/ 12 w 4044"/>
                  <a:gd name="T11" fmla="*/ 1732 h 2499"/>
                  <a:gd name="T12" fmla="*/ 0 w 4044"/>
                  <a:gd name="T13" fmla="*/ 1855 h 2499"/>
                  <a:gd name="T14" fmla="*/ 21 w 4044"/>
                  <a:gd name="T15" fmla="*/ 2015 h 2499"/>
                  <a:gd name="T16" fmla="*/ 78 w 4044"/>
                  <a:gd name="T17" fmla="*/ 2162 h 2499"/>
                  <a:gd name="T18" fmla="*/ 168 w 4044"/>
                  <a:gd name="T19" fmla="*/ 2288 h 2499"/>
                  <a:gd name="T20" fmla="*/ 285 w 4044"/>
                  <a:gd name="T21" fmla="*/ 2388 h 2499"/>
                  <a:gd name="T22" fmla="*/ 423 w 4044"/>
                  <a:gd name="T23" fmla="*/ 2460 h 2499"/>
                  <a:gd name="T24" fmla="*/ 579 w 4044"/>
                  <a:gd name="T25" fmla="*/ 2496 h 2499"/>
                  <a:gd name="T26" fmla="*/ 3362 w 4044"/>
                  <a:gd name="T27" fmla="*/ 2498 h 2499"/>
                  <a:gd name="T28" fmla="*/ 3539 w 4044"/>
                  <a:gd name="T29" fmla="*/ 2466 h 2499"/>
                  <a:gd name="T30" fmla="*/ 3698 w 4044"/>
                  <a:gd name="T31" fmla="*/ 2394 h 2499"/>
                  <a:gd name="T32" fmla="*/ 3833 w 4044"/>
                  <a:gd name="T33" fmla="*/ 2288 h 2499"/>
                  <a:gd name="T34" fmla="*/ 3939 w 4044"/>
                  <a:gd name="T35" fmla="*/ 2153 h 2499"/>
                  <a:gd name="T36" fmla="*/ 4011 w 4044"/>
                  <a:gd name="T37" fmla="*/ 1994 h 2499"/>
                  <a:gd name="T38" fmla="*/ 4043 w 4044"/>
                  <a:gd name="T39" fmla="*/ 1818 h 2499"/>
                  <a:gd name="T40" fmla="*/ 4037 w 4044"/>
                  <a:gd name="T41" fmla="*/ 1677 h 2499"/>
                  <a:gd name="T42" fmla="*/ 3993 w 4044"/>
                  <a:gd name="T43" fmla="*/ 1515 h 2499"/>
                  <a:gd name="T44" fmla="*/ 3915 w 4044"/>
                  <a:gd name="T45" fmla="*/ 1370 h 2499"/>
                  <a:gd name="T46" fmla="*/ 3806 w 4044"/>
                  <a:gd name="T47" fmla="*/ 1247 h 2499"/>
                  <a:gd name="T48" fmla="*/ 3672 w 4044"/>
                  <a:gd name="T49" fmla="*/ 1153 h 2499"/>
                  <a:gd name="T50" fmla="*/ 3519 w 4044"/>
                  <a:gd name="T51" fmla="*/ 1090 h 2499"/>
                  <a:gd name="T52" fmla="*/ 3384 w 4044"/>
                  <a:gd name="T53" fmla="*/ 1066 h 2499"/>
                  <a:gd name="T54" fmla="*/ 3381 w 4044"/>
                  <a:gd name="T55" fmla="*/ 898 h 2499"/>
                  <a:gd name="T56" fmla="*/ 3326 w 4044"/>
                  <a:gd name="T57" fmla="*/ 657 h 2499"/>
                  <a:gd name="T58" fmla="*/ 3217 w 4044"/>
                  <a:gd name="T59" fmla="*/ 442 h 2499"/>
                  <a:gd name="T60" fmla="*/ 3059 w 4044"/>
                  <a:gd name="T61" fmla="*/ 261 h 2499"/>
                  <a:gd name="T62" fmla="*/ 2863 w 4044"/>
                  <a:gd name="T63" fmla="*/ 121 h 2499"/>
                  <a:gd name="T64" fmla="*/ 2635 w 4044"/>
                  <a:gd name="T65" fmla="*/ 31 h 2499"/>
                  <a:gd name="T66" fmla="*/ 2385 w 4044"/>
                  <a:gd name="T67" fmla="*/ 0 h 2499"/>
                  <a:gd name="T68" fmla="*/ 2218 w 4044"/>
                  <a:gd name="T69" fmla="*/ 13 h 2499"/>
                  <a:gd name="T70" fmla="*/ 2023 w 4044"/>
                  <a:gd name="T71" fmla="*/ 67 h 2499"/>
                  <a:gd name="T72" fmla="*/ 1847 w 4044"/>
                  <a:gd name="T73" fmla="*/ 157 h 2499"/>
                  <a:gd name="T74" fmla="*/ 1692 w 4044"/>
                  <a:gd name="T75" fmla="*/ 278 h 2499"/>
                  <a:gd name="T76" fmla="*/ 1563 w 4044"/>
                  <a:gd name="T77" fmla="*/ 428 h 2499"/>
                  <a:gd name="T78" fmla="*/ 1466 w 4044"/>
                  <a:gd name="T79" fmla="*/ 600 h 2499"/>
                  <a:gd name="T80" fmla="*/ 1407 w 4044"/>
                  <a:gd name="T81" fmla="*/ 696 h 2499"/>
                  <a:gd name="T82" fmla="*/ 1309 w 4044"/>
                  <a:gd name="T83" fmla="*/ 623 h 2499"/>
                  <a:gd name="T84" fmla="*/ 1192 w 4044"/>
                  <a:gd name="T85" fmla="*/ 576 h 2499"/>
                  <a:gd name="T86" fmla="*/ 1064 w 4044"/>
                  <a:gd name="T87" fmla="*/ 560 h 2499"/>
                  <a:gd name="T88" fmla="*/ 962 w 4044"/>
                  <a:gd name="T89" fmla="*/ 570 h 2499"/>
                  <a:gd name="T90" fmla="*/ 845 w 4044"/>
                  <a:gd name="T91" fmla="*/ 609 h 2499"/>
                  <a:gd name="T92" fmla="*/ 743 w 4044"/>
                  <a:gd name="T93" fmla="*/ 675 h 2499"/>
                  <a:gd name="T94" fmla="*/ 661 w 4044"/>
                  <a:gd name="T95" fmla="*/ 762 h 2499"/>
                  <a:gd name="T96" fmla="*/ 600 w 4044"/>
                  <a:gd name="T97" fmla="*/ 867 h 2499"/>
                  <a:gd name="T98" fmla="*/ 567 w 4044"/>
                  <a:gd name="T99" fmla="*/ 987 h 2499"/>
                  <a:gd name="T100" fmla="*/ 562 w 4044"/>
                  <a:gd name="T101" fmla="*/ 1102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4" h="2499">
                    <a:moveTo>
                      <a:pt x="583" y="1213"/>
                    </a:moveTo>
                    <a:lnTo>
                      <a:pt x="583" y="1213"/>
                    </a:lnTo>
                    <a:lnTo>
                      <a:pt x="553" y="1217"/>
                    </a:lnTo>
                    <a:lnTo>
                      <a:pt x="523" y="1222"/>
                    </a:lnTo>
                    <a:lnTo>
                      <a:pt x="493" y="1228"/>
                    </a:lnTo>
                    <a:lnTo>
                      <a:pt x="465" y="1237"/>
                    </a:lnTo>
                    <a:lnTo>
                      <a:pt x="436" y="1246"/>
                    </a:lnTo>
                    <a:lnTo>
                      <a:pt x="408" y="1256"/>
                    </a:lnTo>
                    <a:lnTo>
                      <a:pt x="381" y="1267"/>
                    </a:lnTo>
                    <a:lnTo>
                      <a:pt x="354" y="1280"/>
                    </a:lnTo>
                    <a:lnTo>
                      <a:pt x="328" y="1294"/>
                    </a:lnTo>
                    <a:lnTo>
                      <a:pt x="303" y="1309"/>
                    </a:lnTo>
                    <a:lnTo>
                      <a:pt x="279" y="1325"/>
                    </a:lnTo>
                    <a:lnTo>
                      <a:pt x="255" y="1342"/>
                    </a:lnTo>
                    <a:lnTo>
                      <a:pt x="232" y="1360"/>
                    </a:lnTo>
                    <a:lnTo>
                      <a:pt x="210" y="1379"/>
                    </a:lnTo>
                    <a:lnTo>
                      <a:pt x="189" y="1398"/>
                    </a:lnTo>
                    <a:lnTo>
                      <a:pt x="169" y="1419"/>
                    </a:lnTo>
                    <a:lnTo>
                      <a:pt x="150" y="1442"/>
                    </a:lnTo>
                    <a:lnTo>
                      <a:pt x="132" y="1464"/>
                    </a:lnTo>
                    <a:lnTo>
                      <a:pt x="114" y="1488"/>
                    </a:lnTo>
                    <a:lnTo>
                      <a:pt x="99" y="1512"/>
                    </a:lnTo>
                    <a:lnTo>
                      <a:pt x="84" y="1538"/>
                    </a:lnTo>
                    <a:lnTo>
                      <a:pt x="69" y="1563"/>
                    </a:lnTo>
                    <a:lnTo>
                      <a:pt x="57" y="1590"/>
                    </a:lnTo>
                    <a:lnTo>
                      <a:pt x="45" y="1617"/>
                    </a:lnTo>
                    <a:lnTo>
                      <a:pt x="34" y="1646"/>
                    </a:lnTo>
                    <a:lnTo>
                      <a:pt x="25" y="1674"/>
                    </a:lnTo>
                    <a:lnTo>
                      <a:pt x="18" y="1702"/>
                    </a:lnTo>
                    <a:lnTo>
                      <a:pt x="12" y="1732"/>
                    </a:lnTo>
                    <a:lnTo>
                      <a:pt x="7" y="1762"/>
                    </a:lnTo>
                    <a:lnTo>
                      <a:pt x="3" y="1792"/>
                    </a:lnTo>
                    <a:lnTo>
                      <a:pt x="1" y="1824"/>
                    </a:lnTo>
                    <a:lnTo>
                      <a:pt x="0" y="1855"/>
                    </a:lnTo>
                    <a:lnTo>
                      <a:pt x="0" y="1855"/>
                    </a:lnTo>
                    <a:lnTo>
                      <a:pt x="1" y="1888"/>
                    </a:lnTo>
                    <a:lnTo>
                      <a:pt x="3" y="1921"/>
                    </a:lnTo>
                    <a:lnTo>
                      <a:pt x="7" y="1952"/>
                    </a:lnTo>
                    <a:lnTo>
                      <a:pt x="13" y="1984"/>
                    </a:lnTo>
                    <a:lnTo>
                      <a:pt x="21" y="2015"/>
                    </a:lnTo>
                    <a:lnTo>
                      <a:pt x="30" y="2047"/>
                    </a:lnTo>
                    <a:lnTo>
                      <a:pt x="39" y="2077"/>
                    </a:lnTo>
                    <a:lnTo>
                      <a:pt x="51" y="2105"/>
                    </a:lnTo>
                    <a:lnTo>
                      <a:pt x="64" y="2134"/>
                    </a:lnTo>
                    <a:lnTo>
                      <a:pt x="78" y="2162"/>
                    </a:lnTo>
                    <a:lnTo>
                      <a:pt x="93" y="2189"/>
                    </a:lnTo>
                    <a:lnTo>
                      <a:pt x="111" y="2215"/>
                    </a:lnTo>
                    <a:lnTo>
                      <a:pt x="129" y="2240"/>
                    </a:lnTo>
                    <a:lnTo>
                      <a:pt x="147" y="2264"/>
                    </a:lnTo>
                    <a:lnTo>
                      <a:pt x="168" y="2288"/>
                    </a:lnTo>
                    <a:lnTo>
                      <a:pt x="189" y="2310"/>
                    </a:lnTo>
                    <a:lnTo>
                      <a:pt x="211" y="2331"/>
                    </a:lnTo>
                    <a:lnTo>
                      <a:pt x="235" y="2352"/>
                    </a:lnTo>
                    <a:lnTo>
                      <a:pt x="259" y="2370"/>
                    </a:lnTo>
                    <a:lnTo>
                      <a:pt x="285" y="2388"/>
                    </a:lnTo>
                    <a:lnTo>
                      <a:pt x="310" y="2406"/>
                    </a:lnTo>
                    <a:lnTo>
                      <a:pt x="337" y="2421"/>
                    </a:lnTo>
                    <a:lnTo>
                      <a:pt x="366" y="2435"/>
                    </a:lnTo>
                    <a:lnTo>
                      <a:pt x="394" y="2448"/>
                    </a:lnTo>
                    <a:lnTo>
                      <a:pt x="423" y="2460"/>
                    </a:lnTo>
                    <a:lnTo>
                      <a:pt x="453" y="2471"/>
                    </a:lnTo>
                    <a:lnTo>
                      <a:pt x="484" y="2478"/>
                    </a:lnTo>
                    <a:lnTo>
                      <a:pt x="516" y="2486"/>
                    </a:lnTo>
                    <a:lnTo>
                      <a:pt x="547" y="2492"/>
                    </a:lnTo>
                    <a:lnTo>
                      <a:pt x="579" y="2496"/>
                    </a:lnTo>
                    <a:lnTo>
                      <a:pt x="612" y="2498"/>
                    </a:lnTo>
                    <a:lnTo>
                      <a:pt x="645" y="2499"/>
                    </a:lnTo>
                    <a:lnTo>
                      <a:pt x="3325" y="2499"/>
                    </a:lnTo>
                    <a:lnTo>
                      <a:pt x="3325" y="2499"/>
                    </a:lnTo>
                    <a:lnTo>
                      <a:pt x="3362" y="2498"/>
                    </a:lnTo>
                    <a:lnTo>
                      <a:pt x="3398" y="2495"/>
                    </a:lnTo>
                    <a:lnTo>
                      <a:pt x="3434" y="2490"/>
                    </a:lnTo>
                    <a:lnTo>
                      <a:pt x="3470" y="2484"/>
                    </a:lnTo>
                    <a:lnTo>
                      <a:pt x="3504" y="2477"/>
                    </a:lnTo>
                    <a:lnTo>
                      <a:pt x="3539" y="2466"/>
                    </a:lnTo>
                    <a:lnTo>
                      <a:pt x="3572" y="2456"/>
                    </a:lnTo>
                    <a:lnTo>
                      <a:pt x="3605" y="2442"/>
                    </a:lnTo>
                    <a:lnTo>
                      <a:pt x="3636" y="2429"/>
                    </a:lnTo>
                    <a:lnTo>
                      <a:pt x="3668" y="2412"/>
                    </a:lnTo>
                    <a:lnTo>
                      <a:pt x="3698" y="2394"/>
                    </a:lnTo>
                    <a:lnTo>
                      <a:pt x="3726" y="2376"/>
                    </a:lnTo>
                    <a:lnTo>
                      <a:pt x="3755" y="2357"/>
                    </a:lnTo>
                    <a:lnTo>
                      <a:pt x="3782" y="2334"/>
                    </a:lnTo>
                    <a:lnTo>
                      <a:pt x="3809" y="2312"/>
                    </a:lnTo>
                    <a:lnTo>
                      <a:pt x="3833" y="2288"/>
                    </a:lnTo>
                    <a:lnTo>
                      <a:pt x="3857" y="2264"/>
                    </a:lnTo>
                    <a:lnTo>
                      <a:pt x="3879" y="2237"/>
                    </a:lnTo>
                    <a:lnTo>
                      <a:pt x="3902" y="2210"/>
                    </a:lnTo>
                    <a:lnTo>
                      <a:pt x="3921" y="2182"/>
                    </a:lnTo>
                    <a:lnTo>
                      <a:pt x="3939" y="2153"/>
                    </a:lnTo>
                    <a:lnTo>
                      <a:pt x="3957" y="2123"/>
                    </a:lnTo>
                    <a:lnTo>
                      <a:pt x="3974" y="2092"/>
                    </a:lnTo>
                    <a:lnTo>
                      <a:pt x="3987" y="2060"/>
                    </a:lnTo>
                    <a:lnTo>
                      <a:pt x="4001" y="2027"/>
                    </a:lnTo>
                    <a:lnTo>
                      <a:pt x="4011" y="1994"/>
                    </a:lnTo>
                    <a:lnTo>
                      <a:pt x="4022" y="1960"/>
                    </a:lnTo>
                    <a:lnTo>
                      <a:pt x="4029" y="1926"/>
                    </a:lnTo>
                    <a:lnTo>
                      <a:pt x="4035" y="1890"/>
                    </a:lnTo>
                    <a:lnTo>
                      <a:pt x="4040" y="1854"/>
                    </a:lnTo>
                    <a:lnTo>
                      <a:pt x="4043" y="1818"/>
                    </a:lnTo>
                    <a:lnTo>
                      <a:pt x="4044" y="1780"/>
                    </a:lnTo>
                    <a:lnTo>
                      <a:pt x="4044" y="1780"/>
                    </a:lnTo>
                    <a:lnTo>
                      <a:pt x="4043" y="1746"/>
                    </a:lnTo>
                    <a:lnTo>
                      <a:pt x="4041" y="1711"/>
                    </a:lnTo>
                    <a:lnTo>
                      <a:pt x="4037" y="1677"/>
                    </a:lnTo>
                    <a:lnTo>
                      <a:pt x="4031" y="1643"/>
                    </a:lnTo>
                    <a:lnTo>
                      <a:pt x="4023" y="1610"/>
                    </a:lnTo>
                    <a:lnTo>
                      <a:pt x="4014" y="1578"/>
                    </a:lnTo>
                    <a:lnTo>
                      <a:pt x="4005" y="1545"/>
                    </a:lnTo>
                    <a:lnTo>
                      <a:pt x="3993" y="1515"/>
                    </a:lnTo>
                    <a:lnTo>
                      <a:pt x="3980" y="1484"/>
                    </a:lnTo>
                    <a:lnTo>
                      <a:pt x="3965" y="1454"/>
                    </a:lnTo>
                    <a:lnTo>
                      <a:pt x="3950" y="1425"/>
                    </a:lnTo>
                    <a:lnTo>
                      <a:pt x="3933" y="1397"/>
                    </a:lnTo>
                    <a:lnTo>
                      <a:pt x="3915" y="1370"/>
                    </a:lnTo>
                    <a:lnTo>
                      <a:pt x="3896" y="1343"/>
                    </a:lnTo>
                    <a:lnTo>
                      <a:pt x="3875" y="1318"/>
                    </a:lnTo>
                    <a:lnTo>
                      <a:pt x="3852" y="1294"/>
                    </a:lnTo>
                    <a:lnTo>
                      <a:pt x="3830" y="1270"/>
                    </a:lnTo>
                    <a:lnTo>
                      <a:pt x="3806" y="1247"/>
                    </a:lnTo>
                    <a:lnTo>
                      <a:pt x="3782" y="1226"/>
                    </a:lnTo>
                    <a:lnTo>
                      <a:pt x="3756" y="1205"/>
                    </a:lnTo>
                    <a:lnTo>
                      <a:pt x="3729" y="1187"/>
                    </a:lnTo>
                    <a:lnTo>
                      <a:pt x="3701" y="1169"/>
                    </a:lnTo>
                    <a:lnTo>
                      <a:pt x="3672" y="1153"/>
                    </a:lnTo>
                    <a:lnTo>
                      <a:pt x="3644" y="1136"/>
                    </a:lnTo>
                    <a:lnTo>
                      <a:pt x="3614" y="1123"/>
                    </a:lnTo>
                    <a:lnTo>
                      <a:pt x="3582" y="1111"/>
                    </a:lnTo>
                    <a:lnTo>
                      <a:pt x="3551" y="1099"/>
                    </a:lnTo>
                    <a:lnTo>
                      <a:pt x="3519" y="1090"/>
                    </a:lnTo>
                    <a:lnTo>
                      <a:pt x="3486" y="1081"/>
                    </a:lnTo>
                    <a:lnTo>
                      <a:pt x="3453" y="1074"/>
                    </a:lnTo>
                    <a:lnTo>
                      <a:pt x="3419" y="1069"/>
                    </a:lnTo>
                    <a:lnTo>
                      <a:pt x="3384" y="1066"/>
                    </a:lnTo>
                    <a:lnTo>
                      <a:pt x="3384" y="1066"/>
                    </a:lnTo>
                    <a:lnTo>
                      <a:pt x="3387" y="1033"/>
                    </a:lnTo>
                    <a:lnTo>
                      <a:pt x="3387" y="1002"/>
                    </a:lnTo>
                    <a:lnTo>
                      <a:pt x="3387" y="1002"/>
                    </a:lnTo>
                    <a:lnTo>
                      <a:pt x="3386" y="949"/>
                    </a:lnTo>
                    <a:lnTo>
                      <a:pt x="3381" y="898"/>
                    </a:lnTo>
                    <a:lnTo>
                      <a:pt x="3375" y="849"/>
                    </a:lnTo>
                    <a:lnTo>
                      <a:pt x="3367" y="800"/>
                    </a:lnTo>
                    <a:lnTo>
                      <a:pt x="3356" y="750"/>
                    </a:lnTo>
                    <a:lnTo>
                      <a:pt x="3343" y="704"/>
                    </a:lnTo>
                    <a:lnTo>
                      <a:pt x="3326" y="657"/>
                    </a:lnTo>
                    <a:lnTo>
                      <a:pt x="3308" y="611"/>
                    </a:lnTo>
                    <a:lnTo>
                      <a:pt x="3289" y="567"/>
                    </a:lnTo>
                    <a:lnTo>
                      <a:pt x="3266" y="524"/>
                    </a:lnTo>
                    <a:lnTo>
                      <a:pt x="3242" y="482"/>
                    </a:lnTo>
                    <a:lnTo>
                      <a:pt x="3217" y="442"/>
                    </a:lnTo>
                    <a:lnTo>
                      <a:pt x="3188" y="403"/>
                    </a:lnTo>
                    <a:lnTo>
                      <a:pt x="3158" y="364"/>
                    </a:lnTo>
                    <a:lnTo>
                      <a:pt x="3127" y="328"/>
                    </a:lnTo>
                    <a:lnTo>
                      <a:pt x="3094" y="293"/>
                    </a:lnTo>
                    <a:lnTo>
                      <a:pt x="3059" y="261"/>
                    </a:lnTo>
                    <a:lnTo>
                      <a:pt x="3023" y="229"/>
                    </a:lnTo>
                    <a:lnTo>
                      <a:pt x="2984" y="199"/>
                    </a:lnTo>
                    <a:lnTo>
                      <a:pt x="2945" y="171"/>
                    </a:lnTo>
                    <a:lnTo>
                      <a:pt x="2905" y="145"/>
                    </a:lnTo>
                    <a:lnTo>
                      <a:pt x="2863" y="121"/>
                    </a:lnTo>
                    <a:lnTo>
                      <a:pt x="2819" y="99"/>
                    </a:lnTo>
                    <a:lnTo>
                      <a:pt x="2776" y="78"/>
                    </a:lnTo>
                    <a:lnTo>
                      <a:pt x="2729" y="61"/>
                    </a:lnTo>
                    <a:lnTo>
                      <a:pt x="2683" y="45"/>
                    </a:lnTo>
                    <a:lnTo>
                      <a:pt x="2635" y="31"/>
                    </a:lnTo>
                    <a:lnTo>
                      <a:pt x="2587" y="21"/>
                    </a:lnTo>
                    <a:lnTo>
                      <a:pt x="2538" y="12"/>
                    </a:lnTo>
                    <a:lnTo>
                      <a:pt x="2488" y="4"/>
                    </a:lnTo>
                    <a:lnTo>
                      <a:pt x="2437" y="1"/>
                    </a:lnTo>
                    <a:lnTo>
                      <a:pt x="2385" y="0"/>
                    </a:lnTo>
                    <a:lnTo>
                      <a:pt x="2385" y="0"/>
                    </a:lnTo>
                    <a:lnTo>
                      <a:pt x="2343" y="1"/>
                    </a:lnTo>
                    <a:lnTo>
                      <a:pt x="2301" y="3"/>
                    </a:lnTo>
                    <a:lnTo>
                      <a:pt x="2260" y="7"/>
                    </a:lnTo>
                    <a:lnTo>
                      <a:pt x="2218" y="13"/>
                    </a:lnTo>
                    <a:lnTo>
                      <a:pt x="2178" y="21"/>
                    </a:lnTo>
                    <a:lnTo>
                      <a:pt x="2139" y="30"/>
                    </a:lnTo>
                    <a:lnTo>
                      <a:pt x="2100" y="40"/>
                    </a:lnTo>
                    <a:lnTo>
                      <a:pt x="2061" y="54"/>
                    </a:lnTo>
                    <a:lnTo>
                      <a:pt x="2023" y="67"/>
                    </a:lnTo>
                    <a:lnTo>
                      <a:pt x="1986" y="82"/>
                    </a:lnTo>
                    <a:lnTo>
                      <a:pt x="1950" y="99"/>
                    </a:lnTo>
                    <a:lnTo>
                      <a:pt x="1914" y="117"/>
                    </a:lnTo>
                    <a:lnTo>
                      <a:pt x="1880" y="136"/>
                    </a:lnTo>
                    <a:lnTo>
                      <a:pt x="1847" y="157"/>
                    </a:lnTo>
                    <a:lnTo>
                      <a:pt x="1814" y="178"/>
                    </a:lnTo>
                    <a:lnTo>
                      <a:pt x="1782" y="202"/>
                    </a:lnTo>
                    <a:lnTo>
                      <a:pt x="1751" y="226"/>
                    </a:lnTo>
                    <a:lnTo>
                      <a:pt x="1721" y="252"/>
                    </a:lnTo>
                    <a:lnTo>
                      <a:pt x="1692" y="278"/>
                    </a:lnTo>
                    <a:lnTo>
                      <a:pt x="1664" y="305"/>
                    </a:lnTo>
                    <a:lnTo>
                      <a:pt x="1637" y="335"/>
                    </a:lnTo>
                    <a:lnTo>
                      <a:pt x="1611" y="365"/>
                    </a:lnTo>
                    <a:lnTo>
                      <a:pt x="1587" y="395"/>
                    </a:lnTo>
                    <a:lnTo>
                      <a:pt x="1563" y="428"/>
                    </a:lnTo>
                    <a:lnTo>
                      <a:pt x="1541" y="461"/>
                    </a:lnTo>
                    <a:lnTo>
                      <a:pt x="1521" y="494"/>
                    </a:lnTo>
                    <a:lnTo>
                      <a:pt x="1502" y="529"/>
                    </a:lnTo>
                    <a:lnTo>
                      <a:pt x="1484" y="564"/>
                    </a:lnTo>
                    <a:lnTo>
                      <a:pt x="1466" y="600"/>
                    </a:lnTo>
                    <a:lnTo>
                      <a:pt x="1451" y="638"/>
                    </a:lnTo>
                    <a:lnTo>
                      <a:pt x="1437" y="675"/>
                    </a:lnTo>
                    <a:lnTo>
                      <a:pt x="1425" y="713"/>
                    </a:lnTo>
                    <a:lnTo>
                      <a:pt x="1425" y="713"/>
                    </a:lnTo>
                    <a:lnTo>
                      <a:pt x="1407" y="696"/>
                    </a:lnTo>
                    <a:lnTo>
                      <a:pt x="1389" y="680"/>
                    </a:lnTo>
                    <a:lnTo>
                      <a:pt x="1370" y="663"/>
                    </a:lnTo>
                    <a:lnTo>
                      <a:pt x="1350" y="650"/>
                    </a:lnTo>
                    <a:lnTo>
                      <a:pt x="1330" y="636"/>
                    </a:lnTo>
                    <a:lnTo>
                      <a:pt x="1309" y="623"/>
                    </a:lnTo>
                    <a:lnTo>
                      <a:pt x="1286" y="612"/>
                    </a:lnTo>
                    <a:lnTo>
                      <a:pt x="1264" y="602"/>
                    </a:lnTo>
                    <a:lnTo>
                      <a:pt x="1240" y="591"/>
                    </a:lnTo>
                    <a:lnTo>
                      <a:pt x="1216" y="584"/>
                    </a:lnTo>
                    <a:lnTo>
                      <a:pt x="1192" y="576"/>
                    </a:lnTo>
                    <a:lnTo>
                      <a:pt x="1168" y="570"/>
                    </a:lnTo>
                    <a:lnTo>
                      <a:pt x="1142" y="566"/>
                    </a:lnTo>
                    <a:lnTo>
                      <a:pt x="1117" y="563"/>
                    </a:lnTo>
                    <a:lnTo>
                      <a:pt x="1090" y="561"/>
                    </a:lnTo>
                    <a:lnTo>
                      <a:pt x="1064" y="560"/>
                    </a:lnTo>
                    <a:lnTo>
                      <a:pt x="1064" y="560"/>
                    </a:lnTo>
                    <a:lnTo>
                      <a:pt x="1037" y="561"/>
                    </a:lnTo>
                    <a:lnTo>
                      <a:pt x="1012" y="563"/>
                    </a:lnTo>
                    <a:lnTo>
                      <a:pt x="986" y="566"/>
                    </a:lnTo>
                    <a:lnTo>
                      <a:pt x="962" y="570"/>
                    </a:lnTo>
                    <a:lnTo>
                      <a:pt x="938" y="576"/>
                    </a:lnTo>
                    <a:lnTo>
                      <a:pt x="914" y="582"/>
                    </a:lnTo>
                    <a:lnTo>
                      <a:pt x="890" y="591"/>
                    </a:lnTo>
                    <a:lnTo>
                      <a:pt x="868" y="600"/>
                    </a:lnTo>
                    <a:lnTo>
                      <a:pt x="845" y="609"/>
                    </a:lnTo>
                    <a:lnTo>
                      <a:pt x="824" y="621"/>
                    </a:lnTo>
                    <a:lnTo>
                      <a:pt x="803" y="633"/>
                    </a:lnTo>
                    <a:lnTo>
                      <a:pt x="782" y="645"/>
                    </a:lnTo>
                    <a:lnTo>
                      <a:pt x="763" y="660"/>
                    </a:lnTo>
                    <a:lnTo>
                      <a:pt x="743" y="675"/>
                    </a:lnTo>
                    <a:lnTo>
                      <a:pt x="725" y="690"/>
                    </a:lnTo>
                    <a:lnTo>
                      <a:pt x="707" y="707"/>
                    </a:lnTo>
                    <a:lnTo>
                      <a:pt x="691" y="725"/>
                    </a:lnTo>
                    <a:lnTo>
                      <a:pt x="676" y="743"/>
                    </a:lnTo>
                    <a:lnTo>
                      <a:pt x="661" y="762"/>
                    </a:lnTo>
                    <a:lnTo>
                      <a:pt x="646" y="782"/>
                    </a:lnTo>
                    <a:lnTo>
                      <a:pt x="634" y="803"/>
                    </a:lnTo>
                    <a:lnTo>
                      <a:pt x="621" y="824"/>
                    </a:lnTo>
                    <a:lnTo>
                      <a:pt x="610" y="844"/>
                    </a:lnTo>
                    <a:lnTo>
                      <a:pt x="600" y="867"/>
                    </a:lnTo>
                    <a:lnTo>
                      <a:pt x="591" y="889"/>
                    </a:lnTo>
                    <a:lnTo>
                      <a:pt x="583" y="913"/>
                    </a:lnTo>
                    <a:lnTo>
                      <a:pt x="576" y="937"/>
                    </a:lnTo>
                    <a:lnTo>
                      <a:pt x="571" y="961"/>
                    </a:lnTo>
                    <a:lnTo>
                      <a:pt x="567" y="987"/>
                    </a:lnTo>
                    <a:lnTo>
                      <a:pt x="564" y="1012"/>
                    </a:lnTo>
                    <a:lnTo>
                      <a:pt x="561" y="1038"/>
                    </a:lnTo>
                    <a:lnTo>
                      <a:pt x="561" y="1063"/>
                    </a:lnTo>
                    <a:lnTo>
                      <a:pt x="561" y="1063"/>
                    </a:lnTo>
                    <a:lnTo>
                      <a:pt x="562" y="1102"/>
                    </a:lnTo>
                    <a:lnTo>
                      <a:pt x="567" y="1139"/>
                    </a:lnTo>
                    <a:lnTo>
                      <a:pt x="574" y="1177"/>
                    </a:lnTo>
                    <a:lnTo>
                      <a:pt x="583" y="1213"/>
                    </a:lnTo>
                    <a:lnTo>
                      <a:pt x="583" y="1213"/>
                    </a:lnTo>
                    <a:close/>
                  </a:path>
                </a:pathLst>
              </a:custGeom>
              <a:solidFill>
                <a:schemeClr val="bg1"/>
              </a:solidFill>
              <a:ln>
                <a:noFill/>
              </a:ln>
              <a:effectLst>
                <a:innerShdw blurRad="114300">
                  <a:prstClr val="black">
                    <a:alpha val="68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908174" y="4888331"/>
              <a:ext cx="1229996" cy="70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4" name="Straight Connector 33"/>
          <p:cNvCxnSpPr/>
          <p:nvPr/>
        </p:nvCxnSpPr>
        <p:spPr bwMode="auto">
          <a:xfrm flipH="1">
            <a:off x="2540097" y="3709293"/>
            <a:ext cx="619724" cy="0"/>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5" name="Straight Connector 34"/>
          <p:cNvCxnSpPr/>
          <p:nvPr/>
        </p:nvCxnSpPr>
        <p:spPr bwMode="auto">
          <a:xfrm flipH="1">
            <a:off x="2790584" y="4124211"/>
            <a:ext cx="717030" cy="494664"/>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6" name="Straight Connector 35"/>
          <p:cNvCxnSpPr/>
          <p:nvPr/>
        </p:nvCxnSpPr>
        <p:spPr bwMode="auto">
          <a:xfrm>
            <a:off x="4340723" y="4268947"/>
            <a:ext cx="0" cy="722508"/>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7" name="Straight Connector 36"/>
          <p:cNvCxnSpPr/>
          <p:nvPr/>
        </p:nvCxnSpPr>
        <p:spPr bwMode="auto">
          <a:xfrm>
            <a:off x="5072812" y="4188405"/>
            <a:ext cx="622254" cy="595350"/>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8" name="Straight Connector 37"/>
          <p:cNvCxnSpPr/>
          <p:nvPr/>
        </p:nvCxnSpPr>
        <p:spPr bwMode="auto">
          <a:xfrm>
            <a:off x="5668987" y="3708402"/>
            <a:ext cx="844925" cy="8976"/>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9" name="Straight Connector 38"/>
          <p:cNvCxnSpPr>
            <a:stCxn id="33" idx="28"/>
          </p:cNvCxnSpPr>
          <p:nvPr/>
        </p:nvCxnSpPr>
        <p:spPr bwMode="auto">
          <a:xfrm flipV="1">
            <a:off x="5194356" y="2513501"/>
            <a:ext cx="398286" cy="500026"/>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41" name="Straight Connector 40"/>
          <p:cNvCxnSpPr/>
          <p:nvPr/>
        </p:nvCxnSpPr>
        <p:spPr bwMode="auto">
          <a:xfrm flipH="1" flipV="1">
            <a:off x="3042360" y="2776269"/>
            <a:ext cx="476251" cy="495301"/>
          </a:xfrm>
          <a:prstGeom prst="line">
            <a:avLst/>
          </a:prstGeom>
          <a:solidFill>
            <a:schemeClr val="accent1"/>
          </a:solidFill>
          <a:ln w="41275" cap="flat" cmpd="sng" algn="ctr">
            <a:solidFill>
              <a:schemeClr val="tx1"/>
            </a:solidFill>
            <a:prstDash val="sysDash"/>
            <a:round/>
            <a:headEnd type="none" w="med" len="med"/>
            <a:tailEnd type="none" w="med" len="med"/>
          </a:ln>
          <a:effectLst/>
        </p:spPr>
      </p:cxnSp>
      <p:sp>
        <p:nvSpPr>
          <p:cNvPr id="42" name="Round Same Side Corner Rectangle 41"/>
          <p:cNvSpPr/>
          <p:nvPr/>
        </p:nvSpPr>
        <p:spPr bwMode="auto">
          <a:xfrm rot="10800000">
            <a:off x="568969" y="3500386"/>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smtClean="0">
              <a:solidFill>
                <a:srgbClr val="000000"/>
              </a:solidFill>
              <a:latin typeface="Arial" pitchFamily="34" charset="0"/>
              <a:cs typeface="Arial" pitchFamily="34" charset="0"/>
            </a:endParaRPr>
          </a:p>
        </p:txBody>
      </p:sp>
      <p:sp>
        <p:nvSpPr>
          <p:cNvPr id="44" name="TextBox 43"/>
          <p:cNvSpPr txBox="1"/>
          <p:nvPr/>
        </p:nvSpPr>
        <p:spPr>
          <a:xfrm>
            <a:off x="568975" y="3524843"/>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Sentry Security Gate check</a:t>
            </a:r>
          </a:p>
        </p:txBody>
      </p:sp>
      <p:sp>
        <p:nvSpPr>
          <p:cNvPr id="45" name="Round Same Side Corner Rectangle 44"/>
          <p:cNvSpPr/>
          <p:nvPr/>
        </p:nvSpPr>
        <p:spPr bwMode="auto">
          <a:xfrm rot="10800000">
            <a:off x="2257157" y="2140234"/>
            <a:ext cx="1911751" cy="517672"/>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46" name="TextBox 45"/>
          <p:cNvSpPr txBox="1"/>
          <p:nvPr/>
        </p:nvSpPr>
        <p:spPr>
          <a:xfrm>
            <a:off x="2277485" y="2130708"/>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Custom Portal/discovery</a:t>
            </a:r>
          </a:p>
        </p:txBody>
      </p:sp>
      <p:sp>
        <p:nvSpPr>
          <p:cNvPr id="47" name="Round Same Side Corner Rectangle 46"/>
          <p:cNvSpPr/>
          <p:nvPr/>
        </p:nvSpPr>
        <p:spPr bwMode="auto">
          <a:xfrm rot="10800000">
            <a:off x="4744961" y="190205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48" name="TextBox 47"/>
          <p:cNvSpPr txBox="1"/>
          <p:nvPr/>
        </p:nvSpPr>
        <p:spPr>
          <a:xfrm>
            <a:off x="4744954" y="1926508"/>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Patron card via portal</a:t>
            </a:r>
          </a:p>
        </p:txBody>
      </p:sp>
      <p:sp>
        <p:nvSpPr>
          <p:cNvPr id="50" name="Round Same Side Corner Rectangle 49"/>
          <p:cNvSpPr/>
          <p:nvPr/>
        </p:nvSpPr>
        <p:spPr bwMode="auto">
          <a:xfrm rot="10800000">
            <a:off x="6548671" y="3263564"/>
            <a:ext cx="1911751" cy="784498"/>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1" name="TextBox 50"/>
          <p:cNvSpPr txBox="1"/>
          <p:nvPr/>
        </p:nvSpPr>
        <p:spPr>
          <a:xfrm>
            <a:off x="6548680" y="3288041"/>
            <a:ext cx="1911752" cy="738528"/>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Real time synchronization with SIS </a:t>
            </a:r>
          </a:p>
        </p:txBody>
      </p:sp>
      <p:sp>
        <p:nvSpPr>
          <p:cNvPr id="52" name="Round Same Side Corner Rectangle 51"/>
          <p:cNvSpPr/>
          <p:nvPr/>
        </p:nvSpPr>
        <p:spPr bwMode="auto">
          <a:xfrm rot="10800000">
            <a:off x="5779466" y="513669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3" name="TextBox 52"/>
          <p:cNvSpPr txBox="1"/>
          <p:nvPr/>
        </p:nvSpPr>
        <p:spPr>
          <a:xfrm>
            <a:off x="5779477" y="5161146"/>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Course Reading List for Mobile</a:t>
            </a:r>
          </a:p>
        </p:txBody>
      </p:sp>
      <p:sp>
        <p:nvSpPr>
          <p:cNvPr id="54" name="Round Same Side Corner Rectangle 53"/>
          <p:cNvSpPr/>
          <p:nvPr/>
        </p:nvSpPr>
        <p:spPr bwMode="auto">
          <a:xfrm rot="10800000">
            <a:off x="894591" y="4981456"/>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5" name="TextBox 54"/>
          <p:cNvSpPr txBox="1"/>
          <p:nvPr/>
        </p:nvSpPr>
        <p:spPr>
          <a:xfrm>
            <a:off x="894602" y="5005913"/>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Cash payment integration</a:t>
            </a:r>
          </a:p>
        </p:txBody>
      </p:sp>
      <p:sp>
        <p:nvSpPr>
          <p:cNvPr id="56" name="Round Same Side Corner Rectangle 55"/>
          <p:cNvSpPr/>
          <p:nvPr/>
        </p:nvSpPr>
        <p:spPr bwMode="auto">
          <a:xfrm rot="10800000">
            <a:off x="3308501" y="552656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7" name="TextBox 56"/>
          <p:cNvSpPr txBox="1"/>
          <p:nvPr/>
        </p:nvSpPr>
        <p:spPr>
          <a:xfrm>
            <a:off x="3308499" y="5551019"/>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Reading Lists integration </a:t>
            </a:r>
          </a:p>
        </p:txBody>
      </p:sp>
      <p:pic>
        <p:nvPicPr>
          <p:cNvPr id="40" name="Picture 2" descr="https://www.deakin.edu.au/itl/assets/images/research-eval/projects/altc-ole/usatc2l-blu.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2319" y="1322826"/>
            <a:ext cx="913382" cy="7825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c479107.ssl.cf2.rackcdn.com/assets/partners/footer-university-of-sheffield-9195b97236e75da08cc2c2803c870f6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667" y="1283683"/>
            <a:ext cx="1299152" cy="64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027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r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125072">
            <a:off x="-1084456" y="246256"/>
            <a:ext cx="6858000" cy="6858000"/>
          </a:xfrm>
          <a:prstGeom prst="rect">
            <a:avLst/>
          </a:prstGeom>
        </p:spPr>
      </p:pic>
      <p:pic>
        <p:nvPicPr>
          <p:cNvPr id="8" name="Picture 7" descr="alma_button_til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14337">
            <a:off x="1173890" y="3099660"/>
            <a:ext cx="2458831" cy="1777140"/>
          </a:xfrm>
          <a:prstGeom prst="rect">
            <a:avLst/>
          </a:prstGeom>
          <a:effectLst/>
        </p:spPr>
      </p:pic>
      <p:sp>
        <p:nvSpPr>
          <p:cNvPr id="4" name="TextBox 3"/>
          <p:cNvSpPr txBox="1"/>
          <p:nvPr/>
        </p:nvSpPr>
        <p:spPr>
          <a:xfrm>
            <a:off x="4038600" y="3124200"/>
            <a:ext cx="5029199" cy="1015663"/>
          </a:xfrm>
          <a:prstGeom prst="rect">
            <a:avLst/>
          </a:prstGeom>
          <a:noFill/>
        </p:spPr>
        <p:txBody>
          <a:bodyPr wrap="square" rtlCol="0">
            <a:spAutoFit/>
          </a:bodyPr>
          <a:lstStyle/>
          <a:p>
            <a:pPr algn="ctr"/>
            <a:r>
              <a:rPr lang="en-US" sz="6000" dirty="0" smtClean="0">
                <a:solidFill>
                  <a:srgbClr val="404040"/>
                </a:solidFill>
                <a:latin typeface="Helvetica Light"/>
                <a:cs typeface="Helvetica Light"/>
              </a:rPr>
              <a:t>Alma Cloud</a:t>
            </a:r>
            <a:endParaRPr lang="en-US" sz="6000" dirty="0">
              <a:solidFill>
                <a:srgbClr val="404040"/>
              </a:solidFill>
              <a:latin typeface="Helvetica Light"/>
              <a:cs typeface="Helvetica Light"/>
            </a:endParaRPr>
          </a:p>
        </p:txBody>
      </p:sp>
    </p:spTree>
    <p:extLst>
      <p:ext uri="{BB962C8B-B14F-4D97-AF65-F5344CB8AC3E}">
        <p14:creationId xmlns:p14="http://schemas.microsoft.com/office/powerpoint/2010/main" val="97055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p:cNvSpPr>
            <a:spLocks noGrp="1"/>
          </p:cNvSpPr>
          <p:nvPr>
            <p:ph type="title"/>
          </p:nvPr>
        </p:nvSpPr>
        <p:spPr/>
        <p:txBody>
          <a:bodyPr/>
          <a:lstStyle/>
          <a:p>
            <a:r>
              <a:rPr lang="en-US" dirty="0"/>
              <a:t>Ex Libris Worldwide Data Centers</a:t>
            </a:r>
          </a:p>
        </p:txBody>
      </p:sp>
      <p:sp>
        <p:nvSpPr>
          <p:cNvPr id="25" name="Title 1"/>
          <p:cNvSpPr txBox="1">
            <a:spLocks/>
          </p:cNvSpPr>
          <p:nvPr/>
        </p:nvSpPr>
        <p:spPr>
          <a:xfrm>
            <a:off x="381000" y="3810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400" kern="1200">
                <a:solidFill>
                  <a:srgbClr val="474F6C"/>
                </a:solidFill>
                <a:latin typeface="Helvetica Light"/>
                <a:ea typeface="+mj-ea"/>
                <a:cs typeface="Helvetica Light"/>
              </a:defRPr>
            </a:lvl1pPr>
          </a:lstStyle>
          <a:p>
            <a:pPr algn="ctr"/>
            <a:endParaRPr lang="en-US" sz="2000" b="1" dirty="0">
              <a:solidFill>
                <a:srgbClr val="002060"/>
              </a:solidFill>
            </a:endParaRPr>
          </a:p>
        </p:txBody>
      </p:sp>
      <p:grpSp>
        <p:nvGrpSpPr>
          <p:cNvPr id="27" name="Group 26"/>
          <p:cNvGrpSpPr/>
          <p:nvPr/>
        </p:nvGrpSpPr>
        <p:grpSpPr>
          <a:xfrm>
            <a:off x="-38100" y="687944"/>
            <a:ext cx="9087406" cy="5786910"/>
            <a:chOff x="-9525" y="3247865"/>
            <a:chExt cx="5690569" cy="3623786"/>
          </a:xfrm>
        </p:grpSpPr>
        <p:pic>
          <p:nvPicPr>
            <p:cNvPr id="28" name="Picture 2" descr="world"/>
            <p:cNvPicPr preferRelativeResize="0">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525" y="3247865"/>
              <a:ext cx="5690569" cy="3623786"/>
            </a:xfrm>
            <a:prstGeom prst="rect">
              <a:avLst/>
            </a:prstGeom>
            <a:noFill/>
            <a:ln w="9525">
              <a:noFill/>
              <a:miter lim="800000"/>
              <a:headEnd/>
              <a:tailEnd/>
            </a:ln>
          </p:spPr>
        </p:pic>
        <p:sp>
          <p:nvSpPr>
            <p:cNvPr id="29" name="AutoShape 11"/>
            <p:cNvSpPr>
              <a:spLocks noChangeArrowheads="1"/>
            </p:cNvSpPr>
            <p:nvPr/>
          </p:nvSpPr>
          <p:spPr bwMode="auto">
            <a:xfrm>
              <a:off x="662769" y="3915078"/>
              <a:ext cx="1121635" cy="246888"/>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anchor="ctr"/>
            <a:lstStyle/>
            <a:p>
              <a:pPr algn="ctr" eaLnBrk="0" hangingPunct="0">
                <a:spcBef>
                  <a:spcPct val="50000"/>
                </a:spcBef>
                <a:defRPr/>
              </a:pPr>
              <a:r>
                <a:rPr lang="en-US" sz="1400" b="1" dirty="0" smtClean="0">
                  <a:solidFill>
                    <a:srgbClr val="FFFFFF"/>
                  </a:solidFill>
                  <a:latin typeface="Verdana"/>
                  <a:ea typeface="MS PGothic" pitchFamily="34" charset="-128"/>
                  <a:cs typeface="Arial"/>
                </a:rPr>
                <a:t>Chicago</a:t>
              </a:r>
              <a:endParaRPr lang="en-US" sz="1400" b="1" dirty="0">
                <a:solidFill>
                  <a:srgbClr val="FFFFFF"/>
                </a:solidFill>
                <a:latin typeface="Verdana"/>
                <a:ea typeface="MS PGothic" pitchFamily="34" charset="-128"/>
                <a:cs typeface="Arial"/>
              </a:endParaRPr>
            </a:p>
          </p:txBody>
        </p:sp>
        <p:sp>
          <p:nvSpPr>
            <p:cNvPr id="30" name="AutoShape 23"/>
            <p:cNvSpPr>
              <a:spLocks noChangeArrowheads="1"/>
            </p:cNvSpPr>
            <p:nvPr/>
          </p:nvSpPr>
          <p:spPr bwMode="auto">
            <a:xfrm>
              <a:off x="2687211" y="4044806"/>
              <a:ext cx="1078935" cy="246888"/>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anchor="ctr"/>
            <a:lstStyle/>
            <a:p>
              <a:pPr algn="ctr" eaLnBrk="0" hangingPunct="0">
                <a:spcBef>
                  <a:spcPct val="50000"/>
                </a:spcBef>
              </a:pPr>
              <a:r>
                <a:rPr lang="en-US" sz="1400" b="1" dirty="0" smtClean="0">
                  <a:solidFill>
                    <a:srgbClr val="FFFFFF"/>
                  </a:solidFill>
                  <a:latin typeface="Verdana"/>
                  <a:ea typeface="MS PGothic" pitchFamily="34" charset="-128"/>
                  <a:cs typeface="Arial"/>
                </a:rPr>
                <a:t>Amsterdam</a:t>
              </a:r>
              <a:endParaRPr lang="en-US" sz="1400" b="1" dirty="0">
                <a:solidFill>
                  <a:srgbClr val="FFFFFF"/>
                </a:solidFill>
                <a:latin typeface="Verdana"/>
                <a:ea typeface="MS PGothic" pitchFamily="34" charset="-128"/>
                <a:cs typeface="Arial"/>
              </a:endParaRPr>
            </a:p>
          </p:txBody>
        </p:sp>
      </p:grpSp>
      <p:pic>
        <p:nvPicPr>
          <p:cNvPr id="31"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315" y="2183128"/>
            <a:ext cx="710911" cy="359010"/>
          </a:xfrm>
          <a:prstGeom prst="rect">
            <a:avLst/>
          </a:prstGeom>
          <a:ln/>
        </p:spPr>
        <p:style>
          <a:lnRef idx="1">
            <a:schemeClr val="accent3"/>
          </a:lnRef>
          <a:fillRef idx="2">
            <a:schemeClr val="accent3"/>
          </a:fillRef>
          <a:effectRef idx="1">
            <a:schemeClr val="accent3"/>
          </a:effectRef>
          <a:fontRef idx="minor">
            <a:schemeClr val="dk1"/>
          </a:fontRef>
        </p:style>
      </p:pic>
      <p:pic>
        <p:nvPicPr>
          <p:cNvPr id="34"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150" y="2383031"/>
            <a:ext cx="710911" cy="359010"/>
          </a:xfrm>
          <a:prstGeom prst="rect">
            <a:avLst/>
          </a:prstGeom>
          <a:ln/>
        </p:spPr>
        <p:style>
          <a:lnRef idx="1">
            <a:schemeClr val="accent3"/>
          </a:lnRef>
          <a:fillRef idx="2">
            <a:schemeClr val="accent3"/>
          </a:fillRef>
          <a:effectRef idx="1">
            <a:schemeClr val="accent3"/>
          </a:effectRef>
          <a:fontRef idx="minor">
            <a:schemeClr val="dk1"/>
          </a:fontRef>
        </p:style>
      </p:pic>
      <p:sp>
        <p:nvSpPr>
          <p:cNvPr id="40" name="AutoShape 26"/>
          <p:cNvSpPr>
            <a:spLocks noChangeArrowheads="1"/>
          </p:cNvSpPr>
          <p:nvPr/>
        </p:nvSpPr>
        <p:spPr bwMode="auto">
          <a:xfrm>
            <a:off x="6740896" y="3612869"/>
            <a:ext cx="1719072" cy="394261"/>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lIns="0" tIns="0" rIns="0" bIns="0" anchor="ctr"/>
          <a:lstStyle/>
          <a:p>
            <a:pPr algn="ctr" eaLnBrk="0" hangingPunct="0">
              <a:spcBef>
                <a:spcPct val="50000"/>
              </a:spcBef>
            </a:pPr>
            <a:r>
              <a:rPr lang="en-US" sz="1400" b="1" dirty="0" smtClean="0">
                <a:solidFill>
                  <a:srgbClr val="FFFFFF"/>
                </a:solidFill>
                <a:latin typeface="Verdana"/>
                <a:ea typeface="MS PGothic" pitchFamily="34" charset="-128"/>
                <a:cs typeface="Arial"/>
              </a:rPr>
              <a:t>Singapore</a:t>
            </a:r>
            <a:endParaRPr lang="en-US" sz="1400" b="1" dirty="0">
              <a:solidFill>
                <a:srgbClr val="FFFFFF"/>
              </a:solidFill>
              <a:latin typeface="Verdana"/>
              <a:ea typeface="MS PGothic" pitchFamily="34" charset="-128"/>
              <a:cs typeface="Arial"/>
            </a:endParaRPr>
          </a:p>
        </p:txBody>
      </p:sp>
      <p:pic>
        <p:nvPicPr>
          <p:cNvPr id="21"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047890"/>
            <a:ext cx="665228" cy="359010"/>
          </a:xfrm>
          <a:prstGeom prst="rect">
            <a:avLst/>
          </a:prstGeom>
          <a:ln/>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1037438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90600" y="5334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400" kern="1200">
                <a:solidFill>
                  <a:srgbClr val="474F6C"/>
                </a:solidFill>
                <a:latin typeface="Helvetica Light"/>
                <a:ea typeface="+mj-ea"/>
                <a:cs typeface="Helvetica Light"/>
              </a:defRPr>
            </a:lvl1pPr>
          </a:lstStyle>
          <a:p>
            <a:endParaRPr lang="en-US" sz="2000" b="1" dirty="0"/>
          </a:p>
        </p:txBody>
      </p:sp>
      <p:pic>
        <p:nvPicPr>
          <p:cNvPr id="9" name="תמונה 14" descr="cloud.png"/>
          <p:cNvPicPr>
            <a:picLocks noChangeAspect="1"/>
          </p:cNvPicPr>
          <p:nvPr/>
        </p:nvPicPr>
        <p:blipFill>
          <a:blip r:embed="rId2"/>
          <a:srcRect l="7573" t="13641" r="6699" b="10243"/>
          <a:stretch>
            <a:fillRect/>
          </a:stretch>
        </p:blipFill>
        <p:spPr bwMode="auto">
          <a:xfrm>
            <a:off x="-1988113" y="1043628"/>
            <a:ext cx="11783258" cy="5230172"/>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91" y="4239646"/>
            <a:ext cx="1262743" cy="55830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789" y="4798205"/>
            <a:ext cx="846043" cy="84604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35371" b="32314"/>
          <a:stretch/>
        </p:blipFill>
        <p:spPr>
          <a:xfrm>
            <a:off x="3317289" y="2480968"/>
            <a:ext cx="1616351" cy="366402"/>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9018" t="9595" r="6890" b="8748"/>
          <a:stretch/>
        </p:blipFill>
        <p:spPr>
          <a:xfrm>
            <a:off x="7222797" y="4520428"/>
            <a:ext cx="849086" cy="82449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061" y="4712746"/>
            <a:ext cx="1150616" cy="70377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0068" y="2593677"/>
            <a:ext cx="1513645" cy="548569"/>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3312" y="1064762"/>
            <a:ext cx="1539307" cy="976868"/>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4827" y="3916343"/>
            <a:ext cx="1047750" cy="602456"/>
          </a:xfrm>
          <a:prstGeom prst="rect">
            <a:avLst/>
          </a:prstGeom>
        </p:spPr>
      </p:pic>
      <p:pic>
        <p:nvPicPr>
          <p:cNvPr id="1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147593" y="3237463"/>
            <a:ext cx="1826403" cy="4335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230687" y="3914788"/>
            <a:ext cx="1103465" cy="4389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97183" y="2327995"/>
            <a:ext cx="1572543" cy="12328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779188" y="4177979"/>
            <a:ext cx="1717623" cy="3915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45888" y="3011206"/>
            <a:ext cx="1980642" cy="777933"/>
          </a:xfrm>
          <a:prstGeom prst="rect">
            <a:avLst/>
          </a:prstGeom>
        </p:spPr>
      </p:pic>
      <p:pic>
        <p:nvPicPr>
          <p:cNvPr id="24" name="Picture 2"/>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8091" r="61749"/>
          <a:stretch/>
        </p:blipFill>
        <p:spPr bwMode="auto">
          <a:xfrm>
            <a:off x="8119506" y="3574906"/>
            <a:ext cx="687102" cy="86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6"/>
          <p:cNvSpPr>
            <a:spLocks noGrp="1"/>
          </p:cNvSpPr>
          <p:nvPr>
            <p:ph type="title"/>
          </p:nvPr>
        </p:nvSpPr>
        <p:spPr/>
        <p:txBody>
          <a:bodyPr/>
          <a:lstStyle/>
          <a:p>
            <a:r>
              <a:rPr lang="en-US" dirty="0">
                <a:latin typeface="Verdana" pitchFamily="34" charset="0"/>
                <a:ea typeface="MS PGothic" pitchFamily="34" charset="-128"/>
                <a:cs typeface="Arial" charset="0"/>
              </a:rPr>
              <a:t>Running on Industry leading Cloud Datacenter</a:t>
            </a:r>
            <a:endParaRPr lang="en-US" dirty="0"/>
          </a:p>
        </p:txBody>
      </p:sp>
      <p:sp>
        <p:nvSpPr>
          <p:cNvPr id="25"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341619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r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125072">
            <a:off x="-1084456" y="246256"/>
            <a:ext cx="6858000" cy="6858000"/>
          </a:xfrm>
          <a:prstGeom prst="rect">
            <a:avLst/>
          </a:prstGeom>
        </p:spPr>
      </p:pic>
      <p:pic>
        <p:nvPicPr>
          <p:cNvPr id="8" name="Picture 7" descr="alma_button_til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14337">
            <a:off x="1173890" y="3099660"/>
            <a:ext cx="2458831" cy="1777140"/>
          </a:xfrm>
          <a:prstGeom prst="rect">
            <a:avLst/>
          </a:prstGeom>
          <a:effectLst/>
        </p:spPr>
      </p:pic>
      <p:sp>
        <p:nvSpPr>
          <p:cNvPr id="4" name="TextBox 3"/>
          <p:cNvSpPr txBox="1"/>
          <p:nvPr/>
        </p:nvSpPr>
        <p:spPr>
          <a:xfrm>
            <a:off x="4038600" y="2667000"/>
            <a:ext cx="5029199" cy="1938992"/>
          </a:xfrm>
          <a:prstGeom prst="rect">
            <a:avLst/>
          </a:prstGeom>
          <a:noFill/>
        </p:spPr>
        <p:txBody>
          <a:bodyPr wrap="square" rtlCol="0">
            <a:spAutoFit/>
          </a:bodyPr>
          <a:lstStyle/>
          <a:p>
            <a:pPr algn="ctr"/>
            <a:r>
              <a:rPr lang="en-US" sz="6000" dirty="0" smtClean="0">
                <a:solidFill>
                  <a:srgbClr val="404040"/>
                </a:solidFill>
                <a:latin typeface="Helvetica Light"/>
                <a:cs typeface="Helvetica Light"/>
              </a:rPr>
              <a:t>Unified by Design</a:t>
            </a:r>
            <a:endParaRPr lang="en-US" sz="6000" dirty="0">
              <a:solidFill>
                <a:srgbClr val="404040"/>
              </a:solidFill>
              <a:latin typeface="Helvetica Light"/>
              <a:cs typeface="Helvetica Light"/>
            </a:endParaRPr>
          </a:p>
        </p:txBody>
      </p:sp>
    </p:spTree>
    <p:extLst>
      <p:ext uri="{BB962C8B-B14F-4D97-AF65-F5344CB8AC3E}">
        <p14:creationId xmlns:p14="http://schemas.microsoft.com/office/powerpoint/2010/main" val="182322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2"/>
          <p:cNvGrpSpPr/>
          <p:nvPr/>
        </p:nvGrpSpPr>
        <p:grpSpPr>
          <a:xfrm>
            <a:off x="93289" y="1313183"/>
            <a:ext cx="8831490" cy="4755057"/>
            <a:chOff x="152400" y="1162146"/>
            <a:chExt cx="8831490" cy="4755057"/>
          </a:xfrm>
          <a:solidFill>
            <a:schemeClr val="bg1">
              <a:lumMod val="65000"/>
            </a:schemeClr>
          </a:solidFill>
          <a:effectLst>
            <a:outerShdw blurRad="50800" dist="38100" dir="5400000" algn="t" rotWithShape="0">
              <a:prstClr val="black">
                <a:alpha val="40000"/>
              </a:prstClr>
            </a:outerShdw>
          </a:effectLst>
        </p:grpSpPr>
        <p:sp>
          <p:nvSpPr>
            <p:cNvPr id="59" name="Freeform 454"/>
            <p:cNvSpPr>
              <a:spLocks/>
            </p:cNvSpPr>
            <p:nvPr/>
          </p:nvSpPr>
          <p:spPr bwMode="auto">
            <a:xfrm>
              <a:off x="7512892" y="4299271"/>
              <a:ext cx="1225220" cy="1025499"/>
            </a:xfrm>
            <a:custGeom>
              <a:avLst/>
              <a:gdLst/>
              <a:ahLst/>
              <a:cxnLst>
                <a:cxn ang="0">
                  <a:pos x="47" y="209"/>
                </a:cxn>
                <a:cxn ang="0">
                  <a:pos x="79" y="185"/>
                </a:cxn>
                <a:cxn ang="0">
                  <a:pos x="101" y="176"/>
                </a:cxn>
                <a:cxn ang="0">
                  <a:pos x="139" y="167"/>
                </a:cxn>
                <a:cxn ang="0">
                  <a:pos x="166" y="131"/>
                </a:cxn>
                <a:cxn ang="0">
                  <a:pos x="174" y="113"/>
                </a:cxn>
                <a:cxn ang="0">
                  <a:pos x="185" y="124"/>
                </a:cxn>
                <a:cxn ang="0">
                  <a:pos x="189" y="106"/>
                </a:cxn>
                <a:cxn ang="0">
                  <a:pos x="200" y="103"/>
                </a:cxn>
                <a:cxn ang="0">
                  <a:pos x="209" y="90"/>
                </a:cxn>
                <a:cxn ang="0">
                  <a:pos x="225" y="73"/>
                </a:cxn>
                <a:cxn ang="0">
                  <a:pos x="241" y="61"/>
                </a:cxn>
                <a:cxn ang="0">
                  <a:pos x="258" y="83"/>
                </a:cxn>
                <a:cxn ang="0">
                  <a:pos x="266" y="80"/>
                </a:cxn>
                <a:cxn ang="0">
                  <a:pos x="276" y="64"/>
                </a:cxn>
                <a:cxn ang="0">
                  <a:pos x="315" y="35"/>
                </a:cxn>
                <a:cxn ang="0">
                  <a:pos x="315" y="12"/>
                </a:cxn>
                <a:cxn ang="0">
                  <a:pos x="347" y="29"/>
                </a:cxn>
                <a:cxn ang="0">
                  <a:pos x="366" y="31"/>
                </a:cxn>
                <a:cxn ang="0">
                  <a:pos x="376" y="29"/>
                </a:cxn>
                <a:cxn ang="0">
                  <a:pos x="355" y="80"/>
                </a:cxn>
                <a:cxn ang="0">
                  <a:pos x="371" y="96"/>
                </a:cxn>
                <a:cxn ang="0">
                  <a:pos x="396" y="113"/>
                </a:cxn>
                <a:cxn ang="0">
                  <a:pos x="438" y="96"/>
                </a:cxn>
                <a:cxn ang="0">
                  <a:pos x="460" y="3"/>
                </a:cxn>
                <a:cxn ang="0">
                  <a:pos x="469" y="22"/>
                </a:cxn>
                <a:cxn ang="0">
                  <a:pos x="472" y="42"/>
                </a:cxn>
                <a:cxn ang="0">
                  <a:pos x="476" y="66"/>
                </a:cxn>
                <a:cxn ang="0">
                  <a:pos x="488" y="85"/>
                </a:cxn>
                <a:cxn ang="0">
                  <a:pos x="504" y="155"/>
                </a:cxn>
                <a:cxn ang="0">
                  <a:pos x="517" y="171"/>
                </a:cxn>
                <a:cxn ang="0">
                  <a:pos x="537" y="213"/>
                </a:cxn>
                <a:cxn ang="0">
                  <a:pos x="539" y="227"/>
                </a:cxn>
                <a:cxn ang="0">
                  <a:pos x="564" y="258"/>
                </a:cxn>
                <a:cxn ang="0">
                  <a:pos x="556" y="289"/>
                </a:cxn>
                <a:cxn ang="0">
                  <a:pos x="517" y="378"/>
                </a:cxn>
                <a:cxn ang="0">
                  <a:pos x="460" y="436"/>
                </a:cxn>
                <a:cxn ang="0">
                  <a:pos x="433" y="478"/>
                </a:cxn>
                <a:cxn ang="0">
                  <a:pos x="414" y="481"/>
                </a:cxn>
                <a:cxn ang="0">
                  <a:pos x="377" y="497"/>
                </a:cxn>
                <a:cxn ang="0">
                  <a:pos x="366" y="481"/>
                </a:cxn>
                <a:cxn ang="0">
                  <a:pos x="339" y="497"/>
                </a:cxn>
                <a:cxn ang="0">
                  <a:pos x="306" y="474"/>
                </a:cxn>
                <a:cxn ang="0">
                  <a:pos x="303" y="443"/>
                </a:cxn>
                <a:cxn ang="0">
                  <a:pos x="303" y="425"/>
                </a:cxn>
                <a:cxn ang="0">
                  <a:pos x="309" y="406"/>
                </a:cxn>
                <a:cxn ang="0">
                  <a:pos x="298" y="408"/>
                </a:cxn>
                <a:cxn ang="0">
                  <a:pos x="263" y="392"/>
                </a:cxn>
                <a:cxn ang="0">
                  <a:pos x="228" y="368"/>
                </a:cxn>
                <a:cxn ang="0">
                  <a:pos x="181" y="380"/>
                </a:cxn>
                <a:cxn ang="0">
                  <a:pos x="130" y="397"/>
                </a:cxn>
                <a:cxn ang="0">
                  <a:pos x="55" y="420"/>
                </a:cxn>
                <a:cxn ang="0">
                  <a:pos x="0" y="415"/>
                </a:cxn>
                <a:cxn ang="0">
                  <a:pos x="19" y="396"/>
                </a:cxn>
                <a:cxn ang="0">
                  <a:pos x="17" y="356"/>
                </a:cxn>
                <a:cxn ang="0">
                  <a:pos x="22" y="312"/>
                </a:cxn>
                <a:cxn ang="0">
                  <a:pos x="16" y="277"/>
                </a:cxn>
                <a:cxn ang="0">
                  <a:pos x="25" y="279"/>
                </a:cxn>
                <a:cxn ang="0">
                  <a:pos x="25" y="256"/>
                </a:cxn>
                <a:cxn ang="0">
                  <a:pos x="33" y="233"/>
                </a:cxn>
                <a:cxn ang="0">
                  <a:pos x="35" y="213"/>
                </a:cxn>
              </a:cxnLst>
              <a:rect l="0" t="0" r="r" b="b"/>
              <a:pathLst>
                <a:path w="564" h="499">
                  <a:moveTo>
                    <a:pt x="35" y="206"/>
                  </a:moveTo>
                  <a:lnTo>
                    <a:pt x="36" y="207"/>
                  </a:lnTo>
                  <a:lnTo>
                    <a:pt x="36" y="209"/>
                  </a:lnTo>
                  <a:lnTo>
                    <a:pt x="38" y="211"/>
                  </a:lnTo>
                  <a:lnTo>
                    <a:pt x="38" y="211"/>
                  </a:lnTo>
                  <a:lnTo>
                    <a:pt x="39" y="213"/>
                  </a:lnTo>
                  <a:lnTo>
                    <a:pt x="41" y="213"/>
                  </a:lnTo>
                  <a:lnTo>
                    <a:pt x="41" y="214"/>
                  </a:lnTo>
                  <a:lnTo>
                    <a:pt x="43" y="216"/>
                  </a:lnTo>
                  <a:lnTo>
                    <a:pt x="44" y="213"/>
                  </a:lnTo>
                  <a:lnTo>
                    <a:pt x="46" y="211"/>
                  </a:lnTo>
                  <a:lnTo>
                    <a:pt x="47" y="209"/>
                  </a:lnTo>
                  <a:lnTo>
                    <a:pt x="49" y="207"/>
                  </a:lnTo>
                  <a:lnTo>
                    <a:pt x="49" y="206"/>
                  </a:lnTo>
                  <a:lnTo>
                    <a:pt x="51" y="204"/>
                  </a:lnTo>
                  <a:lnTo>
                    <a:pt x="52" y="200"/>
                  </a:lnTo>
                  <a:lnTo>
                    <a:pt x="54" y="199"/>
                  </a:lnTo>
                  <a:lnTo>
                    <a:pt x="57" y="195"/>
                  </a:lnTo>
                  <a:lnTo>
                    <a:pt x="62" y="193"/>
                  </a:lnTo>
                  <a:lnTo>
                    <a:pt x="65" y="192"/>
                  </a:lnTo>
                  <a:lnTo>
                    <a:pt x="70" y="190"/>
                  </a:lnTo>
                  <a:lnTo>
                    <a:pt x="73" y="188"/>
                  </a:lnTo>
                  <a:lnTo>
                    <a:pt x="76" y="186"/>
                  </a:lnTo>
                  <a:lnTo>
                    <a:pt x="79" y="185"/>
                  </a:lnTo>
                  <a:lnTo>
                    <a:pt x="81" y="179"/>
                  </a:lnTo>
                  <a:lnTo>
                    <a:pt x="84" y="181"/>
                  </a:lnTo>
                  <a:lnTo>
                    <a:pt x="85" y="181"/>
                  </a:lnTo>
                  <a:lnTo>
                    <a:pt x="87" y="181"/>
                  </a:lnTo>
                  <a:lnTo>
                    <a:pt x="89" y="181"/>
                  </a:lnTo>
                  <a:lnTo>
                    <a:pt x="89" y="181"/>
                  </a:lnTo>
                  <a:lnTo>
                    <a:pt x="90" y="181"/>
                  </a:lnTo>
                  <a:lnTo>
                    <a:pt x="90" y="181"/>
                  </a:lnTo>
                  <a:lnTo>
                    <a:pt x="92" y="179"/>
                  </a:lnTo>
                  <a:lnTo>
                    <a:pt x="97" y="179"/>
                  </a:lnTo>
                  <a:lnTo>
                    <a:pt x="100" y="178"/>
                  </a:lnTo>
                  <a:lnTo>
                    <a:pt x="101" y="176"/>
                  </a:lnTo>
                  <a:lnTo>
                    <a:pt x="104" y="174"/>
                  </a:lnTo>
                  <a:lnTo>
                    <a:pt x="108" y="172"/>
                  </a:lnTo>
                  <a:lnTo>
                    <a:pt x="111" y="171"/>
                  </a:lnTo>
                  <a:lnTo>
                    <a:pt x="116" y="169"/>
                  </a:lnTo>
                  <a:lnTo>
                    <a:pt x="120" y="169"/>
                  </a:lnTo>
                  <a:lnTo>
                    <a:pt x="122" y="169"/>
                  </a:lnTo>
                  <a:lnTo>
                    <a:pt x="125" y="169"/>
                  </a:lnTo>
                  <a:lnTo>
                    <a:pt x="128" y="169"/>
                  </a:lnTo>
                  <a:lnTo>
                    <a:pt x="131" y="169"/>
                  </a:lnTo>
                  <a:lnTo>
                    <a:pt x="135" y="169"/>
                  </a:lnTo>
                  <a:lnTo>
                    <a:pt x="136" y="167"/>
                  </a:lnTo>
                  <a:lnTo>
                    <a:pt x="139" y="167"/>
                  </a:lnTo>
                  <a:lnTo>
                    <a:pt x="141" y="165"/>
                  </a:lnTo>
                  <a:lnTo>
                    <a:pt x="146" y="164"/>
                  </a:lnTo>
                  <a:lnTo>
                    <a:pt x="149" y="160"/>
                  </a:lnTo>
                  <a:lnTo>
                    <a:pt x="152" y="155"/>
                  </a:lnTo>
                  <a:lnTo>
                    <a:pt x="157" y="152"/>
                  </a:lnTo>
                  <a:lnTo>
                    <a:pt x="160" y="146"/>
                  </a:lnTo>
                  <a:lnTo>
                    <a:pt x="163" y="141"/>
                  </a:lnTo>
                  <a:lnTo>
                    <a:pt x="165" y="136"/>
                  </a:lnTo>
                  <a:lnTo>
                    <a:pt x="166" y="132"/>
                  </a:lnTo>
                  <a:lnTo>
                    <a:pt x="166" y="132"/>
                  </a:lnTo>
                  <a:lnTo>
                    <a:pt x="166" y="131"/>
                  </a:lnTo>
                  <a:lnTo>
                    <a:pt x="166" y="131"/>
                  </a:lnTo>
                  <a:lnTo>
                    <a:pt x="166" y="131"/>
                  </a:lnTo>
                  <a:lnTo>
                    <a:pt x="165" y="129"/>
                  </a:lnTo>
                  <a:lnTo>
                    <a:pt x="165" y="127"/>
                  </a:lnTo>
                  <a:lnTo>
                    <a:pt x="165" y="127"/>
                  </a:lnTo>
                  <a:lnTo>
                    <a:pt x="163" y="127"/>
                  </a:lnTo>
                  <a:lnTo>
                    <a:pt x="166" y="124"/>
                  </a:lnTo>
                  <a:lnTo>
                    <a:pt x="168" y="122"/>
                  </a:lnTo>
                  <a:lnTo>
                    <a:pt x="170" y="120"/>
                  </a:lnTo>
                  <a:lnTo>
                    <a:pt x="171" y="118"/>
                  </a:lnTo>
                  <a:lnTo>
                    <a:pt x="173" y="117"/>
                  </a:lnTo>
                  <a:lnTo>
                    <a:pt x="173" y="115"/>
                  </a:lnTo>
                  <a:lnTo>
                    <a:pt x="174" y="113"/>
                  </a:lnTo>
                  <a:lnTo>
                    <a:pt x="177" y="111"/>
                  </a:lnTo>
                  <a:lnTo>
                    <a:pt x="177" y="115"/>
                  </a:lnTo>
                  <a:lnTo>
                    <a:pt x="177" y="117"/>
                  </a:lnTo>
                  <a:lnTo>
                    <a:pt x="179" y="120"/>
                  </a:lnTo>
                  <a:lnTo>
                    <a:pt x="181" y="122"/>
                  </a:lnTo>
                  <a:lnTo>
                    <a:pt x="181" y="124"/>
                  </a:lnTo>
                  <a:lnTo>
                    <a:pt x="182" y="125"/>
                  </a:lnTo>
                  <a:lnTo>
                    <a:pt x="184" y="127"/>
                  </a:lnTo>
                  <a:lnTo>
                    <a:pt x="184" y="129"/>
                  </a:lnTo>
                  <a:lnTo>
                    <a:pt x="184" y="125"/>
                  </a:lnTo>
                  <a:lnTo>
                    <a:pt x="185" y="125"/>
                  </a:lnTo>
                  <a:lnTo>
                    <a:pt x="185" y="124"/>
                  </a:lnTo>
                  <a:lnTo>
                    <a:pt x="185" y="122"/>
                  </a:lnTo>
                  <a:lnTo>
                    <a:pt x="185" y="120"/>
                  </a:lnTo>
                  <a:lnTo>
                    <a:pt x="185" y="120"/>
                  </a:lnTo>
                  <a:lnTo>
                    <a:pt x="185" y="118"/>
                  </a:lnTo>
                  <a:lnTo>
                    <a:pt x="185" y="117"/>
                  </a:lnTo>
                  <a:lnTo>
                    <a:pt x="187" y="115"/>
                  </a:lnTo>
                  <a:lnTo>
                    <a:pt x="187" y="113"/>
                  </a:lnTo>
                  <a:lnTo>
                    <a:pt x="187" y="111"/>
                  </a:lnTo>
                  <a:lnTo>
                    <a:pt x="187" y="110"/>
                  </a:lnTo>
                  <a:lnTo>
                    <a:pt x="187" y="108"/>
                  </a:lnTo>
                  <a:lnTo>
                    <a:pt x="187" y="106"/>
                  </a:lnTo>
                  <a:lnTo>
                    <a:pt x="189" y="106"/>
                  </a:lnTo>
                  <a:lnTo>
                    <a:pt x="189" y="104"/>
                  </a:lnTo>
                  <a:lnTo>
                    <a:pt x="189" y="104"/>
                  </a:lnTo>
                  <a:lnTo>
                    <a:pt x="189" y="104"/>
                  </a:lnTo>
                  <a:lnTo>
                    <a:pt x="190" y="104"/>
                  </a:lnTo>
                  <a:lnTo>
                    <a:pt x="190" y="106"/>
                  </a:lnTo>
                  <a:lnTo>
                    <a:pt x="190" y="106"/>
                  </a:lnTo>
                  <a:lnTo>
                    <a:pt x="190" y="108"/>
                  </a:lnTo>
                  <a:lnTo>
                    <a:pt x="190" y="108"/>
                  </a:lnTo>
                  <a:lnTo>
                    <a:pt x="190" y="110"/>
                  </a:lnTo>
                  <a:lnTo>
                    <a:pt x="201" y="110"/>
                  </a:lnTo>
                  <a:lnTo>
                    <a:pt x="200" y="106"/>
                  </a:lnTo>
                  <a:lnTo>
                    <a:pt x="200" y="103"/>
                  </a:lnTo>
                  <a:lnTo>
                    <a:pt x="200" y="99"/>
                  </a:lnTo>
                  <a:lnTo>
                    <a:pt x="200" y="97"/>
                  </a:lnTo>
                  <a:lnTo>
                    <a:pt x="200" y="96"/>
                  </a:lnTo>
                  <a:lnTo>
                    <a:pt x="201" y="92"/>
                  </a:lnTo>
                  <a:lnTo>
                    <a:pt x="201" y="90"/>
                  </a:lnTo>
                  <a:lnTo>
                    <a:pt x="201" y="89"/>
                  </a:lnTo>
                  <a:lnTo>
                    <a:pt x="203" y="89"/>
                  </a:lnTo>
                  <a:lnTo>
                    <a:pt x="206" y="89"/>
                  </a:lnTo>
                  <a:lnTo>
                    <a:pt x="208" y="89"/>
                  </a:lnTo>
                  <a:lnTo>
                    <a:pt x="208" y="90"/>
                  </a:lnTo>
                  <a:lnTo>
                    <a:pt x="209" y="90"/>
                  </a:lnTo>
                  <a:lnTo>
                    <a:pt x="209" y="90"/>
                  </a:lnTo>
                  <a:lnTo>
                    <a:pt x="209" y="90"/>
                  </a:lnTo>
                  <a:lnTo>
                    <a:pt x="211" y="89"/>
                  </a:lnTo>
                  <a:lnTo>
                    <a:pt x="212" y="87"/>
                  </a:lnTo>
                  <a:lnTo>
                    <a:pt x="214" y="83"/>
                  </a:lnTo>
                  <a:lnTo>
                    <a:pt x="215" y="82"/>
                  </a:lnTo>
                  <a:lnTo>
                    <a:pt x="215" y="80"/>
                  </a:lnTo>
                  <a:lnTo>
                    <a:pt x="217" y="78"/>
                  </a:lnTo>
                  <a:lnTo>
                    <a:pt x="217" y="76"/>
                  </a:lnTo>
                  <a:lnTo>
                    <a:pt x="219" y="75"/>
                  </a:lnTo>
                  <a:lnTo>
                    <a:pt x="219" y="73"/>
                  </a:lnTo>
                  <a:lnTo>
                    <a:pt x="222" y="73"/>
                  </a:lnTo>
                  <a:lnTo>
                    <a:pt x="225" y="73"/>
                  </a:lnTo>
                  <a:lnTo>
                    <a:pt x="227" y="71"/>
                  </a:lnTo>
                  <a:lnTo>
                    <a:pt x="227" y="70"/>
                  </a:lnTo>
                  <a:lnTo>
                    <a:pt x="228" y="66"/>
                  </a:lnTo>
                  <a:lnTo>
                    <a:pt x="228" y="64"/>
                  </a:lnTo>
                  <a:lnTo>
                    <a:pt x="228" y="61"/>
                  </a:lnTo>
                  <a:lnTo>
                    <a:pt x="230" y="59"/>
                  </a:lnTo>
                  <a:lnTo>
                    <a:pt x="231" y="61"/>
                  </a:lnTo>
                  <a:lnTo>
                    <a:pt x="233" y="61"/>
                  </a:lnTo>
                  <a:lnTo>
                    <a:pt x="235" y="61"/>
                  </a:lnTo>
                  <a:lnTo>
                    <a:pt x="238" y="61"/>
                  </a:lnTo>
                  <a:lnTo>
                    <a:pt x="239" y="61"/>
                  </a:lnTo>
                  <a:lnTo>
                    <a:pt x="241" y="61"/>
                  </a:lnTo>
                  <a:lnTo>
                    <a:pt x="242" y="61"/>
                  </a:lnTo>
                  <a:lnTo>
                    <a:pt x="244" y="61"/>
                  </a:lnTo>
                  <a:lnTo>
                    <a:pt x="247" y="63"/>
                  </a:lnTo>
                  <a:lnTo>
                    <a:pt x="249" y="66"/>
                  </a:lnTo>
                  <a:lnTo>
                    <a:pt x="250" y="70"/>
                  </a:lnTo>
                  <a:lnTo>
                    <a:pt x="252" y="73"/>
                  </a:lnTo>
                  <a:lnTo>
                    <a:pt x="252" y="78"/>
                  </a:lnTo>
                  <a:lnTo>
                    <a:pt x="254" y="80"/>
                  </a:lnTo>
                  <a:lnTo>
                    <a:pt x="255" y="83"/>
                  </a:lnTo>
                  <a:lnTo>
                    <a:pt x="257" y="83"/>
                  </a:lnTo>
                  <a:lnTo>
                    <a:pt x="257" y="83"/>
                  </a:lnTo>
                  <a:lnTo>
                    <a:pt x="258" y="83"/>
                  </a:lnTo>
                  <a:lnTo>
                    <a:pt x="258" y="83"/>
                  </a:lnTo>
                  <a:lnTo>
                    <a:pt x="260" y="82"/>
                  </a:lnTo>
                  <a:lnTo>
                    <a:pt x="260" y="82"/>
                  </a:lnTo>
                  <a:lnTo>
                    <a:pt x="260" y="82"/>
                  </a:lnTo>
                  <a:lnTo>
                    <a:pt x="261" y="80"/>
                  </a:lnTo>
                  <a:lnTo>
                    <a:pt x="261" y="80"/>
                  </a:lnTo>
                  <a:lnTo>
                    <a:pt x="263" y="80"/>
                  </a:lnTo>
                  <a:lnTo>
                    <a:pt x="263" y="80"/>
                  </a:lnTo>
                  <a:lnTo>
                    <a:pt x="263" y="80"/>
                  </a:lnTo>
                  <a:lnTo>
                    <a:pt x="265" y="80"/>
                  </a:lnTo>
                  <a:lnTo>
                    <a:pt x="265" y="80"/>
                  </a:lnTo>
                  <a:lnTo>
                    <a:pt x="266" y="80"/>
                  </a:lnTo>
                  <a:lnTo>
                    <a:pt x="268" y="80"/>
                  </a:lnTo>
                  <a:lnTo>
                    <a:pt x="268" y="80"/>
                  </a:lnTo>
                  <a:lnTo>
                    <a:pt x="271" y="80"/>
                  </a:lnTo>
                  <a:lnTo>
                    <a:pt x="273" y="80"/>
                  </a:lnTo>
                  <a:lnTo>
                    <a:pt x="273" y="78"/>
                  </a:lnTo>
                  <a:lnTo>
                    <a:pt x="274" y="78"/>
                  </a:lnTo>
                  <a:lnTo>
                    <a:pt x="274" y="76"/>
                  </a:lnTo>
                  <a:lnTo>
                    <a:pt x="274" y="75"/>
                  </a:lnTo>
                  <a:lnTo>
                    <a:pt x="274" y="73"/>
                  </a:lnTo>
                  <a:lnTo>
                    <a:pt x="274" y="71"/>
                  </a:lnTo>
                  <a:lnTo>
                    <a:pt x="274" y="68"/>
                  </a:lnTo>
                  <a:lnTo>
                    <a:pt x="276" y="64"/>
                  </a:lnTo>
                  <a:lnTo>
                    <a:pt x="277" y="61"/>
                  </a:lnTo>
                  <a:lnTo>
                    <a:pt x="279" y="59"/>
                  </a:lnTo>
                  <a:lnTo>
                    <a:pt x="281" y="56"/>
                  </a:lnTo>
                  <a:lnTo>
                    <a:pt x="282" y="52"/>
                  </a:lnTo>
                  <a:lnTo>
                    <a:pt x="284" y="50"/>
                  </a:lnTo>
                  <a:lnTo>
                    <a:pt x="285" y="47"/>
                  </a:lnTo>
                  <a:lnTo>
                    <a:pt x="292" y="40"/>
                  </a:lnTo>
                  <a:lnTo>
                    <a:pt x="296" y="38"/>
                  </a:lnTo>
                  <a:lnTo>
                    <a:pt x="303" y="36"/>
                  </a:lnTo>
                  <a:lnTo>
                    <a:pt x="307" y="35"/>
                  </a:lnTo>
                  <a:lnTo>
                    <a:pt x="312" y="35"/>
                  </a:lnTo>
                  <a:lnTo>
                    <a:pt x="315" y="35"/>
                  </a:lnTo>
                  <a:lnTo>
                    <a:pt x="319" y="33"/>
                  </a:lnTo>
                  <a:lnTo>
                    <a:pt x="320" y="29"/>
                  </a:lnTo>
                  <a:lnTo>
                    <a:pt x="320" y="26"/>
                  </a:lnTo>
                  <a:lnTo>
                    <a:pt x="319" y="24"/>
                  </a:lnTo>
                  <a:lnTo>
                    <a:pt x="317" y="22"/>
                  </a:lnTo>
                  <a:lnTo>
                    <a:pt x="315" y="21"/>
                  </a:lnTo>
                  <a:lnTo>
                    <a:pt x="314" y="19"/>
                  </a:lnTo>
                  <a:lnTo>
                    <a:pt x="312" y="17"/>
                  </a:lnTo>
                  <a:lnTo>
                    <a:pt x="312" y="15"/>
                  </a:lnTo>
                  <a:lnTo>
                    <a:pt x="312" y="12"/>
                  </a:lnTo>
                  <a:lnTo>
                    <a:pt x="314" y="12"/>
                  </a:lnTo>
                  <a:lnTo>
                    <a:pt x="315" y="12"/>
                  </a:lnTo>
                  <a:lnTo>
                    <a:pt x="319" y="12"/>
                  </a:lnTo>
                  <a:lnTo>
                    <a:pt x="320" y="12"/>
                  </a:lnTo>
                  <a:lnTo>
                    <a:pt x="322" y="10"/>
                  </a:lnTo>
                  <a:lnTo>
                    <a:pt x="323" y="10"/>
                  </a:lnTo>
                  <a:lnTo>
                    <a:pt x="325" y="10"/>
                  </a:lnTo>
                  <a:lnTo>
                    <a:pt x="327" y="8"/>
                  </a:lnTo>
                  <a:lnTo>
                    <a:pt x="328" y="15"/>
                  </a:lnTo>
                  <a:lnTo>
                    <a:pt x="330" y="19"/>
                  </a:lnTo>
                  <a:lnTo>
                    <a:pt x="333" y="24"/>
                  </a:lnTo>
                  <a:lnTo>
                    <a:pt x="338" y="26"/>
                  </a:lnTo>
                  <a:lnTo>
                    <a:pt x="342" y="29"/>
                  </a:lnTo>
                  <a:lnTo>
                    <a:pt x="347" y="29"/>
                  </a:lnTo>
                  <a:lnTo>
                    <a:pt x="352" y="31"/>
                  </a:lnTo>
                  <a:lnTo>
                    <a:pt x="357" y="31"/>
                  </a:lnTo>
                  <a:lnTo>
                    <a:pt x="357" y="31"/>
                  </a:lnTo>
                  <a:lnTo>
                    <a:pt x="358" y="31"/>
                  </a:lnTo>
                  <a:lnTo>
                    <a:pt x="358" y="31"/>
                  </a:lnTo>
                  <a:lnTo>
                    <a:pt x="360" y="31"/>
                  </a:lnTo>
                  <a:lnTo>
                    <a:pt x="361" y="29"/>
                  </a:lnTo>
                  <a:lnTo>
                    <a:pt x="363" y="29"/>
                  </a:lnTo>
                  <a:lnTo>
                    <a:pt x="363" y="29"/>
                  </a:lnTo>
                  <a:lnTo>
                    <a:pt x="365" y="29"/>
                  </a:lnTo>
                  <a:lnTo>
                    <a:pt x="366" y="29"/>
                  </a:lnTo>
                  <a:lnTo>
                    <a:pt x="366" y="31"/>
                  </a:lnTo>
                  <a:lnTo>
                    <a:pt x="368" y="31"/>
                  </a:lnTo>
                  <a:lnTo>
                    <a:pt x="368" y="33"/>
                  </a:lnTo>
                  <a:lnTo>
                    <a:pt x="369" y="33"/>
                  </a:lnTo>
                  <a:lnTo>
                    <a:pt x="369" y="33"/>
                  </a:lnTo>
                  <a:lnTo>
                    <a:pt x="371" y="33"/>
                  </a:lnTo>
                  <a:lnTo>
                    <a:pt x="371" y="33"/>
                  </a:lnTo>
                  <a:lnTo>
                    <a:pt x="373" y="33"/>
                  </a:lnTo>
                  <a:lnTo>
                    <a:pt x="374" y="33"/>
                  </a:lnTo>
                  <a:lnTo>
                    <a:pt x="374" y="31"/>
                  </a:lnTo>
                  <a:lnTo>
                    <a:pt x="374" y="31"/>
                  </a:lnTo>
                  <a:lnTo>
                    <a:pt x="376" y="29"/>
                  </a:lnTo>
                  <a:lnTo>
                    <a:pt x="376" y="29"/>
                  </a:lnTo>
                  <a:lnTo>
                    <a:pt x="376" y="28"/>
                  </a:lnTo>
                  <a:lnTo>
                    <a:pt x="377" y="28"/>
                  </a:lnTo>
                  <a:lnTo>
                    <a:pt x="377" y="38"/>
                  </a:lnTo>
                  <a:lnTo>
                    <a:pt x="376" y="42"/>
                  </a:lnTo>
                  <a:lnTo>
                    <a:pt x="374" y="47"/>
                  </a:lnTo>
                  <a:lnTo>
                    <a:pt x="369" y="52"/>
                  </a:lnTo>
                  <a:lnTo>
                    <a:pt x="366" y="59"/>
                  </a:lnTo>
                  <a:lnTo>
                    <a:pt x="361" y="66"/>
                  </a:lnTo>
                  <a:lnTo>
                    <a:pt x="357" y="71"/>
                  </a:lnTo>
                  <a:lnTo>
                    <a:pt x="353" y="75"/>
                  </a:lnTo>
                  <a:lnTo>
                    <a:pt x="352" y="78"/>
                  </a:lnTo>
                  <a:lnTo>
                    <a:pt x="355" y="80"/>
                  </a:lnTo>
                  <a:lnTo>
                    <a:pt x="358" y="82"/>
                  </a:lnTo>
                  <a:lnTo>
                    <a:pt x="358" y="83"/>
                  </a:lnTo>
                  <a:lnTo>
                    <a:pt x="360" y="87"/>
                  </a:lnTo>
                  <a:lnTo>
                    <a:pt x="361" y="89"/>
                  </a:lnTo>
                  <a:lnTo>
                    <a:pt x="361" y="90"/>
                  </a:lnTo>
                  <a:lnTo>
                    <a:pt x="363" y="92"/>
                  </a:lnTo>
                  <a:lnTo>
                    <a:pt x="365" y="94"/>
                  </a:lnTo>
                  <a:lnTo>
                    <a:pt x="366" y="96"/>
                  </a:lnTo>
                  <a:lnTo>
                    <a:pt x="368" y="96"/>
                  </a:lnTo>
                  <a:lnTo>
                    <a:pt x="369" y="96"/>
                  </a:lnTo>
                  <a:lnTo>
                    <a:pt x="369" y="96"/>
                  </a:lnTo>
                  <a:lnTo>
                    <a:pt x="371" y="96"/>
                  </a:lnTo>
                  <a:lnTo>
                    <a:pt x="373" y="96"/>
                  </a:lnTo>
                  <a:lnTo>
                    <a:pt x="374" y="96"/>
                  </a:lnTo>
                  <a:lnTo>
                    <a:pt x="376" y="96"/>
                  </a:lnTo>
                  <a:lnTo>
                    <a:pt x="377" y="97"/>
                  </a:lnTo>
                  <a:lnTo>
                    <a:pt x="380" y="99"/>
                  </a:lnTo>
                  <a:lnTo>
                    <a:pt x="382" y="101"/>
                  </a:lnTo>
                  <a:lnTo>
                    <a:pt x="384" y="103"/>
                  </a:lnTo>
                  <a:lnTo>
                    <a:pt x="387" y="106"/>
                  </a:lnTo>
                  <a:lnTo>
                    <a:pt x="388" y="108"/>
                  </a:lnTo>
                  <a:lnTo>
                    <a:pt x="390" y="110"/>
                  </a:lnTo>
                  <a:lnTo>
                    <a:pt x="393" y="111"/>
                  </a:lnTo>
                  <a:lnTo>
                    <a:pt x="396" y="113"/>
                  </a:lnTo>
                  <a:lnTo>
                    <a:pt x="399" y="117"/>
                  </a:lnTo>
                  <a:lnTo>
                    <a:pt x="401" y="118"/>
                  </a:lnTo>
                  <a:lnTo>
                    <a:pt x="404" y="122"/>
                  </a:lnTo>
                  <a:lnTo>
                    <a:pt x="406" y="125"/>
                  </a:lnTo>
                  <a:lnTo>
                    <a:pt x="407" y="127"/>
                  </a:lnTo>
                  <a:lnTo>
                    <a:pt x="411" y="129"/>
                  </a:lnTo>
                  <a:lnTo>
                    <a:pt x="414" y="131"/>
                  </a:lnTo>
                  <a:lnTo>
                    <a:pt x="420" y="129"/>
                  </a:lnTo>
                  <a:lnTo>
                    <a:pt x="425" y="124"/>
                  </a:lnTo>
                  <a:lnTo>
                    <a:pt x="430" y="115"/>
                  </a:lnTo>
                  <a:lnTo>
                    <a:pt x="434" y="106"/>
                  </a:lnTo>
                  <a:lnTo>
                    <a:pt x="438" y="96"/>
                  </a:lnTo>
                  <a:lnTo>
                    <a:pt x="441" y="85"/>
                  </a:lnTo>
                  <a:lnTo>
                    <a:pt x="442" y="76"/>
                  </a:lnTo>
                  <a:lnTo>
                    <a:pt x="442" y="68"/>
                  </a:lnTo>
                  <a:lnTo>
                    <a:pt x="444" y="57"/>
                  </a:lnTo>
                  <a:lnTo>
                    <a:pt x="445" y="49"/>
                  </a:lnTo>
                  <a:lnTo>
                    <a:pt x="449" y="40"/>
                  </a:lnTo>
                  <a:lnTo>
                    <a:pt x="452" y="33"/>
                  </a:lnTo>
                  <a:lnTo>
                    <a:pt x="453" y="26"/>
                  </a:lnTo>
                  <a:lnTo>
                    <a:pt x="457" y="17"/>
                  </a:lnTo>
                  <a:lnTo>
                    <a:pt x="458" y="8"/>
                  </a:lnTo>
                  <a:lnTo>
                    <a:pt x="460" y="0"/>
                  </a:lnTo>
                  <a:lnTo>
                    <a:pt x="460" y="3"/>
                  </a:lnTo>
                  <a:lnTo>
                    <a:pt x="461" y="5"/>
                  </a:lnTo>
                  <a:lnTo>
                    <a:pt x="463" y="8"/>
                  </a:lnTo>
                  <a:lnTo>
                    <a:pt x="466" y="12"/>
                  </a:lnTo>
                  <a:lnTo>
                    <a:pt x="468" y="15"/>
                  </a:lnTo>
                  <a:lnTo>
                    <a:pt x="469" y="17"/>
                  </a:lnTo>
                  <a:lnTo>
                    <a:pt x="471" y="19"/>
                  </a:lnTo>
                  <a:lnTo>
                    <a:pt x="472" y="21"/>
                  </a:lnTo>
                  <a:lnTo>
                    <a:pt x="472" y="21"/>
                  </a:lnTo>
                  <a:lnTo>
                    <a:pt x="472" y="21"/>
                  </a:lnTo>
                  <a:lnTo>
                    <a:pt x="471" y="22"/>
                  </a:lnTo>
                  <a:lnTo>
                    <a:pt x="471" y="22"/>
                  </a:lnTo>
                  <a:lnTo>
                    <a:pt x="469" y="22"/>
                  </a:lnTo>
                  <a:lnTo>
                    <a:pt x="469" y="22"/>
                  </a:lnTo>
                  <a:lnTo>
                    <a:pt x="468" y="22"/>
                  </a:lnTo>
                  <a:lnTo>
                    <a:pt x="468" y="22"/>
                  </a:lnTo>
                  <a:lnTo>
                    <a:pt x="468" y="26"/>
                  </a:lnTo>
                  <a:lnTo>
                    <a:pt x="469" y="28"/>
                  </a:lnTo>
                  <a:lnTo>
                    <a:pt x="469" y="29"/>
                  </a:lnTo>
                  <a:lnTo>
                    <a:pt x="471" y="31"/>
                  </a:lnTo>
                  <a:lnTo>
                    <a:pt x="471" y="33"/>
                  </a:lnTo>
                  <a:lnTo>
                    <a:pt x="472" y="35"/>
                  </a:lnTo>
                  <a:lnTo>
                    <a:pt x="472" y="36"/>
                  </a:lnTo>
                  <a:lnTo>
                    <a:pt x="472" y="38"/>
                  </a:lnTo>
                  <a:lnTo>
                    <a:pt x="472" y="42"/>
                  </a:lnTo>
                  <a:lnTo>
                    <a:pt x="472" y="43"/>
                  </a:lnTo>
                  <a:lnTo>
                    <a:pt x="472" y="45"/>
                  </a:lnTo>
                  <a:lnTo>
                    <a:pt x="471" y="49"/>
                  </a:lnTo>
                  <a:lnTo>
                    <a:pt x="471" y="50"/>
                  </a:lnTo>
                  <a:lnTo>
                    <a:pt x="471" y="52"/>
                  </a:lnTo>
                  <a:lnTo>
                    <a:pt x="469" y="54"/>
                  </a:lnTo>
                  <a:lnTo>
                    <a:pt x="469" y="56"/>
                  </a:lnTo>
                  <a:lnTo>
                    <a:pt x="469" y="59"/>
                  </a:lnTo>
                  <a:lnTo>
                    <a:pt x="471" y="61"/>
                  </a:lnTo>
                  <a:lnTo>
                    <a:pt x="472" y="63"/>
                  </a:lnTo>
                  <a:lnTo>
                    <a:pt x="474" y="64"/>
                  </a:lnTo>
                  <a:lnTo>
                    <a:pt x="476" y="66"/>
                  </a:lnTo>
                  <a:lnTo>
                    <a:pt x="477" y="68"/>
                  </a:lnTo>
                  <a:lnTo>
                    <a:pt x="479" y="68"/>
                  </a:lnTo>
                  <a:lnTo>
                    <a:pt x="482" y="68"/>
                  </a:lnTo>
                  <a:lnTo>
                    <a:pt x="482" y="70"/>
                  </a:lnTo>
                  <a:lnTo>
                    <a:pt x="482" y="71"/>
                  </a:lnTo>
                  <a:lnTo>
                    <a:pt x="484" y="71"/>
                  </a:lnTo>
                  <a:lnTo>
                    <a:pt x="484" y="73"/>
                  </a:lnTo>
                  <a:lnTo>
                    <a:pt x="485" y="73"/>
                  </a:lnTo>
                  <a:lnTo>
                    <a:pt x="487" y="73"/>
                  </a:lnTo>
                  <a:lnTo>
                    <a:pt x="487" y="75"/>
                  </a:lnTo>
                  <a:lnTo>
                    <a:pt x="488" y="75"/>
                  </a:lnTo>
                  <a:lnTo>
                    <a:pt x="488" y="85"/>
                  </a:lnTo>
                  <a:lnTo>
                    <a:pt x="490" y="96"/>
                  </a:lnTo>
                  <a:lnTo>
                    <a:pt x="491" y="104"/>
                  </a:lnTo>
                  <a:lnTo>
                    <a:pt x="493" y="113"/>
                  </a:lnTo>
                  <a:lnTo>
                    <a:pt x="495" y="122"/>
                  </a:lnTo>
                  <a:lnTo>
                    <a:pt x="495" y="132"/>
                  </a:lnTo>
                  <a:lnTo>
                    <a:pt x="496" y="141"/>
                  </a:lnTo>
                  <a:lnTo>
                    <a:pt x="496" y="150"/>
                  </a:lnTo>
                  <a:lnTo>
                    <a:pt x="498" y="152"/>
                  </a:lnTo>
                  <a:lnTo>
                    <a:pt x="498" y="153"/>
                  </a:lnTo>
                  <a:lnTo>
                    <a:pt x="499" y="153"/>
                  </a:lnTo>
                  <a:lnTo>
                    <a:pt x="503" y="155"/>
                  </a:lnTo>
                  <a:lnTo>
                    <a:pt x="504" y="155"/>
                  </a:lnTo>
                  <a:lnTo>
                    <a:pt x="506" y="155"/>
                  </a:lnTo>
                  <a:lnTo>
                    <a:pt x="507" y="157"/>
                  </a:lnTo>
                  <a:lnTo>
                    <a:pt x="509" y="158"/>
                  </a:lnTo>
                  <a:lnTo>
                    <a:pt x="510" y="160"/>
                  </a:lnTo>
                  <a:lnTo>
                    <a:pt x="510" y="162"/>
                  </a:lnTo>
                  <a:lnTo>
                    <a:pt x="512" y="164"/>
                  </a:lnTo>
                  <a:lnTo>
                    <a:pt x="512" y="165"/>
                  </a:lnTo>
                  <a:lnTo>
                    <a:pt x="514" y="165"/>
                  </a:lnTo>
                  <a:lnTo>
                    <a:pt x="515" y="167"/>
                  </a:lnTo>
                  <a:lnTo>
                    <a:pt x="515" y="167"/>
                  </a:lnTo>
                  <a:lnTo>
                    <a:pt x="517" y="167"/>
                  </a:lnTo>
                  <a:lnTo>
                    <a:pt x="517" y="171"/>
                  </a:lnTo>
                  <a:lnTo>
                    <a:pt x="518" y="176"/>
                  </a:lnTo>
                  <a:lnTo>
                    <a:pt x="520" y="183"/>
                  </a:lnTo>
                  <a:lnTo>
                    <a:pt x="522" y="190"/>
                  </a:lnTo>
                  <a:lnTo>
                    <a:pt x="523" y="197"/>
                  </a:lnTo>
                  <a:lnTo>
                    <a:pt x="526" y="202"/>
                  </a:lnTo>
                  <a:lnTo>
                    <a:pt x="528" y="207"/>
                  </a:lnTo>
                  <a:lnTo>
                    <a:pt x="530" y="209"/>
                  </a:lnTo>
                  <a:lnTo>
                    <a:pt x="530" y="211"/>
                  </a:lnTo>
                  <a:lnTo>
                    <a:pt x="531" y="211"/>
                  </a:lnTo>
                  <a:lnTo>
                    <a:pt x="534" y="211"/>
                  </a:lnTo>
                  <a:lnTo>
                    <a:pt x="536" y="213"/>
                  </a:lnTo>
                  <a:lnTo>
                    <a:pt x="537" y="213"/>
                  </a:lnTo>
                  <a:lnTo>
                    <a:pt x="541" y="213"/>
                  </a:lnTo>
                  <a:lnTo>
                    <a:pt x="542" y="213"/>
                  </a:lnTo>
                  <a:lnTo>
                    <a:pt x="544" y="214"/>
                  </a:lnTo>
                  <a:lnTo>
                    <a:pt x="544" y="216"/>
                  </a:lnTo>
                  <a:lnTo>
                    <a:pt x="544" y="216"/>
                  </a:lnTo>
                  <a:lnTo>
                    <a:pt x="542" y="218"/>
                  </a:lnTo>
                  <a:lnTo>
                    <a:pt x="542" y="220"/>
                  </a:lnTo>
                  <a:lnTo>
                    <a:pt x="541" y="220"/>
                  </a:lnTo>
                  <a:lnTo>
                    <a:pt x="541" y="220"/>
                  </a:lnTo>
                  <a:lnTo>
                    <a:pt x="539" y="221"/>
                  </a:lnTo>
                  <a:lnTo>
                    <a:pt x="537" y="221"/>
                  </a:lnTo>
                  <a:lnTo>
                    <a:pt x="539" y="227"/>
                  </a:lnTo>
                  <a:lnTo>
                    <a:pt x="542" y="232"/>
                  </a:lnTo>
                  <a:lnTo>
                    <a:pt x="545" y="237"/>
                  </a:lnTo>
                  <a:lnTo>
                    <a:pt x="549" y="242"/>
                  </a:lnTo>
                  <a:lnTo>
                    <a:pt x="552" y="247"/>
                  </a:lnTo>
                  <a:lnTo>
                    <a:pt x="555" y="253"/>
                  </a:lnTo>
                  <a:lnTo>
                    <a:pt x="558" y="258"/>
                  </a:lnTo>
                  <a:lnTo>
                    <a:pt x="561" y="261"/>
                  </a:lnTo>
                  <a:lnTo>
                    <a:pt x="561" y="261"/>
                  </a:lnTo>
                  <a:lnTo>
                    <a:pt x="563" y="261"/>
                  </a:lnTo>
                  <a:lnTo>
                    <a:pt x="563" y="260"/>
                  </a:lnTo>
                  <a:lnTo>
                    <a:pt x="563" y="260"/>
                  </a:lnTo>
                  <a:lnTo>
                    <a:pt x="564" y="258"/>
                  </a:lnTo>
                  <a:lnTo>
                    <a:pt x="564" y="258"/>
                  </a:lnTo>
                  <a:lnTo>
                    <a:pt x="564" y="256"/>
                  </a:lnTo>
                  <a:lnTo>
                    <a:pt x="564" y="254"/>
                  </a:lnTo>
                  <a:lnTo>
                    <a:pt x="564" y="256"/>
                  </a:lnTo>
                  <a:lnTo>
                    <a:pt x="564" y="258"/>
                  </a:lnTo>
                  <a:lnTo>
                    <a:pt x="564" y="258"/>
                  </a:lnTo>
                  <a:lnTo>
                    <a:pt x="564" y="260"/>
                  </a:lnTo>
                  <a:lnTo>
                    <a:pt x="564" y="260"/>
                  </a:lnTo>
                  <a:lnTo>
                    <a:pt x="564" y="261"/>
                  </a:lnTo>
                  <a:lnTo>
                    <a:pt x="564" y="263"/>
                  </a:lnTo>
                  <a:lnTo>
                    <a:pt x="564" y="263"/>
                  </a:lnTo>
                  <a:lnTo>
                    <a:pt x="556" y="289"/>
                  </a:lnTo>
                  <a:lnTo>
                    <a:pt x="556" y="298"/>
                  </a:lnTo>
                  <a:lnTo>
                    <a:pt x="555" y="307"/>
                  </a:lnTo>
                  <a:lnTo>
                    <a:pt x="553" y="314"/>
                  </a:lnTo>
                  <a:lnTo>
                    <a:pt x="550" y="321"/>
                  </a:lnTo>
                  <a:lnTo>
                    <a:pt x="545" y="329"/>
                  </a:lnTo>
                  <a:lnTo>
                    <a:pt x="541" y="335"/>
                  </a:lnTo>
                  <a:lnTo>
                    <a:pt x="537" y="342"/>
                  </a:lnTo>
                  <a:lnTo>
                    <a:pt x="534" y="347"/>
                  </a:lnTo>
                  <a:lnTo>
                    <a:pt x="530" y="354"/>
                  </a:lnTo>
                  <a:lnTo>
                    <a:pt x="526" y="363"/>
                  </a:lnTo>
                  <a:lnTo>
                    <a:pt x="522" y="371"/>
                  </a:lnTo>
                  <a:lnTo>
                    <a:pt x="517" y="378"/>
                  </a:lnTo>
                  <a:lnTo>
                    <a:pt x="512" y="387"/>
                  </a:lnTo>
                  <a:lnTo>
                    <a:pt x="506" y="392"/>
                  </a:lnTo>
                  <a:lnTo>
                    <a:pt x="498" y="396"/>
                  </a:lnTo>
                  <a:lnTo>
                    <a:pt x="490" y="397"/>
                  </a:lnTo>
                  <a:lnTo>
                    <a:pt x="488" y="404"/>
                  </a:lnTo>
                  <a:lnTo>
                    <a:pt x="487" y="410"/>
                  </a:lnTo>
                  <a:lnTo>
                    <a:pt x="484" y="415"/>
                  </a:lnTo>
                  <a:lnTo>
                    <a:pt x="479" y="418"/>
                  </a:lnTo>
                  <a:lnTo>
                    <a:pt x="474" y="424"/>
                  </a:lnTo>
                  <a:lnTo>
                    <a:pt x="469" y="427"/>
                  </a:lnTo>
                  <a:lnTo>
                    <a:pt x="464" y="431"/>
                  </a:lnTo>
                  <a:lnTo>
                    <a:pt x="460" y="436"/>
                  </a:lnTo>
                  <a:lnTo>
                    <a:pt x="457" y="439"/>
                  </a:lnTo>
                  <a:lnTo>
                    <a:pt x="453" y="443"/>
                  </a:lnTo>
                  <a:lnTo>
                    <a:pt x="452" y="446"/>
                  </a:lnTo>
                  <a:lnTo>
                    <a:pt x="449" y="450"/>
                  </a:lnTo>
                  <a:lnTo>
                    <a:pt x="447" y="453"/>
                  </a:lnTo>
                  <a:lnTo>
                    <a:pt x="444" y="459"/>
                  </a:lnTo>
                  <a:lnTo>
                    <a:pt x="441" y="462"/>
                  </a:lnTo>
                  <a:lnTo>
                    <a:pt x="438" y="467"/>
                  </a:lnTo>
                  <a:lnTo>
                    <a:pt x="436" y="469"/>
                  </a:lnTo>
                  <a:lnTo>
                    <a:pt x="434" y="473"/>
                  </a:lnTo>
                  <a:lnTo>
                    <a:pt x="434" y="474"/>
                  </a:lnTo>
                  <a:lnTo>
                    <a:pt x="433" y="478"/>
                  </a:lnTo>
                  <a:lnTo>
                    <a:pt x="433" y="479"/>
                  </a:lnTo>
                  <a:lnTo>
                    <a:pt x="431" y="479"/>
                  </a:lnTo>
                  <a:lnTo>
                    <a:pt x="430" y="481"/>
                  </a:lnTo>
                  <a:lnTo>
                    <a:pt x="428" y="481"/>
                  </a:lnTo>
                  <a:lnTo>
                    <a:pt x="425" y="481"/>
                  </a:lnTo>
                  <a:lnTo>
                    <a:pt x="423" y="481"/>
                  </a:lnTo>
                  <a:lnTo>
                    <a:pt x="422" y="481"/>
                  </a:lnTo>
                  <a:lnTo>
                    <a:pt x="420" y="481"/>
                  </a:lnTo>
                  <a:lnTo>
                    <a:pt x="419" y="481"/>
                  </a:lnTo>
                  <a:lnTo>
                    <a:pt x="417" y="481"/>
                  </a:lnTo>
                  <a:lnTo>
                    <a:pt x="415" y="481"/>
                  </a:lnTo>
                  <a:lnTo>
                    <a:pt x="414" y="481"/>
                  </a:lnTo>
                  <a:lnTo>
                    <a:pt x="411" y="481"/>
                  </a:lnTo>
                  <a:lnTo>
                    <a:pt x="407" y="483"/>
                  </a:lnTo>
                  <a:lnTo>
                    <a:pt x="404" y="485"/>
                  </a:lnTo>
                  <a:lnTo>
                    <a:pt x="399" y="488"/>
                  </a:lnTo>
                  <a:lnTo>
                    <a:pt x="395" y="490"/>
                  </a:lnTo>
                  <a:lnTo>
                    <a:pt x="390" y="493"/>
                  </a:lnTo>
                  <a:lnTo>
                    <a:pt x="384" y="495"/>
                  </a:lnTo>
                  <a:lnTo>
                    <a:pt x="377" y="499"/>
                  </a:lnTo>
                  <a:lnTo>
                    <a:pt x="377" y="499"/>
                  </a:lnTo>
                  <a:lnTo>
                    <a:pt x="377" y="497"/>
                  </a:lnTo>
                  <a:lnTo>
                    <a:pt x="377" y="497"/>
                  </a:lnTo>
                  <a:lnTo>
                    <a:pt x="377" y="497"/>
                  </a:lnTo>
                  <a:lnTo>
                    <a:pt x="377" y="495"/>
                  </a:lnTo>
                  <a:lnTo>
                    <a:pt x="377" y="495"/>
                  </a:lnTo>
                  <a:lnTo>
                    <a:pt x="377" y="495"/>
                  </a:lnTo>
                  <a:lnTo>
                    <a:pt x="377" y="495"/>
                  </a:lnTo>
                  <a:lnTo>
                    <a:pt x="374" y="493"/>
                  </a:lnTo>
                  <a:lnTo>
                    <a:pt x="371" y="493"/>
                  </a:lnTo>
                  <a:lnTo>
                    <a:pt x="369" y="492"/>
                  </a:lnTo>
                  <a:lnTo>
                    <a:pt x="368" y="490"/>
                  </a:lnTo>
                  <a:lnTo>
                    <a:pt x="368" y="486"/>
                  </a:lnTo>
                  <a:lnTo>
                    <a:pt x="366" y="485"/>
                  </a:lnTo>
                  <a:lnTo>
                    <a:pt x="366" y="483"/>
                  </a:lnTo>
                  <a:lnTo>
                    <a:pt x="366" y="481"/>
                  </a:lnTo>
                  <a:lnTo>
                    <a:pt x="363" y="485"/>
                  </a:lnTo>
                  <a:lnTo>
                    <a:pt x="360" y="486"/>
                  </a:lnTo>
                  <a:lnTo>
                    <a:pt x="357" y="490"/>
                  </a:lnTo>
                  <a:lnTo>
                    <a:pt x="353" y="492"/>
                  </a:lnTo>
                  <a:lnTo>
                    <a:pt x="350" y="495"/>
                  </a:lnTo>
                  <a:lnTo>
                    <a:pt x="347" y="497"/>
                  </a:lnTo>
                  <a:lnTo>
                    <a:pt x="346" y="497"/>
                  </a:lnTo>
                  <a:lnTo>
                    <a:pt x="342" y="499"/>
                  </a:lnTo>
                  <a:lnTo>
                    <a:pt x="342" y="499"/>
                  </a:lnTo>
                  <a:lnTo>
                    <a:pt x="341" y="497"/>
                  </a:lnTo>
                  <a:lnTo>
                    <a:pt x="341" y="497"/>
                  </a:lnTo>
                  <a:lnTo>
                    <a:pt x="339" y="497"/>
                  </a:lnTo>
                  <a:lnTo>
                    <a:pt x="339" y="495"/>
                  </a:lnTo>
                  <a:lnTo>
                    <a:pt x="338" y="495"/>
                  </a:lnTo>
                  <a:lnTo>
                    <a:pt x="338" y="493"/>
                  </a:lnTo>
                  <a:lnTo>
                    <a:pt x="338" y="493"/>
                  </a:lnTo>
                  <a:lnTo>
                    <a:pt x="333" y="492"/>
                  </a:lnTo>
                  <a:lnTo>
                    <a:pt x="327" y="492"/>
                  </a:lnTo>
                  <a:lnTo>
                    <a:pt x="322" y="490"/>
                  </a:lnTo>
                  <a:lnTo>
                    <a:pt x="317" y="488"/>
                  </a:lnTo>
                  <a:lnTo>
                    <a:pt x="312" y="486"/>
                  </a:lnTo>
                  <a:lnTo>
                    <a:pt x="309" y="483"/>
                  </a:lnTo>
                  <a:lnTo>
                    <a:pt x="306" y="479"/>
                  </a:lnTo>
                  <a:lnTo>
                    <a:pt x="306" y="474"/>
                  </a:lnTo>
                  <a:lnTo>
                    <a:pt x="306" y="471"/>
                  </a:lnTo>
                  <a:lnTo>
                    <a:pt x="306" y="469"/>
                  </a:lnTo>
                  <a:lnTo>
                    <a:pt x="307" y="467"/>
                  </a:lnTo>
                  <a:lnTo>
                    <a:pt x="309" y="466"/>
                  </a:lnTo>
                  <a:lnTo>
                    <a:pt x="311" y="464"/>
                  </a:lnTo>
                  <a:lnTo>
                    <a:pt x="311" y="460"/>
                  </a:lnTo>
                  <a:lnTo>
                    <a:pt x="312" y="459"/>
                  </a:lnTo>
                  <a:lnTo>
                    <a:pt x="312" y="455"/>
                  </a:lnTo>
                  <a:lnTo>
                    <a:pt x="312" y="445"/>
                  </a:lnTo>
                  <a:lnTo>
                    <a:pt x="315" y="439"/>
                  </a:lnTo>
                  <a:lnTo>
                    <a:pt x="304" y="439"/>
                  </a:lnTo>
                  <a:lnTo>
                    <a:pt x="303" y="443"/>
                  </a:lnTo>
                  <a:lnTo>
                    <a:pt x="303" y="441"/>
                  </a:lnTo>
                  <a:lnTo>
                    <a:pt x="304" y="439"/>
                  </a:lnTo>
                  <a:lnTo>
                    <a:pt x="304" y="438"/>
                  </a:lnTo>
                  <a:lnTo>
                    <a:pt x="306" y="436"/>
                  </a:lnTo>
                  <a:lnTo>
                    <a:pt x="306" y="436"/>
                  </a:lnTo>
                  <a:lnTo>
                    <a:pt x="307" y="434"/>
                  </a:lnTo>
                  <a:lnTo>
                    <a:pt x="309" y="432"/>
                  </a:lnTo>
                  <a:lnTo>
                    <a:pt x="309" y="431"/>
                  </a:lnTo>
                  <a:lnTo>
                    <a:pt x="309" y="420"/>
                  </a:lnTo>
                  <a:lnTo>
                    <a:pt x="306" y="422"/>
                  </a:lnTo>
                  <a:lnTo>
                    <a:pt x="304" y="422"/>
                  </a:lnTo>
                  <a:lnTo>
                    <a:pt x="303" y="425"/>
                  </a:lnTo>
                  <a:lnTo>
                    <a:pt x="301" y="427"/>
                  </a:lnTo>
                  <a:lnTo>
                    <a:pt x="300" y="429"/>
                  </a:lnTo>
                  <a:lnTo>
                    <a:pt x="298" y="431"/>
                  </a:lnTo>
                  <a:lnTo>
                    <a:pt x="296" y="432"/>
                  </a:lnTo>
                  <a:lnTo>
                    <a:pt x="293" y="432"/>
                  </a:lnTo>
                  <a:lnTo>
                    <a:pt x="287" y="432"/>
                  </a:lnTo>
                  <a:lnTo>
                    <a:pt x="292" y="429"/>
                  </a:lnTo>
                  <a:lnTo>
                    <a:pt x="295" y="424"/>
                  </a:lnTo>
                  <a:lnTo>
                    <a:pt x="300" y="418"/>
                  </a:lnTo>
                  <a:lnTo>
                    <a:pt x="303" y="415"/>
                  </a:lnTo>
                  <a:lnTo>
                    <a:pt x="306" y="410"/>
                  </a:lnTo>
                  <a:lnTo>
                    <a:pt x="309" y="406"/>
                  </a:lnTo>
                  <a:lnTo>
                    <a:pt x="312" y="401"/>
                  </a:lnTo>
                  <a:lnTo>
                    <a:pt x="315" y="396"/>
                  </a:lnTo>
                  <a:lnTo>
                    <a:pt x="314" y="396"/>
                  </a:lnTo>
                  <a:lnTo>
                    <a:pt x="312" y="396"/>
                  </a:lnTo>
                  <a:lnTo>
                    <a:pt x="311" y="396"/>
                  </a:lnTo>
                  <a:lnTo>
                    <a:pt x="309" y="397"/>
                  </a:lnTo>
                  <a:lnTo>
                    <a:pt x="309" y="397"/>
                  </a:lnTo>
                  <a:lnTo>
                    <a:pt x="307" y="399"/>
                  </a:lnTo>
                  <a:lnTo>
                    <a:pt x="306" y="401"/>
                  </a:lnTo>
                  <a:lnTo>
                    <a:pt x="304" y="401"/>
                  </a:lnTo>
                  <a:lnTo>
                    <a:pt x="301" y="404"/>
                  </a:lnTo>
                  <a:lnTo>
                    <a:pt x="298" y="408"/>
                  </a:lnTo>
                  <a:lnTo>
                    <a:pt x="292" y="411"/>
                  </a:lnTo>
                  <a:lnTo>
                    <a:pt x="287" y="417"/>
                  </a:lnTo>
                  <a:lnTo>
                    <a:pt x="281" y="422"/>
                  </a:lnTo>
                  <a:lnTo>
                    <a:pt x="276" y="425"/>
                  </a:lnTo>
                  <a:lnTo>
                    <a:pt x="273" y="429"/>
                  </a:lnTo>
                  <a:lnTo>
                    <a:pt x="269" y="429"/>
                  </a:lnTo>
                  <a:lnTo>
                    <a:pt x="269" y="397"/>
                  </a:lnTo>
                  <a:lnTo>
                    <a:pt x="268" y="397"/>
                  </a:lnTo>
                  <a:lnTo>
                    <a:pt x="266" y="396"/>
                  </a:lnTo>
                  <a:lnTo>
                    <a:pt x="265" y="396"/>
                  </a:lnTo>
                  <a:lnTo>
                    <a:pt x="263" y="394"/>
                  </a:lnTo>
                  <a:lnTo>
                    <a:pt x="263" y="392"/>
                  </a:lnTo>
                  <a:lnTo>
                    <a:pt x="263" y="391"/>
                  </a:lnTo>
                  <a:lnTo>
                    <a:pt x="263" y="389"/>
                  </a:lnTo>
                  <a:lnTo>
                    <a:pt x="263" y="387"/>
                  </a:lnTo>
                  <a:lnTo>
                    <a:pt x="260" y="384"/>
                  </a:lnTo>
                  <a:lnTo>
                    <a:pt x="257" y="380"/>
                  </a:lnTo>
                  <a:lnTo>
                    <a:pt x="254" y="378"/>
                  </a:lnTo>
                  <a:lnTo>
                    <a:pt x="249" y="375"/>
                  </a:lnTo>
                  <a:lnTo>
                    <a:pt x="244" y="371"/>
                  </a:lnTo>
                  <a:lnTo>
                    <a:pt x="239" y="370"/>
                  </a:lnTo>
                  <a:lnTo>
                    <a:pt x="235" y="368"/>
                  </a:lnTo>
                  <a:lnTo>
                    <a:pt x="230" y="368"/>
                  </a:lnTo>
                  <a:lnTo>
                    <a:pt x="228" y="368"/>
                  </a:lnTo>
                  <a:lnTo>
                    <a:pt x="227" y="368"/>
                  </a:lnTo>
                  <a:lnTo>
                    <a:pt x="227" y="370"/>
                  </a:lnTo>
                  <a:lnTo>
                    <a:pt x="225" y="370"/>
                  </a:lnTo>
                  <a:lnTo>
                    <a:pt x="223" y="371"/>
                  </a:lnTo>
                  <a:lnTo>
                    <a:pt x="223" y="371"/>
                  </a:lnTo>
                  <a:lnTo>
                    <a:pt x="222" y="373"/>
                  </a:lnTo>
                  <a:lnTo>
                    <a:pt x="222" y="373"/>
                  </a:lnTo>
                  <a:lnTo>
                    <a:pt x="201" y="373"/>
                  </a:lnTo>
                  <a:lnTo>
                    <a:pt x="195" y="377"/>
                  </a:lnTo>
                  <a:lnTo>
                    <a:pt x="190" y="378"/>
                  </a:lnTo>
                  <a:lnTo>
                    <a:pt x="184" y="380"/>
                  </a:lnTo>
                  <a:lnTo>
                    <a:pt x="181" y="380"/>
                  </a:lnTo>
                  <a:lnTo>
                    <a:pt x="176" y="382"/>
                  </a:lnTo>
                  <a:lnTo>
                    <a:pt x="171" y="382"/>
                  </a:lnTo>
                  <a:lnTo>
                    <a:pt x="166" y="384"/>
                  </a:lnTo>
                  <a:lnTo>
                    <a:pt x="160" y="385"/>
                  </a:lnTo>
                  <a:lnTo>
                    <a:pt x="157" y="385"/>
                  </a:lnTo>
                  <a:lnTo>
                    <a:pt x="154" y="387"/>
                  </a:lnTo>
                  <a:lnTo>
                    <a:pt x="149" y="389"/>
                  </a:lnTo>
                  <a:lnTo>
                    <a:pt x="144" y="391"/>
                  </a:lnTo>
                  <a:lnTo>
                    <a:pt x="139" y="392"/>
                  </a:lnTo>
                  <a:lnTo>
                    <a:pt x="135" y="394"/>
                  </a:lnTo>
                  <a:lnTo>
                    <a:pt x="131" y="396"/>
                  </a:lnTo>
                  <a:lnTo>
                    <a:pt x="130" y="397"/>
                  </a:lnTo>
                  <a:lnTo>
                    <a:pt x="127" y="401"/>
                  </a:lnTo>
                  <a:lnTo>
                    <a:pt x="125" y="403"/>
                  </a:lnTo>
                  <a:lnTo>
                    <a:pt x="124" y="406"/>
                  </a:lnTo>
                  <a:lnTo>
                    <a:pt x="122" y="408"/>
                  </a:lnTo>
                  <a:lnTo>
                    <a:pt x="120" y="410"/>
                  </a:lnTo>
                  <a:lnTo>
                    <a:pt x="119" y="411"/>
                  </a:lnTo>
                  <a:lnTo>
                    <a:pt x="116" y="413"/>
                  </a:lnTo>
                  <a:lnTo>
                    <a:pt x="112" y="413"/>
                  </a:lnTo>
                  <a:lnTo>
                    <a:pt x="73" y="413"/>
                  </a:lnTo>
                  <a:lnTo>
                    <a:pt x="65" y="415"/>
                  </a:lnTo>
                  <a:lnTo>
                    <a:pt x="60" y="418"/>
                  </a:lnTo>
                  <a:lnTo>
                    <a:pt x="55" y="420"/>
                  </a:lnTo>
                  <a:lnTo>
                    <a:pt x="51" y="424"/>
                  </a:lnTo>
                  <a:lnTo>
                    <a:pt x="46" y="425"/>
                  </a:lnTo>
                  <a:lnTo>
                    <a:pt x="39" y="427"/>
                  </a:lnTo>
                  <a:lnTo>
                    <a:pt x="33" y="429"/>
                  </a:lnTo>
                  <a:lnTo>
                    <a:pt x="25" y="429"/>
                  </a:lnTo>
                  <a:lnTo>
                    <a:pt x="19" y="429"/>
                  </a:lnTo>
                  <a:lnTo>
                    <a:pt x="14" y="429"/>
                  </a:lnTo>
                  <a:lnTo>
                    <a:pt x="11" y="427"/>
                  </a:lnTo>
                  <a:lnTo>
                    <a:pt x="6" y="425"/>
                  </a:lnTo>
                  <a:lnTo>
                    <a:pt x="3" y="422"/>
                  </a:lnTo>
                  <a:lnTo>
                    <a:pt x="1" y="418"/>
                  </a:lnTo>
                  <a:lnTo>
                    <a:pt x="0" y="415"/>
                  </a:lnTo>
                  <a:lnTo>
                    <a:pt x="0" y="411"/>
                  </a:lnTo>
                  <a:lnTo>
                    <a:pt x="0" y="410"/>
                  </a:lnTo>
                  <a:lnTo>
                    <a:pt x="1" y="408"/>
                  </a:lnTo>
                  <a:lnTo>
                    <a:pt x="3" y="406"/>
                  </a:lnTo>
                  <a:lnTo>
                    <a:pt x="5" y="406"/>
                  </a:lnTo>
                  <a:lnTo>
                    <a:pt x="6" y="406"/>
                  </a:lnTo>
                  <a:lnTo>
                    <a:pt x="8" y="406"/>
                  </a:lnTo>
                  <a:lnTo>
                    <a:pt x="9" y="404"/>
                  </a:lnTo>
                  <a:lnTo>
                    <a:pt x="11" y="404"/>
                  </a:lnTo>
                  <a:lnTo>
                    <a:pt x="14" y="403"/>
                  </a:lnTo>
                  <a:lnTo>
                    <a:pt x="16" y="399"/>
                  </a:lnTo>
                  <a:lnTo>
                    <a:pt x="19" y="396"/>
                  </a:lnTo>
                  <a:lnTo>
                    <a:pt x="20" y="391"/>
                  </a:lnTo>
                  <a:lnTo>
                    <a:pt x="22" y="387"/>
                  </a:lnTo>
                  <a:lnTo>
                    <a:pt x="24" y="382"/>
                  </a:lnTo>
                  <a:lnTo>
                    <a:pt x="25" y="377"/>
                  </a:lnTo>
                  <a:lnTo>
                    <a:pt x="25" y="371"/>
                  </a:lnTo>
                  <a:lnTo>
                    <a:pt x="25" y="368"/>
                  </a:lnTo>
                  <a:lnTo>
                    <a:pt x="24" y="366"/>
                  </a:lnTo>
                  <a:lnTo>
                    <a:pt x="22" y="364"/>
                  </a:lnTo>
                  <a:lnTo>
                    <a:pt x="20" y="363"/>
                  </a:lnTo>
                  <a:lnTo>
                    <a:pt x="19" y="359"/>
                  </a:lnTo>
                  <a:lnTo>
                    <a:pt x="17" y="357"/>
                  </a:lnTo>
                  <a:lnTo>
                    <a:pt x="17" y="356"/>
                  </a:lnTo>
                  <a:lnTo>
                    <a:pt x="17" y="354"/>
                  </a:lnTo>
                  <a:lnTo>
                    <a:pt x="17" y="350"/>
                  </a:lnTo>
                  <a:lnTo>
                    <a:pt x="17" y="347"/>
                  </a:lnTo>
                  <a:lnTo>
                    <a:pt x="19" y="345"/>
                  </a:lnTo>
                  <a:lnTo>
                    <a:pt x="20" y="343"/>
                  </a:lnTo>
                  <a:lnTo>
                    <a:pt x="22" y="342"/>
                  </a:lnTo>
                  <a:lnTo>
                    <a:pt x="24" y="340"/>
                  </a:lnTo>
                  <a:lnTo>
                    <a:pt x="25" y="338"/>
                  </a:lnTo>
                  <a:lnTo>
                    <a:pt x="25" y="335"/>
                  </a:lnTo>
                  <a:lnTo>
                    <a:pt x="25" y="326"/>
                  </a:lnTo>
                  <a:lnTo>
                    <a:pt x="24" y="319"/>
                  </a:lnTo>
                  <a:lnTo>
                    <a:pt x="22" y="312"/>
                  </a:lnTo>
                  <a:lnTo>
                    <a:pt x="19" y="303"/>
                  </a:lnTo>
                  <a:lnTo>
                    <a:pt x="17" y="296"/>
                  </a:lnTo>
                  <a:lnTo>
                    <a:pt x="16" y="289"/>
                  </a:lnTo>
                  <a:lnTo>
                    <a:pt x="12" y="282"/>
                  </a:lnTo>
                  <a:lnTo>
                    <a:pt x="11" y="277"/>
                  </a:lnTo>
                  <a:lnTo>
                    <a:pt x="11" y="268"/>
                  </a:lnTo>
                  <a:lnTo>
                    <a:pt x="12" y="270"/>
                  </a:lnTo>
                  <a:lnTo>
                    <a:pt x="12" y="272"/>
                  </a:lnTo>
                  <a:lnTo>
                    <a:pt x="14" y="274"/>
                  </a:lnTo>
                  <a:lnTo>
                    <a:pt x="14" y="275"/>
                  </a:lnTo>
                  <a:lnTo>
                    <a:pt x="16" y="277"/>
                  </a:lnTo>
                  <a:lnTo>
                    <a:pt x="16" y="277"/>
                  </a:lnTo>
                  <a:lnTo>
                    <a:pt x="17" y="279"/>
                  </a:lnTo>
                  <a:lnTo>
                    <a:pt x="19" y="281"/>
                  </a:lnTo>
                  <a:lnTo>
                    <a:pt x="19" y="274"/>
                  </a:lnTo>
                  <a:lnTo>
                    <a:pt x="19" y="275"/>
                  </a:lnTo>
                  <a:lnTo>
                    <a:pt x="19" y="275"/>
                  </a:lnTo>
                  <a:lnTo>
                    <a:pt x="19" y="277"/>
                  </a:lnTo>
                  <a:lnTo>
                    <a:pt x="20" y="279"/>
                  </a:lnTo>
                  <a:lnTo>
                    <a:pt x="22" y="279"/>
                  </a:lnTo>
                  <a:lnTo>
                    <a:pt x="22" y="281"/>
                  </a:lnTo>
                  <a:lnTo>
                    <a:pt x="24" y="281"/>
                  </a:lnTo>
                  <a:lnTo>
                    <a:pt x="25" y="281"/>
                  </a:lnTo>
                  <a:lnTo>
                    <a:pt x="25" y="279"/>
                  </a:lnTo>
                  <a:lnTo>
                    <a:pt x="27" y="277"/>
                  </a:lnTo>
                  <a:lnTo>
                    <a:pt x="28" y="277"/>
                  </a:lnTo>
                  <a:lnTo>
                    <a:pt x="28" y="275"/>
                  </a:lnTo>
                  <a:lnTo>
                    <a:pt x="30" y="274"/>
                  </a:lnTo>
                  <a:lnTo>
                    <a:pt x="32" y="272"/>
                  </a:lnTo>
                  <a:lnTo>
                    <a:pt x="32" y="270"/>
                  </a:lnTo>
                  <a:lnTo>
                    <a:pt x="32" y="270"/>
                  </a:lnTo>
                  <a:lnTo>
                    <a:pt x="32" y="267"/>
                  </a:lnTo>
                  <a:lnTo>
                    <a:pt x="30" y="263"/>
                  </a:lnTo>
                  <a:lnTo>
                    <a:pt x="28" y="261"/>
                  </a:lnTo>
                  <a:lnTo>
                    <a:pt x="27" y="258"/>
                  </a:lnTo>
                  <a:lnTo>
                    <a:pt x="25" y="256"/>
                  </a:lnTo>
                  <a:lnTo>
                    <a:pt x="25" y="254"/>
                  </a:lnTo>
                  <a:lnTo>
                    <a:pt x="24" y="251"/>
                  </a:lnTo>
                  <a:lnTo>
                    <a:pt x="24" y="249"/>
                  </a:lnTo>
                  <a:lnTo>
                    <a:pt x="24" y="246"/>
                  </a:lnTo>
                  <a:lnTo>
                    <a:pt x="24" y="244"/>
                  </a:lnTo>
                  <a:lnTo>
                    <a:pt x="25" y="240"/>
                  </a:lnTo>
                  <a:lnTo>
                    <a:pt x="27" y="239"/>
                  </a:lnTo>
                  <a:lnTo>
                    <a:pt x="28" y="237"/>
                  </a:lnTo>
                  <a:lnTo>
                    <a:pt x="30" y="235"/>
                  </a:lnTo>
                  <a:lnTo>
                    <a:pt x="32" y="235"/>
                  </a:lnTo>
                  <a:lnTo>
                    <a:pt x="33" y="233"/>
                  </a:lnTo>
                  <a:lnTo>
                    <a:pt x="33" y="233"/>
                  </a:lnTo>
                  <a:lnTo>
                    <a:pt x="33" y="232"/>
                  </a:lnTo>
                  <a:lnTo>
                    <a:pt x="33" y="230"/>
                  </a:lnTo>
                  <a:lnTo>
                    <a:pt x="33" y="230"/>
                  </a:lnTo>
                  <a:lnTo>
                    <a:pt x="33" y="228"/>
                  </a:lnTo>
                  <a:lnTo>
                    <a:pt x="33" y="227"/>
                  </a:lnTo>
                  <a:lnTo>
                    <a:pt x="33" y="227"/>
                  </a:lnTo>
                  <a:lnTo>
                    <a:pt x="33" y="225"/>
                  </a:lnTo>
                  <a:lnTo>
                    <a:pt x="33" y="223"/>
                  </a:lnTo>
                  <a:lnTo>
                    <a:pt x="33" y="220"/>
                  </a:lnTo>
                  <a:lnTo>
                    <a:pt x="35" y="218"/>
                  </a:lnTo>
                  <a:lnTo>
                    <a:pt x="35" y="216"/>
                  </a:lnTo>
                  <a:lnTo>
                    <a:pt x="35" y="213"/>
                  </a:lnTo>
                  <a:lnTo>
                    <a:pt x="35" y="211"/>
                  </a:lnTo>
                  <a:lnTo>
                    <a:pt x="35" y="209"/>
                  </a:lnTo>
                  <a:lnTo>
                    <a:pt x="35" y="206"/>
                  </a:lnTo>
                  <a:close/>
                </a:path>
              </a:pathLst>
            </a:custGeom>
            <a:grpFill/>
            <a:ln w="19050">
              <a:solidFill>
                <a:schemeClr val="bg1">
                  <a:lumMod val="75000"/>
                  <a:alpha val="20000"/>
                </a:schemeClr>
              </a:solidFill>
              <a:round/>
              <a:headEnd/>
              <a:tailEnd/>
            </a:ln>
            <a:effectLst/>
          </p:spPr>
          <p:txBody>
            <a:bodyPr/>
            <a:lstStyle/>
            <a:p>
              <a:pPr>
                <a:defRPr/>
              </a:pPr>
              <a:endParaRPr lang="en-US" kern="0" dirty="0">
                <a:solidFill>
                  <a:srgbClr val="26547C">
                    <a:lumMod val="60000"/>
                    <a:lumOff val="40000"/>
                  </a:srgbClr>
                </a:solidFill>
              </a:endParaRPr>
            </a:p>
          </p:txBody>
        </p:sp>
        <p:sp>
          <p:nvSpPr>
            <p:cNvPr id="60" name="Freeform 455"/>
            <p:cNvSpPr>
              <a:spLocks/>
            </p:cNvSpPr>
            <p:nvPr/>
          </p:nvSpPr>
          <p:spPr bwMode="auto">
            <a:xfrm>
              <a:off x="2791759" y="1162146"/>
              <a:ext cx="1186703" cy="682511"/>
            </a:xfrm>
            <a:custGeom>
              <a:avLst/>
              <a:gdLst/>
              <a:ahLst/>
              <a:cxnLst>
                <a:cxn ang="0">
                  <a:pos x="82" y="43"/>
                </a:cxn>
                <a:cxn ang="0">
                  <a:pos x="82" y="33"/>
                </a:cxn>
                <a:cxn ang="0">
                  <a:pos x="124" y="22"/>
                </a:cxn>
                <a:cxn ang="0">
                  <a:pos x="178" y="15"/>
                </a:cxn>
                <a:cxn ang="0">
                  <a:pos x="205" y="19"/>
                </a:cxn>
                <a:cxn ang="0">
                  <a:pos x="219" y="21"/>
                </a:cxn>
                <a:cxn ang="0">
                  <a:pos x="241" y="12"/>
                </a:cxn>
                <a:cxn ang="0">
                  <a:pos x="254" y="17"/>
                </a:cxn>
                <a:cxn ang="0">
                  <a:pos x="284" y="12"/>
                </a:cxn>
                <a:cxn ang="0">
                  <a:pos x="281" y="5"/>
                </a:cxn>
                <a:cxn ang="0">
                  <a:pos x="305" y="8"/>
                </a:cxn>
                <a:cxn ang="0">
                  <a:pos x="335" y="0"/>
                </a:cxn>
                <a:cxn ang="0">
                  <a:pos x="425" y="3"/>
                </a:cxn>
                <a:cxn ang="0">
                  <a:pos x="404" y="3"/>
                </a:cxn>
                <a:cxn ang="0">
                  <a:pos x="458" y="7"/>
                </a:cxn>
                <a:cxn ang="0">
                  <a:pos x="396" y="14"/>
                </a:cxn>
                <a:cxn ang="0">
                  <a:pos x="441" y="17"/>
                </a:cxn>
                <a:cxn ang="0">
                  <a:pos x="454" y="26"/>
                </a:cxn>
                <a:cxn ang="0">
                  <a:pos x="517" y="17"/>
                </a:cxn>
                <a:cxn ang="0">
                  <a:pos x="509" y="31"/>
                </a:cxn>
                <a:cxn ang="0">
                  <a:pos x="485" y="36"/>
                </a:cxn>
                <a:cxn ang="0">
                  <a:pos x="479" y="43"/>
                </a:cxn>
                <a:cxn ang="0">
                  <a:pos x="458" y="64"/>
                </a:cxn>
                <a:cxn ang="0">
                  <a:pos x="477" y="70"/>
                </a:cxn>
                <a:cxn ang="0">
                  <a:pos x="473" y="89"/>
                </a:cxn>
                <a:cxn ang="0">
                  <a:pos x="457" y="76"/>
                </a:cxn>
                <a:cxn ang="0">
                  <a:pos x="454" y="82"/>
                </a:cxn>
                <a:cxn ang="0">
                  <a:pos x="446" y="97"/>
                </a:cxn>
                <a:cxn ang="0">
                  <a:pos x="465" y="110"/>
                </a:cxn>
                <a:cxn ang="0">
                  <a:pos x="450" y="113"/>
                </a:cxn>
                <a:cxn ang="0">
                  <a:pos x="441" y="127"/>
                </a:cxn>
                <a:cxn ang="0">
                  <a:pos x="436" y="131"/>
                </a:cxn>
                <a:cxn ang="0">
                  <a:pos x="420" y="132"/>
                </a:cxn>
                <a:cxn ang="0">
                  <a:pos x="436" y="152"/>
                </a:cxn>
                <a:cxn ang="0">
                  <a:pos x="428" y="162"/>
                </a:cxn>
                <a:cxn ang="0">
                  <a:pos x="409" y="158"/>
                </a:cxn>
                <a:cxn ang="0">
                  <a:pos x="374" y="148"/>
                </a:cxn>
                <a:cxn ang="0">
                  <a:pos x="396" y="158"/>
                </a:cxn>
                <a:cxn ang="0">
                  <a:pos x="381" y="167"/>
                </a:cxn>
                <a:cxn ang="0">
                  <a:pos x="384" y="171"/>
                </a:cxn>
                <a:cxn ang="0">
                  <a:pos x="417" y="172"/>
                </a:cxn>
                <a:cxn ang="0">
                  <a:pos x="389" y="190"/>
                </a:cxn>
                <a:cxn ang="0">
                  <a:pos x="325" y="204"/>
                </a:cxn>
                <a:cxn ang="0">
                  <a:pos x="278" y="233"/>
                </a:cxn>
                <a:cxn ang="0">
                  <a:pos x="222" y="246"/>
                </a:cxn>
                <a:cxn ang="0">
                  <a:pos x="217" y="260"/>
                </a:cxn>
                <a:cxn ang="0">
                  <a:pos x="197" y="277"/>
                </a:cxn>
                <a:cxn ang="0">
                  <a:pos x="152" y="331"/>
                </a:cxn>
                <a:cxn ang="0">
                  <a:pos x="121" y="314"/>
                </a:cxn>
                <a:cxn ang="0">
                  <a:pos x="101" y="275"/>
                </a:cxn>
                <a:cxn ang="0">
                  <a:pos x="92" y="258"/>
                </a:cxn>
                <a:cxn ang="0">
                  <a:pos x="94" y="233"/>
                </a:cxn>
                <a:cxn ang="0">
                  <a:pos x="94" y="218"/>
                </a:cxn>
                <a:cxn ang="0">
                  <a:pos x="124" y="195"/>
                </a:cxn>
                <a:cxn ang="0">
                  <a:pos x="138" y="174"/>
                </a:cxn>
                <a:cxn ang="0">
                  <a:pos x="117" y="134"/>
                </a:cxn>
                <a:cxn ang="0">
                  <a:pos x="116" y="118"/>
                </a:cxn>
                <a:cxn ang="0">
                  <a:pos x="114" y="110"/>
                </a:cxn>
                <a:cxn ang="0">
                  <a:pos x="46" y="90"/>
                </a:cxn>
                <a:cxn ang="0">
                  <a:pos x="14" y="90"/>
                </a:cxn>
                <a:cxn ang="0">
                  <a:pos x="24" y="80"/>
                </a:cxn>
                <a:cxn ang="0">
                  <a:pos x="27" y="71"/>
                </a:cxn>
              </a:cxnLst>
              <a:rect l="0" t="0" r="r" b="b"/>
              <a:pathLst>
                <a:path w="546" h="333">
                  <a:moveTo>
                    <a:pt x="2" y="57"/>
                  </a:moveTo>
                  <a:lnTo>
                    <a:pt x="11" y="57"/>
                  </a:lnTo>
                  <a:lnTo>
                    <a:pt x="16" y="56"/>
                  </a:lnTo>
                  <a:lnTo>
                    <a:pt x="19" y="54"/>
                  </a:lnTo>
                  <a:lnTo>
                    <a:pt x="24" y="54"/>
                  </a:lnTo>
                  <a:lnTo>
                    <a:pt x="27" y="54"/>
                  </a:lnTo>
                  <a:lnTo>
                    <a:pt x="32" y="52"/>
                  </a:lnTo>
                  <a:lnTo>
                    <a:pt x="35" y="52"/>
                  </a:lnTo>
                  <a:lnTo>
                    <a:pt x="38" y="52"/>
                  </a:lnTo>
                  <a:lnTo>
                    <a:pt x="40" y="50"/>
                  </a:lnTo>
                  <a:lnTo>
                    <a:pt x="63" y="50"/>
                  </a:lnTo>
                  <a:lnTo>
                    <a:pt x="67" y="50"/>
                  </a:lnTo>
                  <a:lnTo>
                    <a:pt x="70" y="49"/>
                  </a:lnTo>
                  <a:lnTo>
                    <a:pt x="73" y="47"/>
                  </a:lnTo>
                  <a:lnTo>
                    <a:pt x="78" y="45"/>
                  </a:lnTo>
                  <a:lnTo>
                    <a:pt x="82" y="43"/>
                  </a:lnTo>
                  <a:lnTo>
                    <a:pt x="87" y="43"/>
                  </a:lnTo>
                  <a:lnTo>
                    <a:pt x="92" y="42"/>
                  </a:lnTo>
                  <a:lnTo>
                    <a:pt x="97" y="42"/>
                  </a:lnTo>
                  <a:lnTo>
                    <a:pt x="92" y="42"/>
                  </a:lnTo>
                  <a:lnTo>
                    <a:pt x="89" y="42"/>
                  </a:lnTo>
                  <a:lnTo>
                    <a:pt x="86" y="40"/>
                  </a:lnTo>
                  <a:lnTo>
                    <a:pt x="82" y="40"/>
                  </a:lnTo>
                  <a:lnTo>
                    <a:pt x="79" y="40"/>
                  </a:lnTo>
                  <a:lnTo>
                    <a:pt x="76" y="40"/>
                  </a:lnTo>
                  <a:lnTo>
                    <a:pt x="75" y="38"/>
                  </a:lnTo>
                  <a:lnTo>
                    <a:pt x="73" y="36"/>
                  </a:lnTo>
                  <a:lnTo>
                    <a:pt x="75" y="35"/>
                  </a:lnTo>
                  <a:lnTo>
                    <a:pt x="76" y="35"/>
                  </a:lnTo>
                  <a:lnTo>
                    <a:pt x="78" y="35"/>
                  </a:lnTo>
                  <a:lnTo>
                    <a:pt x="81" y="33"/>
                  </a:lnTo>
                  <a:lnTo>
                    <a:pt x="82" y="33"/>
                  </a:lnTo>
                  <a:lnTo>
                    <a:pt x="84" y="31"/>
                  </a:lnTo>
                  <a:lnTo>
                    <a:pt x="86" y="31"/>
                  </a:lnTo>
                  <a:lnTo>
                    <a:pt x="86" y="29"/>
                  </a:lnTo>
                  <a:lnTo>
                    <a:pt x="87" y="29"/>
                  </a:lnTo>
                  <a:lnTo>
                    <a:pt x="89" y="29"/>
                  </a:lnTo>
                  <a:lnTo>
                    <a:pt x="90" y="29"/>
                  </a:lnTo>
                  <a:lnTo>
                    <a:pt x="92" y="29"/>
                  </a:lnTo>
                  <a:lnTo>
                    <a:pt x="92" y="29"/>
                  </a:lnTo>
                  <a:lnTo>
                    <a:pt x="94" y="29"/>
                  </a:lnTo>
                  <a:lnTo>
                    <a:pt x="95" y="29"/>
                  </a:lnTo>
                  <a:lnTo>
                    <a:pt x="97" y="29"/>
                  </a:lnTo>
                  <a:lnTo>
                    <a:pt x="101" y="28"/>
                  </a:lnTo>
                  <a:lnTo>
                    <a:pt x="106" y="28"/>
                  </a:lnTo>
                  <a:lnTo>
                    <a:pt x="113" y="26"/>
                  </a:lnTo>
                  <a:lnTo>
                    <a:pt x="117" y="24"/>
                  </a:lnTo>
                  <a:lnTo>
                    <a:pt x="124" y="22"/>
                  </a:lnTo>
                  <a:lnTo>
                    <a:pt x="128" y="22"/>
                  </a:lnTo>
                  <a:lnTo>
                    <a:pt x="132" y="21"/>
                  </a:lnTo>
                  <a:lnTo>
                    <a:pt x="135" y="19"/>
                  </a:lnTo>
                  <a:lnTo>
                    <a:pt x="159" y="19"/>
                  </a:lnTo>
                  <a:lnTo>
                    <a:pt x="154" y="10"/>
                  </a:lnTo>
                  <a:lnTo>
                    <a:pt x="155" y="12"/>
                  </a:lnTo>
                  <a:lnTo>
                    <a:pt x="157" y="14"/>
                  </a:lnTo>
                  <a:lnTo>
                    <a:pt x="159" y="15"/>
                  </a:lnTo>
                  <a:lnTo>
                    <a:pt x="160" y="17"/>
                  </a:lnTo>
                  <a:lnTo>
                    <a:pt x="162" y="17"/>
                  </a:lnTo>
                  <a:lnTo>
                    <a:pt x="163" y="17"/>
                  </a:lnTo>
                  <a:lnTo>
                    <a:pt x="165" y="17"/>
                  </a:lnTo>
                  <a:lnTo>
                    <a:pt x="167" y="17"/>
                  </a:lnTo>
                  <a:lnTo>
                    <a:pt x="170" y="17"/>
                  </a:lnTo>
                  <a:lnTo>
                    <a:pt x="173" y="17"/>
                  </a:lnTo>
                  <a:lnTo>
                    <a:pt x="178" y="15"/>
                  </a:lnTo>
                  <a:lnTo>
                    <a:pt x="184" y="15"/>
                  </a:lnTo>
                  <a:lnTo>
                    <a:pt x="189" y="15"/>
                  </a:lnTo>
                  <a:lnTo>
                    <a:pt x="193" y="15"/>
                  </a:lnTo>
                  <a:lnTo>
                    <a:pt x="197" y="15"/>
                  </a:lnTo>
                  <a:lnTo>
                    <a:pt x="198" y="17"/>
                  </a:lnTo>
                  <a:lnTo>
                    <a:pt x="198" y="19"/>
                  </a:lnTo>
                  <a:lnTo>
                    <a:pt x="198" y="19"/>
                  </a:lnTo>
                  <a:lnTo>
                    <a:pt x="198" y="19"/>
                  </a:lnTo>
                  <a:lnTo>
                    <a:pt x="198" y="19"/>
                  </a:lnTo>
                  <a:lnTo>
                    <a:pt x="198" y="19"/>
                  </a:lnTo>
                  <a:lnTo>
                    <a:pt x="200" y="19"/>
                  </a:lnTo>
                  <a:lnTo>
                    <a:pt x="200" y="19"/>
                  </a:lnTo>
                  <a:lnTo>
                    <a:pt x="201" y="19"/>
                  </a:lnTo>
                  <a:lnTo>
                    <a:pt x="201" y="19"/>
                  </a:lnTo>
                  <a:lnTo>
                    <a:pt x="203" y="19"/>
                  </a:lnTo>
                  <a:lnTo>
                    <a:pt x="205" y="19"/>
                  </a:lnTo>
                  <a:lnTo>
                    <a:pt x="205" y="19"/>
                  </a:lnTo>
                  <a:lnTo>
                    <a:pt x="206" y="17"/>
                  </a:lnTo>
                  <a:lnTo>
                    <a:pt x="206" y="17"/>
                  </a:lnTo>
                  <a:lnTo>
                    <a:pt x="208" y="15"/>
                  </a:lnTo>
                  <a:lnTo>
                    <a:pt x="208" y="15"/>
                  </a:lnTo>
                  <a:lnTo>
                    <a:pt x="208" y="17"/>
                  </a:lnTo>
                  <a:lnTo>
                    <a:pt x="209" y="17"/>
                  </a:lnTo>
                  <a:lnTo>
                    <a:pt x="209" y="19"/>
                  </a:lnTo>
                  <a:lnTo>
                    <a:pt x="211" y="19"/>
                  </a:lnTo>
                  <a:lnTo>
                    <a:pt x="211" y="21"/>
                  </a:lnTo>
                  <a:lnTo>
                    <a:pt x="213" y="21"/>
                  </a:lnTo>
                  <a:lnTo>
                    <a:pt x="213" y="21"/>
                  </a:lnTo>
                  <a:lnTo>
                    <a:pt x="214" y="21"/>
                  </a:lnTo>
                  <a:lnTo>
                    <a:pt x="216" y="21"/>
                  </a:lnTo>
                  <a:lnTo>
                    <a:pt x="217" y="21"/>
                  </a:lnTo>
                  <a:lnTo>
                    <a:pt x="219" y="21"/>
                  </a:lnTo>
                  <a:lnTo>
                    <a:pt x="220" y="21"/>
                  </a:lnTo>
                  <a:lnTo>
                    <a:pt x="222" y="21"/>
                  </a:lnTo>
                  <a:lnTo>
                    <a:pt x="224" y="21"/>
                  </a:lnTo>
                  <a:lnTo>
                    <a:pt x="225" y="21"/>
                  </a:lnTo>
                  <a:lnTo>
                    <a:pt x="227" y="21"/>
                  </a:lnTo>
                  <a:lnTo>
                    <a:pt x="227" y="19"/>
                  </a:lnTo>
                  <a:lnTo>
                    <a:pt x="227" y="15"/>
                  </a:lnTo>
                  <a:lnTo>
                    <a:pt x="228" y="14"/>
                  </a:lnTo>
                  <a:lnTo>
                    <a:pt x="228" y="14"/>
                  </a:lnTo>
                  <a:lnTo>
                    <a:pt x="230" y="12"/>
                  </a:lnTo>
                  <a:lnTo>
                    <a:pt x="232" y="12"/>
                  </a:lnTo>
                  <a:lnTo>
                    <a:pt x="235" y="12"/>
                  </a:lnTo>
                  <a:lnTo>
                    <a:pt x="236" y="12"/>
                  </a:lnTo>
                  <a:lnTo>
                    <a:pt x="238" y="12"/>
                  </a:lnTo>
                  <a:lnTo>
                    <a:pt x="239" y="12"/>
                  </a:lnTo>
                  <a:lnTo>
                    <a:pt x="241" y="12"/>
                  </a:lnTo>
                  <a:lnTo>
                    <a:pt x="243" y="12"/>
                  </a:lnTo>
                  <a:lnTo>
                    <a:pt x="244" y="12"/>
                  </a:lnTo>
                  <a:lnTo>
                    <a:pt x="246" y="12"/>
                  </a:lnTo>
                  <a:lnTo>
                    <a:pt x="247" y="12"/>
                  </a:lnTo>
                  <a:lnTo>
                    <a:pt x="247" y="12"/>
                  </a:lnTo>
                  <a:lnTo>
                    <a:pt x="247" y="12"/>
                  </a:lnTo>
                  <a:lnTo>
                    <a:pt x="247" y="14"/>
                  </a:lnTo>
                  <a:lnTo>
                    <a:pt x="247" y="14"/>
                  </a:lnTo>
                  <a:lnTo>
                    <a:pt x="247" y="15"/>
                  </a:lnTo>
                  <a:lnTo>
                    <a:pt x="247" y="15"/>
                  </a:lnTo>
                  <a:lnTo>
                    <a:pt x="247" y="15"/>
                  </a:lnTo>
                  <a:lnTo>
                    <a:pt x="246" y="17"/>
                  </a:lnTo>
                  <a:lnTo>
                    <a:pt x="246" y="17"/>
                  </a:lnTo>
                  <a:lnTo>
                    <a:pt x="249" y="17"/>
                  </a:lnTo>
                  <a:lnTo>
                    <a:pt x="251" y="17"/>
                  </a:lnTo>
                  <a:lnTo>
                    <a:pt x="254" y="17"/>
                  </a:lnTo>
                  <a:lnTo>
                    <a:pt x="255" y="19"/>
                  </a:lnTo>
                  <a:lnTo>
                    <a:pt x="259" y="19"/>
                  </a:lnTo>
                  <a:lnTo>
                    <a:pt x="260" y="19"/>
                  </a:lnTo>
                  <a:lnTo>
                    <a:pt x="263" y="17"/>
                  </a:lnTo>
                  <a:lnTo>
                    <a:pt x="265" y="17"/>
                  </a:lnTo>
                  <a:lnTo>
                    <a:pt x="268" y="24"/>
                  </a:lnTo>
                  <a:lnTo>
                    <a:pt x="271" y="22"/>
                  </a:lnTo>
                  <a:lnTo>
                    <a:pt x="273" y="22"/>
                  </a:lnTo>
                  <a:lnTo>
                    <a:pt x="276" y="21"/>
                  </a:lnTo>
                  <a:lnTo>
                    <a:pt x="278" y="21"/>
                  </a:lnTo>
                  <a:lnTo>
                    <a:pt x="281" y="19"/>
                  </a:lnTo>
                  <a:lnTo>
                    <a:pt x="282" y="17"/>
                  </a:lnTo>
                  <a:lnTo>
                    <a:pt x="284" y="15"/>
                  </a:lnTo>
                  <a:lnTo>
                    <a:pt x="285" y="14"/>
                  </a:lnTo>
                  <a:lnTo>
                    <a:pt x="284" y="14"/>
                  </a:lnTo>
                  <a:lnTo>
                    <a:pt x="284" y="12"/>
                  </a:lnTo>
                  <a:lnTo>
                    <a:pt x="282" y="12"/>
                  </a:lnTo>
                  <a:lnTo>
                    <a:pt x="281" y="10"/>
                  </a:lnTo>
                  <a:lnTo>
                    <a:pt x="281" y="10"/>
                  </a:lnTo>
                  <a:lnTo>
                    <a:pt x="279" y="10"/>
                  </a:lnTo>
                  <a:lnTo>
                    <a:pt x="278" y="8"/>
                  </a:lnTo>
                  <a:lnTo>
                    <a:pt x="278" y="8"/>
                  </a:lnTo>
                  <a:lnTo>
                    <a:pt x="278" y="8"/>
                  </a:lnTo>
                  <a:lnTo>
                    <a:pt x="279" y="8"/>
                  </a:lnTo>
                  <a:lnTo>
                    <a:pt x="281" y="7"/>
                  </a:lnTo>
                  <a:lnTo>
                    <a:pt x="281" y="7"/>
                  </a:lnTo>
                  <a:lnTo>
                    <a:pt x="282" y="7"/>
                  </a:lnTo>
                  <a:lnTo>
                    <a:pt x="282" y="7"/>
                  </a:lnTo>
                  <a:lnTo>
                    <a:pt x="282" y="7"/>
                  </a:lnTo>
                  <a:lnTo>
                    <a:pt x="284" y="7"/>
                  </a:lnTo>
                  <a:lnTo>
                    <a:pt x="282" y="5"/>
                  </a:lnTo>
                  <a:lnTo>
                    <a:pt x="281" y="5"/>
                  </a:lnTo>
                  <a:lnTo>
                    <a:pt x="279" y="5"/>
                  </a:lnTo>
                  <a:lnTo>
                    <a:pt x="278" y="3"/>
                  </a:lnTo>
                  <a:lnTo>
                    <a:pt x="276" y="3"/>
                  </a:lnTo>
                  <a:lnTo>
                    <a:pt x="276" y="3"/>
                  </a:lnTo>
                  <a:lnTo>
                    <a:pt x="274" y="3"/>
                  </a:lnTo>
                  <a:lnTo>
                    <a:pt x="273" y="3"/>
                  </a:lnTo>
                  <a:lnTo>
                    <a:pt x="303" y="3"/>
                  </a:lnTo>
                  <a:lnTo>
                    <a:pt x="303" y="3"/>
                  </a:lnTo>
                  <a:lnTo>
                    <a:pt x="301" y="5"/>
                  </a:lnTo>
                  <a:lnTo>
                    <a:pt x="301" y="5"/>
                  </a:lnTo>
                  <a:lnTo>
                    <a:pt x="301" y="7"/>
                  </a:lnTo>
                  <a:lnTo>
                    <a:pt x="301" y="7"/>
                  </a:lnTo>
                  <a:lnTo>
                    <a:pt x="300" y="7"/>
                  </a:lnTo>
                  <a:lnTo>
                    <a:pt x="300" y="8"/>
                  </a:lnTo>
                  <a:lnTo>
                    <a:pt x="298" y="8"/>
                  </a:lnTo>
                  <a:lnTo>
                    <a:pt x="305" y="8"/>
                  </a:lnTo>
                  <a:lnTo>
                    <a:pt x="309" y="8"/>
                  </a:lnTo>
                  <a:lnTo>
                    <a:pt x="316" y="7"/>
                  </a:lnTo>
                  <a:lnTo>
                    <a:pt x="320" y="7"/>
                  </a:lnTo>
                  <a:lnTo>
                    <a:pt x="325" y="5"/>
                  </a:lnTo>
                  <a:lnTo>
                    <a:pt x="330" y="5"/>
                  </a:lnTo>
                  <a:lnTo>
                    <a:pt x="335" y="5"/>
                  </a:lnTo>
                  <a:lnTo>
                    <a:pt x="338" y="5"/>
                  </a:lnTo>
                  <a:lnTo>
                    <a:pt x="338" y="5"/>
                  </a:lnTo>
                  <a:lnTo>
                    <a:pt x="338" y="3"/>
                  </a:lnTo>
                  <a:lnTo>
                    <a:pt x="338" y="3"/>
                  </a:lnTo>
                  <a:lnTo>
                    <a:pt x="336" y="3"/>
                  </a:lnTo>
                  <a:lnTo>
                    <a:pt x="336" y="1"/>
                  </a:lnTo>
                  <a:lnTo>
                    <a:pt x="336" y="0"/>
                  </a:lnTo>
                  <a:lnTo>
                    <a:pt x="336" y="0"/>
                  </a:lnTo>
                  <a:lnTo>
                    <a:pt x="336" y="0"/>
                  </a:lnTo>
                  <a:lnTo>
                    <a:pt x="335" y="0"/>
                  </a:lnTo>
                  <a:lnTo>
                    <a:pt x="343" y="0"/>
                  </a:lnTo>
                  <a:lnTo>
                    <a:pt x="352" y="0"/>
                  </a:lnTo>
                  <a:lnTo>
                    <a:pt x="363" y="0"/>
                  </a:lnTo>
                  <a:lnTo>
                    <a:pt x="373" y="1"/>
                  </a:lnTo>
                  <a:lnTo>
                    <a:pt x="382" y="1"/>
                  </a:lnTo>
                  <a:lnTo>
                    <a:pt x="392" y="1"/>
                  </a:lnTo>
                  <a:lnTo>
                    <a:pt x="398" y="3"/>
                  </a:lnTo>
                  <a:lnTo>
                    <a:pt x="404" y="3"/>
                  </a:lnTo>
                  <a:lnTo>
                    <a:pt x="409" y="3"/>
                  </a:lnTo>
                  <a:lnTo>
                    <a:pt x="412" y="1"/>
                  </a:lnTo>
                  <a:lnTo>
                    <a:pt x="416" y="1"/>
                  </a:lnTo>
                  <a:lnTo>
                    <a:pt x="417" y="0"/>
                  </a:lnTo>
                  <a:lnTo>
                    <a:pt x="419" y="0"/>
                  </a:lnTo>
                  <a:lnTo>
                    <a:pt x="420" y="0"/>
                  </a:lnTo>
                  <a:lnTo>
                    <a:pt x="423" y="1"/>
                  </a:lnTo>
                  <a:lnTo>
                    <a:pt x="425" y="3"/>
                  </a:lnTo>
                  <a:lnTo>
                    <a:pt x="420" y="3"/>
                  </a:lnTo>
                  <a:lnTo>
                    <a:pt x="416" y="3"/>
                  </a:lnTo>
                  <a:lnTo>
                    <a:pt x="409" y="3"/>
                  </a:lnTo>
                  <a:lnTo>
                    <a:pt x="403" y="3"/>
                  </a:lnTo>
                  <a:lnTo>
                    <a:pt x="398" y="3"/>
                  </a:lnTo>
                  <a:lnTo>
                    <a:pt x="392" y="1"/>
                  </a:lnTo>
                  <a:lnTo>
                    <a:pt x="385" y="3"/>
                  </a:lnTo>
                  <a:lnTo>
                    <a:pt x="381" y="5"/>
                  </a:lnTo>
                  <a:lnTo>
                    <a:pt x="354" y="10"/>
                  </a:lnTo>
                  <a:lnTo>
                    <a:pt x="358" y="8"/>
                  </a:lnTo>
                  <a:lnTo>
                    <a:pt x="365" y="7"/>
                  </a:lnTo>
                  <a:lnTo>
                    <a:pt x="373" y="7"/>
                  </a:lnTo>
                  <a:lnTo>
                    <a:pt x="382" y="5"/>
                  </a:lnTo>
                  <a:lnTo>
                    <a:pt x="390" y="3"/>
                  </a:lnTo>
                  <a:lnTo>
                    <a:pt x="398" y="3"/>
                  </a:lnTo>
                  <a:lnTo>
                    <a:pt x="404" y="3"/>
                  </a:lnTo>
                  <a:lnTo>
                    <a:pt x="411" y="3"/>
                  </a:lnTo>
                  <a:lnTo>
                    <a:pt x="414" y="3"/>
                  </a:lnTo>
                  <a:lnTo>
                    <a:pt x="417" y="3"/>
                  </a:lnTo>
                  <a:lnTo>
                    <a:pt x="420" y="3"/>
                  </a:lnTo>
                  <a:lnTo>
                    <a:pt x="423" y="3"/>
                  </a:lnTo>
                  <a:lnTo>
                    <a:pt x="427" y="5"/>
                  </a:lnTo>
                  <a:lnTo>
                    <a:pt x="428" y="5"/>
                  </a:lnTo>
                  <a:lnTo>
                    <a:pt x="431" y="5"/>
                  </a:lnTo>
                  <a:lnTo>
                    <a:pt x="433" y="7"/>
                  </a:lnTo>
                  <a:lnTo>
                    <a:pt x="436" y="7"/>
                  </a:lnTo>
                  <a:lnTo>
                    <a:pt x="441" y="7"/>
                  </a:lnTo>
                  <a:lnTo>
                    <a:pt x="444" y="7"/>
                  </a:lnTo>
                  <a:lnTo>
                    <a:pt x="449" y="8"/>
                  </a:lnTo>
                  <a:lnTo>
                    <a:pt x="452" y="8"/>
                  </a:lnTo>
                  <a:lnTo>
                    <a:pt x="455" y="8"/>
                  </a:lnTo>
                  <a:lnTo>
                    <a:pt x="458" y="7"/>
                  </a:lnTo>
                  <a:lnTo>
                    <a:pt x="462" y="7"/>
                  </a:lnTo>
                  <a:lnTo>
                    <a:pt x="462" y="12"/>
                  </a:lnTo>
                  <a:lnTo>
                    <a:pt x="462" y="12"/>
                  </a:lnTo>
                  <a:lnTo>
                    <a:pt x="460" y="12"/>
                  </a:lnTo>
                  <a:lnTo>
                    <a:pt x="460" y="12"/>
                  </a:lnTo>
                  <a:lnTo>
                    <a:pt x="460" y="14"/>
                  </a:lnTo>
                  <a:lnTo>
                    <a:pt x="462" y="14"/>
                  </a:lnTo>
                  <a:lnTo>
                    <a:pt x="462" y="14"/>
                  </a:lnTo>
                  <a:lnTo>
                    <a:pt x="462" y="15"/>
                  </a:lnTo>
                  <a:lnTo>
                    <a:pt x="462" y="15"/>
                  </a:lnTo>
                  <a:lnTo>
                    <a:pt x="403" y="15"/>
                  </a:lnTo>
                  <a:lnTo>
                    <a:pt x="401" y="15"/>
                  </a:lnTo>
                  <a:lnTo>
                    <a:pt x="400" y="15"/>
                  </a:lnTo>
                  <a:lnTo>
                    <a:pt x="400" y="15"/>
                  </a:lnTo>
                  <a:lnTo>
                    <a:pt x="398" y="15"/>
                  </a:lnTo>
                  <a:lnTo>
                    <a:pt x="396" y="14"/>
                  </a:lnTo>
                  <a:lnTo>
                    <a:pt x="396" y="14"/>
                  </a:lnTo>
                  <a:lnTo>
                    <a:pt x="395" y="14"/>
                  </a:lnTo>
                  <a:lnTo>
                    <a:pt x="395" y="14"/>
                  </a:lnTo>
                  <a:lnTo>
                    <a:pt x="374" y="21"/>
                  </a:lnTo>
                  <a:lnTo>
                    <a:pt x="381" y="19"/>
                  </a:lnTo>
                  <a:lnTo>
                    <a:pt x="387" y="19"/>
                  </a:lnTo>
                  <a:lnTo>
                    <a:pt x="396" y="17"/>
                  </a:lnTo>
                  <a:lnTo>
                    <a:pt x="406" y="15"/>
                  </a:lnTo>
                  <a:lnTo>
                    <a:pt x="414" y="14"/>
                  </a:lnTo>
                  <a:lnTo>
                    <a:pt x="423" y="14"/>
                  </a:lnTo>
                  <a:lnTo>
                    <a:pt x="431" y="12"/>
                  </a:lnTo>
                  <a:lnTo>
                    <a:pt x="439" y="12"/>
                  </a:lnTo>
                  <a:lnTo>
                    <a:pt x="442" y="12"/>
                  </a:lnTo>
                  <a:lnTo>
                    <a:pt x="444" y="14"/>
                  </a:lnTo>
                  <a:lnTo>
                    <a:pt x="442" y="15"/>
                  </a:lnTo>
                  <a:lnTo>
                    <a:pt x="441" y="17"/>
                  </a:lnTo>
                  <a:lnTo>
                    <a:pt x="439" y="21"/>
                  </a:lnTo>
                  <a:lnTo>
                    <a:pt x="436" y="24"/>
                  </a:lnTo>
                  <a:lnTo>
                    <a:pt x="431" y="28"/>
                  </a:lnTo>
                  <a:lnTo>
                    <a:pt x="428" y="31"/>
                  </a:lnTo>
                  <a:lnTo>
                    <a:pt x="428" y="28"/>
                  </a:lnTo>
                  <a:lnTo>
                    <a:pt x="431" y="24"/>
                  </a:lnTo>
                  <a:lnTo>
                    <a:pt x="435" y="22"/>
                  </a:lnTo>
                  <a:lnTo>
                    <a:pt x="439" y="21"/>
                  </a:lnTo>
                  <a:lnTo>
                    <a:pt x="444" y="19"/>
                  </a:lnTo>
                  <a:lnTo>
                    <a:pt x="449" y="17"/>
                  </a:lnTo>
                  <a:lnTo>
                    <a:pt x="452" y="15"/>
                  </a:lnTo>
                  <a:lnTo>
                    <a:pt x="457" y="15"/>
                  </a:lnTo>
                  <a:lnTo>
                    <a:pt x="455" y="19"/>
                  </a:lnTo>
                  <a:lnTo>
                    <a:pt x="455" y="22"/>
                  </a:lnTo>
                  <a:lnTo>
                    <a:pt x="454" y="24"/>
                  </a:lnTo>
                  <a:lnTo>
                    <a:pt x="454" y="26"/>
                  </a:lnTo>
                  <a:lnTo>
                    <a:pt x="450" y="29"/>
                  </a:lnTo>
                  <a:lnTo>
                    <a:pt x="449" y="29"/>
                  </a:lnTo>
                  <a:lnTo>
                    <a:pt x="447" y="31"/>
                  </a:lnTo>
                  <a:lnTo>
                    <a:pt x="444" y="33"/>
                  </a:lnTo>
                  <a:lnTo>
                    <a:pt x="450" y="29"/>
                  </a:lnTo>
                  <a:lnTo>
                    <a:pt x="458" y="28"/>
                  </a:lnTo>
                  <a:lnTo>
                    <a:pt x="465" y="26"/>
                  </a:lnTo>
                  <a:lnTo>
                    <a:pt x="471" y="24"/>
                  </a:lnTo>
                  <a:lnTo>
                    <a:pt x="479" y="24"/>
                  </a:lnTo>
                  <a:lnTo>
                    <a:pt x="485" y="22"/>
                  </a:lnTo>
                  <a:lnTo>
                    <a:pt x="492" y="21"/>
                  </a:lnTo>
                  <a:lnTo>
                    <a:pt x="498" y="17"/>
                  </a:lnTo>
                  <a:lnTo>
                    <a:pt x="503" y="17"/>
                  </a:lnTo>
                  <a:lnTo>
                    <a:pt x="508" y="17"/>
                  </a:lnTo>
                  <a:lnTo>
                    <a:pt x="512" y="17"/>
                  </a:lnTo>
                  <a:lnTo>
                    <a:pt x="517" y="17"/>
                  </a:lnTo>
                  <a:lnTo>
                    <a:pt x="522" y="17"/>
                  </a:lnTo>
                  <a:lnTo>
                    <a:pt x="525" y="17"/>
                  </a:lnTo>
                  <a:lnTo>
                    <a:pt x="528" y="17"/>
                  </a:lnTo>
                  <a:lnTo>
                    <a:pt x="528" y="17"/>
                  </a:lnTo>
                  <a:lnTo>
                    <a:pt x="531" y="19"/>
                  </a:lnTo>
                  <a:lnTo>
                    <a:pt x="534" y="19"/>
                  </a:lnTo>
                  <a:lnTo>
                    <a:pt x="536" y="19"/>
                  </a:lnTo>
                  <a:lnTo>
                    <a:pt x="539" y="21"/>
                  </a:lnTo>
                  <a:lnTo>
                    <a:pt x="541" y="21"/>
                  </a:lnTo>
                  <a:lnTo>
                    <a:pt x="542" y="22"/>
                  </a:lnTo>
                  <a:lnTo>
                    <a:pt x="544" y="22"/>
                  </a:lnTo>
                  <a:lnTo>
                    <a:pt x="546" y="22"/>
                  </a:lnTo>
                  <a:lnTo>
                    <a:pt x="538" y="26"/>
                  </a:lnTo>
                  <a:lnTo>
                    <a:pt x="528" y="29"/>
                  </a:lnTo>
                  <a:lnTo>
                    <a:pt x="520" y="31"/>
                  </a:lnTo>
                  <a:lnTo>
                    <a:pt x="509" y="31"/>
                  </a:lnTo>
                  <a:lnTo>
                    <a:pt x="500" y="31"/>
                  </a:lnTo>
                  <a:lnTo>
                    <a:pt x="488" y="31"/>
                  </a:lnTo>
                  <a:lnTo>
                    <a:pt x="479" y="31"/>
                  </a:lnTo>
                  <a:lnTo>
                    <a:pt x="468" y="31"/>
                  </a:lnTo>
                  <a:lnTo>
                    <a:pt x="473" y="31"/>
                  </a:lnTo>
                  <a:lnTo>
                    <a:pt x="477" y="31"/>
                  </a:lnTo>
                  <a:lnTo>
                    <a:pt x="482" y="33"/>
                  </a:lnTo>
                  <a:lnTo>
                    <a:pt x="487" y="33"/>
                  </a:lnTo>
                  <a:lnTo>
                    <a:pt x="490" y="35"/>
                  </a:lnTo>
                  <a:lnTo>
                    <a:pt x="495" y="35"/>
                  </a:lnTo>
                  <a:lnTo>
                    <a:pt x="498" y="36"/>
                  </a:lnTo>
                  <a:lnTo>
                    <a:pt x="503" y="36"/>
                  </a:lnTo>
                  <a:lnTo>
                    <a:pt x="498" y="36"/>
                  </a:lnTo>
                  <a:lnTo>
                    <a:pt x="493" y="36"/>
                  </a:lnTo>
                  <a:lnTo>
                    <a:pt x="488" y="36"/>
                  </a:lnTo>
                  <a:lnTo>
                    <a:pt x="485" y="36"/>
                  </a:lnTo>
                  <a:lnTo>
                    <a:pt x="481" y="38"/>
                  </a:lnTo>
                  <a:lnTo>
                    <a:pt x="477" y="38"/>
                  </a:lnTo>
                  <a:lnTo>
                    <a:pt x="474" y="38"/>
                  </a:lnTo>
                  <a:lnTo>
                    <a:pt x="469" y="38"/>
                  </a:lnTo>
                  <a:lnTo>
                    <a:pt x="471" y="38"/>
                  </a:lnTo>
                  <a:lnTo>
                    <a:pt x="473" y="40"/>
                  </a:lnTo>
                  <a:lnTo>
                    <a:pt x="474" y="40"/>
                  </a:lnTo>
                  <a:lnTo>
                    <a:pt x="476" y="40"/>
                  </a:lnTo>
                  <a:lnTo>
                    <a:pt x="477" y="42"/>
                  </a:lnTo>
                  <a:lnTo>
                    <a:pt x="479" y="42"/>
                  </a:lnTo>
                  <a:lnTo>
                    <a:pt x="481" y="42"/>
                  </a:lnTo>
                  <a:lnTo>
                    <a:pt x="482" y="42"/>
                  </a:lnTo>
                  <a:lnTo>
                    <a:pt x="481" y="42"/>
                  </a:lnTo>
                  <a:lnTo>
                    <a:pt x="481" y="43"/>
                  </a:lnTo>
                  <a:lnTo>
                    <a:pt x="479" y="43"/>
                  </a:lnTo>
                  <a:lnTo>
                    <a:pt x="479" y="43"/>
                  </a:lnTo>
                  <a:lnTo>
                    <a:pt x="479" y="43"/>
                  </a:lnTo>
                  <a:lnTo>
                    <a:pt x="477" y="43"/>
                  </a:lnTo>
                  <a:lnTo>
                    <a:pt x="477" y="43"/>
                  </a:lnTo>
                  <a:lnTo>
                    <a:pt x="476" y="43"/>
                  </a:lnTo>
                  <a:lnTo>
                    <a:pt x="476" y="49"/>
                  </a:lnTo>
                  <a:lnTo>
                    <a:pt x="474" y="50"/>
                  </a:lnTo>
                  <a:lnTo>
                    <a:pt x="471" y="54"/>
                  </a:lnTo>
                  <a:lnTo>
                    <a:pt x="468" y="56"/>
                  </a:lnTo>
                  <a:lnTo>
                    <a:pt x="463" y="56"/>
                  </a:lnTo>
                  <a:lnTo>
                    <a:pt x="460" y="57"/>
                  </a:lnTo>
                  <a:lnTo>
                    <a:pt x="455" y="59"/>
                  </a:lnTo>
                  <a:lnTo>
                    <a:pt x="454" y="63"/>
                  </a:lnTo>
                  <a:lnTo>
                    <a:pt x="457" y="66"/>
                  </a:lnTo>
                  <a:lnTo>
                    <a:pt x="457" y="64"/>
                  </a:lnTo>
                  <a:lnTo>
                    <a:pt x="458" y="64"/>
                  </a:lnTo>
                  <a:lnTo>
                    <a:pt x="458" y="64"/>
                  </a:lnTo>
                  <a:lnTo>
                    <a:pt x="460" y="63"/>
                  </a:lnTo>
                  <a:lnTo>
                    <a:pt x="462" y="63"/>
                  </a:lnTo>
                  <a:lnTo>
                    <a:pt x="462" y="61"/>
                  </a:lnTo>
                  <a:lnTo>
                    <a:pt x="463" y="61"/>
                  </a:lnTo>
                  <a:lnTo>
                    <a:pt x="465" y="61"/>
                  </a:lnTo>
                  <a:lnTo>
                    <a:pt x="473" y="61"/>
                  </a:lnTo>
                  <a:lnTo>
                    <a:pt x="473" y="63"/>
                  </a:lnTo>
                  <a:lnTo>
                    <a:pt x="473" y="64"/>
                  </a:lnTo>
                  <a:lnTo>
                    <a:pt x="473" y="66"/>
                  </a:lnTo>
                  <a:lnTo>
                    <a:pt x="473" y="66"/>
                  </a:lnTo>
                  <a:lnTo>
                    <a:pt x="473" y="68"/>
                  </a:lnTo>
                  <a:lnTo>
                    <a:pt x="473" y="70"/>
                  </a:lnTo>
                  <a:lnTo>
                    <a:pt x="473" y="70"/>
                  </a:lnTo>
                  <a:lnTo>
                    <a:pt x="473" y="71"/>
                  </a:lnTo>
                  <a:lnTo>
                    <a:pt x="476" y="71"/>
                  </a:lnTo>
                  <a:lnTo>
                    <a:pt x="477" y="70"/>
                  </a:lnTo>
                  <a:lnTo>
                    <a:pt x="481" y="68"/>
                  </a:lnTo>
                  <a:lnTo>
                    <a:pt x="482" y="66"/>
                  </a:lnTo>
                  <a:lnTo>
                    <a:pt x="485" y="64"/>
                  </a:lnTo>
                  <a:lnTo>
                    <a:pt x="487" y="64"/>
                  </a:lnTo>
                  <a:lnTo>
                    <a:pt x="488" y="63"/>
                  </a:lnTo>
                  <a:lnTo>
                    <a:pt x="490" y="63"/>
                  </a:lnTo>
                  <a:lnTo>
                    <a:pt x="488" y="66"/>
                  </a:lnTo>
                  <a:lnTo>
                    <a:pt x="487" y="71"/>
                  </a:lnTo>
                  <a:lnTo>
                    <a:pt x="484" y="75"/>
                  </a:lnTo>
                  <a:lnTo>
                    <a:pt x="482" y="78"/>
                  </a:lnTo>
                  <a:lnTo>
                    <a:pt x="479" y="82"/>
                  </a:lnTo>
                  <a:lnTo>
                    <a:pt x="477" y="85"/>
                  </a:lnTo>
                  <a:lnTo>
                    <a:pt x="474" y="89"/>
                  </a:lnTo>
                  <a:lnTo>
                    <a:pt x="473" y="94"/>
                  </a:lnTo>
                  <a:lnTo>
                    <a:pt x="473" y="92"/>
                  </a:lnTo>
                  <a:lnTo>
                    <a:pt x="473" y="89"/>
                  </a:lnTo>
                  <a:lnTo>
                    <a:pt x="471" y="87"/>
                  </a:lnTo>
                  <a:lnTo>
                    <a:pt x="471" y="85"/>
                  </a:lnTo>
                  <a:lnTo>
                    <a:pt x="471" y="83"/>
                  </a:lnTo>
                  <a:lnTo>
                    <a:pt x="469" y="80"/>
                  </a:lnTo>
                  <a:lnTo>
                    <a:pt x="469" y="78"/>
                  </a:lnTo>
                  <a:lnTo>
                    <a:pt x="469" y="75"/>
                  </a:lnTo>
                  <a:lnTo>
                    <a:pt x="444" y="75"/>
                  </a:lnTo>
                  <a:lnTo>
                    <a:pt x="446" y="76"/>
                  </a:lnTo>
                  <a:lnTo>
                    <a:pt x="447" y="76"/>
                  </a:lnTo>
                  <a:lnTo>
                    <a:pt x="449" y="76"/>
                  </a:lnTo>
                  <a:lnTo>
                    <a:pt x="450" y="76"/>
                  </a:lnTo>
                  <a:lnTo>
                    <a:pt x="452" y="76"/>
                  </a:lnTo>
                  <a:lnTo>
                    <a:pt x="454" y="76"/>
                  </a:lnTo>
                  <a:lnTo>
                    <a:pt x="455" y="76"/>
                  </a:lnTo>
                  <a:lnTo>
                    <a:pt x="457" y="75"/>
                  </a:lnTo>
                  <a:lnTo>
                    <a:pt x="457" y="76"/>
                  </a:lnTo>
                  <a:lnTo>
                    <a:pt x="457" y="76"/>
                  </a:lnTo>
                  <a:lnTo>
                    <a:pt x="457" y="76"/>
                  </a:lnTo>
                  <a:lnTo>
                    <a:pt x="457" y="78"/>
                  </a:lnTo>
                  <a:lnTo>
                    <a:pt x="457" y="78"/>
                  </a:lnTo>
                  <a:lnTo>
                    <a:pt x="457" y="80"/>
                  </a:lnTo>
                  <a:lnTo>
                    <a:pt x="457" y="80"/>
                  </a:lnTo>
                  <a:lnTo>
                    <a:pt x="457" y="80"/>
                  </a:lnTo>
                  <a:lnTo>
                    <a:pt x="455" y="80"/>
                  </a:lnTo>
                  <a:lnTo>
                    <a:pt x="455" y="80"/>
                  </a:lnTo>
                  <a:lnTo>
                    <a:pt x="454" y="80"/>
                  </a:lnTo>
                  <a:lnTo>
                    <a:pt x="454" y="80"/>
                  </a:lnTo>
                  <a:lnTo>
                    <a:pt x="454" y="80"/>
                  </a:lnTo>
                  <a:lnTo>
                    <a:pt x="452" y="80"/>
                  </a:lnTo>
                  <a:lnTo>
                    <a:pt x="452" y="80"/>
                  </a:lnTo>
                  <a:lnTo>
                    <a:pt x="450" y="80"/>
                  </a:lnTo>
                  <a:lnTo>
                    <a:pt x="454" y="82"/>
                  </a:lnTo>
                  <a:lnTo>
                    <a:pt x="457" y="83"/>
                  </a:lnTo>
                  <a:lnTo>
                    <a:pt x="458" y="83"/>
                  </a:lnTo>
                  <a:lnTo>
                    <a:pt x="460" y="85"/>
                  </a:lnTo>
                  <a:lnTo>
                    <a:pt x="462" y="85"/>
                  </a:lnTo>
                  <a:lnTo>
                    <a:pt x="463" y="87"/>
                  </a:lnTo>
                  <a:lnTo>
                    <a:pt x="465" y="89"/>
                  </a:lnTo>
                  <a:lnTo>
                    <a:pt x="465" y="92"/>
                  </a:lnTo>
                  <a:lnTo>
                    <a:pt x="465" y="92"/>
                  </a:lnTo>
                  <a:lnTo>
                    <a:pt x="465" y="94"/>
                  </a:lnTo>
                  <a:lnTo>
                    <a:pt x="465" y="94"/>
                  </a:lnTo>
                  <a:lnTo>
                    <a:pt x="465" y="94"/>
                  </a:lnTo>
                  <a:lnTo>
                    <a:pt x="465" y="96"/>
                  </a:lnTo>
                  <a:lnTo>
                    <a:pt x="465" y="96"/>
                  </a:lnTo>
                  <a:lnTo>
                    <a:pt x="465" y="97"/>
                  </a:lnTo>
                  <a:lnTo>
                    <a:pt x="465" y="97"/>
                  </a:lnTo>
                  <a:lnTo>
                    <a:pt x="446" y="97"/>
                  </a:lnTo>
                  <a:lnTo>
                    <a:pt x="447" y="97"/>
                  </a:lnTo>
                  <a:lnTo>
                    <a:pt x="449" y="97"/>
                  </a:lnTo>
                  <a:lnTo>
                    <a:pt x="450" y="97"/>
                  </a:lnTo>
                  <a:lnTo>
                    <a:pt x="452" y="97"/>
                  </a:lnTo>
                  <a:lnTo>
                    <a:pt x="454" y="97"/>
                  </a:lnTo>
                  <a:lnTo>
                    <a:pt x="454" y="97"/>
                  </a:lnTo>
                  <a:lnTo>
                    <a:pt x="455" y="97"/>
                  </a:lnTo>
                  <a:lnTo>
                    <a:pt x="457" y="97"/>
                  </a:lnTo>
                  <a:lnTo>
                    <a:pt x="457" y="101"/>
                  </a:lnTo>
                  <a:lnTo>
                    <a:pt x="457" y="104"/>
                  </a:lnTo>
                  <a:lnTo>
                    <a:pt x="458" y="106"/>
                  </a:lnTo>
                  <a:lnTo>
                    <a:pt x="460" y="108"/>
                  </a:lnTo>
                  <a:lnTo>
                    <a:pt x="460" y="108"/>
                  </a:lnTo>
                  <a:lnTo>
                    <a:pt x="462" y="110"/>
                  </a:lnTo>
                  <a:lnTo>
                    <a:pt x="463" y="110"/>
                  </a:lnTo>
                  <a:lnTo>
                    <a:pt x="465" y="110"/>
                  </a:lnTo>
                  <a:lnTo>
                    <a:pt x="462" y="111"/>
                  </a:lnTo>
                  <a:lnTo>
                    <a:pt x="458" y="113"/>
                  </a:lnTo>
                  <a:lnTo>
                    <a:pt x="455" y="113"/>
                  </a:lnTo>
                  <a:lnTo>
                    <a:pt x="452" y="113"/>
                  </a:lnTo>
                  <a:lnTo>
                    <a:pt x="449" y="113"/>
                  </a:lnTo>
                  <a:lnTo>
                    <a:pt x="446" y="113"/>
                  </a:lnTo>
                  <a:lnTo>
                    <a:pt x="442" y="113"/>
                  </a:lnTo>
                  <a:lnTo>
                    <a:pt x="441" y="113"/>
                  </a:lnTo>
                  <a:lnTo>
                    <a:pt x="442" y="111"/>
                  </a:lnTo>
                  <a:lnTo>
                    <a:pt x="444" y="111"/>
                  </a:lnTo>
                  <a:lnTo>
                    <a:pt x="444" y="111"/>
                  </a:lnTo>
                  <a:lnTo>
                    <a:pt x="446" y="111"/>
                  </a:lnTo>
                  <a:lnTo>
                    <a:pt x="447" y="111"/>
                  </a:lnTo>
                  <a:lnTo>
                    <a:pt x="449" y="111"/>
                  </a:lnTo>
                  <a:lnTo>
                    <a:pt x="450" y="111"/>
                  </a:lnTo>
                  <a:lnTo>
                    <a:pt x="450" y="113"/>
                  </a:lnTo>
                  <a:lnTo>
                    <a:pt x="450" y="113"/>
                  </a:lnTo>
                  <a:lnTo>
                    <a:pt x="450" y="113"/>
                  </a:lnTo>
                  <a:lnTo>
                    <a:pt x="450" y="115"/>
                  </a:lnTo>
                  <a:lnTo>
                    <a:pt x="450" y="115"/>
                  </a:lnTo>
                  <a:lnTo>
                    <a:pt x="450" y="117"/>
                  </a:lnTo>
                  <a:lnTo>
                    <a:pt x="450" y="117"/>
                  </a:lnTo>
                  <a:lnTo>
                    <a:pt x="450" y="118"/>
                  </a:lnTo>
                  <a:lnTo>
                    <a:pt x="450" y="120"/>
                  </a:lnTo>
                  <a:lnTo>
                    <a:pt x="450" y="122"/>
                  </a:lnTo>
                  <a:lnTo>
                    <a:pt x="450" y="122"/>
                  </a:lnTo>
                  <a:lnTo>
                    <a:pt x="450" y="124"/>
                  </a:lnTo>
                  <a:lnTo>
                    <a:pt x="449" y="125"/>
                  </a:lnTo>
                  <a:lnTo>
                    <a:pt x="447" y="125"/>
                  </a:lnTo>
                  <a:lnTo>
                    <a:pt x="446" y="127"/>
                  </a:lnTo>
                  <a:lnTo>
                    <a:pt x="444" y="127"/>
                  </a:lnTo>
                  <a:lnTo>
                    <a:pt x="441" y="127"/>
                  </a:lnTo>
                  <a:lnTo>
                    <a:pt x="439" y="127"/>
                  </a:lnTo>
                  <a:lnTo>
                    <a:pt x="438" y="127"/>
                  </a:lnTo>
                  <a:lnTo>
                    <a:pt x="438" y="125"/>
                  </a:lnTo>
                  <a:lnTo>
                    <a:pt x="436" y="125"/>
                  </a:lnTo>
                  <a:lnTo>
                    <a:pt x="435" y="124"/>
                  </a:lnTo>
                  <a:lnTo>
                    <a:pt x="435" y="124"/>
                  </a:lnTo>
                  <a:lnTo>
                    <a:pt x="433" y="122"/>
                  </a:lnTo>
                  <a:lnTo>
                    <a:pt x="433" y="122"/>
                  </a:lnTo>
                  <a:lnTo>
                    <a:pt x="433" y="122"/>
                  </a:lnTo>
                  <a:lnTo>
                    <a:pt x="433" y="124"/>
                  </a:lnTo>
                  <a:lnTo>
                    <a:pt x="433" y="124"/>
                  </a:lnTo>
                  <a:lnTo>
                    <a:pt x="435" y="125"/>
                  </a:lnTo>
                  <a:lnTo>
                    <a:pt x="435" y="127"/>
                  </a:lnTo>
                  <a:lnTo>
                    <a:pt x="436" y="129"/>
                  </a:lnTo>
                  <a:lnTo>
                    <a:pt x="436" y="129"/>
                  </a:lnTo>
                  <a:lnTo>
                    <a:pt x="436" y="131"/>
                  </a:lnTo>
                  <a:lnTo>
                    <a:pt x="436" y="132"/>
                  </a:lnTo>
                  <a:lnTo>
                    <a:pt x="435" y="134"/>
                  </a:lnTo>
                  <a:lnTo>
                    <a:pt x="435" y="136"/>
                  </a:lnTo>
                  <a:lnTo>
                    <a:pt x="433" y="138"/>
                  </a:lnTo>
                  <a:lnTo>
                    <a:pt x="433" y="138"/>
                  </a:lnTo>
                  <a:lnTo>
                    <a:pt x="431" y="139"/>
                  </a:lnTo>
                  <a:lnTo>
                    <a:pt x="430" y="139"/>
                  </a:lnTo>
                  <a:lnTo>
                    <a:pt x="428" y="141"/>
                  </a:lnTo>
                  <a:lnTo>
                    <a:pt x="425" y="139"/>
                  </a:lnTo>
                  <a:lnTo>
                    <a:pt x="423" y="139"/>
                  </a:lnTo>
                  <a:lnTo>
                    <a:pt x="423" y="138"/>
                  </a:lnTo>
                  <a:lnTo>
                    <a:pt x="422" y="138"/>
                  </a:lnTo>
                  <a:lnTo>
                    <a:pt x="422" y="136"/>
                  </a:lnTo>
                  <a:lnTo>
                    <a:pt x="420" y="134"/>
                  </a:lnTo>
                  <a:lnTo>
                    <a:pt x="420" y="134"/>
                  </a:lnTo>
                  <a:lnTo>
                    <a:pt x="420" y="132"/>
                  </a:lnTo>
                  <a:lnTo>
                    <a:pt x="419" y="134"/>
                  </a:lnTo>
                  <a:lnTo>
                    <a:pt x="417" y="134"/>
                  </a:lnTo>
                  <a:lnTo>
                    <a:pt x="414" y="134"/>
                  </a:lnTo>
                  <a:lnTo>
                    <a:pt x="412" y="134"/>
                  </a:lnTo>
                  <a:lnTo>
                    <a:pt x="411" y="132"/>
                  </a:lnTo>
                  <a:lnTo>
                    <a:pt x="408" y="131"/>
                  </a:lnTo>
                  <a:lnTo>
                    <a:pt x="406" y="129"/>
                  </a:lnTo>
                  <a:lnTo>
                    <a:pt x="404" y="127"/>
                  </a:lnTo>
                  <a:lnTo>
                    <a:pt x="409" y="131"/>
                  </a:lnTo>
                  <a:lnTo>
                    <a:pt x="414" y="134"/>
                  </a:lnTo>
                  <a:lnTo>
                    <a:pt x="417" y="138"/>
                  </a:lnTo>
                  <a:lnTo>
                    <a:pt x="419" y="141"/>
                  </a:lnTo>
                  <a:lnTo>
                    <a:pt x="422" y="145"/>
                  </a:lnTo>
                  <a:lnTo>
                    <a:pt x="425" y="148"/>
                  </a:lnTo>
                  <a:lnTo>
                    <a:pt x="430" y="150"/>
                  </a:lnTo>
                  <a:lnTo>
                    <a:pt x="436" y="152"/>
                  </a:lnTo>
                  <a:lnTo>
                    <a:pt x="436" y="158"/>
                  </a:lnTo>
                  <a:lnTo>
                    <a:pt x="435" y="160"/>
                  </a:lnTo>
                  <a:lnTo>
                    <a:pt x="433" y="160"/>
                  </a:lnTo>
                  <a:lnTo>
                    <a:pt x="433" y="162"/>
                  </a:lnTo>
                  <a:lnTo>
                    <a:pt x="431" y="164"/>
                  </a:lnTo>
                  <a:lnTo>
                    <a:pt x="431" y="165"/>
                  </a:lnTo>
                  <a:lnTo>
                    <a:pt x="431" y="167"/>
                  </a:lnTo>
                  <a:lnTo>
                    <a:pt x="431" y="169"/>
                  </a:lnTo>
                  <a:lnTo>
                    <a:pt x="431" y="171"/>
                  </a:lnTo>
                  <a:lnTo>
                    <a:pt x="430" y="169"/>
                  </a:lnTo>
                  <a:lnTo>
                    <a:pt x="428" y="167"/>
                  </a:lnTo>
                  <a:lnTo>
                    <a:pt x="428" y="167"/>
                  </a:lnTo>
                  <a:lnTo>
                    <a:pt x="428" y="165"/>
                  </a:lnTo>
                  <a:lnTo>
                    <a:pt x="428" y="164"/>
                  </a:lnTo>
                  <a:lnTo>
                    <a:pt x="428" y="162"/>
                  </a:lnTo>
                  <a:lnTo>
                    <a:pt x="428" y="162"/>
                  </a:lnTo>
                  <a:lnTo>
                    <a:pt x="430" y="160"/>
                  </a:lnTo>
                  <a:lnTo>
                    <a:pt x="422" y="160"/>
                  </a:lnTo>
                  <a:lnTo>
                    <a:pt x="422" y="162"/>
                  </a:lnTo>
                  <a:lnTo>
                    <a:pt x="420" y="164"/>
                  </a:lnTo>
                  <a:lnTo>
                    <a:pt x="419" y="164"/>
                  </a:lnTo>
                  <a:lnTo>
                    <a:pt x="417" y="164"/>
                  </a:lnTo>
                  <a:lnTo>
                    <a:pt x="417" y="165"/>
                  </a:lnTo>
                  <a:lnTo>
                    <a:pt x="416" y="165"/>
                  </a:lnTo>
                  <a:lnTo>
                    <a:pt x="414" y="167"/>
                  </a:lnTo>
                  <a:lnTo>
                    <a:pt x="414" y="169"/>
                  </a:lnTo>
                  <a:lnTo>
                    <a:pt x="412" y="167"/>
                  </a:lnTo>
                  <a:lnTo>
                    <a:pt x="412" y="165"/>
                  </a:lnTo>
                  <a:lnTo>
                    <a:pt x="411" y="164"/>
                  </a:lnTo>
                  <a:lnTo>
                    <a:pt x="411" y="162"/>
                  </a:lnTo>
                  <a:lnTo>
                    <a:pt x="409" y="160"/>
                  </a:lnTo>
                  <a:lnTo>
                    <a:pt x="409" y="158"/>
                  </a:lnTo>
                  <a:lnTo>
                    <a:pt x="409" y="157"/>
                  </a:lnTo>
                  <a:lnTo>
                    <a:pt x="409" y="155"/>
                  </a:lnTo>
                  <a:lnTo>
                    <a:pt x="406" y="153"/>
                  </a:lnTo>
                  <a:lnTo>
                    <a:pt x="401" y="153"/>
                  </a:lnTo>
                  <a:lnTo>
                    <a:pt x="400" y="152"/>
                  </a:lnTo>
                  <a:lnTo>
                    <a:pt x="396" y="152"/>
                  </a:lnTo>
                  <a:lnTo>
                    <a:pt x="393" y="150"/>
                  </a:lnTo>
                  <a:lnTo>
                    <a:pt x="390" y="150"/>
                  </a:lnTo>
                  <a:lnTo>
                    <a:pt x="387" y="150"/>
                  </a:lnTo>
                  <a:lnTo>
                    <a:pt x="384" y="150"/>
                  </a:lnTo>
                  <a:lnTo>
                    <a:pt x="381" y="150"/>
                  </a:lnTo>
                  <a:lnTo>
                    <a:pt x="379" y="150"/>
                  </a:lnTo>
                  <a:lnTo>
                    <a:pt x="377" y="150"/>
                  </a:lnTo>
                  <a:lnTo>
                    <a:pt x="377" y="150"/>
                  </a:lnTo>
                  <a:lnTo>
                    <a:pt x="376" y="150"/>
                  </a:lnTo>
                  <a:lnTo>
                    <a:pt x="374" y="148"/>
                  </a:lnTo>
                  <a:lnTo>
                    <a:pt x="373" y="148"/>
                  </a:lnTo>
                  <a:lnTo>
                    <a:pt x="371" y="148"/>
                  </a:lnTo>
                  <a:lnTo>
                    <a:pt x="373" y="150"/>
                  </a:lnTo>
                  <a:lnTo>
                    <a:pt x="374" y="150"/>
                  </a:lnTo>
                  <a:lnTo>
                    <a:pt x="376" y="152"/>
                  </a:lnTo>
                  <a:lnTo>
                    <a:pt x="377" y="152"/>
                  </a:lnTo>
                  <a:lnTo>
                    <a:pt x="381" y="152"/>
                  </a:lnTo>
                  <a:lnTo>
                    <a:pt x="384" y="152"/>
                  </a:lnTo>
                  <a:lnTo>
                    <a:pt x="385" y="152"/>
                  </a:lnTo>
                  <a:lnTo>
                    <a:pt x="389" y="152"/>
                  </a:lnTo>
                  <a:lnTo>
                    <a:pt x="390" y="152"/>
                  </a:lnTo>
                  <a:lnTo>
                    <a:pt x="392" y="153"/>
                  </a:lnTo>
                  <a:lnTo>
                    <a:pt x="393" y="153"/>
                  </a:lnTo>
                  <a:lnTo>
                    <a:pt x="395" y="155"/>
                  </a:lnTo>
                  <a:lnTo>
                    <a:pt x="395" y="157"/>
                  </a:lnTo>
                  <a:lnTo>
                    <a:pt x="396" y="158"/>
                  </a:lnTo>
                  <a:lnTo>
                    <a:pt x="396" y="160"/>
                  </a:lnTo>
                  <a:lnTo>
                    <a:pt x="396" y="162"/>
                  </a:lnTo>
                  <a:lnTo>
                    <a:pt x="392" y="162"/>
                  </a:lnTo>
                  <a:lnTo>
                    <a:pt x="390" y="160"/>
                  </a:lnTo>
                  <a:lnTo>
                    <a:pt x="390" y="160"/>
                  </a:lnTo>
                  <a:lnTo>
                    <a:pt x="392" y="162"/>
                  </a:lnTo>
                  <a:lnTo>
                    <a:pt x="392" y="162"/>
                  </a:lnTo>
                  <a:lnTo>
                    <a:pt x="393" y="162"/>
                  </a:lnTo>
                  <a:lnTo>
                    <a:pt x="393" y="164"/>
                  </a:lnTo>
                  <a:lnTo>
                    <a:pt x="393" y="165"/>
                  </a:lnTo>
                  <a:lnTo>
                    <a:pt x="393" y="165"/>
                  </a:lnTo>
                  <a:lnTo>
                    <a:pt x="393" y="165"/>
                  </a:lnTo>
                  <a:lnTo>
                    <a:pt x="392" y="169"/>
                  </a:lnTo>
                  <a:lnTo>
                    <a:pt x="390" y="171"/>
                  </a:lnTo>
                  <a:lnTo>
                    <a:pt x="385" y="169"/>
                  </a:lnTo>
                  <a:lnTo>
                    <a:pt x="381" y="167"/>
                  </a:lnTo>
                  <a:lnTo>
                    <a:pt x="376" y="165"/>
                  </a:lnTo>
                  <a:lnTo>
                    <a:pt x="371" y="164"/>
                  </a:lnTo>
                  <a:lnTo>
                    <a:pt x="368" y="162"/>
                  </a:lnTo>
                  <a:lnTo>
                    <a:pt x="366" y="160"/>
                  </a:lnTo>
                  <a:lnTo>
                    <a:pt x="366" y="162"/>
                  </a:lnTo>
                  <a:lnTo>
                    <a:pt x="366" y="162"/>
                  </a:lnTo>
                  <a:lnTo>
                    <a:pt x="366" y="164"/>
                  </a:lnTo>
                  <a:lnTo>
                    <a:pt x="368" y="167"/>
                  </a:lnTo>
                  <a:lnTo>
                    <a:pt x="368" y="169"/>
                  </a:lnTo>
                  <a:lnTo>
                    <a:pt x="370" y="171"/>
                  </a:lnTo>
                  <a:lnTo>
                    <a:pt x="370" y="172"/>
                  </a:lnTo>
                  <a:lnTo>
                    <a:pt x="370" y="174"/>
                  </a:lnTo>
                  <a:lnTo>
                    <a:pt x="374" y="172"/>
                  </a:lnTo>
                  <a:lnTo>
                    <a:pt x="377" y="172"/>
                  </a:lnTo>
                  <a:lnTo>
                    <a:pt x="381" y="171"/>
                  </a:lnTo>
                  <a:lnTo>
                    <a:pt x="384" y="171"/>
                  </a:lnTo>
                  <a:lnTo>
                    <a:pt x="387" y="171"/>
                  </a:lnTo>
                  <a:lnTo>
                    <a:pt x="390" y="172"/>
                  </a:lnTo>
                  <a:lnTo>
                    <a:pt x="393" y="172"/>
                  </a:lnTo>
                  <a:lnTo>
                    <a:pt x="396" y="172"/>
                  </a:lnTo>
                  <a:lnTo>
                    <a:pt x="400" y="172"/>
                  </a:lnTo>
                  <a:lnTo>
                    <a:pt x="401" y="171"/>
                  </a:lnTo>
                  <a:lnTo>
                    <a:pt x="403" y="171"/>
                  </a:lnTo>
                  <a:lnTo>
                    <a:pt x="404" y="171"/>
                  </a:lnTo>
                  <a:lnTo>
                    <a:pt x="406" y="171"/>
                  </a:lnTo>
                  <a:lnTo>
                    <a:pt x="406" y="169"/>
                  </a:lnTo>
                  <a:lnTo>
                    <a:pt x="408" y="169"/>
                  </a:lnTo>
                  <a:lnTo>
                    <a:pt x="411" y="169"/>
                  </a:lnTo>
                  <a:lnTo>
                    <a:pt x="412" y="171"/>
                  </a:lnTo>
                  <a:lnTo>
                    <a:pt x="414" y="171"/>
                  </a:lnTo>
                  <a:lnTo>
                    <a:pt x="416" y="172"/>
                  </a:lnTo>
                  <a:lnTo>
                    <a:pt x="417" y="172"/>
                  </a:lnTo>
                  <a:lnTo>
                    <a:pt x="420" y="172"/>
                  </a:lnTo>
                  <a:lnTo>
                    <a:pt x="422" y="172"/>
                  </a:lnTo>
                  <a:lnTo>
                    <a:pt x="423" y="172"/>
                  </a:lnTo>
                  <a:lnTo>
                    <a:pt x="425" y="174"/>
                  </a:lnTo>
                  <a:lnTo>
                    <a:pt x="423" y="176"/>
                  </a:lnTo>
                  <a:lnTo>
                    <a:pt x="422" y="178"/>
                  </a:lnTo>
                  <a:lnTo>
                    <a:pt x="419" y="179"/>
                  </a:lnTo>
                  <a:lnTo>
                    <a:pt x="416" y="181"/>
                  </a:lnTo>
                  <a:lnTo>
                    <a:pt x="412" y="183"/>
                  </a:lnTo>
                  <a:lnTo>
                    <a:pt x="409" y="185"/>
                  </a:lnTo>
                  <a:lnTo>
                    <a:pt x="406" y="186"/>
                  </a:lnTo>
                  <a:lnTo>
                    <a:pt x="403" y="186"/>
                  </a:lnTo>
                  <a:lnTo>
                    <a:pt x="398" y="188"/>
                  </a:lnTo>
                  <a:lnTo>
                    <a:pt x="395" y="188"/>
                  </a:lnTo>
                  <a:lnTo>
                    <a:pt x="392" y="190"/>
                  </a:lnTo>
                  <a:lnTo>
                    <a:pt x="389" y="190"/>
                  </a:lnTo>
                  <a:lnTo>
                    <a:pt x="385" y="192"/>
                  </a:lnTo>
                  <a:lnTo>
                    <a:pt x="382" y="192"/>
                  </a:lnTo>
                  <a:lnTo>
                    <a:pt x="379" y="193"/>
                  </a:lnTo>
                  <a:lnTo>
                    <a:pt x="374" y="197"/>
                  </a:lnTo>
                  <a:lnTo>
                    <a:pt x="352" y="200"/>
                  </a:lnTo>
                  <a:lnTo>
                    <a:pt x="349" y="200"/>
                  </a:lnTo>
                  <a:lnTo>
                    <a:pt x="346" y="202"/>
                  </a:lnTo>
                  <a:lnTo>
                    <a:pt x="344" y="202"/>
                  </a:lnTo>
                  <a:lnTo>
                    <a:pt x="343" y="202"/>
                  </a:lnTo>
                  <a:lnTo>
                    <a:pt x="339" y="202"/>
                  </a:lnTo>
                  <a:lnTo>
                    <a:pt x="338" y="202"/>
                  </a:lnTo>
                  <a:lnTo>
                    <a:pt x="335" y="202"/>
                  </a:lnTo>
                  <a:lnTo>
                    <a:pt x="333" y="202"/>
                  </a:lnTo>
                  <a:lnTo>
                    <a:pt x="330" y="202"/>
                  </a:lnTo>
                  <a:lnTo>
                    <a:pt x="328" y="202"/>
                  </a:lnTo>
                  <a:lnTo>
                    <a:pt x="325" y="204"/>
                  </a:lnTo>
                  <a:lnTo>
                    <a:pt x="320" y="204"/>
                  </a:lnTo>
                  <a:lnTo>
                    <a:pt x="317" y="206"/>
                  </a:lnTo>
                  <a:lnTo>
                    <a:pt x="316" y="206"/>
                  </a:lnTo>
                  <a:lnTo>
                    <a:pt x="312" y="207"/>
                  </a:lnTo>
                  <a:lnTo>
                    <a:pt x="311" y="207"/>
                  </a:lnTo>
                  <a:lnTo>
                    <a:pt x="309" y="209"/>
                  </a:lnTo>
                  <a:lnTo>
                    <a:pt x="308" y="213"/>
                  </a:lnTo>
                  <a:lnTo>
                    <a:pt x="305" y="216"/>
                  </a:lnTo>
                  <a:lnTo>
                    <a:pt x="301" y="220"/>
                  </a:lnTo>
                  <a:lnTo>
                    <a:pt x="300" y="221"/>
                  </a:lnTo>
                  <a:lnTo>
                    <a:pt x="297" y="225"/>
                  </a:lnTo>
                  <a:lnTo>
                    <a:pt x="295" y="227"/>
                  </a:lnTo>
                  <a:lnTo>
                    <a:pt x="292" y="228"/>
                  </a:lnTo>
                  <a:lnTo>
                    <a:pt x="287" y="230"/>
                  </a:lnTo>
                  <a:lnTo>
                    <a:pt x="282" y="232"/>
                  </a:lnTo>
                  <a:lnTo>
                    <a:pt x="278" y="233"/>
                  </a:lnTo>
                  <a:lnTo>
                    <a:pt x="273" y="235"/>
                  </a:lnTo>
                  <a:lnTo>
                    <a:pt x="268" y="237"/>
                  </a:lnTo>
                  <a:lnTo>
                    <a:pt x="263" y="239"/>
                  </a:lnTo>
                  <a:lnTo>
                    <a:pt x="259" y="239"/>
                  </a:lnTo>
                  <a:lnTo>
                    <a:pt x="254" y="240"/>
                  </a:lnTo>
                  <a:lnTo>
                    <a:pt x="249" y="242"/>
                  </a:lnTo>
                  <a:lnTo>
                    <a:pt x="246" y="242"/>
                  </a:lnTo>
                  <a:lnTo>
                    <a:pt x="241" y="242"/>
                  </a:lnTo>
                  <a:lnTo>
                    <a:pt x="236" y="244"/>
                  </a:lnTo>
                  <a:lnTo>
                    <a:pt x="233" y="244"/>
                  </a:lnTo>
                  <a:lnTo>
                    <a:pt x="230" y="244"/>
                  </a:lnTo>
                  <a:lnTo>
                    <a:pt x="227" y="244"/>
                  </a:lnTo>
                  <a:lnTo>
                    <a:pt x="225" y="244"/>
                  </a:lnTo>
                  <a:lnTo>
                    <a:pt x="224" y="244"/>
                  </a:lnTo>
                  <a:lnTo>
                    <a:pt x="224" y="246"/>
                  </a:lnTo>
                  <a:lnTo>
                    <a:pt x="222" y="246"/>
                  </a:lnTo>
                  <a:lnTo>
                    <a:pt x="220" y="246"/>
                  </a:lnTo>
                  <a:lnTo>
                    <a:pt x="220" y="246"/>
                  </a:lnTo>
                  <a:lnTo>
                    <a:pt x="219" y="247"/>
                  </a:lnTo>
                  <a:lnTo>
                    <a:pt x="219" y="247"/>
                  </a:lnTo>
                  <a:lnTo>
                    <a:pt x="217" y="246"/>
                  </a:lnTo>
                  <a:lnTo>
                    <a:pt x="217" y="247"/>
                  </a:lnTo>
                  <a:lnTo>
                    <a:pt x="217" y="247"/>
                  </a:lnTo>
                  <a:lnTo>
                    <a:pt x="219" y="249"/>
                  </a:lnTo>
                  <a:lnTo>
                    <a:pt x="219" y="249"/>
                  </a:lnTo>
                  <a:lnTo>
                    <a:pt x="219" y="251"/>
                  </a:lnTo>
                  <a:lnTo>
                    <a:pt x="220" y="251"/>
                  </a:lnTo>
                  <a:lnTo>
                    <a:pt x="220" y="251"/>
                  </a:lnTo>
                  <a:lnTo>
                    <a:pt x="220" y="253"/>
                  </a:lnTo>
                  <a:lnTo>
                    <a:pt x="220" y="256"/>
                  </a:lnTo>
                  <a:lnTo>
                    <a:pt x="219" y="258"/>
                  </a:lnTo>
                  <a:lnTo>
                    <a:pt x="217" y="260"/>
                  </a:lnTo>
                  <a:lnTo>
                    <a:pt x="216" y="261"/>
                  </a:lnTo>
                  <a:lnTo>
                    <a:pt x="216" y="261"/>
                  </a:lnTo>
                  <a:lnTo>
                    <a:pt x="214" y="263"/>
                  </a:lnTo>
                  <a:lnTo>
                    <a:pt x="213" y="263"/>
                  </a:lnTo>
                  <a:lnTo>
                    <a:pt x="213" y="267"/>
                  </a:lnTo>
                  <a:lnTo>
                    <a:pt x="213" y="267"/>
                  </a:lnTo>
                  <a:lnTo>
                    <a:pt x="211" y="268"/>
                  </a:lnTo>
                  <a:lnTo>
                    <a:pt x="209" y="268"/>
                  </a:lnTo>
                  <a:lnTo>
                    <a:pt x="208" y="270"/>
                  </a:lnTo>
                  <a:lnTo>
                    <a:pt x="206" y="270"/>
                  </a:lnTo>
                  <a:lnTo>
                    <a:pt x="206" y="272"/>
                  </a:lnTo>
                  <a:lnTo>
                    <a:pt x="205" y="274"/>
                  </a:lnTo>
                  <a:lnTo>
                    <a:pt x="205" y="274"/>
                  </a:lnTo>
                  <a:lnTo>
                    <a:pt x="201" y="275"/>
                  </a:lnTo>
                  <a:lnTo>
                    <a:pt x="198" y="277"/>
                  </a:lnTo>
                  <a:lnTo>
                    <a:pt x="197" y="277"/>
                  </a:lnTo>
                  <a:lnTo>
                    <a:pt x="193" y="279"/>
                  </a:lnTo>
                  <a:lnTo>
                    <a:pt x="192" y="281"/>
                  </a:lnTo>
                  <a:lnTo>
                    <a:pt x="190" y="282"/>
                  </a:lnTo>
                  <a:lnTo>
                    <a:pt x="189" y="282"/>
                  </a:lnTo>
                  <a:lnTo>
                    <a:pt x="189" y="284"/>
                  </a:lnTo>
                  <a:lnTo>
                    <a:pt x="189" y="296"/>
                  </a:lnTo>
                  <a:lnTo>
                    <a:pt x="182" y="298"/>
                  </a:lnTo>
                  <a:lnTo>
                    <a:pt x="178" y="302"/>
                  </a:lnTo>
                  <a:lnTo>
                    <a:pt x="174" y="309"/>
                  </a:lnTo>
                  <a:lnTo>
                    <a:pt x="171" y="315"/>
                  </a:lnTo>
                  <a:lnTo>
                    <a:pt x="170" y="322"/>
                  </a:lnTo>
                  <a:lnTo>
                    <a:pt x="167" y="328"/>
                  </a:lnTo>
                  <a:lnTo>
                    <a:pt x="163" y="333"/>
                  </a:lnTo>
                  <a:lnTo>
                    <a:pt x="159" y="333"/>
                  </a:lnTo>
                  <a:lnTo>
                    <a:pt x="155" y="333"/>
                  </a:lnTo>
                  <a:lnTo>
                    <a:pt x="152" y="331"/>
                  </a:lnTo>
                  <a:lnTo>
                    <a:pt x="152" y="329"/>
                  </a:lnTo>
                  <a:lnTo>
                    <a:pt x="151" y="326"/>
                  </a:lnTo>
                  <a:lnTo>
                    <a:pt x="151" y="324"/>
                  </a:lnTo>
                  <a:lnTo>
                    <a:pt x="151" y="321"/>
                  </a:lnTo>
                  <a:lnTo>
                    <a:pt x="149" y="319"/>
                  </a:lnTo>
                  <a:lnTo>
                    <a:pt x="149" y="317"/>
                  </a:lnTo>
                  <a:lnTo>
                    <a:pt x="146" y="315"/>
                  </a:lnTo>
                  <a:lnTo>
                    <a:pt x="143" y="314"/>
                  </a:lnTo>
                  <a:lnTo>
                    <a:pt x="141" y="314"/>
                  </a:lnTo>
                  <a:lnTo>
                    <a:pt x="138" y="315"/>
                  </a:lnTo>
                  <a:lnTo>
                    <a:pt x="136" y="315"/>
                  </a:lnTo>
                  <a:lnTo>
                    <a:pt x="133" y="315"/>
                  </a:lnTo>
                  <a:lnTo>
                    <a:pt x="130" y="317"/>
                  </a:lnTo>
                  <a:lnTo>
                    <a:pt x="128" y="317"/>
                  </a:lnTo>
                  <a:lnTo>
                    <a:pt x="124" y="315"/>
                  </a:lnTo>
                  <a:lnTo>
                    <a:pt x="121" y="314"/>
                  </a:lnTo>
                  <a:lnTo>
                    <a:pt x="117" y="310"/>
                  </a:lnTo>
                  <a:lnTo>
                    <a:pt x="114" y="305"/>
                  </a:lnTo>
                  <a:lnTo>
                    <a:pt x="113" y="302"/>
                  </a:lnTo>
                  <a:lnTo>
                    <a:pt x="111" y="296"/>
                  </a:lnTo>
                  <a:lnTo>
                    <a:pt x="109" y="293"/>
                  </a:lnTo>
                  <a:lnTo>
                    <a:pt x="109" y="289"/>
                  </a:lnTo>
                  <a:lnTo>
                    <a:pt x="108" y="288"/>
                  </a:lnTo>
                  <a:lnTo>
                    <a:pt x="106" y="288"/>
                  </a:lnTo>
                  <a:lnTo>
                    <a:pt x="106" y="286"/>
                  </a:lnTo>
                  <a:lnTo>
                    <a:pt x="106" y="284"/>
                  </a:lnTo>
                  <a:lnTo>
                    <a:pt x="106" y="281"/>
                  </a:lnTo>
                  <a:lnTo>
                    <a:pt x="106" y="279"/>
                  </a:lnTo>
                  <a:lnTo>
                    <a:pt x="106" y="277"/>
                  </a:lnTo>
                  <a:lnTo>
                    <a:pt x="106" y="275"/>
                  </a:lnTo>
                  <a:lnTo>
                    <a:pt x="105" y="275"/>
                  </a:lnTo>
                  <a:lnTo>
                    <a:pt x="101" y="275"/>
                  </a:lnTo>
                  <a:lnTo>
                    <a:pt x="101" y="274"/>
                  </a:lnTo>
                  <a:lnTo>
                    <a:pt x="100" y="272"/>
                  </a:lnTo>
                  <a:lnTo>
                    <a:pt x="98" y="270"/>
                  </a:lnTo>
                  <a:lnTo>
                    <a:pt x="98" y="268"/>
                  </a:lnTo>
                  <a:lnTo>
                    <a:pt x="97" y="267"/>
                  </a:lnTo>
                  <a:lnTo>
                    <a:pt x="97" y="265"/>
                  </a:lnTo>
                  <a:lnTo>
                    <a:pt x="103" y="265"/>
                  </a:lnTo>
                  <a:lnTo>
                    <a:pt x="101" y="265"/>
                  </a:lnTo>
                  <a:lnTo>
                    <a:pt x="100" y="263"/>
                  </a:lnTo>
                  <a:lnTo>
                    <a:pt x="100" y="263"/>
                  </a:lnTo>
                  <a:lnTo>
                    <a:pt x="98" y="261"/>
                  </a:lnTo>
                  <a:lnTo>
                    <a:pt x="98" y="261"/>
                  </a:lnTo>
                  <a:lnTo>
                    <a:pt x="98" y="260"/>
                  </a:lnTo>
                  <a:lnTo>
                    <a:pt x="98" y="258"/>
                  </a:lnTo>
                  <a:lnTo>
                    <a:pt x="98" y="258"/>
                  </a:lnTo>
                  <a:lnTo>
                    <a:pt x="92" y="258"/>
                  </a:lnTo>
                  <a:lnTo>
                    <a:pt x="92" y="256"/>
                  </a:lnTo>
                  <a:lnTo>
                    <a:pt x="98" y="256"/>
                  </a:lnTo>
                  <a:lnTo>
                    <a:pt x="98" y="247"/>
                  </a:lnTo>
                  <a:lnTo>
                    <a:pt x="95" y="247"/>
                  </a:lnTo>
                  <a:lnTo>
                    <a:pt x="94" y="247"/>
                  </a:lnTo>
                  <a:lnTo>
                    <a:pt x="92" y="246"/>
                  </a:lnTo>
                  <a:lnTo>
                    <a:pt x="90" y="244"/>
                  </a:lnTo>
                  <a:lnTo>
                    <a:pt x="90" y="242"/>
                  </a:lnTo>
                  <a:lnTo>
                    <a:pt x="90" y="240"/>
                  </a:lnTo>
                  <a:lnTo>
                    <a:pt x="89" y="239"/>
                  </a:lnTo>
                  <a:lnTo>
                    <a:pt x="89" y="237"/>
                  </a:lnTo>
                  <a:lnTo>
                    <a:pt x="97" y="237"/>
                  </a:lnTo>
                  <a:lnTo>
                    <a:pt x="95" y="237"/>
                  </a:lnTo>
                  <a:lnTo>
                    <a:pt x="95" y="235"/>
                  </a:lnTo>
                  <a:lnTo>
                    <a:pt x="94" y="233"/>
                  </a:lnTo>
                  <a:lnTo>
                    <a:pt x="94" y="233"/>
                  </a:lnTo>
                  <a:lnTo>
                    <a:pt x="92" y="232"/>
                  </a:lnTo>
                  <a:lnTo>
                    <a:pt x="92" y="232"/>
                  </a:lnTo>
                  <a:lnTo>
                    <a:pt x="90" y="230"/>
                  </a:lnTo>
                  <a:lnTo>
                    <a:pt x="90" y="230"/>
                  </a:lnTo>
                  <a:lnTo>
                    <a:pt x="90" y="228"/>
                  </a:lnTo>
                  <a:lnTo>
                    <a:pt x="92" y="228"/>
                  </a:lnTo>
                  <a:lnTo>
                    <a:pt x="92" y="228"/>
                  </a:lnTo>
                  <a:lnTo>
                    <a:pt x="92" y="227"/>
                  </a:lnTo>
                  <a:lnTo>
                    <a:pt x="94" y="227"/>
                  </a:lnTo>
                  <a:lnTo>
                    <a:pt x="94" y="225"/>
                  </a:lnTo>
                  <a:lnTo>
                    <a:pt x="94" y="225"/>
                  </a:lnTo>
                  <a:lnTo>
                    <a:pt x="94" y="225"/>
                  </a:lnTo>
                  <a:lnTo>
                    <a:pt x="89" y="220"/>
                  </a:lnTo>
                  <a:lnTo>
                    <a:pt x="90" y="220"/>
                  </a:lnTo>
                  <a:lnTo>
                    <a:pt x="92" y="220"/>
                  </a:lnTo>
                  <a:lnTo>
                    <a:pt x="94" y="218"/>
                  </a:lnTo>
                  <a:lnTo>
                    <a:pt x="95" y="218"/>
                  </a:lnTo>
                  <a:lnTo>
                    <a:pt x="95" y="216"/>
                  </a:lnTo>
                  <a:lnTo>
                    <a:pt x="97" y="214"/>
                  </a:lnTo>
                  <a:lnTo>
                    <a:pt x="97" y="213"/>
                  </a:lnTo>
                  <a:lnTo>
                    <a:pt x="98" y="211"/>
                  </a:lnTo>
                  <a:lnTo>
                    <a:pt x="100" y="211"/>
                  </a:lnTo>
                  <a:lnTo>
                    <a:pt x="103" y="209"/>
                  </a:lnTo>
                  <a:lnTo>
                    <a:pt x="106" y="207"/>
                  </a:lnTo>
                  <a:lnTo>
                    <a:pt x="108" y="206"/>
                  </a:lnTo>
                  <a:lnTo>
                    <a:pt x="109" y="204"/>
                  </a:lnTo>
                  <a:lnTo>
                    <a:pt x="111" y="202"/>
                  </a:lnTo>
                  <a:lnTo>
                    <a:pt x="111" y="199"/>
                  </a:lnTo>
                  <a:lnTo>
                    <a:pt x="111" y="197"/>
                  </a:lnTo>
                  <a:lnTo>
                    <a:pt x="116" y="195"/>
                  </a:lnTo>
                  <a:lnTo>
                    <a:pt x="119" y="195"/>
                  </a:lnTo>
                  <a:lnTo>
                    <a:pt x="124" y="195"/>
                  </a:lnTo>
                  <a:lnTo>
                    <a:pt x="125" y="193"/>
                  </a:lnTo>
                  <a:lnTo>
                    <a:pt x="128" y="192"/>
                  </a:lnTo>
                  <a:lnTo>
                    <a:pt x="132" y="192"/>
                  </a:lnTo>
                  <a:lnTo>
                    <a:pt x="135" y="190"/>
                  </a:lnTo>
                  <a:lnTo>
                    <a:pt x="138" y="190"/>
                  </a:lnTo>
                  <a:lnTo>
                    <a:pt x="138" y="183"/>
                  </a:lnTo>
                  <a:lnTo>
                    <a:pt x="136" y="181"/>
                  </a:lnTo>
                  <a:lnTo>
                    <a:pt x="133" y="179"/>
                  </a:lnTo>
                  <a:lnTo>
                    <a:pt x="127" y="176"/>
                  </a:lnTo>
                  <a:lnTo>
                    <a:pt x="122" y="172"/>
                  </a:lnTo>
                  <a:lnTo>
                    <a:pt x="116" y="169"/>
                  </a:lnTo>
                  <a:lnTo>
                    <a:pt x="111" y="165"/>
                  </a:lnTo>
                  <a:lnTo>
                    <a:pt x="108" y="164"/>
                  </a:lnTo>
                  <a:lnTo>
                    <a:pt x="106" y="162"/>
                  </a:lnTo>
                  <a:lnTo>
                    <a:pt x="117" y="162"/>
                  </a:lnTo>
                  <a:lnTo>
                    <a:pt x="138" y="174"/>
                  </a:lnTo>
                  <a:lnTo>
                    <a:pt x="140" y="172"/>
                  </a:lnTo>
                  <a:lnTo>
                    <a:pt x="140" y="169"/>
                  </a:lnTo>
                  <a:lnTo>
                    <a:pt x="140" y="167"/>
                  </a:lnTo>
                  <a:lnTo>
                    <a:pt x="140" y="165"/>
                  </a:lnTo>
                  <a:lnTo>
                    <a:pt x="140" y="164"/>
                  </a:lnTo>
                  <a:lnTo>
                    <a:pt x="138" y="162"/>
                  </a:lnTo>
                  <a:lnTo>
                    <a:pt x="138" y="160"/>
                  </a:lnTo>
                  <a:lnTo>
                    <a:pt x="138" y="158"/>
                  </a:lnTo>
                  <a:lnTo>
                    <a:pt x="133" y="158"/>
                  </a:lnTo>
                  <a:lnTo>
                    <a:pt x="130" y="157"/>
                  </a:lnTo>
                  <a:lnTo>
                    <a:pt x="127" y="153"/>
                  </a:lnTo>
                  <a:lnTo>
                    <a:pt x="125" y="150"/>
                  </a:lnTo>
                  <a:lnTo>
                    <a:pt x="124" y="146"/>
                  </a:lnTo>
                  <a:lnTo>
                    <a:pt x="122" y="143"/>
                  </a:lnTo>
                  <a:lnTo>
                    <a:pt x="121" y="138"/>
                  </a:lnTo>
                  <a:lnTo>
                    <a:pt x="117" y="134"/>
                  </a:lnTo>
                  <a:lnTo>
                    <a:pt x="117" y="127"/>
                  </a:lnTo>
                  <a:lnTo>
                    <a:pt x="117" y="127"/>
                  </a:lnTo>
                  <a:lnTo>
                    <a:pt x="117" y="125"/>
                  </a:lnTo>
                  <a:lnTo>
                    <a:pt x="117" y="125"/>
                  </a:lnTo>
                  <a:lnTo>
                    <a:pt x="116" y="124"/>
                  </a:lnTo>
                  <a:lnTo>
                    <a:pt x="116" y="124"/>
                  </a:lnTo>
                  <a:lnTo>
                    <a:pt x="114" y="124"/>
                  </a:lnTo>
                  <a:lnTo>
                    <a:pt x="114" y="122"/>
                  </a:lnTo>
                  <a:lnTo>
                    <a:pt x="113" y="122"/>
                  </a:lnTo>
                  <a:lnTo>
                    <a:pt x="117" y="122"/>
                  </a:lnTo>
                  <a:lnTo>
                    <a:pt x="117" y="122"/>
                  </a:lnTo>
                  <a:lnTo>
                    <a:pt x="117" y="122"/>
                  </a:lnTo>
                  <a:lnTo>
                    <a:pt x="117" y="120"/>
                  </a:lnTo>
                  <a:lnTo>
                    <a:pt x="117" y="120"/>
                  </a:lnTo>
                  <a:lnTo>
                    <a:pt x="117" y="118"/>
                  </a:lnTo>
                  <a:lnTo>
                    <a:pt x="116" y="118"/>
                  </a:lnTo>
                  <a:lnTo>
                    <a:pt x="116" y="117"/>
                  </a:lnTo>
                  <a:lnTo>
                    <a:pt x="116" y="117"/>
                  </a:lnTo>
                  <a:lnTo>
                    <a:pt x="116" y="117"/>
                  </a:lnTo>
                  <a:lnTo>
                    <a:pt x="114" y="117"/>
                  </a:lnTo>
                  <a:lnTo>
                    <a:pt x="114" y="115"/>
                  </a:lnTo>
                  <a:lnTo>
                    <a:pt x="113" y="115"/>
                  </a:lnTo>
                  <a:lnTo>
                    <a:pt x="113" y="115"/>
                  </a:lnTo>
                  <a:lnTo>
                    <a:pt x="111" y="115"/>
                  </a:lnTo>
                  <a:lnTo>
                    <a:pt x="111" y="115"/>
                  </a:lnTo>
                  <a:lnTo>
                    <a:pt x="109" y="115"/>
                  </a:lnTo>
                  <a:lnTo>
                    <a:pt x="109" y="113"/>
                  </a:lnTo>
                  <a:lnTo>
                    <a:pt x="111" y="113"/>
                  </a:lnTo>
                  <a:lnTo>
                    <a:pt x="111" y="111"/>
                  </a:lnTo>
                  <a:lnTo>
                    <a:pt x="113" y="111"/>
                  </a:lnTo>
                  <a:lnTo>
                    <a:pt x="113" y="110"/>
                  </a:lnTo>
                  <a:lnTo>
                    <a:pt x="114" y="110"/>
                  </a:lnTo>
                  <a:lnTo>
                    <a:pt x="116" y="110"/>
                  </a:lnTo>
                  <a:lnTo>
                    <a:pt x="116" y="108"/>
                  </a:lnTo>
                  <a:lnTo>
                    <a:pt x="111" y="106"/>
                  </a:lnTo>
                  <a:lnTo>
                    <a:pt x="106" y="104"/>
                  </a:lnTo>
                  <a:lnTo>
                    <a:pt x="100" y="101"/>
                  </a:lnTo>
                  <a:lnTo>
                    <a:pt x="95" y="99"/>
                  </a:lnTo>
                  <a:lnTo>
                    <a:pt x="90" y="96"/>
                  </a:lnTo>
                  <a:lnTo>
                    <a:pt x="87" y="94"/>
                  </a:lnTo>
                  <a:lnTo>
                    <a:pt x="82" y="90"/>
                  </a:lnTo>
                  <a:lnTo>
                    <a:pt x="81" y="87"/>
                  </a:lnTo>
                  <a:lnTo>
                    <a:pt x="60" y="87"/>
                  </a:lnTo>
                  <a:lnTo>
                    <a:pt x="57" y="87"/>
                  </a:lnTo>
                  <a:lnTo>
                    <a:pt x="54" y="89"/>
                  </a:lnTo>
                  <a:lnTo>
                    <a:pt x="51" y="89"/>
                  </a:lnTo>
                  <a:lnTo>
                    <a:pt x="49" y="90"/>
                  </a:lnTo>
                  <a:lnTo>
                    <a:pt x="46" y="90"/>
                  </a:lnTo>
                  <a:lnTo>
                    <a:pt x="44" y="90"/>
                  </a:lnTo>
                  <a:lnTo>
                    <a:pt x="43" y="90"/>
                  </a:lnTo>
                  <a:lnTo>
                    <a:pt x="41" y="89"/>
                  </a:lnTo>
                  <a:lnTo>
                    <a:pt x="40" y="90"/>
                  </a:lnTo>
                  <a:lnTo>
                    <a:pt x="38" y="92"/>
                  </a:lnTo>
                  <a:lnTo>
                    <a:pt x="35" y="92"/>
                  </a:lnTo>
                  <a:lnTo>
                    <a:pt x="33" y="94"/>
                  </a:lnTo>
                  <a:lnTo>
                    <a:pt x="30" y="94"/>
                  </a:lnTo>
                  <a:lnTo>
                    <a:pt x="27" y="96"/>
                  </a:lnTo>
                  <a:lnTo>
                    <a:pt x="25" y="96"/>
                  </a:lnTo>
                  <a:lnTo>
                    <a:pt x="22" y="96"/>
                  </a:lnTo>
                  <a:lnTo>
                    <a:pt x="21" y="96"/>
                  </a:lnTo>
                  <a:lnTo>
                    <a:pt x="19" y="94"/>
                  </a:lnTo>
                  <a:lnTo>
                    <a:pt x="17" y="94"/>
                  </a:lnTo>
                  <a:lnTo>
                    <a:pt x="16" y="92"/>
                  </a:lnTo>
                  <a:lnTo>
                    <a:pt x="14" y="90"/>
                  </a:lnTo>
                  <a:lnTo>
                    <a:pt x="14" y="89"/>
                  </a:lnTo>
                  <a:lnTo>
                    <a:pt x="13" y="87"/>
                  </a:lnTo>
                  <a:lnTo>
                    <a:pt x="13" y="87"/>
                  </a:lnTo>
                  <a:lnTo>
                    <a:pt x="14" y="85"/>
                  </a:lnTo>
                  <a:lnTo>
                    <a:pt x="17" y="85"/>
                  </a:lnTo>
                  <a:lnTo>
                    <a:pt x="19" y="85"/>
                  </a:lnTo>
                  <a:lnTo>
                    <a:pt x="21" y="83"/>
                  </a:lnTo>
                  <a:lnTo>
                    <a:pt x="22" y="83"/>
                  </a:lnTo>
                  <a:lnTo>
                    <a:pt x="24" y="83"/>
                  </a:lnTo>
                  <a:lnTo>
                    <a:pt x="27" y="82"/>
                  </a:lnTo>
                  <a:lnTo>
                    <a:pt x="29" y="80"/>
                  </a:lnTo>
                  <a:lnTo>
                    <a:pt x="27" y="80"/>
                  </a:lnTo>
                  <a:lnTo>
                    <a:pt x="25" y="80"/>
                  </a:lnTo>
                  <a:lnTo>
                    <a:pt x="25" y="80"/>
                  </a:lnTo>
                  <a:lnTo>
                    <a:pt x="24" y="80"/>
                  </a:lnTo>
                  <a:lnTo>
                    <a:pt x="24" y="80"/>
                  </a:lnTo>
                  <a:lnTo>
                    <a:pt x="22" y="80"/>
                  </a:lnTo>
                  <a:lnTo>
                    <a:pt x="22" y="80"/>
                  </a:lnTo>
                  <a:lnTo>
                    <a:pt x="22" y="80"/>
                  </a:lnTo>
                  <a:lnTo>
                    <a:pt x="25" y="80"/>
                  </a:lnTo>
                  <a:lnTo>
                    <a:pt x="29" y="78"/>
                  </a:lnTo>
                  <a:lnTo>
                    <a:pt x="32" y="78"/>
                  </a:lnTo>
                  <a:lnTo>
                    <a:pt x="36" y="78"/>
                  </a:lnTo>
                  <a:lnTo>
                    <a:pt x="40" y="76"/>
                  </a:lnTo>
                  <a:lnTo>
                    <a:pt x="43" y="76"/>
                  </a:lnTo>
                  <a:lnTo>
                    <a:pt x="46" y="75"/>
                  </a:lnTo>
                  <a:lnTo>
                    <a:pt x="51" y="73"/>
                  </a:lnTo>
                  <a:lnTo>
                    <a:pt x="46" y="71"/>
                  </a:lnTo>
                  <a:lnTo>
                    <a:pt x="41" y="71"/>
                  </a:lnTo>
                  <a:lnTo>
                    <a:pt x="36" y="71"/>
                  </a:lnTo>
                  <a:lnTo>
                    <a:pt x="30" y="71"/>
                  </a:lnTo>
                  <a:lnTo>
                    <a:pt x="27" y="71"/>
                  </a:lnTo>
                  <a:lnTo>
                    <a:pt x="22" y="70"/>
                  </a:lnTo>
                  <a:lnTo>
                    <a:pt x="19" y="68"/>
                  </a:lnTo>
                  <a:lnTo>
                    <a:pt x="16" y="66"/>
                  </a:lnTo>
                  <a:lnTo>
                    <a:pt x="14" y="66"/>
                  </a:lnTo>
                  <a:lnTo>
                    <a:pt x="11" y="66"/>
                  </a:lnTo>
                  <a:lnTo>
                    <a:pt x="8" y="66"/>
                  </a:lnTo>
                  <a:lnTo>
                    <a:pt x="5" y="64"/>
                  </a:lnTo>
                  <a:lnTo>
                    <a:pt x="3" y="64"/>
                  </a:lnTo>
                  <a:lnTo>
                    <a:pt x="2" y="63"/>
                  </a:lnTo>
                  <a:lnTo>
                    <a:pt x="0" y="61"/>
                  </a:lnTo>
                  <a:lnTo>
                    <a:pt x="0" y="59"/>
                  </a:lnTo>
                  <a:lnTo>
                    <a:pt x="2" y="5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1" name="Freeform 456"/>
            <p:cNvSpPr>
              <a:spLocks/>
            </p:cNvSpPr>
            <p:nvPr/>
          </p:nvSpPr>
          <p:spPr bwMode="auto">
            <a:xfrm>
              <a:off x="2272691" y="1411592"/>
              <a:ext cx="542912" cy="356846"/>
            </a:xfrm>
            <a:custGeom>
              <a:avLst/>
              <a:gdLst/>
              <a:ahLst/>
              <a:cxnLst>
                <a:cxn ang="0">
                  <a:pos x="6" y="35"/>
                </a:cxn>
                <a:cxn ang="0">
                  <a:pos x="39" y="5"/>
                </a:cxn>
                <a:cxn ang="0">
                  <a:pos x="50" y="14"/>
                </a:cxn>
                <a:cxn ang="0">
                  <a:pos x="44" y="28"/>
                </a:cxn>
                <a:cxn ang="0">
                  <a:pos x="55" y="30"/>
                </a:cxn>
                <a:cxn ang="0">
                  <a:pos x="63" y="24"/>
                </a:cxn>
                <a:cxn ang="0">
                  <a:pos x="87" y="9"/>
                </a:cxn>
                <a:cxn ang="0">
                  <a:pos x="109" y="12"/>
                </a:cxn>
                <a:cxn ang="0">
                  <a:pos x="106" y="21"/>
                </a:cxn>
                <a:cxn ang="0">
                  <a:pos x="126" y="24"/>
                </a:cxn>
                <a:cxn ang="0">
                  <a:pos x="149" y="24"/>
                </a:cxn>
                <a:cxn ang="0">
                  <a:pos x="174" y="31"/>
                </a:cxn>
                <a:cxn ang="0">
                  <a:pos x="182" y="40"/>
                </a:cxn>
                <a:cxn ang="0">
                  <a:pos x="182" y="50"/>
                </a:cxn>
                <a:cxn ang="0">
                  <a:pos x="199" y="52"/>
                </a:cxn>
                <a:cxn ang="0">
                  <a:pos x="207" y="70"/>
                </a:cxn>
                <a:cxn ang="0">
                  <a:pos x="198" y="77"/>
                </a:cxn>
                <a:cxn ang="0">
                  <a:pos x="223" y="87"/>
                </a:cxn>
                <a:cxn ang="0">
                  <a:pos x="225" y="96"/>
                </a:cxn>
                <a:cxn ang="0">
                  <a:pos x="241" y="98"/>
                </a:cxn>
                <a:cxn ang="0">
                  <a:pos x="242" y="108"/>
                </a:cxn>
                <a:cxn ang="0">
                  <a:pos x="218" y="122"/>
                </a:cxn>
                <a:cxn ang="0">
                  <a:pos x="209" y="127"/>
                </a:cxn>
                <a:cxn ang="0">
                  <a:pos x="203" y="117"/>
                </a:cxn>
                <a:cxn ang="0">
                  <a:pos x="207" y="115"/>
                </a:cxn>
                <a:cxn ang="0">
                  <a:pos x="203" y="111"/>
                </a:cxn>
                <a:cxn ang="0">
                  <a:pos x="193" y="110"/>
                </a:cxn>
                <a:cxn ang="0">
                  <a:pos x="183" y="106"/>
                </a:cxn>
                <a:cxn ang="0">
                  <a:pos x="172" y="120"/>
                </a:cxn>
                <a:cxn ang="0">
                  <a:pos x="193" y="146"/>
                </a:cxn>
                <a:cxn ang="0">
                  <a:pos x="193" y="155"/>
                </a:cxn>
                <a:cxn ang="0">
                  <a:pos x="179" y="162"/>
                </a:cxn>
                <a:cxn ang="0">
                  <a:pos x="158" y="148"/>
                </a:cxn>
                <a:cxn ang="0">
                  <a:pos x="168" y="169"/>
                </a:cxn>
                <a:cxn ang="0">
                  <a:pos x="161" y="174"/>
                </a:cxn>
                <a:cxn ang="0">
                  <a:pos x="118" y="159"/>
                </a:cxn>
                <a:cxn ang="0">
                  <a:pos x="106" y="139"/>
                </a:cxn>
                <a:cxn ang="0">
                  <a:pos x="88" y="131"/>
                </a:cxn>
                <a:cxn ang="0">
                  <a:pos x="109" y="124"/>
                </a:cxn>
                <a:cxn ang="0">
                  <a:pos x="114" y="113"/>
                </a:cxn>
                <a:cxn ang="0">
                  <a:pos x="128" y="106"/>
                </a:cxn>
                <a:cxn ang="0">
                  <a:pos x="150" y="115"/>
                </a:cxn>
                <a:cxn ang="0">
                  <a:pos x="168" y="113"/>
                </a:cxn>
                <a:cxn ang="0">
                  <a:pos x="169" y="106"/>
                </a:cxn>
                <a:cxn ang="0">
                  <a:pos x="139" y="105"/>
                </a:cxn>
                <a:cxn ang="0">
                  <a:pos x="131" y="105"/>
                </a:cxn>
                <a:cxn ang="0">
                  <a:pos x="137" y="94"/>
                </a:cxn>
                <a:cxn ang="0">
                  <a:pos x="139" y="80"/>
                </a:cxn>
                <a:cxn ang="0">
                  <a:pos x="122" y="68"/>
                </a:cxn>
                <a:cxn ang="0">
                  <a:pos x="107" y="50"/>
                </a:cxn>
                <a:cxn ang="0">
                  <a:pos x="93" y="54"/>
                </a:cxn>
                <a:cxn ang="0">
                  <a:pos x="61" y="52"/>
                </a:cxn>
                <a:cxn ang="0">
                  <a:pos x="30" y="54"/>
                </a:cxn>
                <a:cxn ang="0">
                  <a:pos x="20" y="54"/>
                </a:cxn>
                <a:cxn ang="0">
                  <a:pos x="7" y="52"/>
                </a:cxn>
                <a:cxn ang="0">
                  <a:pos x="11" y="43"/>
                </a:cxn>
                <a:cxn ang="0">
                  <a:pos x="20" y="42"/>
                </a:cxn>
              </a:cxnLst>
              <a:rect l="0" t="0" r="r" b="b"/>
              <a:pathLst>
                <a:path w="250" h="174">
                  <a:moveTo>
                    <a:pt x="19" y="38"/>
                  </a:moveTo>
                  <a:lnTo>
                    <a:pt x="9" y="38"/>
                  </a:lnTo>
                  <a:lnTo>
                    <a:pt x="7" y="38"/>
                  </a:lnTo>
                  <a:lnTo>
                    <a:pt x="7" y="36"/>
                  </a:lnTo>
                  <a:lnTo>
                    <a:pt x="7" y="36"/>
                  </a:lnTo>
                  <a:lnTo>
                    <a:pt x="6" y="36"/>
                  </a:lnTo>
                  <a:lnTo>
                    <a:pt x="6" y="35"/>
                  </a:lnTo>
                  <a:lnTo>
                    <a:pt x="6" y="35"/>
                  </a:lnTo>
                  <a:lnTo>
                    <a:pt x="6" y="33"/>
                  </a:lnTo>
                  <a:lnTo>
                    <a:pt x="6" y="33"/>
                  </a:lnTo>
                  <a:lnTo>
                    <a:pt x="7" y="28"/>
                  </a:lnTo>
                  <a:lnTo>
                    <a:pt x="11" y="23"/>
                  </a:lnTo>
                  <a:lnTo>
                    <a:pt x="17" y="17"/>
                  </a:lnTo>
                  <a:lnTo>
                    <a:pt x="23" y="14"/>
                  </a:lnTo>
                  <a:lnTo>
                    <a:pt x="31" y="10"/>
                  </a:lnTo>
                  <a:lnTo>
                    <a:pt x="39" y="5"/>
                  </a:lnTo>
                  <a:lnTo>
                    <a:pt x="47" y="3"/>
                  </a:lnTo>
                  <a:lnTo>
                    <a:pt x="52" y="0"/>
                  </a:lnTo>
                  <a:lnTo>
                    <a:pt x="65" y="0"/>
                  </a:lnTo>
                  <a:lnTo>
                    <a:pt x="63" y="3"/>
                  </a:lnTo>
                  <a:lnTo>
                    <a:pt x="60" y="7"/>
                  </a:lnTo>
                  <a:lnTo>
                    <a:pt x="57" y="10"/>
                  </a:lnTo>
                  <a:lnTo>
                    <a:pt x="53" y="12"/>
                  </a:lnTo>
                  <a:lnTo>
                    <a:pt x="50" y="14"/>
                  </a:lnTo>
                  <a:lnTo>
                    <a:pt x="47" y="16"/>
                  </a:lnTo>
                  <a:lnTo>
                    <a:pt x="46" y="19"/>
                  </a:lnTo>
                  <a:lnTo>
                    <a:pt x="44" y="24"/>
                  </a:lnTo>
                  <a:lnTo>
                    <a:pt x="44" y="24"/>
                  </a:lnTo>
                  <a:lnTo>
                    <a:pt x="44" y="26"/>
                  </a:lnTo>
                  <a:lnTo>
                    <a:pt x="44" y="26"/>
                  </a:lnTo>
                  <a:lnTo>
                    <a:pt x="44" y="28"/>
                  </a:lnTo>
                  <a:lnTo>
                    <a:pt x="44" y="28"/>
                  </a:lnTo>
                  <a:lnTo>
                    <a:pt x="44" y="30"/>
                  </a:lnTo>
                  <a:lnTo>
                    <a:pt x="44" y="30"/>
                  </a:lnTo>
                  <a:lnTo>
                    <a:pt x="44" y="31"/>
                  </a:lnTo>
                  <a:lnTo>
                    <a:pt x="47" y="31"/>
                  </a:lnTo>
                  <a:lnTo>
                    <a:pt x="49" y="31"/>
                  </a:lnTo>
                  <a:lnTo>
                    <a:pt x="52" y="31"/>
                  </a:lnTo>
                  <a:lnTo>
                    <a:pt x="53" y="30"/>
                  </a:lnTo>
                  <a:lnTo>
                    <a:pt x="55" y="30"/>
                  </a:lnTo>
                  <a:lnTo>
                    <a:pt x="58" y="30"/>
                  </a:lnTo>
                  <a:lnTo>
                    <a:pt x="60" y="28"/>
                  </a:lnTo>
                  <a:lnTo>
                    <a:pt x="63" y="28"/>
                  </a:lnTo>
                  <a:lnTo>
                    <a:pt x="63" y="26"/>
                  </a:lnTo>
                  <a:lnTo>
                    <a:pt x="63" y="26"/>
                  </a:lnTo>
                  <a:lnTo>
                    <a:pt x="63" y="26"/>
                  </a:lnTo>
                  <a:lnTo>
                    <a:pt x="63" y="24"/>
                  </a:lnTo>
                  <a:lnTo>
                    <a:pt x="63" y="24"/>
                  </a:lnTo>
                  <a:lnTo>
                    <a:pt x="63" y="23"/>
                  </a:lnTo>
                  <a:lnTo>
                    <a:pt x="63" y="21"/>
                  </a:lnTo>
                  <a:lnTo>
                    <a:pt x="63" y="21"/>
                  </a:lnTo>
                  <a:lnTo>
                    <a:pt x="68" y="19"/>
                  </a:lnTo>
                  <a:lnTo>
                    <a:pt x="72" y="16"/>
                  </a:lnTo>
                  <a:lnTo>
                    <a:pt x="77" y="14"/>
                  </a:lnTo>
                  <a:lnTo>
                    <a:pt x="82" y="12"/>
                  </a:lnTo>
                  <a:lnTo>
                    <a:pt x="87" y="9"/>
                  </a:lnTo>
                  <a:lnTo>
                    <a:pt x="91" y="7"/>
                  </a:lnTo>
                  <a:lnTo>
                    <a:pt x="96" y="5"/>
                  </a:lnTo>
                  <a:lnTo>
                    <a:pt x="101" y="5"/>
                  </a:lnTo>
                  <a:lnTo>
                    <a:pt x="104" y="5"/>
                  </a:lnTo>
                  <a:lnTo>
                    <a:pt x="106" y="7"/>
                  </a:lnTo>
                  <a:lnTo>
                    <a:pt x="106" y="9"/>
                  </a:lnTo>
                  <a:lnTo>
                    <a:pt x="107" y="10"/>
                  </a:lnTo>
                  <a:lnTo>
                    <a:pt x="109" y="12"/>
                  </a:lnTo>
                  <a:lnTo>
                    <a:pt x="109" y="14"/>
                  </a:lnTo>
                  <a:lnTo>
                    <a:pt x="111" y="14"/>
                  </a:lnTo>
                  <a:lnTo>
                    <a:pt x="111" y="14"/>
                  </a:lnTo>
                  <a:lnTo>
                    <a:pt x="109" y="16"/>
                  </a:lnTo>
                  <a:lnTo>
                    <a:pt x="107" y="17"/>
                  </a:lnTo>
                  <a:lnTo>
                    <a:pt x="107" y="17"/>
                  </a:lnTo>
                  <a:lnTo>
                    <a:pt x="106" y="19"/>
                  </a:lnTo>
                  <a:lnTo>
                    <a:pt x="106" y="21"/>
                  </a:lnTo>
                  <a:lnTo>
                    <a:pt x="106" y="21"/>
                  </a:lnTo>
                  <a:lnTo>
                    <a:pt x="106" y="23"/>
                  </a:lnTo>
                  <a:lnTo>
                    <a:pt x="106" y="24"/>
                  </a:lnTo>
                  <a:lnTo>
                    <a:pt x="109" y="24"/>
                  </a:lnTo>
                  <a:lnTo>
                    <a:pt x="114" y="24"/>
                  </a:lnTo>
                  <a:lnTo>
                    <a:pt x="118" y="24"/>
                  </a:lnTo>
                  <a:lnTo>
                    <a:pt x="123" y="24"/>
                  </a:lnTo>
                  <a:lnTo>
                    <a:pt x="126" y="24"/>
                  </a:lnTo>
                  <a:lnTo>
                    <a:pt x="131" y="24"/>
                  </a:lnTo>
                  <a:lnTo>
                    <a:pt x="134" y="24"/>
                  </a:lnTo>
                  <a:lnTo>
                    <a:pt x="137" y="24"/>
                  </a:lnTo>
                  <a:lnTo>
                    <a:pt x="139" y="24"/>
                  </a:lnTo>
                  <a:lnTo>
                    <a:pt x="142" y="24"/>
                  </a:lnTo>
                  <a:lnTo>
                    <a:pt x="144" y="24"/>
                  </a:lnTo>
                  <a:lnTo>
                    <a:pt x="147" y="24"/>
                  </a:lnTo>
                  <a:lnTo>
                    <a:pt x="149" y="24"/>
                  </a:lnTo>
                  <a:lnTo>
                    <a:pt x="152" y="26"/>
                  </a:lnTo>
                  <a:lnTo>
                    <a:pt x="153" y="26"/>
                  </a:lnTo>
                  <a:lnTo>
                    <a:pt x="157" y="26"/>
                  </a:lnTo>
                  <a:lnTo>
                    <a:pt x="160" y="26"/>
                  </a:lnTo>
                  <a:lnTo>
                    <a:pt x="164" y="26"/>
                  </a:lnTo>
                  <a:lnTo>
                    <a:pt x="168" y="28"/>
                  </a:lnTo>
                  <a:lnTo>
                    <a:pt x="171" y="30"/>
                  </a:lnTo>
                  <a:lnTo>
                    <a:pt x="174" y="31"/>
                  </a:lnTo>
                  <a:lnTo>
                    <a:pt x="176" y="31"/>
                  </a:lnTo>
                  <a:lnTo>
                    <a:pt x="179" y="33"/>
                  </a:lnTo>
                  <a:lnTo>
                    <a:pt x="183" y="33"/>
                  </a:lnTo>
                  <a:lnTo>
                    <a:pt x="180" y="35"/>
                  </a:lnTo>
                  <a:lnTo>
                    <a:pt x="180" y="36"/>
                  </a:lnTo>
                  <a:lnTo>
                    <a:pt x="180" y="38"/>
                  </a:lnTo>
                  <a:lnTo>
                    <a:pt x="182" y="40"/>
                  </a:lnTo>
                  <a:lnTo>
                    <a:pt x="182" y="40"/>
                  </a:lnTo>
                  <a:lnTo>
                    <a:pt x="183" y="42"/>
                  </a:lnTo>
                  <a:lnTo>
                    <a:pt x="183" y="42"/>
                  </a:lnTo>
                  <a:lnTo>
                    <a:pt x="183" y="43"/>
                  </a:lnTo>
                  <a:lnTo>
                    <a:pt x="172" y="54"/>
                  </a:lnTo>
                  <a:lnTo>
                    <a:pt x="174" y="52"/>
                  </a:lnTo>
                  <a:lnTo>
                    <a:pt x="177" y="52"/>
                  </a:lnTo>
                  <a:lnTo>
                    <a:pt x="179" y="50"/>
                  </a:lnTo>
                  <a:lnTo>
                    <a:pt x="182" y="50"/>
                  </a:lnTo>
                  <a:lnTo>
                    <a:pt x="183" y="49"/>
                  </a:lnTo>
                  <a:lnTo>
                    <a:pt x="185" y="47"/>
                  </a:lnTo>
                  <a:lnTo>
                    <a:pt x="187" y="47"/>
                  </a:lnTo>
                  <a:lnTo>
                    <a:pt x="188" y="47"/>
                  </a:lnTo>
                  <a:lnTo>
                    <a:pt x="193" y="47"/>
                  </a:lnTo>
                  <a:lnTo>
                    <a:pt x="195" y="49"/>
                  </a:lnTo>
                  <a:lnTo>
                    <a:pt x="196" y="50"/>
                  </a:lnTo>
                  <a:lnTo>
                    <a:pt x="199" y="52"/>
                  </a:lnTo>
                  <a:lnTo>
                    <a:pt x="203" y="54"/>
                  </a:lnTo>
                  <a:lnTo>
                    <a:pt x="206" y="54"/>
                  </a:lnTo>
                  <a:lnTo>
                    <a:pt x="209" y="56"/>
                  </a:lnTo>
                  <a:lnTo>
                    <a:pt x="212" y="56"/>
                  </a:lnTo>
                  <a:lnTo>
                    <a:pt x="212" y="57"/>
                  </a:lnTo>
                  <a:lnTo>
                    <a:pt x="210" y="68"/>
                  </a:lnTo>
                  <a:lnTo>
                    <a:pt x="209" y="70"/>
                  </a:lnTo>
                  <a:lnTo>
                    <a:pt x="207" y="70"/>
                  </a:lnTo>
                  <a:lnTo>
                    <a:pt x="204" y="71"/>
                  </a:lnTo>
                  <a:lnTo>
                    <a:pt x="201" y="71"/>
                  </a:lnTo>
                  <a:lnTo>
                    <a:pt x="198" y="71"/>
                  </a:lnTo>
                  <a:lnTo>
                    <a:pt x="195" y="71"/>
                  </a:lnTo>
                  <a:lnTo>
                    <a:pt x="191" y="71"/>
                  </a:lnTo>
                  <a:lnTo>
                    <a:pt x="191" y="71"/>
                  </a:lnTo>
                  <a:lnTo>
                    <a:pt x="195" y="75"/>
                  </a:lnTo>
                  <a:lnTo>
                    <a:pt x="198" y="77"/>
                  </a:lnTo>
                  <a:lnTo>
                    <a:pt x="203" y="78"/>
                  </a:lnTo>
                  <a:lnTo>
                    <a:pt x="206" y="80"/>
                  </a:lnTo>
                  <a:lnTo>
                    <a:pt x="209" y="82"/>
                  </a:lnTo>
                  <a:lnTo>
                    <a:pt x="214" y="82"/>
                  </a:lnTo>
                  <a:lnTo>
                    <a:pt x="218" y="84"/>
                  </a:lnTo>
                  <a:lnTo>
                    <a:pt x="223" y="84"/>
                  </a:lnTo>
                  <a:lnTo>
                    <a:pt x="223" y="85"/>
                  </a:lnTo>
                  <a:lnTo>
                    <a:pt x="223" y="87"/>
                  </a:lnTo>
                  <a:lnTo>
                    <a:pt x="223" y="89"/>
                  </a:lnTo>
                  <a:lnTo>
                    <a:pt x="222" y="89"/>
                  </a:lnTo>
                  <a:lnTo>
                    <a:pt x="222" y="91"/>
                  </a:lnTo>
                  <a:lnTo>
                    <a:pt x="222" y="92"/>
                  </a:lnTo>
                  <a:lnTo>
                    <a:pt x="220" y="94"/>
                  </a:lnTo>
                  <a:lnTo>
                    <a:pt x="220" y="94"/>
                  </a:lnTo>
                  <a:lnTo>
                    <a:pt x="223" y="96"/>
                  </a:lnTo>
                  <a:lnTo>
                    <a:pt x="225" y="96"/>
                  </a:lnTo>
                  <a:lnTo>
                    <a:pt x="228" y="96"/>
                  </a:lnTo>
                  <a:lnTo>
                    <a:pt x="231" y="96"/>
                  </a:lnTo>
                  <a:lnTo>
                    <a:pt x="233" y="96"/>
                  </a:lnTo>
                  <a:lnTo>
                    <a:pt x="236" y="96"/>
                  </a:lnTo>
                  <a:lnTo>
                    <a:pt x="237" y="96"/>
                  </a:lnTo>
                  <a:lnTo>
                    <a:pt x="239" y="94"/>
                  </a:lnTo>
                  <a:lnTo>
                    <a:pt x="239" y="96"/>
                  </a:lnTo>
                  <a:lnTo>
                    <a:pt x="241" y="98"/>
                  </a:lnTo>
                  <a:lnTo>
                    <a:pt x="242" y="99"/>
                  </a:lnTo>
                  <a:lnTo>
                    <a:pt x="244" y="99"/>
                  </a:lnTo>
                  <a:lnTo>
                    <a:pt x="245" y="101"/>
                  </a:lnTo>
                  <a:lnTo>
                    <a:pt x="247" y="101"/>
                  </a:lnTo>
                  <a:lnTo>
                    <a:pt x="249" y="101"/>
                  </a:lnTo>
                  <a:lnTo>
                    <a:pt x="250" y="103"/>
                  </a:lnTo>
                  <a:lnTo>
                    <a:pt x="247" y="105"/>
                  </a:lnTo>
                  <a:lnTo>
                    <a:pt x="242" y="108"/>
                  </a:lnTo>
                  <a:lnTo>
                    <a:pt x="239" y="111"/>
                  </a:lnTo>
                  <a:lnTo>
                    <a:pt x="236" y="113"/>
                  </a:lnTo>
                  <a:lnTo>
                    <a:pt x="233" y="117"/>
                  </a:lnTo>
                  <a:lnTo>
                    <a:pt x="229" y="118"/>
                  </a:lnTo>
                  <a:lnTo>
                    <a:pt x="226" y="120"/>
                  </a:lnTo>
                  <a:lnTo>
                    <a:pt x="222" y="120"/>
                  </a:lnTo>
                  <a:lnTo>
                    <a:pt x="220" y="120"/>
                  </a:lnTo>
                  <a:lnTo>
                    <a:pt x="218" y="122"/>
                  </a:lnTo>
                  <a:lnTo>
                    <a:pt x="217" y="124"/>
                  </a:lnTo>
                  <a:lnTo>
                    <a:pt x="215" y="124"/>
                  </a:lnTo>
                  <a:lnTo>
                    <a:pt x="215" y="125"/>
                  </a:lnTo>
                  <a:lnTo>
                    <a:pt x="214" y="127"/>
                  </a:lnTo>
                  <a:lnTo>
                    <a:pt x="214" y="127"/>
                  </a:lnTo>
                  <a:lnTo>
                    <a:pt x="212" y="127"/>
                  </a:lnTo>
                  <a:lnTo>
                    <a:pt x="210" y="127"/>
                  </a:lnTo>
                  <a:lnTo>
                    <a:pt x="209" y="127"/>
                  </a:lnTo>
                  <a:lnTo>
                    <a:pt x="207" y="125"/>
                  </a:lnTo>
                  <a:lnTo>
                    <a:pt x="206" y="124"/>
                  </a:lnTo>
                  <a:lnTo>
                    <a:pt x="204" y="122"/>
                  </a:lnTo>
                  <a:lnTo>
                    <a:pt x="203" y="120"/>
                  </a:lnTo>
                  <a:lnTo>
                    <a:pt x="201" y="118"/>
                  </a:lnTo>
                  <a:lnTo>
                    <a:pt x="201" y="117"/>
                  </a:lnTo>
                  <a:lnTo>
                    <a:pt x="203" y="117"/>
                  </a:lnTo>
                  <a:lnTo>
                    <a:pt x="203" y="117"/>
                  </a:lnTo>
                  <a:lnTo>
                    <a:pt x="204" y="117"/>
                  </a:lnTo>
                  <a:lnTo>
                    <a:pt x="204" y="117"/>
                  </a:lnTo>
                  <a:lnTo>
                    <a:pt x="204" y="117"/>
                  </a:lnTo>
                  <a:lnTo>
                    <a:pt x="206" y="117"/>
                  </a:lnTo>
                  <a:lnTo>
                    <a:pt x="206" y="117"/>
                  </a:lnTo>
                  <a:lnTo>
                    <a:pt x="207" y="117"/>
                  </a:lnTo>
                  <a:lnTo>
                    <a:pt x="207" y="117"/>
                  </a:lnTo>
                  <a:lnTo>
                    <a:pt x="207" y="115"/>
                  </a:lnTo>
                  <a:lnTo>
                    <a:pt x="207" y="115"/>
                  </a:lnTo>
                  <a:lnTo>
                    <a:pt x="207" y="113"/>
                  </a:lnTo>
                  <a:lnTo>
                    <a:pt x="207" y="113"/>
                  </a:lnTo>
                  <a:lnTo>
                    <a:pt x="207" y="113"/>
                  </a:lnTo>
                  <a:lnTo>
                    <a:pt x="207" y="111"/>
                  </a:lnTo>
                  <a:lnTo>
                    <a:pt x="207" y="111"/>
                  </a:lnTo>
                  <a:lnTo>
                    <a:pt x="204" y="111"/>
                  </a:lnTo>
                  <a:lnTo>
                    <a:pt x="203" y="111"/>
                  </a:lnTo>
                  <a:lnTo>
                    <a:pt x="203" y="111"/>
                  </a:lnTo>
                  <a:lnTo>
                    <a:pt x="201" y="111"/>
                  </a:lnTo>
                  <a:lnTo>
                    <a:pt x="199" y="111"/>
                  </a:lnTo>
                  <a:lnTo>
                    <a:pt x="199" y="111"/>
                  </a:lnTo>
                  <a:lnTo>
                    <a:pt x="198" y="111"/>
                  </a:lnTo>
                  <a:lnTo>
                    <a:pt x="196" y="111"/>
                  </a:lnTo>
                  <a:lnTo>
                    <a:pt x="195" y="111"/>
                  </a:lnTo>
                  <a:lnTo>
                    <a:pt x="193" y="110"/>
                  </a:lnTo>
                  <a:lnTo>
                    <a:pt x="191" y="110"/>
                  </a:lnTo>
                  <a:lnTo>
                    <a:pt x="191" y="108"/>
                  </a:lnTo>
                  <a:lnTo>
                    <a:pt x="190" y="108"/>
                  </a:lnTo>
                  <a:lnTo>
                    <a:pt x="188" y="106"/>
                  </a:lnTo>
                  <a:lnTo>
                    <a:pt x="188" y="106"/>
                  </a:lnTo>
                  <a:lnTo>
                    <a:pt x="187" y="106"/>
                  </a:lnTo>
                  <a:lnTo>
                    <a:pt x="185" y="106"/>
                  </a:lnTo>
                  <a:lnTo>
                    <a:pt x="183" y="106"/>
                  </a:lnTo>
                  <a:lnTo>
                    <a:pt x="182" y="108"/>
                  </a:lnTo>
                  <a:lnTo>
                    <a:pt x="182" y="110"/>
                  </a:lnTo>
                  <a:lnTo>
                    <a:pt x="180" y="110"/>
                  </a:lnTo>
                  <a:lnTo>
                    <a:pt x="180" y="111"/>
                  </a:lnTo>
                  <a:lnTo>
                    <a:pt x="180" y="113"/>
                  </a:lnTo>
                  <a:lnTo>
                    <a:pt x="179" y="115"/>
                  </a:lnTo>
                  <a:lnTo>
                    <a:pt x="172" y="115"/>
                  </a:lnTo>
                  <a:lnTo>
                    <a:pt x="172" y="120"/>
                  </a:lnTo>
                  <a:lnTo>
                    <a:pt x="176" y="122"/>
                  </a:lnTo>
                  <a:lnTo>
                    <a:pt x="179" y="124"/>
                  </a:lnTo>
                  <a:lnTo>
                    <a:pt x="182" y="129"/>
                  </a:lnTo>
                  <a:lnTo>
                    <a:pt x="185" y="132"/>
                  </a:lnTo>
                  <a:lnTo>
                    <a:pt x="188" y="138"/>
                  </a:lnTo>
                  <a:lnTo>
                    <a:pt x="190" y="141"/>
                  </a:lnTo>
                  <a:lnTo>
                    <a:pt x="193" y="145"/>
                  </a:lnTo>
                  <a:lnTo>
                    <a:pt x="193" y="146"/>
                  </a:lnTo>
                  <a:lnTo>
                    <a:pt x="193" y="148"/>
                  </a:lnTo>
                  <a:lnTo>
                    <a:pt x="193" y="150"/>
                  </a:lnTo>
                  <a:lnTo>
                    <a:pt x="193" y="150"/>
                  </a:lnTo>
                  <a:lnTo>
                    <a:pt x="193" y="152"/>
                  </a:lnTo>
                  <a:lnTo>
                    <a:pt x="193" y="152"/>
                  </a:lnTo>
                  <a:lnTo>
                    <a:pt x="193" y="153"/>
                  </a:lnTo>
                  <a:lnTo>
                    <a:pt x="193" y="155"/>
                  </a:lnTo>
                  <a:lnTo>
                    <a:pt x="193" y="155"/>
                  </a:lnTo>
                  <a:lnTo>
                    <a:pt x="191" y="157"/>
                  </a:lnTo>
                  <a:lnTo>
                    <a:pt x="188" y="157"/>
                  </a:lnTo>
                  <a:lnTo>
                    <a:pt x="187" y="157"/>
                  </a:lnTo>
                  <a:lnTo>
                    <a:pt x="185" y="159"/>
                  </a:lnTo>
                  <a:lnTo>
                    <a:pt x="183" y="160"/>
                  </a:lnTo>
                  <a:lnTo>
                    <a:pt x="183" y="160"/>
                  </a:lnTo>
                  <a:lnTo>
                    <a:pt x="182" y="162"/>
                  </a:lnTo>
                  <a:lnTo>
                    <a:pt x="179" y="162"/>
                  </a:lnTo>
                  <a:lnTo>
                    <a:pt x="176" y="160"/>
                  </a:lnTo>
                  <a:lnTo>
                    <a:pt x="172" y="160"/>
                  </a:lnTo>
                  <a:lnTo>
                    <a:pt x="169" y="159"/>
                  </a:lnTo>
                  <a:lnTo>
                    <a:pt x="166" y="159"/>
                  </a:lnTo>
                  <a:lnTo>
                    <a:pt x="163" y="155"/>
                  </a:lnTo>
                  <a:lnTo>
                    <a:pt x="161" y="153"/>
                  </a:lnTo>
                  <a:lnTo>
                    <a:pt x="160" y="152"/>
                  </a:lnTo>
                  <a:lnTo>
                    <a:pt x="158" y="148"/>
                  </a:lnTo>
                  <a:lnTo>
                    <a:pt x="150" y="148"/>
                  </a:lnTo>
                  <a:lnTo>
                    <a:pt x="152" y="153"/>
                  </a:lnTo>
                  <a:lnTo>
                    <a:pt x="155" y="157"/>
                  </a:lnTo>
                  <a:lnTo>
                    <a:pt x="158" y="160"/>
                  </a:lnTo>
                  <a:lnTo>
                    <a:pt x="160" y="162"/>
                  </a:lnTo>
                  <a:lnTo>
                    <a:pt x="163" y="164"/>
                  </a:lnTo>
                  <a:lnTo>
                    <a:pt x="166" y="166"/>
                  </a:lnTo>
                  <a:lnTo>
                    <a:pt x="168" y="169"/>
                  </a:lnTo>
                  <a:lnTo>
                    <a:pt x="168" y="173"/>
                  </a:lnTo>
                  <a:lnTo>
                    <a:pt x="168" y="173"/>
                  </a:lnTo>
                  <a:lnTo>
                    <a:pt x="166" y="173"/>
                  </a:lnTo>
                  <a:lnTo>
                    <a:pt x="166" y="173"/>
                  </a:lnTo>
                  <a:lnTo>
                    <a:pt x="164" y="174"/>
                  </a:lnTo>
                  <a:lnTo>
                    <a:pt x="164" y="174"/>
                  </a:lnTo>
                  <a:lnTo>
                    <a:pt x="163" y="174"/>
                  </a:lnTo>
                  <a:lnTo>
                    <a:pt x="161" y="174"/>
                  </a:lnTo>
                  <a:lnTo>
                    <a:pt x="161" y="174"/>
                  </a:lnTo>
                  <a:lnTo>
                    <a:pt x="157" y="174"/>
                  </a:lnTo>
                  <a:lnTo>
                    <a:pt x="150" y="173"/>
                  </a:lnTo>
                  <a:lnTo>
                    <a:pt x="142" y="171"/>
                  </a:lnTo>
                  <a:lnTo>
                    <a:pt x="136" y="169"/>
                  </a:lnTo>
                  <a:lnTo>
                    <a:pt x="130" y="166"/>
                  </a:lnTo>
                  <a:lnTo>
                    <a:pt x="123" y="162"/>
                  </a:lnTo>
                  <a:lnTo>
                    <a:pt x="118" y="159"/>
                  </a:lnTo>
                  <a:lnTo>
                    <a:pt x="117" y="155"/>
                  </a:lnTo>
                  <a:lnTo>
                    <a:pt x="115" y="153"/>
                  </a:lnTo>
                  <a:lnTo>
                    <a:pt x="115" y="150"/>
                  </a:lnTo>
                  <a:lnTo>
                    <a:pt x="114" y="148"/>
                  </a:lnTo>
                  <a:lnTo>
                    <a:pt x="112" y="145"/>
                  </a:lnTo>
                  <a:lnTo>
                    <a:pt x="111" y="143"/>
                  </a:lnTo>
                  <a:lnTo>
                    <a:pt x="107" y="141"/>
                  </a:lnTo>
                  <a:lnTo>
                    <a:pt x="106" y="139"/>
                  </a:lnTo>
                  <a:lnTo>
                    <a:pt x="106" y="139"/>
                  </a:lnTo>
                  <a:lnTo>
                    <a:pt x="103" y="138"/>
                  </a:lnTo>
                  <a:lnTo>
                    <a:pt x="99" y="138"/>
                  </a:lnTo>
                  <a:lnTo>
                    <a:pt x="96" y="136"/>
                  </a:lnTo>
                  <a:lnTo>
                    <a:pt x="95" y="134"/>
                  </a:lnTo>
                  <a:lnTo>
                    <a:pt x="91" y="134"/>
                  </a:lnTo>
                  <a:lnTo>
                    <a:pt x="90" y="132"/>
                  </a:lnTo>
                  <a:lnTo>
                    <a:pt x="88" y="131"/>
                  </a:lnTo>
                  <a:lnTo>
                    <a:pt x="88" y="127"/>
                  </a:lnTo>
                  <a:lnTo>
                    <a:pt x="88" y="127"/>
                  </a:lnTo>
                  <a:lnTo>
                    <a:pt x="91" y="127"/>
                  </a:lnTo>
                  <a:lnTo>
                    <a:pt x="95" y="125"/>
                  </a:lnTo>
                  <a:lnTo>
                    <a:pt x="98" y="125"/>
                  </a:lnTo>
                  <a:lnTo>
                    <a:pt x="103" y="125"/>
                  </a:lnTo>
                  <a:lnTo>
                    <a:pt x="106" y="124"/>
                  </a:lnTo>
                  <a:lnTo>
                    <a:pt x="109" y="124"/>
                  </a:lnTo>
                  <a:lnTo>
                    <a:pt x="111" y="124"/>
                  </a:lnTo>
                  <a:lnTo>
                    <a:pt x="111" y="122"/>
                  </a:lnTo>
                  <a:lnTo>
                    <a:pt x="111" y="120"/>
                  </a:lnTo>
                  <a:lnTo>
                    <a:pt x="111" y="118"/>
                  </a:lnTo>
                  <a:lnTo>
                    <a:pt x="112" y="117"/>
                  </a:lnTo>
                  <a:lnTo>
                    <a:pt x="112" y="115"/>
                  </a:lnTo>
                  <a:lnTo>
                    <a:pt x="114" y="113"/>
                  </a:lnTo>
                  <a:lnTo>
                    <a:pt x="114" y="113"/>
                  </a:lnTo>
                  <a:lnTo>
                    <a:pt x="114" y="111"/>
                  </a:lnTo>
                  <a:lnTo>
                    <a:pt x="117" y="111"/>
                  </a:lnTo>
                  <a:lnTo>
                    <a:pt x="118" y="110"/>
                  </a:lnTo>
                  <a:lnTo>
                    <a:pt x="122" y="110"/>
                  </a:lnTo>
                  <a:lnTo>
                    <a:pt x="123" y="110"/>
                  </a:lnTo>
                  <a:lnTo>
                    <a:pt x="125" y="108"/>
                  </a:lnTo>
                  <a:lnTo>
                    <a:pt x="126" y="108"/>
                  </a:lnTo>
                  <a:lnTo>
                    <a:pt x="128" y="106"/>
                  </a:lnTo>
                  <a:lnTo>
                    <a:pt x="128" y="106"/>
                  </a:lnTo>
                  <a:lnTo>
                    <a:pt x="139" y="106"/>
                  </a:lnTo>
                  <a:lnTo>
                    <a:pt x="139" y="110"/>
                  </a:lnTo>
                  <a:lnTo>
                    <a:pt x="141" y="111"/>
                  </a:lnTo>
                  <a:lnTo>
                    <a:pt x="142" y="113"/>
                  </a:lnTo>
                  <a:lnTo>
                    <a:pt x="145" y="115"/>
                  </a:lnTo>
                  <a:lnTo>
                    <a:pt x="147" y="115"/>
                  </a:lnTo>
                  <a:lnTo>
                    <a:pt x="150" y="115"/>
                  </a:lnTo>
                  <a:lnTo>
                    <a:pt x="153" y="115"/>
                  </a:lnTo>
                  <a:lnTo>
                    <a:pt x="157" y="115"/>
                  </a:lnTo>
                  <a:lnTo>
                    <a:pt x="158" y="115"/>
                  </a:lnTo>
                  <a:lnTo>
                    <a:pt x="161" y="115"/>
                  </a:lnTo>
                  <a:lnTo>
                    <a:pt x="163" y="115"/>
                  </a:lnTo>
                  <a:lnTo>
                    <a:pt x="164" y="113"/>
                  </a:lnTo>
                  <a:lnTo>
                    <a:pt x="166" y="113"/>
                  </a:lnTo>
                  <a:lnTo>
                    <a:pt x="168" y="113"/>
                  </a:lnTo>
                  <a:lnTo>
                    <a:pt x="169" y="111"/>
                  </a:lnTo>
                  <a:lnTo>
                    <a:pt x="169" y="111"/>
                  </a:lnTo>
                  <a:lnTo>
                    <a:pt x="169" y="110"/>
                  </a:lnTo>
                  <a:lnTo>
                    <a:pt x="169" y="110"/>
                  </a:lnTo>
                  <a:lnTo>
                    <a:pt x="169" y="110"/>
                  </a:lnTo>
                  <a:lnTo>
                    <a:pt x="169" y="108"/>
                  </a:lnTo>
                  <a:lnTo>
                    <a:pt x="169" y="108"/>
                  </a:lnTo>
                  <a:lnTo>
                    <a:pt x="169" y="106"/>
                  </a:lnTo>
                  <a:lnTo>
                    <a:pt x="169" y="106"/>
                  </a:lnTo>
                  <a:lnTo>
                    <a:pt x="169" y="106"/>
                  </a:lnTo>
                  <a:lnTo>
                    <a:pt x="147" y="103"/>
                  </a:lnTo>
                  <a:lnTo>
                    <a:pt x="145" y="103"/>
                  </a:lnTo>
                  <a:lnTo>
                    <a:pt x="144" y="103"/>
                  </a:lnTo>
                  <a:lnTo>
                    <a:pt x="142" y="103"/>
                  </a:lnTo>
                  <a:lnTo>
                    <a:pt x="141" y="105"/>
                  </a:lnTo>
                  <a:lnTo>
                    <a:pt x="139" y="105"/>
                  </a:lnTo>
                  <a:lnTo>
                    <a:pt x="137" y="105"/>
                  </a:lnTo>
                  <a:lnTo>
                    <a:pt x="136" y="106"/>
                  </a:lnTo>
                  <a:lnTo>
                    <a:pt x="136" y="106"/>
                  </a:lnTo>
                  <a:lnTo>
                    <a:pt x="134" y="106"/>
                  </a:lnTo>
                  <a:lnTo>
                    <a:pt x="134" y="106"/>
                  </a:lnTo>
                  <a:lnTo>
                    <a:pt x="133" y="105"/>
                  </a:lnTo>
                  <a:lnTo>
                    <a:pt x="133" y="105"/>
                  </a:lnTo>
                  <a:lnTo>
                    <a:pt x="131" y="105"/>
                  </a:lnTo>
                  <a:lnTo>
                    <a:pt x="130" y="105"/>
                  </a:lnTo>
                  <a:lnTo>
                    <a:pt x="130" y="105"/>
                  </a:lnTo>
                  <a:lnTo>
                    <a:pt x="128" y="106"/>
                  </a:lnTo>
                  <a:lnTo>
                    <a:pt x="130" y="103"/>
                  </a:lnTo>
                  <a:lnTo>
                    <a:pt x="131" y="101"/>
                  </a:lnTo>
                  <a:lnTo>
                    <a:pt x="133" y="99"/>
                  </a:lnTo>
                  <a:lnTo>
                    <a:pt x="136" y="96"/>
                  </a:lnTo>
                  <a:lnTo>
                    <a:pt x="137" y="94"/>
                  </a:lnTo>
                  <a:lnTo>
                    <a:pt x="139" y="92"/>
                  </a:lnTo>
                  <a:lnTo>
                    <a:pt x="141" y="89"/>
                  </a:lnTo>
                  <a:lnTo>
                    <a:pt x="141" y="87"/>
                  </a:lnTo>
                  <a:lnTo>
                    <a:pt x="141" y="85"/>
                  </a:lnTo>
                  <a:lnTo>
                    <a:pt x="141" y="84"/>
                  </a:lnTo>
                  <a:lnTo>
                    <a:pt x="141" y="84"/>
                  </a:lnTo>
                  <a:lnTo>
                    <a:pt x="141" y="82"/>
                  </a:lnTo>
                  <a:lnTo>
                    <a:pt x="139" y="80"/>
                  </a:lnTo>
                  <a:lnTo>
                    <a:pt x="139" y="80"/>
                  </a:lnTo>
                  <a:lnTo>
                    <a:pt x="141" y="78"/>
                  </a:lnTo>
                  <a:lnTo>
                    <a:pt x="141" y="78"/>
                  </a:lnTo>
                  <a:lnTo>
                    <a:pt x="136" y="77"/>
                  </a:lnTo>
                  <a:lnTo>
                    <a:pt x="133" y="75"/>
                  </a:lnTo>
                  <a:lnTo>
                    <a:pt x="128" y="73"/>
                  </a:lnTo>
                  <a:lnTo>
                    <a:pt x="125" y="70"/>
                  </a:lnTo>
                  <a:lnTo>
                    <a:pt x="122" y="68"/>
                  </a:lnTo>
                  <a:lnTo>
                    <a:pt x="120" y="64"/>
                  </a:lnTo>
                  <a:lnTo>
                    <a:pt x="118" y="61"/>
                  </a:lnTo>
                  <a:lnTo>
                    <a:pt x="117" y="57"/>
                  </a:lnTo>
                  <a:lnTo>
                    <a:pt x="114" y="57"/>
                  </a:lnTo>
                  <a:lnTo>
                    <a:pt x="112" y="57"/>
                  </a:lnTo>
                  <a:lnTo>
                    <a:pt x="111" y="56"/>
                  </a:lnTo>
                  <a:lnTo>
                    <a:pt x="109" y="54"/>
                  </a:lnTo>
                  <a:lnTo>
                    <a:pt x="107" y="50"/>
                  </a:lnTo>
                  <a:lnTo>
                    <a:pt x="106" y="49"/>
                  </a:lnTo>
                  <a:lnTo>
                    <a:pt x="104" y="47"/>
                  </a:lnTo>
                  <a:lnTo>
                    <a:pt x="101" y="47"/>
                  </a:lnTo>
                  <a:lnTo>
                    <a:pt x="99" y="47"/>
                  </a:lnTo>
                  <a:lnTo>
                    <a:pt x="98" y="47"/>
                  </a:lnTo>
                  <a:lnTo>
                    <a:pt x="96" y="49"/>
                  </a:lnTo>
                  <a:lnTo>
                    <a:pt x="95" y="50"/>
                  </a:lnTo>
                  <a:lnTo>
                    <a:pt x="93" y="54"/>
                  </a:lnTo>
                  <a:lnTo>
                    <a:pt x="93" y="56"/>
                  </a:lnTo>
                  <a:lnTo>
                    <a:pt x="91" y="57"/>
                  </a:lnTo>
                  <a:lnTo>
                    <a:pt x="91" y="59"/>
                  </a:lnTo>
                  <a:lnTo>
                    <a:pt x="84" y="59"/>
                  </a:lnTo>
                  <a:lnTo>
                    <a:pt x="77" y="57"/>
                  </a:lnTo>
                  <a:lnTo>
                    <a:pt x="72" y="54"/>
                  </a:lnTo>
                  <a:lnTo>
                    <a:pt x="66" y="52"/>
                  </a:lnTo>
                  <a:lnTo>
                    <a:pt x="61" y="52"/>
                  </a:lnTo>
                  <a:lnTo>
                    <a:pt x="55" y="50"/>
                  </a:lnTo>
                  <a:lnTo>
                    <a:pt x="50" y="50"/>
                  </a:lnTo>
                  <a:lnTo>
                    <a:pt x="44" y="50"/>
                  </a:lnTo>
                  <a:lnTo>
                    <a:pt x="39" y="50"/>
                  </a:lnTo>
                  <a:lnTo>
                    <a:pt x="36" y="50"/>
                  </a:lnTo>
                  <a:lnTo>
                    <a:pt x="33" y="50"/>
                  </a:lnTo>
                  <a:lnTo>
                    <a:pt x="31" y="52"/>
                  </a:lnTo>
                  <a:lnTo>
                    <a:pt x="30" y="54"/>
                  </a:lnTo>
                  <a:lnTo>
                    <a:pt x="28" y="56"/>
                  </a:lnTo>
                  <a:lnTo>
                    <a:pt x="26" y="56"/>
                  </a:lnTo>
                  <a:lnTo>
                    <a:pt x="23" y="57"/>
                  </a:lnTo>
                  <a:lnTo>
                    <a:pt x="22" y="57"/>
                  </a:lnTo>
                  <a:lnTo>
                    <a:pt x="22" y="57"/>
                  </a:lnTo>
                  <a:lnTo>
                    <a:pt x="20" y="56"/>
                  </a:lnTo>
                  <a:lnTo>
                    <a:pt x="20" y="56"/>
                  </a:lnTo>
                  <a:lnTo>
                    <a:pt x="20" y="54"/>
                  </a:lnTo>
                  <a:lnTo>
                    <a:pt x="19" y="52"/>
                  </a:lnTo>
                  <a:lnTo>
                    <a:pt x="19" y="52"/>
                  </a:lnTo>
                  <a:lnTo>
                    <a:pt x="17" y="50"/>
                  </a:lnTo>
                  <a:lnTo>
                    <a:pt x="17" y="50"/>
                  </a:lnTo>
                  <a:lnTo>
                    <a:pt x="14" y="50"/>
                  </a:lnTo>
                  <a:lnTo>
                    <a:pt x="11" y="52"/>
                  </a:lnTo>
                  <a:lnTo>
                    <a:pt x="9" y="52"/>
                  </a:lnTo>
                  <a:lnTo>
                    <a:pt x="7" y="52"/>
                  </a:lnTo>
                  <a:lnTo>
                    <a:pt x="4" y="52"/>
                  </a:lnTo>
                  <a:lnTo>
                    <a:pt x="3" y="52"/>
                  </a:lnTo>
                  <a:lnTo>
                    <a:pt x="1" y="50"/>
                  </a:lnTo>
                  <a:lnTo>
                    <a:pt x="0" y="49"/>
                  </a:lnTo>
                  <a:lnTo>
                    <a:pt x="3" y="47"/>
                  </a:lnTo>
                  <a:lnTo>
                    <a:pt x="4" y="45"/>
                  </a:lnTo>
                  <a:lnTo>
                    <a:pt x="7" y="43"/>
                  </a:lnTo>
                  <a:lnTo>
                    <a:pt x="11" y="43"/>
                  </a:lnTo>
                  <a:lnTo>
                    <a:pt x="14" y="43"/>
                  </a:lnTo>
                  <a:lnTo>
                    <a:pt x="17" y="43"/>
                  </a:lnTo>
                  <a:lnTo>
                    <a:pt x="19" y="43"/>
                  </a:lnTo>
                  <a:lnTo>
                    <a:pt x="20" y="43"/>
                  </a:lnTo>
                  <a:lnTo>
                    <a:pt x="20" y="43"/>
                  </a:lnTo>
                  <a:lnTo>
                    <a:pt x="20" y="43"/>
                  </a:lnTo>
                  <a:lnTo>
                    <a:pt x="20" y="42"/>
                  </a:lnTo>
                  <a:lnTo>
                    <a:pt x="20" y="42"/>
                  </a:lnTo>
                  <a:lnTo>
                    <a:pt x="20" y="40"/>
                  </a:lnTo>
                  <a:lnTo>
                    <a:pt x="20" y="40"/>
                  </a:lnTo>
                  <a:lnTo>
                    <a:pt x="20" y="38"/>
                  </a:lnTo>
                  <a:lnTo>
                    <a:pt x="20" y="36"/>
                  </a:lnTo>
                  <a:lnTo>
                    <a:pt x="19" y="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2" name="Freeform 457"/>
            <p:cNvSpPr>
              <a:spLocks/>
            </p:cNvSpPr>
            <p:nvPr/>
          </p:nvSpPr>
          <p:spPr bwMode="auto">
            <a:xfrm>
              <a:off x="2421258" y="1170807"/>
              <a:ext cx="669469" cy="187084"/>
            </a:xfrm>
            <a:custGeom>
              <a:avLst/>
              <a:gdLst/>
              <a:ahLst/>
              <a:cxnLst>
                <a:cxn ang="0">
                  <a:pos x="191" y="9"/>
                </a:cxn>
                <a:cxn ang="0">
                  <a:pos x="195" y="7"/>
                </a:cxn>
                <a:cxn ang="0">
                  <a:pos x="205" y="2"/>
                </a:cxn>
                <a:cxn ang="0">
                  <a:pos x="211" y="7"/>
                </a:cxn>
                <a:cxn ang="0">
                  <a:pos x="233" y="2"/>
                </a:cxn>
                <a:cxn ang="0">
                  <a:pos x="256" y="0"/>
                </a:cxn>
                <a:cxn ang="0">
                  <a:pos x="270" y="3"/>
                </a:cxn>
                <a:cxn ang="0">
                  <a:pos x="278" y="3"/>
                </a:cxn>
                <a:cxn ang="0">
                  <a:pos x="298" y="5"/>
                </a:cxn>
                <a:cxn ang="0">
                  <a:pos x="291" y="16"/>
                </a:cxn>
                <a:cxn ang="0">
                  <a:pos x="252" y="23"/>
                </a:cxn>
                <a:cxn ang="0">
                  <a:pos x="248" y="30"/>
                </a:cxn>
                <a:cxn ang="0">
                  <a:pos x="241" y="28"/>
                </a:cxn>
                <a:cxn ang="0">
                  <a:pos x="229" y="28"/>
                </a:cxn>
                <a:cxn ang="0">
                  <a:pos x="226" y="33"/>
                </a:cxn>
                <a:cxn ang="0">
                  <a:pos x="167" y="42"/>
                </a:cxn>
                <a:cxn ang="0">
                  <a:pos x="148" y="49"/>
                </a:cxn>
                <a:cxn ang="0">
                  <a:pos x="146" y="45"/>
                </a:cxn>
                <a:cxn ang="0">
                  <a:pos x="134" y="45"/>
                </a:cxn>
                <a:cxn ang="0">
                  <a:pos x="141" y="51"/>
                </a:cxn>
                <a:cxn ang="0">
                  <a:pos x="140" y="61"/>
                </a:cxn>
                <a:cxn ang="0">
                  <a:pos x="127" y="66"/>
                </a:cxn>
                <a:cxn ang="0">
                  <a:pos x="114" y="66"/>
                </a:cxn>
                <a:cxn ang="0">
                  <a:pos x="97" y="68"/>
                </a:cxn>
                <a:cxn ang="0">
                  <a:pos x="95" y="71"/>
                </a:cxn>
                <a:cxn ang="0">
                  <a:pos x="102" y="75"/>
                </a:cxn>
                <a:cxn ang="0">
                  <a:pos x="88" y="89"/>
                </a:cxn>
                <a:cxn ang="0">
                  <a:pos x="73" y="85"/>
                </a:cxn>
                <a:cxn ang="0">
                  <a:pos x="45" y="80"/>
                </a:cxn>
                <a:cxn ang="0">
                  <a:pos x="0" y="82"/>
                </a:cxn>
                <a:cxn ang="0">
                  <a:pos x="24" y="66"/>
                </a:cxn>
                <a:cxn ang="0">
                  <a:pos x="35" y="65"/>
                </a:cxn>
                <a:cxn ang="0">
                  <a:pos x="40" y="65"/>
                </a:cxn>
                <a:cxn ang="0">
                  <a:pos x="46" y="61"/>
                </a:cxn>
                <a:cxn ang="0">
                  <a:pos x="57" y="68"/>
                </a:cxn>
                <a:cxn ang="0">
                  <a:pos x="54" y="58"/>
                </a:cxn>
                <a:cxn ang="0">
                  <a:pos x="48" y="51"/>
                </a:cxn>
                <a:cxn ang="0">
                  <a:pos x="59" y="47"/>
                </a:cxn>
                <a:cxn ang="0">
                  <a:pos x="75" y="51"/>
                </a:cxn>
                <a:cxn ang="0">
                  <a:pos x="92" y="51"/>
                </a:cxn>
                <a:cxn ang="0">
                  <a:pos x="97" y="47"/>
                </a:cxn>
                <a:cxn ang="0">
                  <a:pos x="73" y="44"/>
                </a:cxn>
                <a:cxn ang="0">
                  <a:pos x="88" y="38"/>
                </a:cxn>
                <a:cxn ang="0">
                  <a:pos x="105" y="40"/>
                </a:cxn>
                <a:cxn ang="0">
                  <a:pos x="119" y="42"/>
                </a:cxn>
                <a:cxn ang="0">
                  <a:pos x="118" y="37"/>
                </a:cxn>
                <a:cxn ang="0">
                  <a:pos x="159" y="30"/>
                </a:cxn>
                <a:cxn ang="0">
                  <a:pos x="160" y="24"/>
                </a:cxn>
                <a:cxn ang="0">
                  <a:pos x="151" y="31"/>
                </a:cxn>
                <a:cxn ang="0">
                  <a:pos x="132" y="30"/>
                </a:cxn>
                <a:cxn ang="0">
                  <a:pos x="102" y="31"/>
                </a:cxn>
                <a:cxn ang="0">
                  <a:pos x="56" y="21"/>
                </a:cxn>
                <a:cxn ang="0">
                  <a:pos x="110" y="12"/>
                </a:cxn>
                <a:cxn ang="0">
                  <a:pos x="154" y="7"/>
                </a:cxn>
                <a:cxn ang="0">
                  <a:pos x="170" y="3"/>
                </a:cxn>
                <a:cxn ang="0">
                  <a:pos x="183" y="7"/>
                </a:cxn>
              </a:cxnLst>
              <a:rect l="0" t="0" r="r" b="b"/>
              <a:pathLst>
                <a:path w="308" h="91">
                  <a:moveTo>
                    <a:pt x="186" y="7"/>
                  </a:moveTo>
                  <a:lnTo>
                    <a:pt x="187" y="7"/>
                  </a:lnTo>
                  <a:lnTo>
                    <a:pt x="187" y="7"/>
                  </a:lnTo>
                  <a:lnTo>
                    <a:pt x="189" y="7"/>
                  </a:lnTo>
                  <a:lnTo>
                    <a:pt x="191" y="9"/>
                  </a:lnTo>
                  <a:lnTo>
                    <a:pt x="191" y="9"/>
                  </a:lnTo>
                  <a:lnTo>
                    <a:pt x="192" y="9"/>
                  </a:lnTo>
                  <a:lnTo>
                    <a:pt x="192" y="10"/>
                  </a:lnTo>
                  <a:lnTo>
                    <a:pt x="194" y="10"/>
                  </a:lnTo>
                  <a:lnTo>
                    <a:pt x="194" y="10"/>
                  </a:lnTo>
                  <a:lnTo>
                    <a:pt x="195" y="9"/>
                  </a:lnTo>
                  <a:lnTo>
                    <a:pt x="195" y="7"/>
                  </a:lnTo>
                  <a:lnTo>
                    <a:pt x="197" y="5"/>
                  </a:lnTo>
                  <a:lnTo>
                    <a:pt x="197" y="3"/>
                  </a:lnTo>
                  <a:lnTo>
                    <a:pt x="199" y="2"/>
                  </a:lnTo>
                  <a:lnTo>
                    <a:pt x="202" y="2"/>
                  </a:lnTo>
                  <a:lnTo>
                    <a:pt x="203" y="2"/>
                  </a:lnTo>
                  <a:lnTo>
                    <a:pt x="205" y="2"/>
                  </a:lnTo>
                  <a:lnTo>
                    <a:pt x="206" y="2"/>
                  </a:lnTo>
                  <a:lnTo>
                    <a:pt x="206" y="3"/>
                  </a:lnTo>
                  <a:lnTo>
                    <a:pt x="208" y="3"/>
                  </a:lnTo>
                  <a:lnTo>
                    <a:pt x="208" y="5"/>
                  </a:lnTo>
                  <a:lnTo>
                    <a:pt x="210" y="5"/>
                  </a:lnTo>
                  <a:lnTo>
                    <a:pt x="211" y="7"/>
                  </a:lnTo>
                  <a:lnTo>
                    <a:pt x="211" y="7"/>
                  </a:lnTo>
                  <a:lnTo>
                    <a:pt x="216" y="7"/>
                  </a:lnTo>
                  <a:lnTo>
                    <a:pt x="221" y="5"/>
                  </a:lnTo>
                  <a:lnTo>
                    <a:pt x="226" y="5"/>
                  </a:lnTo>
                  <a:lnTo>
                    <a:pt x="229" y="3"/>
                  </a:lnTo>
                  <a:lnTo>
                    <a:pt x="233" y="2"/>
                  </a:lnTo>
                  <a:lnTo>
                    <a:pt x="237" y="0"/>
                  </a:lnTo>
                  <a:lnTo>
                    <a:pt x="241" y="0"/>
                  </a:lnTo>
                  <a:lnTo>
                    <a:pt x="248" y="0"/>
                  </a:lnTo>
                  <a:lnTo>
                    <a:pt x="249" y="0"/>
                  </a:lnTo>
                  <a:lnTo>
                    <a:pt x="252" y="0"/>
                  </a:lnTo>
                  <a:lnTo>
                    <a:pt x="256" y="0"/>
                  </a:lnTo>
                  <a:lnTo>
                    <a:pt x="259" y="2"/>
                  </a:lnTo>
                  <a:lnTo>
                    <a:pt x="260" y="2"/>
                  </a:lnTo>
                  <a:lnTo>
                    <a:pt x="264" y="3"/>
                  </a:lnTo>
                  <a:lnTo>
                    <a:pt x="267" y="3"/>
                  </a:lnTo>
                  <a:lnTo>
                    <a:pt x="268" y="3"/>
                  </a:lnTo>
                  <a:lnTo>
                    <a:pt x="270" y="3"/>
                  </a:lnTo>
                  <a:lnTo>
                    <a:pt x="271" y="3"/>
                  </a:lnTo>
                  <a:lnTo>
                    <a:pt x="271" y="3"/>
                  </a:lnTo>
                  <a:lnTo>
                    <a:pt x="273" y="3"/>
                  </a:lnTo>
                  <a:lnTo>
                    <a:pt x="275" y="3"/>
                  </a:lnTo>
                  <a:lnTo>
                    <a:pt x="276" y="3"/>
                  </a:lnTo>
                  <a:lnTo>
                    <a:pt x="278" y="3"/>
                  </a:lnTo>
                  <a:lnTo>
                    <a:pt x="279" y="3"/>
                  </a:lnTo>
                  <a:lnTo>
                    <a:pt x="284" y="3"/>
                  </a:lnTo>
                  <a:lnTo>
                    <a:pt x="287" y="3"/>
                  </a:lnTo>
                  <a:lnTo>
                    <a:pt x="291" y="3"/>
                  </a:lnTo>
                  <a:lnTo>
                    <a:pt x="295" y="5"/>
                  </a:lnTo>
                  <a:lnTo>
                    <a:pt x="298" y="5"/>
                  </a:lnTo>
                  <a:lnTo>
                    <a:pt x="302" y="7"/>
                  </a:lnTo>
                  <a:lnTo>
                    <a:pt x="305" y="7"/>
                  </a:lnTo>
                  <a:lnTo>
                    <a:pt x="308" y="9"/>
                  </a:lnTo>
                  <a:lnTo>
                    <a:pt x="305" y="12"/>
                  </a:lnTo>
                  <a:lnTo>
                    <a:pt x="298" y="14"/>
                  </a:lnTo>
                  <a:lnTo>
                    <a:pt x="291" y="16"/>
                  </a:lnTo>
                  <a:lnTo>
                    <a:pt x="283" y="17"/>
                  </a:lnTo>
                  <a:lnTo>
                    <a:pt x="275" y="17"/>
                  </a:lnTo>
                  <a:lnTo>
                    <a:pt x="267" y="19"/>
                  </a:lnTo>
                  <a:lnTo>
                    <a:pt x="260" y="21"/>
                  </a:lnTo>
                  <a:lnTo>
                    <a:pt x="254" y="21"/>
                  </a:lnTo>
                  <a:lnTo>
                    <a:pt x="252" y="23"/>
                  </a:lnTo>
                  <a:lnTo>
                    <a:pt x="252" y="24"/>
                  </a:lnTo>
                  <a:lnTo>
                    <a:pt x="251" y="24"/>
                  </a:lnTo>
                  <a:lnTo>
                    <a:pt x="251" y="26"/>
                  </a:lnTo>
                  <a:lnTo>
                    <a:pt x="249" y="28"/>
                  </a:lnTo>
                  <a:lnTo>
                    <a:pt x="249" y="28"/>
                  </a:lnTo>
                  <a:lnTo>
                    <a:pt x="248" y="30"/>
                  </a:lnTo>
                  <a:lnTo>
                    <a:pt x="246" y="30"/>
                  </a:lnTo>
                  <a:lnTo>
                    <a:pt x="245" y="30"/>
                  </a:lnTo>
                  <a:lnTo>
                    <a:pt x="245" y="30"/>
                  </a:lnTo>
                  <a:lnTo>
                    <a:pt x="243" y="28"/>
                  </a:lnTo>
                  <a:lnTo>
                    <a:pt x="243" y="28"/>
                  </a:lnTo>
                  <a:lnTo>
                    <a:pt x="241" y="28"/>
                  </a:lnTo>
                  <a:lnTo>
                    <a:pt x="240" y="26"/>
                  </a:lnTo>
                  <a:lnTo>
                    <a:pt x="240" y="26"/>
                  </a:lnTo>
                  <a:lnTo>
                    <a:pt x="238" y="26"/>
                  </a:lnTo>
                  <a:lnTo>
                    <a:pt x="229" y="26"/>
                  </a:lnTo>
                  <a:lnTo>
                    <a:pt x="229" y="26"/>
                  </a:lnTo>
                  <a:lnTo>
                    <a:pt x="229" y="28"/>
                  </a:lnTo>
                  <a:lnTo>
                    <a:pt x="229" y="30"/>
                  </a:lnTo>
                  <a:lnTo>
                    <a:pt x="229" y="31"/>
                  </a:lnTo>
                  <a:lnTo>
                    <a:pt x="229" y="31"/>
                  </a:lnTo>
                  <a:lnTo>
                    <a:pt x="227" y="33"/>
                  </a:lnTo>
                  <a:lnTo>
                    <a:pt x="227" y="33"/>
                  </a:lnTo>
                  <a:lnTo>
                    <a:pt x="226" y="33"/>
                  </a:lnTo>
                  <a:lnTo>
                    <a:pt x="219" y="33"/>
                  </a:lnTo>
                  <a:lnTo>
                    <a:pt x="210" y="33"/>
                  </a:lnTo>
                  <a:lnTo>
                    <a:pt x="199" y="35"/>
                  </a:lnTo>
                  <a:lnTo>
                    <a:pt x="187" y="37"/>
                  </a:lnTo>
                  <a:lnTo>
                    <a:pt x="176" y="38"/>
                  </a:lnTo>
                  <a:lnTo>
                    <a:pt x="167" y="42"/>
                  </a:lnTo>
                  <a:lnTo>
                    <a:pt x="159" y="45"/>
                  </a:lnTo>
                  <a:lnTo>
                    <a:pt x="154" y="52"/>
                  </a:lnTo>
                  <a:lnTo>
                    <a:pt x="148" y="52"/>
                  </a:lnTo>
                  <a:lnTo>
                    <a:pt x="148" y="51"/>
                  </a:lnTo>
                  <a:lnTo>
                    <a:pt x="148" y="51"/>
                  </a:lnTo>
                  <a:lnTo>
                    <a:pt x="148" y="49"/>
                  </a:lnTo>
                  <a:lnTo>
                    <a:pt x="148" y="49"/>
                  </a:lnTo>
                  <a:lnTo>
                    <a:pt x="148" y="49"/>
                  </a:lnTo>
                  <a:lnTo>
                    <a:pt x="148" y="47"/>
                  </a:lnTo>
                  <a:lnTo>
                    <a:pt x="148" y="47"/>
                  </a:lnTo>
                  <a:lnTo>
                    <a:pt x="148" y="45"/>
                  </a:lnTo>
                  <a:lnTo>
                    <a:pt x="146" y="45"/>
                  </a:lnTo>
                  <a:lnTo>
                    <a:pt x="145" y="45"/>
                  </a:lnTo>
                  <a:lnTo>
                    <a:pt x="143" y="45"/>
                  </a:lnTo>
                  <a:lnTo>
                    <a:pt x="141" y="45"/>
                  </a:lnTo>
                  <a:lnTo>
                    <a:pt x="140" y="45"/>
                  </a:lnTo>
                  <a:lnTo>
                    <a:pt x="137" y="45"/>
                  </a:lnTo>
                  <a:lnTo>
                    <a:pt x="134" y="45"/>
                  </a:lnTo>
                  <a:lnTo>
                    <a:pt x="130" y="45"/>
                  </a:lnTo>
                  <a:lnTo>
                    <a:pt x="134" y="47"/>
                  </a:lnTo>
                  <a:lnTo>
                    <a:pt x="135" y="49"/>
                  </a:lnTo>
                  <a:lnTo>
                    <a:pt x="137" y="49"/>
                  </a:lnTo>
                  <a:lnTo>
                    <a:pt x="138" y="51"/>
                  </a:lnTo>
                  <a:lnTo>
                    <a:pt x="141" y="51"/>
                  </a:lnTo>
                  <a:lnTo>
                    <a:pt x="143" y="52"/>
                  </a:lnTo>
                  <a:lnTo>
                    <a:pt x="145" y="54"/>
                  </a:lnTo>
                  <a:lnTo>
                    <a:pt x="146" y="58"/>
                  </a:lnTo>
                  <a:lnTo>
                    <a:pt x="145" y="58"/>
                  </a:lnTo>
                  <a:lnTo>
                    <a:pt x="141" y="59"/>
                  </a:lnTo>
                  <a:lnTo>
                    <a:pt x="140" y="61"/>
                  </a:lnTo>
                  <a:lnTo>
                    <a:pt x="137" y="63"/>
                  </a:lnTo>
                  <a:lnTo>
                    <a:pt x="135" y="65"/>
                  </a:lnTo>
                  <a:lnTo>
                    <a:pt x="132" y="65"/>
                  </a:lnTo>
                  <a:lnTo>
                    <a:pt x="130" y="66"/>
                  </a:lnTo>
                  <a:lnTo>
                    <a:pt x="129" y="66"/>
                  </a:lnTo>
                  <a:lnTo>
                    <a:pt x="127" y="66"/>
                  </a:lnTo>
                  <a:lnTo>
                    <a:pt x="126" y="66"/>
                  </a:lnTo>
                  <a:lnTo>
                    <a:pt x="124" y="66"/>
                  </a:lnTo>
                  <a:lnTo>
                    <a:pt x="122" y="66"/>
                  </a:lnTo>
                  <a:lnTo>
                    <a:pt x="119" y="66"/>
                  </a:lnTo>
                  <a:lnTo>
                    <a:pt x="118" y="66"/>
                  </a:lnTo>
                  <a:lnTo>
                    <a:pt x="114" y="66"/>
                  </a:lnTo>
                  <a:lnTo>
                    <a:pt x="110" y="66"/>
                  </a:lnTo>
                  <a:lnTo>
                    <a:pt x="107" y="66"/>
                  </a:lnTo>
                  <a:lnTo>
                    <a:pt x="103" y="66"/>
                  </a:lnTo>
                  <a:lnTo>
                    <a:pt x="102" y="66"/>
                  </a:lnTo>
                  <a:lnTo>
                    <a:pt x="99" y="68"/>
                  </a:lnTo>
                  <a:lnTo>
                    <a:pt x="97" y="68"/>
                  </a:lnTo>
                  <a:lnTo>
                    <a:pt x="95" y="68"/>
                  </a:lnTo>
                  <a:lnTo>
                    <a:pt x="92" y="70"/>
                  </a:lnTo>
                  <a:lnTo>
                    <a:pt x="91" y="70"/>
                  </a:lnTo>
                  <a:lnTo>
                    <a:pt x="92" y="71"/>
                  </a:lnTo>
                  <a:lnTo>
                    <a:pt x="94" y="71"/>
                  </a:lnTo>
                  <a:lnTo>
                    <a:pt x="95" y="71"/>
                  </a:lnTo>
                  <a:lnTo>
                    <a:pt x="97" y="71"/>
                  </a:lnTo>
                  <a:lnTo>
                    <a:pt x="97" y="71"/>
                  </a:lnTo>
                  <a:lnTo>
                    <a:pt x="99" y="71"/>
                  </a:lnTo>
                  <a:lnTo>
                    <a:pt x="100" y="71"/>
                  </a:lnTo>
                  <a:lnTo>
                    <a:pt x="102" y="70"/>
                  </a:lnTo>
                  <a:lnTo>
                    <a:pt x="102" y="75"/>
                  </a:lnTo>
                  <a:lnTo>
                    <a:pt x="100" y="78"/>
                  </a:lnTo>
                  <a:lnTo>
                    <a:pt x="99" y="80"/>
                  </a:lnTo>
                  <a:lnTo>
                    <a:pt x="95" y="84"/>
                  </a:lnTo>
                  <a:lnTo>
                    <a:pt x="92" y="85"/>
                  </a:lnTo>
                  <a:lnTo>
                    <a:pt x="91" y="87"/>
                  </a:lnTo>
                  <a:lnTo>
                    <a:pt x="88" y="89"/>
                  </a:lnTo>
                  <a:lnTo>
                    <a:pt x="86" y="91"/>
                  </a:lnTo>
                  <a:lnTo>
                    <a:pt x="84" y="91"/>
                  </a:lnTo>
                  <a:lnTo>
                    <a:pt x="83" y="91"/>
                  </a:lnTo>
                  <a:lnTo>
                    <a:pt x="80" y="89"/>
                  </a:lnTo>
                  <a:lnTo>
                    <a:pt x="76" y="87"/>
                  </a:lnTo>
                  <a:lnTo>
                    <a:pt x="73" y="85"/>
                  </a:lnTo>
                  <a:lnTo>
                    <a:pt x="72" y="84"/>
                  </a:lnTo>
                  <a:lnTo>
                    <a:pt x="68" y="82"/>
                  </a:lnTo>
                  <a:lnTo>
                    <a:pt x="65" y="82"/>
                  </a:lnTo>
                  <a:lnTo>
                    <a:pt x="62" y="82"/>
                  </a:lnTo>
                  <a:lnTo>
                    <a:pt x="53" y="80"/>
                  </a:lnTo>
                  <a:lnTo>
                    <a:pt x="45" y="80"/>
                  </a:lnTo>
                  <a:lnTo>
                    <a:pt x="37" y="78"/>
                  </a:lnTo>
                  <a:lnTo>
                    <a:pt x="30" y="78"/>
                  </a:lnTo>
                  <a:lnTo>
                    <a:pt x="24" y="78"/>
                  </a:lnTo>
                  <a:lnTo>
                    <a:pt x="16" y="78"/>
                  </a:lnTo>
                  <a:lnTo>
                    <a:pt x="8" y="78"/>
                  </a:lnTo>
                  <a:lnTo>
                    <a:pt x="0" y="82"/>
                  </a:lnTo>
                  <a:lnTo>
                    <a:pt x="2" y="77"/>
                  </a:lnTo>
                  <a:lnTo>
                    <a:pt x="5" y="73"/>
                  </a:lnTo>
                  <a:lnTo>
                    <a:pt x="8" y="71"/>
                  </a:lnTo>
                  <a:lnTo>
                    <a:pt x="15" y="68"/>
                  </a:lnTo>
                  <a:lnTo>
                    <a:pt x="19" y="66"/>
                  </a:lnTo>
                  <a:lnTo>
                    <a:pt x="24" y="66"/>
                  </a:lnTo>
                  <a:lnTo>
                    <a:pt x="29" y="65"/>
                  </a:lnTo>
                  <a:lnTo>
                    <a:pt x="32" y="65"/>
                  </a:lnTo>
                  <a:lnTo>
                    <a:pt x="34" y="65"/>
                  </a:lnTo>
                  <a:lnTo>
                    <a:pt x="34" y="65"/>
                  </a:lnTo>
                  <a:lnTo>
                    <a:pt x="35" y="65"/>
                  </a:lnTo>
                  <a:lnTo>
                    <a:pt x="35" y="65"/>
                  </a:lnTo>
                  <a:lnTo>
                    <a:pt x="37" y="65"/>
                  </a:lnTo>
                  <a:lnTo>
                    <a:pt x="37" y="65"/>
                  </a:lnTo>
                  <a:lnTo>
                    <a:pt x="38" y="65"/>
                  </a:lnTo>
                  <a:lnTo>
                    <a:pt x="40" y="65"/>
                  </a:lnTo>
                  <a:lnTo>
                    <a:pt x="40" y="65"/>
                  </a:lnTo>
                  <a:lnTo>
                    <a:pt x="40" y="65"/>
                  </a:lnTo>
                  <a:lnTo>
                    <a:pt x="42" y="63"/>
                  </a:lnTo>
                  <a:lnTo>
                    <a:pt x="42" y="63"/>
                  </a:lnTo>
                  <a:lnTo>
                    <a:pt x="43" y="63"/>
                  </a:lnTo>
                  <a:lnTo>
                    <a:pt x="45" y="61"/>
                  </a:lnTo>
                  <a:lnTo>
                    <a:pt x="45" y="61"/>
                  </a:lnTo>
                  <a:lnTo>
                    <a:pt x="46" y="61"/>
                  </a:lnTo>
                  <a:lnTo>
                    <a:pt x="48" y="61"/>
                  </a:lnTo>
                  <a:lnTo>
                    <a:pt x="51" y="63"/>
                  </a:lnTo>
                  <a:lnTo>
                    <a:pt x="53" y="65"/>
                  </a:lnTo>
                  <a:lnTo>
                    <a:pt x="54" y="66"/>
                  </a:lnTo>
                  <a:lnTo>
                    <a:pt x="56" y="68"/>
                  </a:lnTo>
                  <a:lnTo>
                    <a:pt x="57" y="68"/>
                  </a:lnTo>
                  <a:lnTo>
                    <a:pt x="59" y="70"/>
                  </a:lnTo>
                  <a:lnTo>
                    <a:pt x="62" y="70"/>
                  </a:lnTo>
                  <a:lnTo>
                    <a:pt x="62" y="58"/>
                  </a:lnTo>
                  <a:lnTo>
                    <a:pt x="59" y="58"/>
                  </a:lnTo>
                  <a:lnTo>
                    <a:pt x="57" y="58"/>
                  </a:lnTo>
                  <a:lnTo>
                    <a:pt x="54" y="58"/>
                  </a:lnTo>
                  <a:lnTo>
                    <a:pt x="53" y="58"/>
                  </a:lnTo>
                  <a:lnTo>
                    <a:pt x="51" y="58"/>
                  </a:lnTo>
                  <a:lnTo>
                    <a:pt x="49" y="56"/>
                  </a:lnTo>
                  <a:lnTo>
                    <a:pt x="48" y="56"/>
                  </a:lnTo>
                  <a:lnTo>
                    <a:pt x="48" y="54"/>
                  </a:lnTo>
                  <a:lnTo>
                    <a:pt x="48" y="51"/>
                  </a:lnTo>
                  <a:lnTo>
                    <a:pt x="49" y="49"/>
                  </a:lnTo>
                  <a:lnTo>
                    <a:pt x="51" y="49"/>
                  </a:lnTo>
                  <a:lnTo>
                    <a:pt x="53" y="47"/>
                  </a:lnTo>
                  <a:lnTo>
                    <a:pt x="56" y="47"/>
                  </a:lnTo>
                  <a:lnTo>
                    <a:pt x="57" y="47"/>
                  </a:lnTo>
                  <a:lnTo>
                    <a:pt x="59" y="47"/>
                  </a:lnTo>
                  <a:lnTo>
                    <a:pt x="59" y="47"/>
                  </a:lnTo>
                  <a:lnTo>
                    <a:pt x="62" y="49"/>
                  </a:lnTo>
                  <a:lnTo>
                    <a:pt x="65" y="49"/>
                  </a:lnTo>
                  <a:lnTo>
                    <a:pt x="67" y="49"/>
                  </a:lnTo>
                  <a:lnTo>
                    <a:pt x="72" y="49"/>
                  </a:lnTo>
                  <a:lnTo>
                    <a:pt x="75" y="51"/>
                  </a:lnTo>
                  <a:lnTo>
                    <a:pt x="78" y="51"/>
                  </a:lnTo>
                  <a:lnTo>
                    <a:pt x="81" y="51"/>
                  </a:lnTo>
                  <a:lnTo>
                    <a:pt x="83" y="52"/>
                  </a:lnTo>
                  <a:lnTo>
                    <a:pt x="86" y="52"/>
                  </a:lnTo>
                  <a:lnTo>
                    <a:pt x="89" y="52"/>
                  </a:lnTo>
                  <a:lnTo>
                    <a:pt x="92" y="51"/>
                  </a:lnTo>
                  <a:lnTo>
                    <a:pt x="94" y="51"/>
                  </a:lnTo>
                  <a:lnTo>
                    <a:pt x="95" y="51"/>
                  </a:lnTo>
                  <a:lnTo>
                    <a:pt x="99" y="51"/>
                  </a:lnTo>
                  <a:lnTo>
                    <a:pt x="100" y="49"/>
                  </a:lnTo>
                  <a:lnTo>
                    <a:pt x="102" y="47"/>
                  </a:lnTo>
                  <a:lnTo>
                    <a:pt x="97" y="47"/>
                  </a:lnTo>
                  <a:lnTo>
                    <a:pt x="92" y="47"/>
                  </a:lnTo>
                  <a:lnTo>
                    <a:pt x="89" y="47"/>
                  </a:lnTo>
                  <a:lnTo>
                    <a:pt x="84" y="47"/>
                  </a:lnTo>
                  <a:lnTo>
                    <a:pt x="80" y="47"/>
                  </a:lnTo>
                  <a:lnTo>
                    <a:pt x="76" y="45"/>
                  </a:lnTo>
                  <a:lnTo>
                    <a:pt x="73" y="44"/>
                  </a:lnTo>
                  <a:lnTo>
                    <a:pt x="72" y="40"/>
                  </a:lnTo>
                  <a:lnTo>
                    <a:pt x="75" y="40"/>
                  </a:lnTo>
                  <a:lnTo>
                    <a:pt x="78" y="40"/>
                  </a:lnTo>
                  <a:lnTo>
                    <a:pt x="81" y="38"/>
                  </a:lnTo>
                  <a:lnTo>
                    <a:pt x="84" y="38"/>
                  </a:lnTo>
                  <a:lnTo>
                    <a:pt x="88" y="38"/>
                  </a:lnTo>
                  <a:lnTo>
                    <a:pt x="92" y="38"/>
                  </a:lnTo>
                  <a:lnTo>
                    <a:pt x="97" y="38"/>
                  </a:lnTo>
                  <a:lnTo>
                    <a:pt x="103" y="38"/>
                  </a:lnTo>
                  <a:lnTo>
                    <a:pt x="103" y="38"/>
                  </a:lnTo>
                  <a:lnTo>
                    <a:pt x="103" y="40"/>
                  </a:lnTo>
                  <a:lnTo>
                    <a:pt x="105" y="40"/>
                  </a:lnTo>
                  <a:lnTo>
                    <a:pt x="105" y="42"/>
                  </a:lnTo>
                  <a:lnTo>
                    <a:pt x="105" y="42"/>
                  </a:lnTo>
                  <a:lnTo>
                    <a:pt x="107" y="42"/>
                  </a:lnTo>
                  <a:lnTo>
                    <a:pt x="107" y="42"/>
                  </a:lnTo>
                  <a:lnTo>
                    <a:pt x="107" y="42"/>
                  </a:lnTo>
                  <a:lnTo>
                    <a:pt x="119" y="42"/>
                  </a:lnTo>
                  <a:lnTo>
                    <a:pt x="119" y="42"/>
                  </a:lnTo>
                  <a:lnTo>
                    <a:pt x="119" y="40"/>
                  </a:lnTo>
                  <a:lnTo>
                    <a:pt x="118" y="40"/>
                  </a:lnTo>
                  <a:lnTo>
                    <a:pt x="118" y="38"/>
                  </a:lnTo>
                  <a:lnTo>
                    <a:pt x="118" y="37"/>
                  </a:lnTo>
                  <a:lnTo>
                    <a:pt x="118" y="37"/>
                  </a:lnTo>
                  <a:lnTo>
                    <a:pt x="118" y="35"/>
                  </a:lnTo>
                  <a:lnTo>
                    <a:pt x="118" y="35"/>
                  </a:lnTo>
                  <a:lnTo>
                    <a:pt x="157" y="35"/>
                  </a:lnTo>
                  <a:lnTo>
                    <a:pt x="159" y="33"/>
                  </a:lnTo>
                  <a:lnTo>
                    <a:pt x="159" y="30"/>
                  </a:lnTo>
                  <a:lnTo>
                    <a:pt x="159" y="30"/>
                  </a:lnTo>
                  <a:lnTo>
                    <a:pt x="159" y="28"/>
                  </a:lnTo>
                  <a:lnTo>
                    <a:pt x="160" y="26"/>
                  </a:lnTo>
                  <a:lnTo>
                    <a:pt x="160" y="26"/>
                  </a:lnTo>
                  <a:lnTo>
                    <a:pt x="160" y="24"/>
                  </a:lnTo>
                  <a:lnTo>
                    <a:pt x="160" y="24"/>
                  </a:lnTo>
                  <a:lnTo>
                    <a:pt x="160" y="24"/>
                  </a:lnTo>
                  <a:lnTo>
                    <a:pt x="159" y="24"/>
                  </a:lnTo>
                  <a:lnTo>
                    <a:pt x="157" y="26"/>
                  </a:lnTo>
                  <a:lnTo>
                    <a:pt x="156" y="28"/>
                  </a:lnTo>
                  <a:lnTo>
                    <a:pt x="154" y="28"/>
                  </a:lnTo>
                  <a:lnTo>
                    <a:pt x="151" y="30"/>
                  </a:lnTo>
                  <a:lnTo>
                    <a:pt x="151" y="31"/>
                  </a:lnTo>
                  <a:lnTo>
                    <a:pt x="149" y="31"/>
                  </a:lnTo>
                  <a:lnTo>
                    <a:pt x="146" y="31"/>
                  </a:lnTo>
                  <a:lnTo>
                    <a:pt x="143" y="31"/>
                  </a:lnTo>
                  <a:lnTo>
                    <a:pt x="140" y="30"/>
                  </a:lnTo>
                  <a:lnTo>
                    <a:pt x="135" y="30"/>
                  </a:lnTo>
                  <a:lnTo>
                    <a:pt x="132" y="30"/>
                  </a:lnTo>
                  <a:lnTo>
                    <a:pt x="127" y="30"/>
                  </a:lnTo>
                  <a:lnTo>
                    <a:pt x="124" y="30"/>
                  </a:lnTo>
                  <a:lnTo>
                    <a:pt x="121" y="30"/>
                  </a:lnTo>
                  <a:lnTo>
                    <a:pt x="116" y="30"/>
                  </a:lnTo>
                  <a:lnTo>
                    <a:pt x="110" y="31"/>
                  </a:lnTo>
                  <a:lnTo>
                    <a:pt x="102" y="31"/>
                  </a:lnTo>
                  <a:lnTo>
                    <a:pt x="91" y="33"/>
                  </a:lnTo>
                  <a:lnTo>
                    <a:pt x="81" y="33"/>
                  </a:lnTo>
                  <a:lnTo>
                    <a:pt x="72" y="31"/>
                  </a:lnTo>
                  <a:lnTo>
                    <a:pt x="62" y="28"/>
                  </a:lnTo>
                  <a:lnTo>
                    <a:pt x="54" y="21"/>
                  </a:lnTo>
                  <a:lnTo>
                    <a:pt x="56" y="21"/>
                  </a:lnTo>
                  <a:lnTo>
                    <a:pt x="62" y="19"/>
                  </a:lnTo>
                  <a:lnTo>
                    <a:pt x="72" y="17"/>
                  </a:lnTo>
                  <a:lnTo>
                    <a:pt x="83" y="16"/>
                  </a:lnTo>
                  <a:lnTo>
                    <a:pt x="92" y="16"/>
                  </a:lnTo>
                  <a:lnTo>
                    <a:pt x="102" y="14"/>
                  </a:lnTo>
                  <a:lnTo>
                    <a:pt x="110" y="12"/>
                  </a:lnTo>
                  <a:lnTo>
                    <a:pt x="113" y="12"/>
                  </a:lnTo>
                  <a:lnTo>
                    <a:pt x="132" y="12"/>
                  </a:lnTo>
                  <a:lnTo>
                    <a:pt x="145" y="9"/>
                  </a:lnTo>
                  <a:lnTo>
                    <a:pt x="148" y="9"/>
                  </a:lnTo>
                  <a:lnTo>
                    <a:pt x="151" y="9"/>
                  </a:lnTo>
                  <a:lnTo>
                    <a:pt x="154" y="7"/>
                  </a:lnTo>
                  <a:lnTo>
                    <a:pt x="157" y="5"/>
                  </a:lnTo>
                  <a:lnTo>
                    <a:pt x="159" y="5"/>
                  </a:lnTo>
                  <a:lnTo>
                    <a:pt x="162" y="3"/>
                  </a:lnTo>
                  <a:lnTo>
                    <a:pt x="165" y="3"/>
                  </a:lnTo>
                  <a:lnTo>
                    <a:pt x="168" y="3"/>
                  </a:lnTo>
                  <a:lnTo>
                    <a:pt x="170" y="3"/>
                  </a:lnTo>
                  <a:lnTo>
                    <a:pt x="173" y="3"/>
                  </a:lnTo>
                  <a:lnTo>
                    <a:pt x="175" y="5"/>
                  </a:lnTo>
                  <a:lnTo>
                    <a:pt x="176" y="5"/>
                  </a:lnTo>
                  <a:lnTo>
                    <a:pt x="178" y="5"/>
                  </a:lnTo>
                  <a:lnTo>
                    <a:pt x="180" y="7"/>
                  </a:lnTo>
                  <a:lnTo>
                    <a:pt x="183" y="7"/>
                  </a:lnTo>
                  <a:lnTo>
                    <a:pt x="184" y="7"/>
                  </a:lnTo>
                  <a:lnTo>
                    <a:pt x="186"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3" name="Freeform 458"/>
            <p:cNvSpPr>
              <a:spLocks/>
            </p:cNvSpPr>
            <p:nvPr/>
          </p:nvSpPr>
          <p:spPr bwMode="auto">
            <a:xfrm>
              <a:off x="3644644" y="1622927"/>
              <a:ext cx="234773" cy="103936"/>
            </a:xfrm>
            <a:custGeom>
              <a:avLst/>
              <a:gdLst/>
              <a:ahLst/>
              <a:cxnLst>
                <a:cxn ang="0">
                  <a:pos x="8" y="12"/>
                </a:cxn>
                <a:cxn ang="0">
                  <a:pos x="8" y="14"/>
                </a:cxn>
                <a:cxn ang="0">
                  <a:pos x="10" y="15"/>
                </a:cxn>
                <a:cxn ang="0">
                  <a:pos x="10" y="14"/>
                </a:cxn>
                <a:cxn ang="0">
                  <a:pos x="11" y="12"/>
                </a:cxn>
                <a:cxn ang="0">
                  <a:pos x="13" y="10"/>
                </a:cxn>
                <a:cxn ang="0">
                  <a:pos x="18" y="10"/>
                </a:cxn>
                <a:cxn ang="0">
                  <a:pos x="21" y="10"/>
                </a:cxn>
                <a:cxn ang="0">
                  <a:pos x="21" y="5"/>
                </a:cxn>
                <a:cxn ang="0">
                  <a:pos x="18" y="3"/>
                </a:cxn>
                <a:cxn ang="0">
                  <a:pos x="16" y="0"/>
                </a:cxn>
                <a:cxn ang="0">
                  <a:pos x="23" y="3"/>
                </a:cxn>
                <a:cxn ang="0">
                  <a:pos x="27" y="14"/>
                </a:cxn>
                <a:cxn ang="0">
                  <a:pos x="35" y="19"/>
                </a:cxn>
                <a:cxn ang="0">
                  <a:pos x="43" y="15"/>
                </a:cxn>
                <a:cxn ang="0">
                  <a:pos x="49" y="7"/>
                </a:cxn>
                <a:cxn ang="0">
                  <a:pos x="53" y="5"/>
                </a:cxn>
                <a:cxn ang="0">
                  <a:pos x="54" y="7"/>
                </a:cxn>
                <a:cxn ang="0">
                  <a:pos x="54" y="8"/>
                </a:cxn>
                <a:cxn ang="0">
                  <a:pos x="84" y="2"/>
                </a:cxn>
                <a:cxn ang="0">
                  <a:pos x="89" y="3"/>
                </a:cxn>
                <a:cxn ang="0">
                  <a:pos x="91" y="5"/>
                </a:cxn>
                <a:cxn ang="0">
                  <a:pos x="94" y="7"/>
                </a:cxn>
                <a:cxn ang="0">
                  <a:pos x="97" y="5"/>
                </a:cxn>
                <a:cxn ang="0">
                  <a:pos x="100" y="5"/>
                </a:cxn>
                <a:cxn ang="0">
                  <a:pos x="100" y="7"/>
                </a:cxn>
                <a:cxn ang="0">
                  <a:pos x="100" y="8"/>
                </a:cxn>
                <a:cxn ang="0">
                  <a:pos x="100" y="10"/>
                </a:cxn>
                <a:cxn ang="0">
                  <a:pos x="103" y="14"/>
                </a:cxn>
                <a:cxn ang="0">
                  <a:pos x="108" y="17"/>
                </a:cxn>
                <a:cxn ang="0">
                  <a:pos x="108" y="22"/>
                </a:cxn>
                <a:cxn ang="0">
                  <a:pos x="107" y="28"/>
                </a:cxn>
                <a:cxn ang="0">
                  <a:pos x="103" y="29"/>
                </a:cxn>
                <a:cxn ang="0">
                  <a:pos x="99" y="33"/>
                </a:cxn>
                <a:cxn ang="0">
                  <a:pos x="94" y="33"/>
                </a:cxn>
                <a:cxn ang="0">
                  <a:pos x="91" y="35"/>
                </a:cxn>
                <a:cxn ang="0">
                  <a:pos x="75" y="42"/>
                </a:cxn>
                <a:cxn ang="0">
                  <a:pos x="57" y="49"/>
                </a:cxn>
                <a:cxn ang="0">
                  <a:pos x="46" y="50"/>
                </a:cxn>
                <a:cxn ang="0">
                  <a:pos x="45" y="49"/>
                </a:cxn>
                <a:cxn ang="0">
                  <a:pos x="43" y="47"/>
                </a:cxn>
                <a:cxn ang="0">
                  <a:pos x="42" y="45"/>
                </a:cxn>
                <a:cxn ang="0">
                  <a:pos x="38" y="45"/>
                </a:cxn>
                <a:cxn ang="0">
                  <a:pos x="35" y="45"/>
                </a:cxn>
                <a:cxn ang="0">
                  <a:pos x="24" y="42"/>
                </a:cxn>
                <a:cxn ang="0">
                  <a:pos x="21" y="36"/>
                </a:cxn>
                <a:cxn ang="0">
                  <a:pos x="18" y="31"/>
                </a:cxn>
                <a:cxn ang="0">
                  <a:pos x="10" y="28"/>
                </a:cxn>
                <a:cxn ang="0">
                  <a:pos x="2" y="29"/>
                </a:cxn>
                <a:cxn ang="0">
                  <a:pos x="5" y="22"/>
                </a:cxn>
                <a:cxn ang="0">
                  <a:pos x="13" y="24"/>
                </a:cxn>
                <a:cxn ang="0">
                  <a:pos x="19" y="22"/>
                </a:cxn>
                <a:cxn ang="0">
                  <a:pos x="16" y="21"/>
                </a:cxn>
                <a:cxn ang="0">
                  <a:pos x="8" y="19"/>
                </a:cxn>
                <a:cxn ang="0">
                  <a:pos x="0" y="17"/>
                </a:cxn>
                <a:cxn ang="0">
                  <a:pos x="3" y="15"/>
                </a:cxn>
                <a:cxn ang="0">
                  <a:pos x="7" y="14"/>
                </a:cxn>
              </a:cxnLst>
              <a:rect l="0" t="0" r="r" b="b"/>
              <a:pathLst>
                <a:path w="108" h="50">
                  <a:moveTo>
                    <a:pt x="7" y="12"/>
                  </a:moveTo>
                  <a:lnTo>
                    <a:pt x="7" y="12"/>
                  </a:lnTo>
                  <a:lnTo>
                    <a:pt x="8" y="12"/>
                  </a:lnTo>
                  <a:lnTo>
                    <a:pt x="8" y="14"/>
                  </a:lnTo>
                  <a:lnTo>
                    <a:pt x="8" y="14"/>
                  </a:lnTo>
                  <a:lnTo>
                    <a:pt x="8" y="14"/>
                  </a:lnTo>
                  <a:lnTo>
                    <a:pt x="8" y="15"/>
                  </a:lnTo>
                  <a:lnTo>
                    <a:pt x="8" y="15"/>
                  </a:lnTo>
                  <a:lnTo>
                    <a:pt x="10" y="15"/>
                  </a:lnTo>
                  <a:lnTo>
                    <a:pt x="10" y="15"/>
                  </a:lnTo>
                  <a:lnTo>
                    <a:pt x="10" y="14"/>
                  </a:lnTo>
                  <a:lnTo>
                    <a:pt x="10" y="14"/>
                  </a:lnTo>
                  <a:lnTo>
                    <a:pt x="10" y="14"/>
                  </a:lnTo>
                  <a:lnTo>
                    <a:pt x="11" y="12"/>
                  </a:lnTo>
                  <a:lnTo>
                    <a:pt x="11" y="12"/>
                  </a:lnTo>
                  <a:lnTo>
                    <a:pt x="11" y="10"/>
                  </a:lnTo>
                  <a:lnTo>
                    <a:pt x="11" y="10"/>
                  </a:lnTo>
                  <a:lnTo>
                    <a:pt x="13" y="10"/>
                  </a:lnTo>
                  <a:lnTo>
                    <a:pt x="15" y="10"/>
                  </a:lnTo>
                  <a:lnTo>
                    <a:pt x="16" y="10"/>
                  </a:lnTo>
                  <a:lnTo>
                    <a:pt x="18" y="10"/>
                  </a:lnTo>
                  <a:lnTo>
                    <a:pt x="18" y="10"/>
                  </a:lnTo>
                  <a:lnTo>
                    <a:pt x="19" y="10"/>
                  </a:lnTo>
                  <a:lnTo>
                    <a:pt x="21" y="10"/>
                  </a:lnTo>
                  <a:lnTo>
                    <a:pt x="21" y="10"/>
                  </a:lnTo>
                  <a:lnTo>
                    <a:pt x="21" y="5"/>
                  </a:lnTo>
                  <a:lnTo>
                    <a:pt x="21" y="5"/>
                  </a:lnTo>
                  <a:lnTo>
                    <a:pt x="19" y="3"/>
                  </a:lnTo>
                  <a:lnTo>
                    <a:pt x="19" y="3"/>
                  </a:lnTo>
                  <a:lnTo>
                    <a:pt x="18" y="3"/>
                  </a:lnTo>
                  <a:lnTo>
                    <a:pt x="18" y="2"/>
                  </a:lnTo>
                  <a:lnTo>
                    <a:pt x="16" y="0"/>
                  </a:lnTo>
                  <a:lnTo>
                    <a:pt x="16" y="0"/>
                  </a:lnTo>
                  <a:lnTo>
                    <a:pt x="16" y="0"/>
                  </a:lnTo>
                  <a:lnTo>
                    <a:pt x="19" y="2"/>
                  </a:lnTo>
                  <a:lnTo>
                    <a:pt x="23" y="3"/>
                  </a:lnTo>
                  <a:lnTo>
                    <a:pt x="24" y="7"/>
                  </a:lnTo>
                  <a:lnTo>
                    <a:pt x="26" y="10"/>
                  </a:lnTo>
                  <a:lnTo>
                    <a:pt x="27" y="14"/>
                  </a:lnTo>
                  <a:lnTo>
                    <a:pt x="29" y="17"/>
                  </a:lnTo>
                  <a:lnTo>
                    <a:pt x="32" y="19"/>
                  </a:lnTo>
                  <a:lnTo>
                    <a:pt x="35" y="19"/>
                  </a:lnTo>
                  <a:lnTo>
                    <a:pt x="37" y="19"/>
                  </a:lnTo>
                  <a:lnTo>
                    <a:pt x="40" y="17"/>
                  </a:lnTo>
                  <a:lnTo>
                    <a:pt x="43" y="15"/>
                  </a:lnTo>
                  <a:lnTo>
                    <a:pt x="45" y="12"/>
                  </a:lnTo>
                  <a:lnTo>
                    <a:pt x="48" y="10"/>
                  </a:lnTo>
                  <a:lnTo>
                    <a:pt x="49" y="7"/>
                  </a:lnTo>
                  <a:lnTo>
                    <a:pt x="51" y="5"/>
                  </a:lnTo>
                  <a:lnTo>
                    <a:pt x="53" y="5"/>
                  </a:lnTo>
                  <a:lnTo>
                    <a:pt x="53" y="5"/>
                  </a:lnTo>
                  <a:lnTo>
                    <a:pt x="53" y="5"/>
                  </a:lnTo>
                  <a:lnTo>
                    <a:pt x="54" y="5"/>
                  </a:lnTo>
                  <a:lnTo>
                    <a:pt x="54" y="7"/>
                  </a:lnTo>
                  <a:lnTo>
                    <a:pt x="54" y="7"/>
                  </a:lnTo>
                  <a:lnTo>
                    <a:pt x="54" y="8"/>
                  </a:lnTo>
                  <a:lnTo>
                    <a:pt x="54" y="8"/>
                  </a:lnTo>
                  <a:lnTo>
                    <a:pt x="54" y="8"/>
                  </a:lnTo>
                  <a:lnTo>
                    <a:pt x="72" y="8"/>
                  </a:lnTo>
                  <a:lnTo>
                    <a:pt x="84" y="2"/>
                  </a:lnTo>
                  <a:lnTo>
                    <a:pt x="86" y="2"/>
                  </a:lnTo>
                  <a:lnTo>
                    <a:pt x="88" y="3"/>
                  </a:lnTo>
                  <a:lnTo>
                    <a:pt x="89" y="3"/>
                  </a:lnTo>
                  <a:lnTo>
                    <a:pt x="89" y="5"/>
                  </a:lnTo>
                  <a:lnTo>
                    <a:pt x="91" y="5"/>
                  </a:lnTo>
                  <a:lnTo>
                    <a:pt x="91" y="5"/>
                  </a:lnTo>
                  <a:lnTo>
                    <a:pt x="92" y="7"/>
                  </a:lnTo>
                  <a:lnTo>
                    <a:pt x="94" y="7"/>
                  </a:lnTo>
                  <a:lnTo>
                    <a:pt x="94" y="7"/>
                  </a:lnTo>
                  <a:lnTo>
                    <a:pt x="95" y="7"/>
                  </a:lnTo>
                  <a:lnTo>
                    <a:pt x="95" y="5"/>
                  </a:lnTo>
                  <a:lnTo>
                    <a:pt x="97" y="5"/>
                  </a:lnTo>
                  <a:lnTo>
                    <a:pt x="99" y="5"/>
                  </a:lnTo>
                  <a:lnTo>
                    <a:pt x="99" y="5"/>
                  </a:lnTo>
                  <a:lnTo>
                    <a:pt x="100" y="5"/>
                  </a:lnTo>
                  <a:lnTo>
                    <a:pt x="100" y="5"/>
                  </a:lnTo>
                  <a:lnTo>
                    <a:pt x="100" y="5"/>
                  </a:lnTo>
                  <a:lnTo>
                    <a:pt x="100" y="7"/>
                  </a:lnTo>
                  <a:lnTo>
                    <a:pt x="100" y="7"/>
                  </a:lnTo>
                  <a:lnTo>
                    <a:pt x="100" y="7"/>
                  </a:lnTo>
                  <a:lnTo>
                    <a:pt x="100" y="8"/>
                  </a:lnTo>
                  <a:lnTo>
                    <a:pt x="100" y="8"/>
                  </a:lnTo>
                  <a:lnTo>
                    <a:pt x="100" y="10"/>
                  </a:lnTo>
                  <a:lnTo>
                    <a:pt x="100" y="10"/>
                  </a:lnTo>
                  <a:lnTo>
                    <a:pt x="100" y="12"/>
                  </a:lnTo>
                  <a:lnTo>
                    <a:pt x="102" y="12"/>
                  </a:lnTo>
                  <a:lnTo>
                    <a:pt x="103" y="14"/>
                  </a:lnTo>
                  <a:lnTo>
                    <a:pt x="105" y="15"/>
                  </a:lnTo>
                  <a:lnTo>
                    <a:pt x="107" y="15"/>
                  </a:lnTo>
                  <a:lnTo>
                    <a:pt x="108" y="17"/>
                  </a:lnTo>
                  <a:lnTo>
                    <a:pt x="108" y="19"/>
                  </a:lnTo>
                  <a:lnTo>
                    <a:pt x="108" y="21"/>
                  </a:lnTo>
                  <a:lnTo>
                    <a:pt x="108" y="22"/>
                  </a:lnTo>
                  <a:lnTo>
                    <a:pt x="108" y="24"/>
                  </a:lnTo>
                  <a:lnTo>
                    <a:pt x="107" y="26"/>
                  </a:lnTo>
                  <a:lnTo>
                    <a:pt x="107" y="28"/>
                  </a:lnTo>
                  <a:lnTo>
                    <a:pt x="105" y="28"/>
                  </a:lnTo>
                  <a:lnTo>
                    <a:pt x="103" y="29"/>
                  </a:lnTo>
                  <a:lnTo>
                    <a:pt x="103" y="29"/>
                  </a:lnTo>
                  <a:lnTo>
                    <a:pt x="102" y="31"/>
                  </a:lnTo>
                  <a:lnTo>
                    <a:pt x="100" y="31"/>
                  </a:lnTo>
                  <a:lnTo>
                    <a:pt x="99" y="33"/>
                  </a:lnTo>
                  <a:lnTo>
                    <a:pt x="97" y="33"/>
                  </a:lnTo>
                  <a:lnTo>
                    <a:pt x="95" y="33"/>
                  </a:lnTo>
                  <a:lnTo>
                    <a:pt x="94" y="33"/>
                  </a:lnTo>
                  <a:lnTo>
                    <a:pt x="92" y="33"/>
                  </a:lnTo>
                  <a:lnTo>
                    <a:pt x="92" y="33"/>
                  </a:lnTo>
                  <a:lnTo>
                    <a:pt x="91" y="35"/>
                  </a:lnTo>
                  <a:lnTo>
                    <a:pt x="84" y="36"/>
                  </a:lnTo>
                  <a:lnTo>
                    <a:pt x="80" y="38"/>
                  </a:lnTo>
                  <a:lnTo>
                    <a:pt x="75" y="42"/>
                  </a:lnTo>
                  <a:lnTo>
                    <a:pt x="69" y="43"/>
                  </a:lnTo>
                  <a:lnTo>
                    <a:pt x="64" y="47"/>
                  </a:lnTo>
                  <a:lnTo>
                    <a:pt x="57" y="49"/>
                  </a:lnTo>
                  <a:lnTo>
                    <a:pt x="53" y="50"/>
                  </a:lnTo>
                  <a:lnTo>
                    <a:pt x="46" y="50"/>
                  </a:lnTo>
                  <a:lnTo>
                    <a:pt x="46" y="50"/>
                  </a:lnTo>
                  <a:lnTo>
                    <a:pt x="45" y="50"/>
                  </a:lnTo>
                  <a:lnTo>
                    <a:pt x="45" y="50"/>
                  </a:lnTo>
                  <a:lnTo>
                    <a:pt x="45" y="49"/>
                  </a:lnTo>
                  <a:lnTo>
                    <a:pt x="43" y="49"/>
                  </a:lnTo>
                  <a:lnTo>
                    <a:pt x="43" y="47"/>
                  </a:lnTo>
                  <a:lnTo>
                    <a:pt x="43" y="47"/>
                  </a:lnTo>
                  <a:lnTo>
                    <a:pt x="43" y="45"/>
                  </a:lnTo>
                  <a:lnTo>
                    <a:pt x="43" y="45"/>
                  </a:lnTo>
                  <a:lnTo>
                    <a:pt x="42" y="45"/>
                  </a:lnTo>
                  <a:lnTo>
                    <a:pt x="42" y="45"/>
                  </a:lnTo>
                  <a:lnTo>
                    <a:pt x="40" y="45"/>
                  </a:lnTo>
                  <a:lnTo>
                    <a:pt x="38" y="45"/>
                  </a:lnTo>
                  <a:lnTo>
                    <a:pt x="37" y="45"/>
                  </a:lnTo>
                  <a:lnTo>
                    <a:pt x="35" y="45"/>
                  </a:lnTo>
                  <a:lnTo>
                    <a:pt x="35" y="45"/>
                  </a:lnTo>
                  <a:lnTo>
                    <a:pt x="30" y="43"/>
                  </a:lnTo>
                  <a:lnTo>
                    <a:pt x="27" y="43"/>
                  </a:lnTo>
                  <a:lnTo>
                    <a:pt x="24" y="42"/>
                  </a:lnTo>
                  <a:lnTo>
                    <a:pt x="23" y="40"/>
                  </a:lnTo>
                  <a:lnTo>
                    <a:pt x="21" y="38"/>
                  </a:lnTo>
                  <a:lnTo>
                    <a:pt x="21" y="36"/>
                  </a:lnTo>
                  <a:lnTo>
                    <a:pt x="19" y="33"/>
                  </a:lnTo>
                  <a:lnTo>
                    <a:pt x="21" y="31"/>
                  </a:lnTo>
                  <a:lnTo>
                    <a:pt x="18" y="31"/>
                  </a:lnTo>
                  <a:lnTo>
                    <a:pt x="16" y="29"/>
                  </a:lnTo>
                  <a:lnTo>
                    <a:pt x="13" y="29"/>
                  </a:lnTo>
                  <a:lnTo>
                    <a:pt x="10" y="28"/>
                  </a:lnTo>
                  <a:lnTo>
                    <a:pt x="8" y="28"/>
                  </a:lnTo>
                  <a:lnTo>
                    <a:pt x="5" y="28"/>
                  </a:lnTo>
                  <a:lnTo>
                    <a:pt x="2" y="29"/>
                  </a:lnTo>
                  <a:lnTo>
                    <a:pt x="0" y="31"/>
                  </a:lnTo>
                  <a:lnTo>
                    <a:pt x="0" y="22"/>
                  </a:lnTo>
                  <a:lnTo>
                    <a:pt x="5" y="22"/>
                  </a:lnTo>
                  <a:lnTo>
                    <a:pt x="8" y="24"/>
                  </a:lnTo>
                  <a:lnTo>
                    <a:pt x="11" y="24"/>
                  </a:lnTo>
                  <a:lnTo>
                    <a:pt x="13" y="24"/>
                  </a:lnTo>
                  <a:lnTo>
                    <a:pt x="15" y="24"/>
                  </a:lnTo>
                  <a:lnTo>
                    <a:pt x="18" y="22"/>
                  </a:lnTo>
                  <a:lnTo>
                    <a:pt x="19" y="22"/>
                  </a:lnTo>
                  <a:lnTo>
                    <a:pt x="21" y="21"/>
                  </a:lnTo>
                  <a:lnTo>
                    <a:pt x="18" y="21"/>
                  </a:lnTo>
                  <a:lnTo>
                    <a:pt x="16" y="21"/>
                  </a:lnTo>
                  <a:lnTo>
                    <a:pt x="13" y="19"/>
                  </a:lnTo>
                  <a:lnTo>
                    <a:pt x="11" y="19"/>
                  </a:lnTo>
                  <a:lnTo>
                    <a:pt x="8" y="19"/>
                  </a:lnTo>
                  <a:lnTo>
                    <a:pt x="7" y="17"/>
                  </a:lnTo>
                  <a:lnTo>
                    <a:pt x="3" y="17"/>
                  </a:lnTo>
                  <a:lnTo>
                    <a:pt x="0" y="17"/>
                  </a:lnTo>
                  <a:lnTo>
                    <a:pt x="2" y="17"/>
                  </a:lnTo>
                  <a:lnTo>
                    <a:pt x="3" y="17"/>
                  </a:lnTo>
                  <a:lnTo>
                    <a:pt x="3" y="15"/>
                  </a:lnTo>
                  <a:lnTo>
                    <a:pt x="5" y="15"/>
                  </a:lnTo>
                  <a:lnTo>
                    <a:pt x="5" y="14"/>
                  </a:lnTo>
                  <a:lnTo>
                    <a:pt x="7" y="14"/>
                  </a:lnTo>
                  <a:lnTo>
                    <a:pt x="7" y="12"/>
                  </a:lnTo>
                  <a:lnTo>
                    <a:pt x="7"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4" name="Freeform 459"/>
            <p:cNvSpPr>
              <a:spLocks/>
            </p:cNvSpPr>
            <p:nvPr/>
          </p:nvSpPr>
          <p:spPr bwMode="auto">
            <a:xfrm>
              <a:off x="2182817" y="1264349"/>
              <a:ext cx="86206" cy="43307"/>
            </a:xfrm>
            <a:custGeom>
              <a:avLst/>
              <a:gdLst/>
              <a:ahLst/>
              <a:cxnLst>
                <a:cxn ang="0">
                  <a:pos x="27" y="18"/>
                </a:cxn>
                <a:cxn ang="0">
                  <a:pos x="26" y="18"/>
                </a:cxn>
                <a:cxn ang="0">
                  <a:pos x="26" y="18"/>
                </a:cxn>
                <a:cxn ang="0">
                  <a:pos x="24" y="18"/>
                </a:cxn>
                <a:cxn ang="0">
                  <a:pos x="24" y="18"/>
                </a:cxn>
                <a:cxn ang="0">
                  <a:pos x="22" y="18"/>
                </a:cxn>
                <a:cxn ang="0">
                  <a:pos x="21" y="18"/>
                </a:cxn>
                <a:cxn ang="0">
                  <a:pos x="19" y="18"/>
                </a:cxn>
                <a:cxn ang="0">
                  <a:pos x="18" y="18"/>
                </a:cxn>
                <a:cxn ang="0">
                  <a:pos x="13" y="21"/>
                </a:cxn>
                <a:cxn ang="0">
                  <a:pos x="7" y="21"/>
                </a:cxn>
                <a:cxn ang="0">
                  <a:pos x="7" y="20"/>
                </a:cxn>
                <a:cxn ang="0">
                  <a:pos x="7" y="20"/>
                </a:cxn>
                <a:cxn ang="0">
                  <a:pos x="7" y="18"/>
                </a:cxn>
                <a:cxn ang="0">
                  <a:pos x="8" y="18"/>
                </a:cxn>
                <a:cxn ang="0">
                  <a:pos x="8" y="16"/>
                </a:cxn>
                <a:cxn ang="0">
                  <a:pos x="8" y="16"/>
                </a:cxn>
                <a:cxn ang="0">
                  <a:pos x="8" y="14"/>
                </a:cxn>
                <a:cxn ang="0">
                  <a:pos x="8" y="14"/>
                </a:cxn>
                <a:cxn ang="0">
                  <a:pos x="7" y="14"/>
                </a:cxn>
                <a:cxn ang="0">
                  <a:pos x="5" y="14"/>
                </a:cxn>
                <a:cxn ang="0">
                  <a:pos x="3" y="13"/>
                </a:cxn>
                <a:cxn ang="0">
                  <a:pos x="2" y="13"/>
                </a:cxn>
                <a:cxn ang="0">
                  <a:pos x="2" y="13"/>
                </a:cxn>
                <a:cxn ang="0">
                  <a:pos x="0" y="11"/>
                </a:cxn>
                <a:cxn ang="0">
                  <a:pos x="0" y="9"/>
                </a:cxn>
                <a:cxn ang="0">
                  <a:pos x="0" y="9"/>
                </a:cxn>
                <a:cxn ang="0">
                  <a:pos x="0" y="6"/>
                </a:cxn>
                <a:cxn ang="0">
                  <a:pos x="2" y="4"/>
                </a:cxn>
                <a:cxn ang="0">
                  <a:pos x="3" y="2"/>
                </a:cxn>
                <a:cxn ang="0">
                  <a:pos x="7" y="0"/>
                </a:cxn>
                <a:cxn ang="0">
                  <a:pos x="10" y="0"/>
                </a:cxn>
                <a:cxn ang="0">
                  <a:pos x="13" y="0"/>
                </a:cxn>
                <a:cxn ang="0">
                  <a:pos x="16" y="0"/>
                </a:cxn>
                <a:cxn ang="0">
                  <a:pos x="18" y="0"/>
                </a:cxn>
                <a:cxn ang="0">
                  <a:pos x="22" y="0"/>
                </a:cxn>
                <a:cxn ang="0">
                  <a:pos x="26" y="2"/>
                </a:cxn>
                <a:cxn ang="0">
                  <a:pos x="27" y="2"/>
                </a:cxn>
                <a:cxn ang="0">
                  <a:pos x="30" y="4"/>
                </a:cxn>
                <a:cxn ang="0">
                  <a:pos x="32" y="6"/>
                </a:cxn>
                <a:cxn ang="0">
                  <a:pos x="35" y="6"/>
                </a:cxn>
                <a:cxn ang="0">
                  <a:pos x="37" y="6"/>
                </a:cxn>
                <a:cxn ang="0">
                  <a:pos x="40" y="7"/>
                </a:cxn>
                <a:cxn ang="0">
                  <a:pos x="40" y="13"/>
                </a:cxn>
                <a:cxn ang="0">
                  <a:pos x="38" y="14"/>
                </a:cxn>
                <a:cxn ang="0">
                  <a:pos x="37" y="16"/>
                </a:cxn>
                <a:cxn ang="0">
                  <a:pos x="35" y="18"/>
                </a:cxn>
                <a:cxn ang="0">
                  <a:pos x="32" y="18"/>
                </a:cxn>
                <a:cxn ang="0">
                  <a:pos x="30" y="18"/>
                </a:cxn>
                <a:cxn ang="0">
                  <a:pos x="29" y="18"/>
                </a:cxn>
                <a:cxn ang="0">
                  <a:pos x="26" y="16"/>
                </a:cxn>
                <a:cxn ang="0">
                  <a:pos x="24" y="16"/>
                </a:cxn>
                <a:cxn ang="0">
                  <a:pos x="26" y="16"/>
                </a:cxn>
                <a:cxn ang="0">
                  <a:pos x="27" y="18"/>
                </a:cxn>
              </a:cxnLst>
              <a:rect l="0" t="0" r="r" b="b"/>
              <a:pathLst>
                <a:path w="40" h="21">
                  <a:moveTo>
                    <a:pt x="27" y="18"/>
                  </a:moveTo>
                  <a:lnTo>
                    <a:pt x="26" y="18"/>
                  </a:lnTo>
                  <a:lnTo>
                    <a:pt x="26" y="18"/>
                  </a:lnTo>
                  <a:lnTo>
                    <a:pt x="24" y="18"/>
                  </a:lnTo>
                  <a:lnTo>
                    <a:pt x="24" y="18"/>
                  </a:lnTo>
                  <a:lnTo>
                    <a:pt x="22" y="18"/>
                  </a:lnTo>
                  <a:lnTo>
                    <a:pt x="21" y="18"/>
                  </a:lnTo>
                  <a:lnTo>
                    <a:pt x="19" y="18"/>
                  </a:lnTo>
                  <a:lnTo>
                    <a:pt x="18" y="18"/>
                  </a:lnTo>
                  <a:lnTo>
                    <a:pt x="13" y="21"/>
                  </a:lnTo>
                  <a:lnTo>
                    <a:pt x="7" y="21"/>
                  </a:lnTo>
                  <a:lnTo>
                    <a:pt x="7" y="20"/>
                  </a:lnTo>
                  <a:lnTo>
                    <a:pt x="7" y="20"/>
                  </a:lnTo>
                  <a:lnTo>
                    <a:pt x="7" y="18"/>
                  </a:lnTo>
                  <a:lnTo>
                    <a:pt x="8" y="18"/>
                  </a:lnTo>
                  <a:lnTo>
                    <a:pt x="8" y="16"/>
                  </a:lnTo>
                  <a:lnTo>
                    <a:pt x="8" y="16"/>
                  </a:lnTo>
                  <a:lnTo>
                    <a:pt x="8" y="14"/>
                  </a:lnTo>
                  <a:lnTo>
                    <a:pt x="8" y="14"/>
                  </a:lnTo>
                  <a:lnTo>
                    <a:pt x="7" y="14"/>
                  </a:lnTo>
                  <a:lnTo>
                    <a:pt x="5" y="14"/>
                  </a:lnTo>
                  <a:lnTo>
                    <a:pt x="3" y="13"/>
                  </a:lnTo>
                  <a:lnTo>
                    <a:pt x="2" y="13"/>
                  </a:lnTo>
                  <a:lnTo>
                    <a:pt x="2" y="13"/>
                  </a:lnTo>
                  <a:lnTo>
                    <a:pt x="0" y="11"/>
                  </a:lnTo>
                  <a:lnTo>
                    <a:pt x="0" y="9"/>
                  </a:lnTo>
                  <a:lnTo>
                    <a:pt x="0" y="9"/>
                  </a:lnTo>
                  <a:lnTo>
                    <a:pt x="0" y="6"/>
                  </a:lnTo>
                  <a:lnTo>
                    <a:pt x="2" y="4"/>
                  </a:lnTo>
                  <a:lnTo>
                    <a:pt x="3" y="2"/>
                  </a:lnTo>
                  <a:lnTo>
                    <a:pt x="7" y="0"/>
                  </a:lnTo>
                  <a:lnTo>
                    <a:pt x="10" y="0"/>
                  </a:lnTo>
                  <a:lnTo>
                    <a:pt x="13" y="0"/>
                  </a:lnTo>
                  <a:lnTo>
                    <a:pt x="16" y="0"/>
                  </a:lnTo>
                  <a:lnTo>
                    <a:pt x="18" y="0"/>
                  </a:lnTo>
                  <a:lnTo>
                    <a:pt x="22" y="0"/>
                  </a:lnTo>
                  <a:lnTo>
                    <a:pt x="26" y="2"/>
                  </a:lnTo>
                  <a:lnTo>
                    <a:pt x="27" y="2"/>
                  </a:lnTo>
                  <a:lnTo>
                    <a:pt x="30" y="4"/>
                  </a:lnTo>
                  <a:lnTo>
                    <a:pt x="32" y="6"/>
                  </a:lnTo>
                  <a:lnTo>
                    <a:pt x="35" y="6"/>
                  </a:lnTo>
                  <a:lnTo>
                    <a:pt x="37" y="6"/>
                  </a:lnTo>
                  <a:lnTo>
                    <a:pt x="40" y="7"/>
                  </a:lnTo>
                  <a:lnTo>
                    <a:pt x="40" y="13"/>
                  </a:lnTo>
                  <a:lnTo>
                    <a:pt x="38" y="14"/>
                  </a:lnTo>
                  <a:lnTo>
                    <a:pt x="37" y="16"/>
                  </a:lnTo>
                  <a:lnTo>
                    <a:pt x="35" y="18"/>
                  </a:lnTo>
                  <a:lnTo>
                    <a:pt x="32" y="18"/>
                  </a:lnTo>
                  <a:lnTo>
                    <a:pt x="30" y="18"/>
                  </a:lnTo>
                  <a:lnTo>
                    <a:pt x="29" y="18"/>
                  </a:lnTo>
                  <a:lnTo>
                    <a:pt x="26" y="16"/>
                  </a:lnTo>
                  <a:lnTo>
                    <a:pt x="24" y="16"/>
                  </a:lnTo>
                  <a:lnTo>
                    <a:pt x="26" y="16"/>
                  </a:lnTo>
                  <a:lnTo>
                    <a:pt x="27" y="1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5" name="Freeform 460"/>
            <p:cNvSpPr>
              <a:spLocks/>
            </p:cNvSpPr>
            <p:nvPr/>
          </p:nvSpPr>
          <p:spPr bwMode="auto">
            <a:xfrm>
              <a:off x="2004904" y="1276475"/>
              <a:ext cx="84371" cy="25984"/>
            </a:xfrm>
            <a:custGeom>
              <a:avLst/>
              <a:gdLst/>
              <a:ahLst/>
              <a:cxnLst>
                <a:cxn ang="0">
                  <a:pos x="0" y="7"/>
                </a:cxn>
                <a:cxn ang="0">
                  <a:pos x="0" y="8"/>
                </a:cxn>
                <a:cxn ang="0">
                  <a:pos x="3" y="8"/>
                </a:cxn>
                <a:cxn ang="0">
                  <a:pos x="6" y="10"/>
                </a:cxn>
                <a:cxn ang="0">
                  <a:pos x="11" y="10"/>
                </a:cxn>
                <a:cxn ang="0">
                  <a:pos x="14" y="12"/>
                </a:cxn>
                <a:cxn ang="0">
                  <a:pos x="19" y="12"/>
                </a:cxn>
                <a:cxn ang="0">
                  <a:pos x="22" y="12"/>
                </a:cxn>
                <a:cxn ang="0">
                  <a:pos x="22" y="12"/>
                </a:cxn>
                <a:cxn ang="0">
                  <a:pos x="39" y="7"/>
                </a:cxn>
                <a:cxn ang="0">
                  <a:pos x="38" y="5"/>
                </a:cxn>
                <a:cxn ang="0">
                  <a:pos x="33" y="3"/>
                </a:cxn>
                <a:cxn ang="0">
                  <a:pos x="27" y="1"/>
                </a:cxn>
                <a:cxn ang="0">
                  <a:pos x="19" y="0"/>
                </a:cxn>
                <a:cxn ang="0">
                  <a:pos x="11" y="0"/>
                </a:cxn>
                <a:cxn ang="0">
                  <a:pos x="5" y="0"/>
                </a:cxn>
                <a:cxn ang="0">
                  <a:pos x="3" y="0"/>
                </a:cxn>
                <a:cxn ang="0">
                  <a:pos x="1" y="1"/>
                </a:cxn>
                <a:cxn ang="0">
                  <a:pos x="0" y="3"/>
                </a:cxn>
                <a:cxn ang="0">
                  <a:pos x="0" y="7"/>
                </a:cxn>
              </a:cxnLst>
              <a:rect l="0" t="0" r="r" b="b"/>
              <a:pathLst>
                <a:path w="39" h="12">
                  <a:moveTo>
                    <a:pt x="0" y="7"/>
                  </a:moveTo>
                  <a:lnTo>
                    <a:pt x="0" y="8"/>
                  </a:lnTo>
                  <a:lnTo>
                    <a:pt x="3" y="8"/>
                  </a:lnTo>
                  <a:lnTo>
                    <a:pt x="6" y="10"/>
                  </a:lnTo>
                  <a:lnTo>
                    <a:pt x="11" y="10"/>
                  </a:lnTo>
                  <a:lnTo>
                    <a:pt x="14" y="12"/>
                  </a:lnTo>
                  <a:lnTo>
                    <a:pt x="19" y="12"/>
                  </a:lnTo>
                  <a:lnTo>
                    <a:pt x="22" y="12"/>
                  </a:lnTo>
                  <a:lnTo>
                    <a:pt x="22" y="12"/>
                  </a:lnTo>
                  <a:lnTo>
                    <a:pt x="39" y="7"/>
                  </a:lnTo>
                  <a:lnTo>
                    <a:pt x="38" y="5"/>
                  </a:lnTo>
                  <a:lnTo>
                    <a:pt x="33" y="3"/>
                  </a:lnTo>
                  <a:lnTo>
                    <a:pt x="27" y="1"/>
                  </a:lnTo>
                  <a:lnTo>
                    <a:pt x="19" y="0"/>
                  </a:lnTo>
                  <a:lnTo>
                    <a:pt x="11" y="0"/>
                  </a:lnTo>
                  <a:lnTo>
                    <a:pt x="5" y="0"/>
                  </a:lnTo>
                  <a:lnTo>
                    <a:pt x="3" y="0"/>
                  </a:lnTo>
                  <a:lnTo>
                    <a:pt x="1" y="1"/>
                  </a:lnTo>
                  <a:lnTo>
                    <a:pt x="0" y="3"/>
                  </a:lnTo>
                  <a:lnTo>
                    <a:pt x="0"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66" name="Freeform 461"/>
            <p:cNvSpPr>
              <a:spLocks/>
            </p:cNvSpPr>
            <p:nvPr/>
          </p:nvSpPr>
          <p:spPr bwMode="auto">
            <a:xfrm>
              <a:off x="1632569" y="1428914"/>
              <a:ext cx="359496" cy="142045"/>
            </a:xfrm>
            <a:custGeom>
              <a:avLst/>
              <a:gdLst/>
              <a:ahLst/>
              <a:cxnLst>
                <a:cxn ang="0">
                  <a:pos x="77" y="1"/>
                </a:cxn>
                <a:cxn ang="0">
                  <a:pos x="72" y="8"/>
                </a:cxn>
                <a:cxn ang="0">
                  <a:pos x="71" y="12"/>
                </a:cxn>
                <a:cxn ang="0">
                  <a:pos x="79" y="12"/>
                </a:cxn>
                <a:cxn ang="0">
                  <a:pos x="85" y="10"/>
                </a:cxn>
                <a:cxn ang="0">
                  <a:pos x="90" y="5"/>
                </a:cxn>
                <a:cxn ang="0">
                  <a:pos x="92" y="12"/>
                </a:cxn>
                <a:cxn ang="0">
                  <a:pos x="92" y="15"/>
                </a:cxn>
                <a:cxn ang="0">
                  <a:pos x="99" y="19"/>
                </a:cxn>
                <a:cxn ang="0">
                  <a:pos x="123" y="12"/>
                </a:cxn>
                <a:cxn ang="0">
                  <a:pos x="123" y="17"/>
                </a:cxn>
                <a:cxn ang="0">
                  <a:pos x="126" y="22"/>
                </a:cxn>
                <a:cxn ang="0">
                  <a:pos x="133" y="17"/>
                </a:cxn>
                <a:cxn ang="0">
                  <a:pos x="134" y="12"/>
                </a:cxn>
                <a:cxn ang="0">
                  <a:pos x="134" y="5"/>
                </a:cxn>
                <a:cxn ang="0">
                  <a:pos x="136" y="1"/>
                </a:cxn>
                <a:cxn ang="0">
                  <a:pos x="141" y="0"/>
                </a:cxn>
                <a:cxn ang="0">
                  <a:pos x="145" y="0"/>
                </a:cxn>
                <a:cxn ang="0">
                  <a:pos x="152" y="1"/>
                </a:cxn>
                <a:cxn ang="0">
                  <a:pos x="157" y="0"/>
                </a:cxn>
                <a:cxn ang="0">
                  <a:pos x="158" y="7"/>
                </a:cxn>
                <a:cxn ang="0">
                  <a:pos x="160" y="12"/>
                </a:cxn>
                <a:cxn ang="0">
                  <a:pos x="160" y="17"/>
                </a:cxn>
                <a:cxn ang="0">
                  <a:pos x="157" y="26"/>
                </a:cxn>
                <a:cxn ang="0">
                  <a:pos x="152" y="34"/>
                </a:cxn>
                <a:cxn ang="0">
                  <a:pos x="155" y="38"/>
                </a:cxn>
                <a:cxn ang="0">
                  <a:pos x="161" y="41"/>
                </a:cxn>
                <a:cxn ang="0">
                  <a:pos x="166" y="45"/>
                </a:cxn>
                <a:cxn ang="0">
                  <a:pos x="158" y="54"/>
                </a:cxn>
                <a:cxn ang="0">
                  <a:pos x="150" y="54"/>
                </a:cxn>
                <a:cxn ang="0">
                  <a:pos x="141" y="52"/>
                </a:cxn>
                <a:cxn ang="0">
                  <a:pos x="136" y="55"/>
                </a:cxn>
                <a:cxn ang="0">
                  <a:pos x="128" y="61"/>
                </a:cxn>
                <a:cxn ang="0">
                  <a:pos x="118" y="61"/>
                </a:cxn>
                <a:cxn ang="0">
                  <a:pos x="109" y="59"/>
                </a:cxn>
                <a:cxn ang="0">
                  <a:pos x="103" y="55"/>
                </a:cxn>
                <a:cxn ang="0">
                  <a:pos x="95" y="57"/>
                </a:cxn>
                <a:cxn ang="0">
                  <a:pos x="74" y="62"/>
                </a:cxn>
                <a:cxn ang="0">
                  <a:pos x="60" y="68"/>
                </a:cxn>
                <a:cxn ang="0">
                  <a:pos x="46" y="69"/>
                </a:cxn>
                <a:cxn ang="0">
                  <a:pos x="31" y="69"/>
                </a:cxn>
                <a:cxn ang="0">
                  <a:pos x="23" y="59"/>
                </a:cxn>
                <a:cxn ang="0">
                  <a:pos x="12" y="57"/>
                </a:cxn>
                <a:cxn ang="0">
                  <a:pos x="4" y="54"/>
                </a:cxn>
                <a:cxn ang="0">
                  <a:pos x="3" y="50"/>
                </a:cxn>
                <a:cxn ang="0">
                  <a:pos x="12" y="47"/>
                </a:cxn>
                <a:cxn ang="0">
                  <a:pos x="22" y="45"/>
                </a:cxn>
                <a:cxn ang="0">
                  <a:pos x="34" y="45"/>
                </a:cxn>
                <a:cxn ang="0">
                  <a:pos x="46" y="47"/>
                </a:cxn>
                <a:cxn ang="0">
                  <a:pos x="57" y="47"/>
                </a:cxn>
                <a:cxn ang="0">
                  <a:pos x="11" y="38"/>
                </a:cxn>
                <a:cxn ang="0">
                  <a:pos x="26" y="34"/>
                </a:cxn>
                <a:cxn ang="0">
                  <a:pos x="42" y="29"/>
                </a:cxn>
                <a:cxn ang="0">
                  <a:pos x="38" y="26"/>
                </a:cxn>
                <a:cxn ang="0">
                  <a:pos x="25" y="31"/>
                </a:cxn>
                <a:cxn ang="0">
                  <a:pos x="12" y="33"/>
                </a:cxn>
                <a:cxn ang="0">
                  <a:pos x="12" y="31"/>
                </a:cxn>
                <a:cxn ang="0">
                  <a:pos x="14" y="26"/>
                </a:cxn>
                <a:cxn ang="0">
                  <a:pos x="12" y="24"/>
                </a:cxn>
                <a:cxn ang="0">
                  <a:pos x="14" y="24"/>
                </a:cxn>
                <a:cxn ang="0">
                  <a:pos x="14" y="22"/>
                </a:cxn>
              </a:cxnLst>
              <a:rect l="0" t="0" r="r" b="b"/>
              <a:pathLst>
                <a:path w="166" h="69">
                  <a:moveTo>
                    <a:pt x="14" y="22"/>
                  </a:moveTo>
                  <a:lnTo>
                    <a:pt x="77" y="0"/>
                  </a:lnTo>
                  <a:lnTo>
                    <a:pt x="77" y="1"/>
                  </a:lnTo>
                  <a:lnTo>
                    <a:pt x="76" y="3"/>
                  </a:lnTo>
                  <a:lnTo>
                    <a:pt x="74" y="7"/>
                  </a:lnTo>
                  <a:lnTo>
                    <a:pt x="72" y="8"/>
                  </a:lnTo>
                  <a:lnTo>
                    <a:pt x="72" y="10"/>
                  </a:lnTo>
                  <a:lnTo>
                    <a:pt x="71" y="12"/>
                  </a:lnTo>
                  <a:lnTo>
                    <a:pt x="71" y="12"/>
                  </a:lnTo>
                  <a:lnTo>
                    <a:pt x="72" y="14"/>
                  </a:lnTo>
                  <a:lnTo>
                    <a:pt x="76" y="14"/>
                  </a:lnTo>
                  <a:lnTo>
                    <a:pt x="79" y="12"/>
                  </a:lnTo>
                  <a:lnTo>
                    <a:pt x="82" y="12"/>
                  </a:lnTo>
                  <a:lnTo>
                    <a:pt x="84" y="10"/>
                  </a:lnTo>
                  <a:lnTo>
                    <a:pt x="85" y="10"/>
                  </a:lnTo>
                  <a:lnTo>
                    <a:pt x="87" y="8"/>
                  </a:lnTo>
                  <a:lnTo>
                    <a:pt x="88" y="7"/>
                  </a:lnTo>
                  <a:lnTo>
                    <a:pt x="90" y="5"/>
                  </a:lnTo>
                  <a:lnTo>
                    <a:pt x="92" y="8"/>
                  </a:lnTo>
                  <a:lnTo>
                    <a:pt x="92" y="10"/>
                  </a:lnTo>
                  <a:lnTo>
                    <a:pt x="92" y="12"/>
                  </a:lnTo>
                  <a:lnTo>
                    <a:pt x="92" y="14"/>
                  </a:lnTo>
                  <a:lnTo>
                    <a:pt x="92" y="14"/>
                  </a:lnTo>
                  <a:lnTo>
                    <a:pt x="92" y="15"/>
                  </a:lnTo>
                  <a:lnTo>
                    <a:pt x="92" y="17"/>
                  </a:lnTo>
                  <a:lnTo>
                    <a:pt x="92" y="19"/>
                  </a:lnTo>
                  <a:lnTo>
                    <a:pt x="99" y="19"/>
                  </a:lnTo>
                  <a:lnTo>
                    <a:pt x="123" y="7"/>
                  </a:lnTo>
                  <a:lnTo>
                    <a:pt x="123" y="10"/>
                  </a:lnTo>
                  <a:lnTo>
                    <a:pt x="123" y="12"/>
                  </a:lnTo>
                  <a:lnTo>
                    <a:pt x="123" y="14"/>
                  </a:lnTo>
                  <a:lnTo>
                    <a:pt x="123" y="15"/>
                  </a:lnTo>
                  <a:lnTo>
                    <a:pt x="123" y="17"/>
                  </a:lnTo>
                  <a:lnTo>
                    <a:pt x="125" y="19"/>
                  </a:lnTo>
                  <a:lnTo>
                    <a:pt x="125" y="21"/>
                  </a:lnTo>
                  <a:lnTo>
                    <a:pt x="126" y="22"/>
                  </a:lnTo>
                  <a:lnTo>
                    <a:pt x="130" y="21"/>
                  </a:lnTo>
                  <a:lnTo>
                    <a:pt x="131" y="19"/>
                  </a:lnTo>
                  <a:lnTo>
                    <a:pt x="133" y="17"/>
                  </a:lnTo>
                  <a:lnTo>
                    <a:pt x="134" y="15"/>
                  </a:lnTo>
                  <a:lnTo>
                    <a:pt x="134" y="14"/>
                  </a:lnTo>
                  <a:lnTo>
                    <a:pt x="134" y="12"/>
                  </a:lnTo>
                  <a:lnTo>
                    <a:pt x="134" y="8"/>
                  </a:lnTo>
                  <a:lnTo>
                    <a:pt x="134" y="5"/>
                  </a:lnTo>
                  <a:lnTo>
                    <a:pt x="134" y="5"/>
                  </a:lnTo>
                  <a:lnTo>
                    <a:pt x="134" y="3"/>
                  </a:lnTo>
                  <a:lnTo>
                    <a:pt x="136" y="1"/>
                  </a:lnTo>
                  <a:lnTo>
                    <a:pt x="136" y="1"/>
                  </a:lnTo>
                  <a:lnTo>
                    <a:pt x="137" y="1"/>
                  </a:lnTo>
                  <a:lnTo>
                    <a:pt x="139" y="0"/>
                  </a:lnTo>
                  <a:lnTo>
                    <a:pt x="141" y="0"/>
                  </a:lnTo>
                  <a:lnTo>
                    <a:pt x="141" y="0"/>
                  </a:lnTo>
                  <a:lnTo>
                    <a:pt x="144" y="0"/>
                  </a:lnTo>
                  <a:lnTo>
                    <a:pt x="145" y="0"/>
                  </a:lnTo>
                  <a:lnTo>
                    <a:pt x="147" y="0"/>
                  </a:lnTo>
                  <a:lnTo>
                    <a:pt x="150" y="1"/>
                  </a:lnTo>
                  <a:lnTo>
                    <a:pt x="152" y="1"/>
                  </a:lnTo>
                  <a:lnTo>
                    <a:pt x="153" y="1"/>
                  </a:lnTo>
                  <a:lnTo>
                    <a:pt x="155" y="1"/>
                  </a:lnTo>
                  <a:lnTo>
                    <a:pt x="157" y="0"/>
                  </a:lnTo>
                  <a:lnTo>
                    <a:pt x="157" y="3"/>
                  </a:lnTo>
                  <a:lnTo>
                    <a:pt x="158" y="5"/>
                  </a:lnTo>
                  <a:lnTo>
                    <a:pt x="158" y="7"/>
                  </a:lnTo>
                  <a:lnTo>
                    <a:pt x="158" y="8"/>
                  </a:lnTo>
                  <a:lnTo>
                    <a:pt x="160" y="10"/>
                  </a:lnTo>
                  <a:lnTo>
                    <a:pt x="160" y="12"/>
                  </a:lnTo>
                  <a:lnTo>
                    <a:pt x="160" y="14"/>
                  </a:lnTo>
                  <a:lnTo>
                    <a:pt x="160" y="15"/>
                  </a:lnTo>
                  <a:lnTo>
                    <a:pt x="160" y="17"/>
                  </a:lnTo>
                  <a:lnTo>
                    <a:pt x="158" y="21"/>
                  </a:lnTo>
                  <a:lnTo>
                    <a:pt x="158" y="24"/>
                  </a:lnTo>
                  <a:lnTo>
                    <a:pt x="157" y="26"/>
                  </a:lnTo>
                  <a:lnTo>
                    <a:pt x="155" y="29"/>
                  </a:lnTo>
                  <a:lnTo>
                    <a:pt x="153" y="33"/>
                  </a:lnTo>
                  <a:lnTo>
                    <a:pt x="152" y="34"/>
                  </a:lnTo>
                  <a:lnTo>
                    <a:pt x="150" y="34"/>
                  </a:lnTo>
                  <a:lnTo>
                    <a:pt x="152" y="36"/>
                  </a:lnTo>
                  <a:lnTo>
                    <a:pt x="155" y="38"/>
                  </a:lnTo>
                  <a:lnTo>
                    <a:pt x="157" y="40"/>
                  </a:lnTo>
                  <a:lnTo>
                    <a:pt x="158" y="40"/>
                  </a:lnTo>
                  <a:lnTo>
                    <a:pt x="161" y="41"/>
                  </a:lnTo>
                  <a:lnTo>
                    <a:pt x="163" y="41"/>
                  </a:lnTo>
                  <a:lnTo>
                    <a:pt x="164" y="43"/>
                  </a:lnTo>
                  <a:lnTo>
                    <a:pt x="166" y="45"/>
                  </a:lnTo>
                  <a:lnTo>
                    <a:pt x="166" y="52"/>
                  </a:lnTo>
                  <a:lnTo>
                    <a:pt x="161" y="54"/>
                  </a:lnTo>
                  <a:lnTo>
                    <a:pt x="158" y="54"/>
                  </a:lnTo>
                  <a:lnTo>
                    <a:pt x="155" y="54"/>
                  </a:lnTo>
                  <a:lnTo>
                    <a:pt x="153" y="54"/>
                  </a:lnTo>
                  <a:lnTo>
                    <a:pt x="150" y="54"/>
                  </a:lnTo>
                  <a:lnTo>
                    <a:pt x="149" y="52"/>
                  </a:lnTo>
                  <a:lnTo>
                    <a:pt x="145" y="52"/>
                  </a:lnTo>
                  <a:lnTo>
                    <a:pt x="141" y="52"/>
                  </a:lnTo>
                  <a:lnTo>
                    <a:pt x="139" y="52"/>
                  </a:lnTo>
                  <a:lnTo>
                    <a:pt x="137" y="54"/>
                  </a:lnTo>
                  <a:lnTo>
                    <a:pt x="136" y="55"/>
                  </a:lnTo>
                  <a:lnTo>
                    <a:pt x="133" y="57"/>
                  </a:lnTo>
                  <a:lnTo>
                    <a:pt x="131" y="59"/>
                  </a:lnTo>
                  <a:lnTo>
                    <a:pt x="128" y="61"/>
                  </a:lnTo>
                  <a:lnTo>
                    <a:pt x="126" y="61"/>
                  </a:lnTo>
                  <a:lnTo>
                    <a:pt x="123" y="61"/>
                  </a:lnTo>
                  <a:lnTo>
                    <a:pt x="118" y="61"/>
                  </a:lnTo>
                  <a:lnTo>
                    <a:pt x="115" y="61"/>
                  </a:lnTo>
                  <a:lnTo>
                    <a:pt x="112" y="59"/>
                  </a:lnTo>
                  <a:lnTo>
                    <a:pt x="109" y="59"/>
                  </a:lnTo>
                  <a:lnTo>
                    <a:pt x="107" y="57"/>
                  </a:lnTo>
                  <a:lnTo>
                    <a:pt x="104" y="57"/>
                  </a:lnTo>
                  <a:lnTo>
                    <a:pt x="103" y="55"/>
                  </a:lnTo>
                  <a:lnTo>
                    <a:pt x="101" y="55"/>
                  </a:lnTo>
                  <a:lnTo>
                    <a:pt x="99" y="55"/>
                  </a:lnTo>
                  <a:lnTo>
                    <a:pt x="95" y="57"/>
                  </a:lnTo>
                  <a:lnTo>
                    <a:pt x="88" y="59"/>
                  </a:lnTo>
                  <a:lnTo>
                    <a:pt x="82" y="61"/>
                  </a:lnTo>
                  <a:lnTo>
                    <a:pt x="74" y="62"/>
                  </a:lnTo>
                  <a:lnTo>
                    <a:pt x="68" y="64"/>
                  </a:lnTo>
                  <a:lnTo>
                    <a:pt x="63" y="66"/>
                  </a:lnTo>
                  <a:lnTo>
                    <a:pt x="60" y="68"/>
                  </a:lnTo>
                  <a:lnTo>
                    <a:pt x="55" y="68"/>
                  </a:lnTo>
                  <a:lnTo>
                    <a:pt x="50" y="68"/>
                  </a:lnTo>
                  <a:lnTo>
                    <a:pt x="46" y="69"/>
                  </a:lnTo>
                  <a:lnTo>
                    <a:pt x="41" y="69"/>
                  </a:lnTo>
                  <a:lnTo>
                    <a:pt x="36" y="69"/>
                  </a:lnTo>
                  <a:lnTo>
                    <a:pt x="31" y="69"/>
                  </a:lnTo>
                  <a:lnTo>
                    <a:pt x="26" y="69"/>
                  </a:lnTo>
                  <a:lnTo>
                    <a:pt x="23" y="68"/>
                  </a:lnTo>
                  <a:lnTo>
                    <a:pt x="23" y="59"/>
                  </a:lnTo>
                  <a:lnTo>
                    <a:pt x="19" y="59"/>
                  </a:lnTo>
                  <a:lnTo>
                    <a:pt x="15" y="59"/>
                  </a:lnTo>
                  <a:lnTo>
                    <a:pt x="12" y="57"/>
                  </a:lnTo>
                  <a:lnTo>
                    <a:pt x="9" y="57"/>
                  </a:lnTo>
                  <a:lnTo>
                    <a:pt x="6" y="55"/>
                  </a:lnTo>
                  <a:lnTo>
                    <a:pt x="4" y="54"/>
                  </a:lnTo>
                  <a:lnTo>
                    <a:pt x="1" y="52"/>
                  </a:lnTo>
                  <a:lnTo>
                    <a:pt x="0" y="50"/>
                  </a:lnTo>
                  <a:lnTo>
                    <a:pt x="3" y="50"/>
                  </a:lnTo>
                  <a:lnTo>
                    <a:pt x="6" y="48"/>
                  </a:lnTo>
                  <a:lnTo>
                    <a:pt x="9" y="48"/>
                  </a:lnTo>
                  <a:lnTo>
                    <a:pt x="12" y="47"/>
                  </a:lnTo>
                  <a:lnTo>
                    <a:pt x="15" y="47"/>
                  </a:lnTo>
                  <a:lnTo>
                    <a:pt x="19" y="45"/>
                  </a:lnTo>
                  <a:lnTo>
                    <a:pt x="22" y="45"/>
                  </a:lnTo>
                  <a:lnTo>
                    <a:pt x="25" y="45"/>
                  </a:lnTo>
                  <a:lnTo>
                    <a:pt x="30" y="45"/>
                  </a:lnTo>
                  <a:lnTo>
                    <a:pt x="34" y="45"/>
                  </a:lnTo>
                  <a:lnTo>
                    <a:pt x="38" y="47"/>
                  </a:lnTo>
                  <a:lnTo>
                    <a:pt x="41" y="47"/>
                  </a:lnTo>
                  <a:lnTo>
                    <a:pt x="46" y="47"/>
                  </a:lnTo>
                  <a:lnTo>
                    <a:pt x="49" y="48"/>
                  </a:lnTo>
                  <a:lnTo>
                    <a:pt x="52" y="47"/>
                  </a:lnTo>
                  <a:lnTo>
                    <a:pt x="57" y="47"/>
                  </a:lnTo>
                  <a:lnTo>
                    <a:pt x="30" y="41"/>
                  </a:lnTo>
                  <a:lnTo>
                    <a:pt x="6" y="40"/>
                  </a:lnTo>
                  <a:lnTo>
                    <a:pt x="11" y="38"/>
                  </a:lnTo>
                  <a:lnTo>
                    <a:pt x="15" y="36"/>
                  </a:lnTo>
                  <a:lnTo>
                    <a:pt x="20" y="34"/>
                  </a:lnTo>
                  <a:lnTo>
                    <a:pt x="26" y="34"/>
                  </a:lnTo>
                  <a:lnTo>
                    <a:pt x="31" y="33"/>
                  </a:lnTo>
                  <a:lnTo>
                    <a:pt x="38" y="31"/>
                  </a:lnTo>
                  <a:lnTo>
                    <a:pt x="42" y="29"/>
                  </a:lnTo>
                  <a:lnTo>
                    <a:pt x="46" y="27"/>
                  </a:lnTo>
                  <a:lnTo>
                    <a:pt x="41" y="26"/>
                  </a:lnTo>
                  <a:lnTo>
                    <a:pt x="38" y="26"/>
                  </a:lnTo>
                  <a:lnTo>
                    <a:pt x="34" y="27"/>
                  </a:lnTo>
                  <a:lnTo>
                    <a:pt x="30" y="29"/>
                  </a:lnTo>
                  <a:lnTo>
                    <a:pt x="25" y="31"/>
                  </a:lnTo>
                  <a:lnTo>
                    <a:pt x="20" y="31"/>
                  </a:lnTo>
                  <a:lnTo>
                    <a:pt x="17" y="33"/>
                  </a:lnTo>
                  <a:lnTo>
                    <a:pt x="12" y="33"/>
                  </a:lnTo>
                  <a:lnTo>
                    <a:pt x="12" y="33"/>
                  </a:lnTo>
                  <a:lnTo>
                    <a:pt x="12" y="33"/>
                  </a:lnTo>
                  <a:lnTo>
                    <a:pt x="12" y="31"/>
                  </a:lnTo>
                  <a:lnTo>
                    <a:pt x="12" y="29"/>
                  </a:lnTo>
                  <a:lnTo>
                    <a:pt x="14" y="27"/>
                  </a:lnTo>
                  <a:lnTo>
                    <a:pt x="14" y="26"/>
                  </a:lnTo>
                  <a:lnTo>
                    <a:pt x="14" y="24"/>
                  </a:lnTo>
                  <a:lnTo>
                    <a:pt x="12" y="24"/>
                  </a:lnTo>
                  <a:lnTo>
                    <a:pt x="12" y="24"/>
                  </a:lnTo>
                  <a:lnTo>
                    <a:pt x="14" y="24"/>
                  </a:lnTo>
                  <a:lnTo>
                    <a:pt x="14" y="24"/>
                  </a:lnTo>
                  <a:lnTo>
                    <a:pt x="14" y="24"/>
                  </a:lnTo>
                  <a:lnTo>
                    <a:pt x="14" y="22"/>
                  </a:lnTo>
                  <a:lnTo>
                    <a:pt x="14" y="22"/>
                  </a:lnTo>
                  <a:lnTo>
                    <a:pt x="14" y="22"/>
                  </a:lnTo>
                  <a:lnTo>
                    <a:pt x="14" y="2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1" name="Freeform 462"/>
            <p:cNvSpPr>
              <a:spLocks/>
            </p:cNvSpPr>
            <p:nvPr/>
          </p:nvSpPr>
          <p:spPr bwMode="auto">
            <a:xfrm>
              <a:off x="1815985" y="1328443"/>
              <a:ext cx="249446" cy="74487"/>
            </a:xfrm>
            <a:custGeom>
              <a:avLst/>
              <a:gdLst/>
              <a:ahLst/>
              <a:cxnLst>
                <a:cxn ang="0">
                  <a:pos x="3" y="24"/>
                </a:cxn>
                <a:cxn ang="0">
                  <a:pos x="10" y="24"/>
                </a:cxn>
                <a:cxn ang="0">
                  <a:pos x="16" y="24"/>
                </a:cxn>
                <a:cxn ang="0">
                  <a:pos x="22" y="22"/>
                </a:cxn>
                <a:cxn ang="0">
                  <a:pos x="26" y="22"/>
                </a:cxn>
                <a:cxn ang="0">
                  <a:pos x="22" y="26"/>
                </a:cxn>
                <a:cxn ang="0">
                  <a:pos x="21" y="28"/>
                </a:cxn>
                <a:cxn ang="0">
                  <a:pos x="19" y="31"/>
                </a:cxn>
                <a:cxn ang="0">
                  <a:pos x="19" y="33"/>
                </a:cxn>
                <a:cxn ang="0">
                  <a:pos x="21" y="35"/>
                </a:cxn>
                <a:cxn ang="0">
                  <a:pos x="22" y="36"/>
                </a:cxn>
                <a:cxn ang="0">
                  <a:pos x="24" y="36"/>
                </a:cxn>
                <a:cxn ang="0">
                  <a:pos x="29" y="36"/>
                </a:cxn>
                <a:cxn ang="0">
                  <a:pos x="38" y="33"/>
                </a:cxn>
                <a:cxn ang="0">
                  <a:pos x="48" y="31"/>
                </a:cxn>
                <a:cxn ang="0">
                  <a:pos x="59" y="29"/>
                </a:cxn>
                <a:cxn ang="0">
                  <a:pos x="64" y="28"/>
                </a:cxn>
                <a:cxn ang="0">
                  <a:pos x="67" y="28"/>
                </a:cxn>
                <a:cxn ang="0">
                  <a:pos x="72" y="28"/>
                </a:cxn>
                <a:cxn ang="0">
                  <a:pos x="76" y="28"/>
                </a:cxn>
                <a:cxn ang="0">
                  <a:pos x="81" y="28"/>
                </a:cxn>
                <a:cxn ang="0">
                  <a:pos x="92" y="28"/>
                </a:cxn>
                <a:cxn ang="0">
                  <a:pos x="102" y="24"/>
                </a:cxn>
                <a:cxn ang="0">
                  <a:pos x="110" y="19"/>
                </a:cxn>
                <a:cxn ang="0">
                  <a:pos x="111" y="14"/>
                </a:cxn>
                <a:cxn ang="0">
                  <a:pos x="108" y="14"/>
                </a:cxn>
                <a:cxn ang="0">
                  <a:pos x="103" y="14"/>
                </a:cxn>
                <a:cxn ang="0">
                  <a:pos x="98" y="14"/>
                </a:cxn>
                <a:cxn ang="0">
                  <a:pos x="97" y="12"/>
                </a:cxn>
                <a:cxn ang="0">
                  <a:pos x="98" y="10"/>
                </a:cxn>
                <a:cxn ang="0">
                  <a:pos x="100" y="7"/>
                </a:cxn>
                <a:cxn ang="0">
                  <a:pos x="102" y="1"/>
                </a:cxn>
                <a:cxn ang="0">
                  <a:pos x="94" y="0"/>
                </a:cxn>
                <a:cxn ang="0">
                  <a:pos x="89" y="5"/>
                </a:cxn>
                <a:cxn ang="0">
                  <a:pos x="84" y="12"/>
                </a:cxn>
                <a:cxn ang="0">
                  <a:pos x="79" y="17"/>
                </a:cxn>
                <a:cxn ang="0">
                  <a:pos x="73" y="19"/>
                </a:cxn>
                <a:cxn ang="0">
                  <a:pos x="65" y="17"/>
                </a:cxn>
                <a:cxn ang="0">
                  <a:pos x="59" y="15"/>
                </a:cxn>
                <a:cxn ang="0">
                  <a:pos x="54" y="12"/>
                </a:cxn>
                <a:cxn ang="0">
                  <a:pos x="49" y="10"/>
                </a:cxn>
                <a:cxn ang="0">
                  <a:pos x="37" y="8"/>
                </a:cxn>
                <a:cxn ang="0">
                  <a:pos x="21" y="12"/>
                </a:cxn>
                <a:cxn ang="0">
                  <a:pos x="8" y="19"/>
                </a:cxn>
                <a:cxn ang="0">
                  <a:pos x="0" y="24"/>
                </a:cxn>
              </a:cxnLst>
              <a:rect l="0" t="0" r="r" b="b"/>
              <a:pathLst>
                <a:path w="114" h="36">
                  <a:moveTo>
                    <a:pt x="0" y="24"/>
                  </a:moveTo>
                  <a:lnTo>
                    <a:pt x="3" y="24"/>
                  </a:lnTo>
                  <a:lnTo>
                    <a:pt x="5" y="24"/>
                  </a:lnTo>
                  <a:lnTo>
                    <a:pt x="10" y="24"/>
                  </a:lnTo>
                  <a:lnTo>
                    <a:pt x="13" y="24"/>
                  </a:lnTo>
                  <a:lnTo>
                    <a:pt x="16" y="24"/>
                  </a:lnTo>
                  <a:lnTo>
                    <a:pt x="19" y="22"/>
                  </a:lnTo>
                  <a:lnTo>
                    <a:pt x="22" y="22"/>
                  </a:lnTo>
                  <a:lnTo>
                    <a:pt x="26" y="22"/>
                  </a:lnTo>
                  <a:lnTo>
                    <a:pt x="26" y="22"/>
                  </a:lnTo>
                  <a:lnTo>
                    <a:pt x="24" y="24"/>
                  </a:lnTo>
                  <a:lnTo>
                    <a:pt x="22" y="26"/>
                  </a:lnTo>
                  <a:lnTo>
                    <a:pt x="22" y="28"/>
                  </a:lnTo>
                  <a:lnTo>
                    <a:pt x="21" y="28"/>
                  </a:lnTo>
                  <a:lnTo>
                    <a:pt x="19" y="29"/>
                  </a:lnTo>
                  <a:lnTo>
                    <a:pt x="19" y="31"/>
                  </a:lnTo>
                  <a:lnTo>
                    <a:pt x="19" y="33"/>
                  </a:lnTo>
                  <a:lnTo>
                    <a:pt x="19" y="33"/>
                  </a:lnTo>
                  <a:lnTo>
                    <a:pt x="19" y="35"/>
                  </a:lnTo>
                  <a:lnTo>
                    <a:pt x="21" y="35"/>
                  </a:lnTo>
                  <a:lnTo>
                    <a:pt x="21" y="35"/>
                  </a:lnTo>
                  <a:lnTo>
                    <a:pt x="22" y="36"/>
                  </a:lnTo>
                  <a:lnTo>
                    <a:pt x="22" y="36"/>
                  </a:lnTo>
                  <a:lnTo>
                    <a:pt x="24" y="36"/>
                  </a:lnTo>
                  <a:lnTo>
                    <a:pt x="24" y="36"/>
                  </a:lnTo>
                  <a:lnTo>
                    <a:pt x="29" y="36"/>
                  </a:lnTo>
                  <a:lnTo>
                    <a:pt x="33" y="35"/>
                  </a:lnTo>
                  <a:lnTo>
                    <a:pt x="38" y="33"/>
                  </a:lnTo>
                  <a:lnTo>
                    <a:pt x="43" y="33"/>
                  </a:lnTo>
                  <a:lnTo>
                    <a:pt x="48" y="31"/>
                  </a:lnTo>
                  <a:lnTo>
                    <a:pt x="52" y="29"/>
                  </a:lnTo>
                  <a:lnTo>
                    <a:pt x="59" y="29"/>
                  </a:lnTo>
                  <a:lnTo>
                    <a:pt x="64" y="28"/>
                  </a:lnTo>
                  <a:lnTo>
                    <a:pt x="64" y="28"/>
                  </a:lnTo>
                  <a:lnTo>
                    <a:pt x="65" y="28"/>
                  </a:lnTo>
                  <a:lnTo>
                    <a:pt x="67" y="28"/>
                  </a:lnTo>
                  <a:lnTo>
                    <a:pt x="70" y="28"/>
                  </a:lnTo>
                  <a:lnTo>
                    <a:pt x="72" y="28"/>
                  </a:lnTo>
                  <a:lnTo>
                    <a:pt x="75" y="28"/>
                  </a:lnTo>
                  <a:lnTo>
                    <a:pt x="76" y="28"/>
                  </a:lnTo>
                  <a:lnTo>
                    <a:pt x="76" y="28"/>
                  </a:lnTo>
                  <a:lnTo>
                    <a:pt x="81" y="28"/>
                  </a:lnTo>
                  <a:lnTo>
                    <a:pt x="87" y="28"/>
                  </a:lnTo>
                  <a:lnTo>
                    <a:pt x="92" y="28"/>
                  </a:lnTo>
                  <a:lnTo>
                    <a:pt x="97" y="26"/>
                  </a:lnTo>
                  <a:lnTo>
                    <a:pt x="102" y="24"/>
                  </a:lnTo>
                  <a:lnTo>
                    <a:pt x="105" y="21"/>
                  </a:lnTo>
                  <a:lnTo>
                    <a:pt x="110" y="19"/>
                  </a:lnTo>
                  <a:lnTo>
                    <a:pt x="114" y="15"/>
                  </a:lnTo>
                  <a:lnTo>
                    <a:pt x="111" y="14"/>
                  </a:lnTo>
                  <a:lnTo>
                    <a:pt x="110" y="14"/>
                  </a:lnTo>
                  <a:lnTo>
                    <a:pt x="108" y="14"/>
                  </a:lnTo>
                  <a:lnTo>
                    <a:pt x="105" y="14"/>
                  </a:lnTo>
                  <a:lnTo>
                    <a:pt x="103" y="14"/>
                  </a:lnTo>
                  <a:lnTo>
                    <a:pt x="102" y="14"/>
                  </a:lnTo>
                  <a:lnTo>
                    <a:pt x="98" y="14"/>
                  </a:lnTo>
                  <a:lnTo>
                    <a:pt x="97" y="14"/>
                  </a:lnTo>
                  <a:lnTo>
                    <a:pt x="97" y="12"/>
                  </a:lnTo>
                  <a:lnTo>
                    <a:pt x="98" y="12"/>
                  </a:lnTo>
                  <a:lnTo>
                    <a:pt x="98" y="10"/>
                  </a:lnTo>
                  <a:lnTo>
                    <a:pt x="100" y="8"/>
                  </a:lnTo>
                  <a:lnTo>
                    <a:pt x="100" y="7"/>
                  </a:lnTo>
                  <a:lnTo>
                    <a:pt x="102" y="3"/>
                  </a:lnTo>
                  <a:lnTo>
                    <a:pt x="102" y="1"/>
                  </a:lnTo>
                  <a:lnTo>
                    <a:pt x="102" y="0"/>
                  </a:lnTo>
                  <a:lnTo>
                    <a:pt x="94" y="0"/>
                  </a:lnTo>
                  <a:lnTo>
                    <a:pt x="91" y="3"/>
                  </a:lnTo>
                  <a:lnTo>
                    <a:pt x="89" y="5"/>
                  </a:lnTo>
                  <a:lnTo>
                    <a:pt x="86" y="8"/>
                  </a:lnTo>
                  <a:lnTo>
                    <a:pt x="84" y="12"/>
                  </a:lnTo>
                  <a:lnTo>
                    <a:pt x="83" y="15"/>
                  </a:lnTo>
                  <a:lnTo>
                    <a:pt x="79" y="17"/>
                  </a:lnTo>
                  <a:lnTo>
                    <a:pt x="76" y="19"/>
                  </a:lnTo>
                  <a:lnTo>
                    <a:pt x="73" y="19"/>
                  </a:lnTo>
                  <a:lnTo>
                    <a:pt x="68" y="19"/>
                  </a:lnTo>
                  <a:lnTo>
                    <a:pt x="65" y="17"/>
                  </a:lnTo>
                  <a:lnTo>
                    <a:pt x="62" y="17"/>
                  </a:lnTo>
                  <a:lnTo>
                    <a:pt x="59" y="15"/>
                  </a:lnTo>
                  <a:lnTo>
                    <a:pt x="56" y="14"/>
                  </a:lnTo>
                  <a:lnTo>
                    <a:pt x="54" y="12"/>
                  </a:lnTo>
                  <a:lnTo>
                    <a:pt x="52" y="10"/>
                  </a:lnTo>
                  <a:lnTo>
                    <a:pt x="49" y="10"/>
                  </a:lnTo>
                  <a:lnTo>
                    <a:pt x="43" y="8"/>
                  </a:lnTo>
                  <a:lnTo>
                    <a:pt x="37" y="8"/>
                  </a:lnTo>
                  <a:lnTo>
                    <a:pt x="29" y="10"/>
                  </a:lnTo>
                  <a:lnTo>
                    <a:pt x="21" y="12"/>
                  </a:lnTo>
                  <a:lnTo>
                    <a:pt x="14" y="15"/>
                  </a:lnTo>
                  <a:lnTo>
                    <a:pt x="8" y="19"/>
                  </a:lnTo>
                  <a:lnTo>
                    <a:pt x="3" y="22"/>
                  </a:lnTo>
                  <a:lnTo>
                    <a:pt x="0" y="2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2" name="Freeform 463"/>
            <p:cNvSpPr>
              <a:spLocks/>
            </p:cNvSpPr>
            <p:nvPr/>
          </p:nvSpPr>
          <p:spPr bwMode="auto">
            <a:xfrm>
              <a:off x="2329550" y="1340569"/>
              <a:ext cx="251280" cy="57165"/>
            </a:xfrm>
            <a:custGeom>
              <a:avLst/>
              <a:gdLst/>
              <a:ahLst/>
              <a:cxnLst>
                <a:cxn ang="0">
                  <a:pos x="18" y="0"/>
                </a:cxn>
                <a:cxn ang="0">
                  <a:pos x="16" y="0"/>
                </a:cxn>
                <a:cxn ang="0">
                  <a:pos x="13" y="0"/>
                </a:cxn>
                <a:cxn ang="0">
                  <a:pos x="12" y="0"/>
                </a:cxn>
                <a:cxn ang="0">
                  <a:pos x="8" y="0"/>
                </a:cxn>
                <a:cxn ang="0">
                  <a:pos x="7" y="0"/>
                </a:cxn>
                <a:cxn ang="0">
                  <a:pos x="4" y="2"/>
                </a:cxn>
                <a:cxn ang="0">
                  <a:pos x="4" y="2"/>
                </a:cxn>
                <a:cxn ang="0">
                  <a:pos x="4" y="5"/>
                </a:cxn>
                <a:cxn ang="0">
                  <a:pos x="4" y="7"/>
                </a:cxn>
                <a:cxn ang="0">
                  <a:pos x="5" y="9"/>
                </a:cxn>
                <a:cxn ang="0">
                  <a:pos x="5" y="10"/>
                </a:cxn>
                <a:cxn ang="0">
                  <a:pos x="5" y="10"/>
                </a:cxn>
                <a:cxn ang="0">
                  <a:pos x="4" y="12"/>
                </a:cxn>
                <a:cxn ang="0">
                  <a:pos x="2" y="14"/>
                </a:cxn>
                <a:cxn ang="0">
                  <a:pos x="2" y="17"/>
                </a:cxn>
                <a:cxn ang="0">
                  <a:pos x="4" y="19"/>
                </a:cxn>
                <a:cxn ang="0">
                  <a:pos x="13" y="23"/>
                </a:cxn>
                <a:cxn ang="0">
                  <a:pos x="29" y="24"/>
                </a:cxn>
                <a:cxn ang="0">
                  <a:pos x="43" y="26"/>
                </a:cxn>
                <a:cxn ang="0">
                  <a:pos x="91" y="28"/>
                </a:cxn>
                <a:cxn ang="0">
                  <a:pos x="96" y="23"/>
                </a:cxn>
                <a:cxn ang="0">
                  <a:pos x="102" y="21"/>
                </a:cxn>
                <a:cxn ang="0">
                  <a:pos x="108" y="21"/>
                </a:cxn>
                <a:cxn ang="0">
                  <a:pos x="116" y="21"/>
                </a:cxn>
                <a:cxn ang="0">
                  <a:pos x="115" y="10"/>
                </a:cxn>
                <a:cxn ang="0">
                  <a:pos x="111" y="7"/>
                </a:cxn>
                <a:cxn ang="0">
                  <a:pos x="108" y="5"/>
                </a:cxn>
                <a:cxn ang="0">
                  <a:pos x="107" y="3"/>
                </a:cxn>
                <a:cxn ang="0">
                  <a:pos x="100" y="3"/>
                </a:cxn>
                <a:cxn ang="0">
                  <a:pos x="91" y="5"/>
                </a:cxn>
                <a:cxn ang="0">
                  <a:pos x="81" y="9"/>
                </a:cxn>
                <a:cxn ang="0">
                  <a:pos x="70" y="12"/>
                </a:cxn>
                <a:cxn ang="0">
                  <a:pos x="59" y="12"/>
                </a:cxn>
                <a:cxn ang="0">
                  <a:pos x="48" y="12"/>
                </a:cxn>
                <a:cxn ang="0">
                  <a:pos x="40" y="12"/>
                </a:cxn>
                <a:cxn ang="0">
                  <a:pos x="31" y="12"/>
                </a:cxn>
                <a:cxn ang="0">
                  <a:pos x="24" y="12"/>
                </a:cxn>
                <a:cxn ang="0">
                  <a:pos x="21" y="10"/>
                </a:cxn>
                <a:cxn ang="0">
                  <a:pos x="18" y="7"/>
                </a:cxn>
                <a:cxn ang="0">
                  <a:pos x="16" y="5"/>
                </a:cxn>
                <a:cxn ang="0">
                  <a:pos x="16" y="2"/>
                </a:cxn>
                <a:cxn ang="0">
                  <a:pos x="18" y="2"/>
                </a:cxn>
                <a:cxn ang="0">
                  <a:pos x="20" y="0"/>
                </a:cxn>
                <a:cxn ang="0">
                  <a:pos x="20" y="0"/>
                </a:cxn>
              </a:cxnLst>
              <a:rect l="0" t="0" r="r" b="b"/>
              <a:pathLst>
                <a:path w="116" h="28">
                  <a:moveTo>
                    <a:pt x="20" y="0"/>
                  </a:moveTo>
                  <a:lnTo>
                    <a:pt x="18" y="0"/>
                  </a:lnTo>
                  <a:lnTo>
                    <a:pt x="18" y="0"/>
                  </a:lnTo>
                  <a:lnTo>
                    <a:pt x="16" y="0"/>
                  </a:lnTo>
                  <a:lnTo>
                    <a:pt x="15" y="0"/>
                  </a:lnTo>
                  <a:lnTo>
                    <a:pt x="13" y="0"/>
                  </a:lnTo>
                  <a:lnTo>
                    <a:pt x="12" y="0"/>
                  </a:lnTo>
                  <a:lnTo>
                    <a:pt x="12" y="0"/>
                  </a:lnTo>
                  <a:lnTo>
                    <a:pt x="10" y="0"/>
                  </a:lnTo>
                  <a:lnTo>
                    <a:pt x="8" y="0"/>
                  </a:lnTo>
                  <a:lnTo>
                    <a:pt x="7" y="0"/>
                  </a:lnTo>
                  <a:lnTo>
                    <a:pt x="7" y="0"/>
                  </a:lnTo>
                  <a:lnTo>
                    <a:pt x="5" y="0"/>
                  </a:lnTo>
                  <a:lnTo>
                    <a:pt x="4" y="2"/>
                  </a:lnTo>
                  <a:lnTo>
                    <a:pt x="4" y="2"/>
                  </a:lnTo>
                  <a:lnTo>
                    <a:pt x="4" y="2"/>
                  </a:lnTo>
                  <a:lnTo>
                    <a:pt x="4" y="3"/>
                  </a:lnTo>
                  <a:lnTo>
                    <a:pt x="4" y="5"/>
                  </a:lnTo>
                  <a:lnTo>
                    <a:pt x="4" y="5"/>
                  </a:lnTo>
                  <a:lnTo>
                    <a:pt x="4" y="7"/>
                  </a:lnTo>
                  <a:lnTo>
                    <a:pt x="4" y="7"/>
                  </a:lnTo>
                  <a:lnTo>
                    <a:pt x="5" y="9"/>
                  </a:lnTo>
                  <a:lnTo>
                    <a:pt x="5" y="9"/>
                  </a:lnTo>
                  <a:lnTo>
                    <a:pt x="5" y="10"/>
                  </a:lnTo>
                  <a:lnTo>
                    <a:pt x="7" y="10"/>
                  </a:lnTo>
                  <a:lnTo>
                    <a:pt x="5" y="10"/>
                  </a:lnTo>
                  <a:lnTo>
                    <a:pt x="5" y="12"/>
                  </a:lnTo>
                  <a:lnTo>
                    <a:pt x="4" y="12"/>
                  </a:lnTo>
                  <a:lnTo>
                    <a:pt x="4" y="14"/>
                  </a:lnTo>
                  <a:lnTo>
                    <a:pt x="2" y="14"/>
                  </a:lnTo>
                  <a:lnTo>
                    <a:pt x="2" y="16"/>
                  </a:lnTo>
                  <a:lnTo>
                    <a:pt x="2" y="17"/>
                  </a:lnTo>
                  <a:lnTo>
                    <a:pt x="0" y="17"/>
                  </a:lnTo>
                  <a:lnTo>
                    <a:pt x="4" y="19"/>
                  </a:lnTo>
                  <a:lnTo>
                    <a:pt x="7" y="21"/>
                  </a:lnTo>
                  <a:lnTo>
                    <a:pt x="13" y="23"/>
                  </a:lnTo>
                  <a:lnTo>
                    <a:pt x="21" y="24"/>
                  </a:lnTo>
                  <a:lnTo>
                    <a:pt x="29" y="24"/>
                  </a:lnTo>
                  <a:lnTo>
                    <a:pt x="37" y="26"/>
                  </a:lnTo>
                  <a:lnTo>
                    <a:pt x="43" y="26"/>
                  </a:lnTo>
                  <a:lnTo>
                    <a:pt x="46" y="28"/>
                  </a:lnTo>
                  <a:lnTo>
                    <a:pt x="91" y="28"/>
                  </a:lnTo>
                  <a:lnTo>
                    <a:pt x="92" y="24"/>
                  </a:lnTo>
                  <a:lnTo>
                    <a:pt x="96" y="23"/>
                  </a:lnTo>
                  <a:lnTo>
                    <a:pt x="99" y="21"/>
                  </a:lnTo>
                  <a:lnTo>
                    <a:pt x="102" y="21"/>
                  </a:lnTo>
                  <a:lnTo>
                    <a:pt x="105" y="21"/>
                  </a:lnTo>
                  <a:lnTo>
                    <a:pt x="108" y="21"/>
                  </a:lnTo>
                  <a:lnTo>
                    <a:pt x="113" y="23"/>
                  </a:lnTo>
                  <a:lnTo>
                    <a:pt x="116" y="21"/>
                  </a:lnTo>
                  <a:lnTo>
                    <a:pt x="116" y="10"/>
                  </a:lnTo>
                  <a:lnTo>
                    <a:pt x="115" y="10"/>
                  </a:lnTo>
                  <a:lnTo>
                    <a:pt x="113" y="9"/>
                  </a:lnTo>
                  <a:lnTo>
                    <a:pt x="111" y="7"/>
                  </a:lnTo>
                  <a:lnTo>
                    <a:pt x="110" y="5"/>
                  </a:lnTo>
                  <a:lnTo>
                    <a:pt x="108" y="5"/>
                  </a:lnTo>
                  <a:lnTo>
                    <a:pt x="108" y="3"/>
                  </a:lnTo>
                  <a:lnTo>
                    <a:pt x="107" y="3"/>
                  </a:lnTo>
                  <a:lnTo>
                    <a:pt x="105" y="3"/>
                  </a:lnTo>
                  <a:lnTo>
                    <a:pt x="100" y="3"/>
                  </a:lnTo>
                  <a:lnTo>
                    <a:pt x="96" y="5"/>
                  </a:lnTo>
                  <a:lnTo>
                    <a:pt x="91" y="5"/>
                  </a:lnTo>
                  <a:lnTo>
                    <a:pt x="86" y="7"/>
                  </a:lnTo>
                  <a:lnTo>
                    <a:pt x="81" y="9"/>
                  </a:lnTo>
                  <a:lnTo>
                    <a:pt x="77" y="10"/>
                  </a:lnTo>
                  <a:lnTo>
                    <a:pt x="70" y="12"/>
                  </a:lnTo>
                  <a:lnTo>
                    <a:pt x="65" y="12"/>
                  </a:lnTo>
                  <a:lnTo>
                    <a:pt x="59" y="12"/>
                  </a:lnTo>
                  <a:lnTo>
                    <a:pt x="53" y="12"/>
                  </a:lnTo>
                  <a:lnTo>
                    <a:pt x="48" y="12"/>
                  </a:lnTo>
                  <a:lnTo>
                    <a:pt x="43" y="12"/>
                  </a:lnTo>
                  <a:lnTo>
                    <a:pt x="40" y="12"/>
                  </a:lnTo>
                  <a:lnTo>
                    <a:pt x="35" y="12"/>
                  </a:lnTo>
                  <a:lnTo>
                    <a:pt x="31" y="12"/>
                  </a:lnTo>
                  <a:lnTo>
                    <a:pt x="26" y="12"/>
                  </a:lnTo>
                  <a:lnTo>
                    <a:pt x="24" y="12"/>
                  </a:lnTo>
                  <a:lnTo>
                    <a:pt x="23" y="12"/>
                  </a:lnTo>
                  <a:lnTo>
                    <a:pt x="21" y="10"/>
                  </a:lnTo>
                  <a:lnTo>
                    <a:pt x="20" y="9"/>
                  </a:lnTo>
                  <a:lnTo>
                    <a:pt x="18" y="7"/>
                  </a:lnTo>
                  <a:lnTo>
                    <a:pt x="16" y="5"/>
                  </a:lnTo>
                  <a:lnTo>
                    <a:pt x="16" y="5"/>
                  </a:lnTo>
                  <a:lnTo>
                    <a:pt x="16" y="3"/>
                  </a:lnTo>
                  <a:lnTo>
                    <a:pt x="16" y="2"/>
                  </a:lnTo>
                  <a:lnTo>
                    <a:pt x="16" y="2"/>
                  </a:lnTo>
                  <a:lnTo>
                    <a:pt x="18" y="2"/>
                  </a:lnTo>
                  <a:lnTo>
                    <a:pt x="18" y="0"/>
                  </a:lnTo>
                  <a:lnTo>
                    <a:pt x="20" y="0"/>
                  </a:lnTo>
                  <a:lnTo>
                    <a:pt x="20" y="0"/>
                  </a:lnTo>
                  <a:lnTo>
                    <a:pt x="20" y="0"/>
                  </a:lnTo>
                  <a:lnTo>
                    <a:pt x="2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6" name="Freeform 464"/>
            <p:cNvSpPr>
              <a:spLocks/>
            </p:cNvSpPr>
            <p:nvPr/>
          </p:nvSpPr>
          <p:spPr bwMode="auto">
            <a:xfrm>
              <a:off x="2399248" y="1215846"/>
              <a:ext cx="170577" cy="79684"/>
            </a:xfrm>
            <a:custGeom>
              <a:avLst/>
              <a:gdLst/>
              <a:ahLst/>
              <a:cxnLst>
                <a:cxn ang="0">
                  <a:pos x="35" y="31"/>
                </a:cxn>
                <a:cxn ang="0">
                  <a:pos x="49" y="28"/>
                </a:cxn>
                <a:cxn ang="0">
                  <a:pos x="64" y="24"/>
                </a:cxn>
                <a:cxn ang="0">
                  <a:pos x="76" y="21"/>
                </a:cxn>
                <a:cxn ang="0">
                  <a:pos x="76" y="16"/>
                </a:cxn>
                <a:cxn ang="0">
                  <a:pos x="72" y="12"/>
                </a:cxn>
                <a:cxn ang="0">
                  <a:pos x="64" y="10"/>
                </a:cxn>
                <a:cxn ang="0">
                  <a:pos x="56" y="10"/>
                </a:cxn>
                <a:cxn ang="0">
                  <a:pos x="51" y="10"/>
                </a:cxn>
                <a:cxn ang="0">
                  <a:pos x="49" y="9"/>
                </a:cxn>
                <a:cxn ang="0">
                  <a:pos x="48" y="5"/>
                </a:cxn>
                <a:cxn ang="0">
                  <a:pos x="46" y="3"/>
                </a:cxn>
                <a:cxn ang="0">
                  <a:pos x="45" y="3"/>
                </a:cxn>
                <a:cxn ang="0">
                  <a:pos x="43" y="2"/>
                </a:cxn>
                <a:cxn ang="0">
                  <a:pos x="40" y="2"/>
                </a:cxn>
                <a:cxn ang="0">
                  <a:pos x="38" y="2"/>
                </a:cxn>
                <a:cxn ang="0">
                  <a:pos x="32" y="2"/>
                </a:cxn>
                <a:cxn ang="0">
                  <a:pos x="21" y="3"/>
                </a:cxn>
                <a:cxn ang="0">
                  <a:pos x="8" y="7"/>
                </a:cxn>
                <a:cxn ang="0">
                  <a:pos x="0" y="14"/>
                </a:cxn>
                <a:cxn ang="0">
                  <a:pos x="8" y="21"/>
                </a:cxn>
                <a:cxn ang="0">
                  <a:pos x="16" y="23"/>
                </a:cxn>
                <a:cxn ang="0">
                  <a:pos x="13" y="24"/>
                </a:cxn>
                <a:cxn ang="0">
                  <a:pos x="11" y="26"/>
                </a:cxn>
                <a:cxn ang="0">
                  <a:pos x="10" y="28"/>
                </a:cxn>
                <a:cxn ang="0">
                  <a:pos x="10" y="31"/>
                </a:cxn>
                <a:cxn ang="0">
                  <a:pos x="10" y="33"/>
                </a:cxn>
                <a:cxn ang="0">
                  <a:pos x="11" y="35"/>
                </a:cxn>
                <a:cxn ang="0">
                  <a:pos x="11" y="35"/>
                </a:cxn>
                <a:cxn ang="0">
                  <a:pos x="11" y="37"/>
                </a:cxn>
                <a:cxn ang="0">
                  <a:pos x="13" y="38"/>
                </a:cxn>
                <a:cxn ang="0">
                  <a:pos x="13" y="38"/>
                </a:cxn>
                <a:cxn ang="0">
                  <a:pos x="14" y="40"/>
                </a:cxn>
                <a:cxn ang="0">
                  <a:pos x="18" y="40"/>
                </a:cxn>
                <a:cxn ang="0">
                  <a:pos x="21" y="38"/>
                </a:cxn>
                <a:cxn ang="0">
                  <a:pos x="26" y="37"/>
                </a:cxn>
                <a:cxn ang="0">
                  <a:pos x="29" y="37"/>
                </a:cxn>
                <a:cxn ang="0">
                  <a:pos x="32" y="37"/>
                </a:cxn>
              </a:cxnLst>
              <a:rect l="0" t="0" r="r" b="b"/>
              <a:pathLst>
                <a:path w="79" h="40">
                  <a:moveTo>
                    <a:pt x="29" y="33"/>
                  </a:moveTo>
                  <a:lnTo>
                    <a:pt x="35" y="31"/>
                  </a:lnTo>
                  <a:lnTo>
                    <a:pt x="41" y="30"/>
                  </a:lnTo>
                  <a:lnTo>
                    <a:pt x="49" y="28"/>
                  </a:lnTo>
                  <a:lnTo>
                    <a:pt x="57" y="26"/>
                  </a:lnTo>
                  <a:lnTo>
                    <a:pt x="64" y="24"/>
                  </a:lnTo>
                  <a:lnTo>
                    <a:pt x="70" y="23"/>
                  </a:lnTo>
                  <a:lnTo>
                    <a:pt x="76" y="21"/>
                  </a:lnTo>
                  <a:lnTo>
                    <a:pt x="79" y="17"/>
                  </a:lnTo>
                  <a:lnTo>
                    <a:pt x="76" y="16"/>
                  </a:lnTo>
                  <a:lnTo>
                    <a:pt x="75" y="14"/>
                  </a:lnTo>
                  <a:lnTo>
                    <a:pt x="72" y="12"/>
                  </a:lnTo>
                  <a:lnTo>
                    <a:pt x="67" y="10"/>
                  </a:lnTo>
                  <a:lnTo>
                    <a:pt x="64" y="10"/>
                  </a:lnTo>
                  <a:lnTo>
                    <a:pt x="60" y="10"/>
                  </a:lnTo>
                  <a:lnTo>
                    <a:pt x="56" y="10"/>
                  </a:lnTo>
                  <a:lnTo>
                    <a:pt x="53" y="10"/>
                  </a:lnTo>
                  <a:lnTo>
                    <a:pt x="51" y="10"/>
                  </a:lnTo>
                  <a:lnTo>
                    <a:pt x="49" y="9"/>
                  </a:lnTo>
                  <a:lnTo>
                    <a:pt x="49" y="9"/>
                  </a:lnTo>
                  <a:lnTo>
                    <a:pt x="49" y="7"/>
                  </a:lnTo>
                  <a:lnTo>
                    <a:pt x="48" y="5"/>
                  </a:lnTo>
                  <a:lnTo>
                    <a:pt x="48" y="5"/>
                  </a:lnTo>
                  <a:lnTo>
                    <a:pt x="46" y="3"/>
                  </a:lnTo>
                  <a:lnTo>
                    <a:pt x="45" y="3"/>
                  </a:lnTo>
                  <a:lnTo>
                    <a:pt x="45" y="3"/>
                  </a:lnTo>
                  <a:lnTo>
                    <a:pt x="43" y="2"/>
                  </a:lnTo>
                  <a:lnTo>
                    <a:pt x="43" y="2"/>
                  </a:lnTo>
                  <a:lnTo>
                    <a:pt x="41" y="2"/>
                  </a:lnTo>
                  <a:lnTo>
                    <a:pt x="40" y="2"/>
                  </a:lnTo>
                  <a:lnTo>
                    <a:pt x="40" y="2"/>
                  </a:lnTo>
                  <a:lnTo>
                    <a:pt x="38" y="2"/>
                  </a:lnTo>
                  <a:lnTo>
                    <a:pt x="37" y="0"/>
                  </a:lnTo>
                  <a:lnTo>
                    <a:pt x="32" y="2"/>
                  </a:lnTo>
                  <a:lnTo>
                    <a:pt x="27" y="2"/>
                  </a:lnTo>
                  <a:lnTo>
                    <a:pt x="21" y="3"/>
                  </a:lnTo>
                  <a:lnTo>
                    <a:pt x="14" y="5"/>
                  </a:lnTo>
                  <a:lnTo>
                    <a:pt x="8" y="7"/>
                  </a:lnTo>
                  <a:lnTo>
                    <a:pt x="3" y="10"/>
                  </a:lnTo>
                  <a:lnTo>
                    <a:pt x="0" y="14"/>
                  </a:lnTo>
                  <a:lnTo>
                    <a:pt x="0" y="17"/>
                  </a:lnTo>
                  <a:lnTo>
                    <a:pt x="8" y="21"/>
                  </a:lnTo>
                  <a:lnTo>
                    <a:pt x="18" y="21"/>
                  </a:lnTo>
                  <a:lnTo>
                    <a:pt x="16" y="23"/>
                  </a:lnTo>
                  <a:lnTo>
                    <a:pt x="14" y="24"/>
                  </a:lnTo>
                  <a:lnTo>
                    <a:pt x="13" y="24"/>
                  </a:lnTo>
                  <a:lnTo>
                    <a:pt x="11" y="24"/>
                  </a:lnTo>
                  <a:lnTo>
                    <a:pt x="11" y="26"/>
                  </a:lnTo>
                  <a:lnTo>
                    <a:pt x="10" y="28"/>
                  </a:lnTo>
                  <a:lnTo>
                    <a:pt x="10" y="28"/>
                  </a:lnTo>
                  <a:lnTo>
                    <a:pt x="10" y="31"/>
                  </a:lnTo>
                  <a:lnTo>
                    <a:pt x="10" y="31"/>
                  </a:lnTo>
                  <a:lnTo>
                    <a:pt x="10" y="31"/>
                  </a:lnTo>
                  <a:lnTo>
                    <a:pt x="10" y="33"/>
                  </a:lnTo>
                  <a:lnTo>
                    <a:pt x="11" y="33"/>
                  </a:lnTo>
                  <a:lnTo>
                    <a:pt x="11" y="35"/>
                  </a:lnTo>
                  <a:lnTo>
                    <a:pt x="11" y="35"/>
                  </a:lnTo>
                  <a:lnTo>
                    <a:pt x="11" y="35"/>
                  </a:lnTo>
                  <a:lnTo>
                    <a:pt x="11" y="37"/>
                  </a:lnTo>
                  <a:lnTo>
                    <a:pt x="11" y="37"/>
                  </a:lnTo>
                  <a:lnTo>
                    <a:pt x="11" y="38"/>
                  </a:lnTo>
                  <a:lnTo>
                    <a:pt x="13" y="38"/>
                  </a:lnTo>
                  <a:lnTo>
                    <a:pt x="13" y="38"/>
                  </a:lnTo>
                  <a:lnTo>
                    <a:pt x="13" y="38"/>
                  </a:lnTo>
                  <a:lnTo>
                    <a:pt x="13" y="40"/>
                  </a:lnTo>
                  <a:lnTo>
                    <a:pt x="14" y="40"/>
                  </a:lnTo>
                  <a:lnTo>
                    <a:pt x="14" y="40"/>
                  </a:lnTo>
                  <a:lnTo>
                    <a:pt x="18" y="40"/>
                  </a:lnTo>
                  <a:lnTo>
                    <a:pt x="19" y="40"/>
                  </a:lnTo>
                  <a:lnTo>
                    <a:pt x="21" y="38"/>
                  </a:lnTo>
                  <a:lnTo>
                    <a:pt x="22" y="38"/>
                  </a:lnTo>
                  <a:lnTo>
                    <a:pt x="26" y="37"/>
                  </a:lnTo>
                  <a:lnTo>
                    <a:pt x="27" y="37"/>
                  </a:lnTo>
                  <a:lnTo>
                    <a:pt x="29" y="37"/>
                  </a:lnTo>
                  <a:lnTo>
                    <a:pt x="30" y="37"/>
                  </a:lnTo>
                  <a:lnTo>
                    <a:pt x="32" y="37"/>
                  </a:lnTo>
                  <a:lnTo>
                    <a:pt x="29" y="3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7" name="Freeform 465"/>
            <p:cNvSpPr>
              <a:spLocks/>
            </p:cNvSpPr>
            <p:nvPr/>
          </p:nvSpPr>
          <p:spPr bwMode="auto">
            <a:xfrm>
              <a:off x="798025" y="1475685"/>
              <a:ext cx="1966222" cy="975263"/>
            </a:xfrm>
            <a:custGeom>
              <a:avLst/>
              <a:gdLst/>
              <a:ahLst/>
              <a:cxnLst>
                <a:cxn ang="0">
                  <a:pos x="712" y="393"/>
                </a:cxn>
                <a:cxn ang="0">
                  <a:pos x="588" y="461"/>
                </a:cxn>
                <a:cxn ang="0">
                  <a:pos x="521" y="475"/>
                </a:cxn>
                <a:cxn ang="0">
                  <a:pos x="545" y="426"/>
                </a:cxn>
                <a:cxn ang="0">
                  <a:pos x="564" y="417"/>
                </a:cxn>
                <a:cxn ang="0">
                  <a:pos x="523" y="388"/>
                </a:cxn>
                <a:cxn ang="0">
                  <a:pos x="480" y="375"/>
                </a:cxn>
                <a:cxn ang="0">
                  <a:pos x="447" y="374"/>
                </a:cxn>
                <a:cxn ang="0">
                  <a:pos x="417" y="360"/>
                </a:cxn>
                <a:cxn ang="0">
                  <a:pos x="62" y="351"/>
                </a:cxn>
                <a:cxn ang="0">
                  <a:pos x="31" y="328"/>
                </a:cxn>
                <a:cxn ang="0">
                  <a:pos x="36" y="297"/>
                </a:cxn>
                <a:cxn ang="0">
                  <a:pos x="35" y="272"/>
                </a:cxn>
                <a:cxn ang="0">
                  <a:pos x="60" y="239"/>
                </a:cxn>
                <a:cxn ang="0">
                  <a:pos x="50" y="182"/>
                </a:cxn>
                <a:cxn ang="0">
                  <a:pos x="23" y="178"/>
                </a:cxn>
                <a:cxn ang="0">
                  <a:pos x="155" y="32"/>
                </a:cxn>
                <a:cxn ang="0">
                  <a:pos x="292" y="35"/>
                </a:cxn>
                <a:cxn ang="0">
                  <a:pos x="334" y="33"/>
                </a:cxn>
                <a:cxn ang="0">
                  <a:pos x="387" y="56"/>
                </a:cxn>
                <a:cxn ang="0">
                  <a:pos x="442" y="61"/>
                </a:cxn>
                <a:cxn ang="0">
                  <a:pos x="536" y="58"/>
                </a:cxn>
                <a:cxn ang="0">
                  <a:pos x="566" y="53"/>
                </a:cxn>
                <a:cxn ang="0">
                  <a:pos x="574" y="65"/>
                </a:cxn>
                <a:cxn ang="0">
                  <a:pos x="613" y="33"/>
                </a:cxn>
                <a:cxn ang="0">
                  <a:pos x="633" y="0"/>
                </a:cxn>
                <a:cxn ang="0">
                  <a:pos x="640" y="30"/>
                </a:cxn>
                <a:cxn ang="0">
                  <a:pos x="642" y="47"/>
                </a:cxn>
                <a:cxn ang="0">
                  <a:pos x="656" y="39"/>
                </a:cxn>
                <a:cxn ang="0">
                  <a:pos x="663" y="63"/>
                </a:cxn>
                <a:cxn ang="0">
                  <a:pos x="723" y="26"/>
                </a:cxn>
                <a:cxn ang="0">
                  <a:pos x="729" y="49"/>
                </a:cxn>
                <a:cxn ang="0">
                  <a:pos x="690" y="75"/>
                </a:cxn>
                <a:cxn ang="0">
                  <a:pos x="666" y="77"/>
                </a:cxn>
                <a:cxn ang="0">
                  <a:pos x="623" y="94"/>
                </a:cxn>
                <a:cxn ang="0">
                  <a:pos x="567" y="115"/>
                </a:cxn>
                <a:cxn ang="0">
                  <a:pos x="550" y="142"/>
                </a:cxn>
                <a:cxn ang="0">
                  <a:pos x="510" y="199"/>
                </a:cxn>
                <a:cxn ang="0">
                  <a:pos x="547" y="236"/>
                </a:cxn>
                <a:cxn ang="0">
                  <a:pos x="598" y="269"/>
                </a:cxn>
                <a:cxn ang="0">
                  <a:pos x="604" y="323"/>
                </a:cxn>
                <a:cxn ang="0">
                  <a:pos x="691" y="222"/>
                </a:cxn>
                <a:cxn ang="0">
                  <a:pos x="713" y="150"/>
                </a:cxn>
                <a:cxn ang="0">
                  <a:pos x="782" y="159"/>
                </a:cxn>
                <a:cxn ang="0">
                  <a:pos x="788" y="190"/>
                </a:cxn>
                <a:cxn ang="0">
                  <a:pos x="788" y="211"/>
                </a:cxn>
                <a:cxn ang="0">
                  <a:pos x="848" y="194"/>
                </a:cxn>
                <a:cxn ang="0">
                  <a:pos x="858" y="213"/>
                </a:cxn>
                <a:cxn ang="0">
                  <a:pos x="858" y="241"/>
                </a:cxn>
                <a:cxn ang="0">
                  <a:pos x="867" y="279"/>
                </a:cxn>
                <a:cxn ang="0">
                  <a:pos x="905" y="278"/>
                </a:cxn>
                <a:cxn ang="0">
                  <a:pos x="902" y="304"/>
                </a:cxn>
                <a:cxn ang="0">
                  <a:pos x="847" y="337"/>
                </a:cxn>
                <a:cxn ang="0">
                  <a:pos x="721" y="365"/>
                </a:cxn>
                <a:cxn ang="0">
                  <a:pos x="740" y="361"/>
                </a:cxn>
                <a:cxn ang="0">
                  <a:pos x="766" y="374"/>
                </a:cxn>
                <a:cxn ang="0">
                  <a:pos x="767" y="382"/>
                </a:cxn>
                <a:cxn ang="0">
                  <a:pos x="797" y="422"/>
                </a:cxn>
                <a:cxn ang="0">
                  <a:pos x="737" y="450"/>
                </a:cxn>
                <a:cxn ang="0">
                  <a:pos x="764" y="419"/>
                </a:cxn>
                <a:cxn ang="0">
                  <a:pos x="731" y="426"/>
                </a:cxn>
              </a:cxnLst>
              <a:rect l="0" t="0" r="r" b="b"/>
              <a:pathLst>
                <a:path w="905" h="475">
                  <a:moveTo>
                    <a:pt x="731" y="426"/>
                  </a:moveTo>
                  <a:lnTo>
                    <a:pt x="731" y="405"/>
                  </a:lnTo>
                  <a:lnTo>
                    <a:pt x="732" y="405"/>
                  </a:lnTo>
                  <a:lnTo>
                    <a:pt x="732" y="403"/>
                  </a:lnTo>
                  <a:lnTo>
                    <a:pt x="734" y="400"/>
                  </a:lnTo>
                  <a:lnTo>
                    <a:pt x="736" y="398"/>
                  </a:lnTo>
                  <a:lnTo>
                    <a:pt x="736" y="395"/>
                  </a:lnTo>
                  <a:lnTo>
                    <a:pt x="737" y="393"/>
                  </a:lnTo>
                  <a:lnTo>
                    <a:pt x="739" y="389"/>
                  </a:lnTo>
                  <a:lnTo>
                    <a:pt x="739" y="388"/>
                  </a:lnTo>
                  <a:lnTo>
                    <a:pt x="737" y="388"/>
                  </a:lnTo>
                  <a:lnTo>
                    <a:pt x="736" y="388"/>
                  </a:lnTo>
                  <a:lnTo>
                    <a:pt x="734" y="388"/>
                  </a:lnTo>
                  <a:lnTo>
                    <a:pt x="732" y="388"/>
                  </a:lnTo>
                  <a:lnTo>
                    <a:pt x="731" y="388"/>
                  </a:lnTo>
                  <a:lnTo>
                    <a:pt x="728" y="388"/>
                  </a:lnTo>
                  <a:lnTo>
                    <a:pt x="725" y="388"/>
                  </a:lnTo>
                  <a:lnTo>
                    <a:pt x="721" y="388"/>
                  </a:lnTo>
                  <a:lnTo>
                    <a:pt x="718" y="388"/>
                  </a:lnTo>
                  <a:lnTo>
                    <a:pt x="713" y="389"/>
                  </a:lnTo>
                  <a:lnTo>
                    <a:pt x="712" y="393"/>
                  </a:lnTo>
                  <a:lnTo>
                    <a:pt x="709" y="396"/>
                  </a:lnTo>
                  <a:lnTo>
                    <a:pt x="707" y="400"/>
                  </a:lnTo>
                  <a:lnTo>
                    <a:pt x="704" y="403"/>
                  </a:lnTo>
                  <a:lnTo>
                    <a:pt x="702" y="408"/>
                  </a:lnTo>
                  <a:lnTo>
                    <a:pt x="699" y="412"/>
                  </a:lnTo>
                  <a:lnTo>
                    <a:pt x="694" y="415"/>
                  </a:lnTo>
                  <a:lnTo>
                    <a:pt x="690" y="419"/>
                  </a:lnTo>
                  <a:lnTo>
                    <a:pt x="683" y="421"/>
                  </a:lnTo>
                  <a:lnTo>
                    <a:pt x="679" y="422"/>
                  </a:lnTo>
                  <a:lnTo>
                    <a:pt x="672" y="422"/>
                  </a:lnTo>
                  <a:lnTo>
                    <a:pt x="666" y="424"/>
                  </a:lnTo>
                  <a:lnTo>
                    <a:pt x="658" y="424"/>
                  </a:lnTo>
                  <a:lnTo>
                    <a:pt x="650" y="426"/>
                  </a:lnTo>
                  <a:lnTo>
                    <a:pt x="631" y="426"/>
                  </a:lnTo>
                  <a:lnTo>
                    <a:pt x="625" y="433"/>
                  </a:lnTo>
                  <a:lnTo>
                    <a:pt x="620" y="440"/>
                  </a:lnTo>
                  <a:lnTo>
                    <a:pt x="613" y="447"/>
                  </a:lnTo>
                  <a:lnTo>
                    <a:pt x="607" y="450"/>
                  </a:lnTo>
                  <a:lnTo>
                    <a:pt x="601" y="456"/>
                  </a:lnTo>
                  <a:lnTo>
                    <a:pt x="594" y="459"/>
                  </a:lnTo>
                  <a:lnTo>
                    <a:pt x="588" y="461"/>
                  </a:lnTo>
                  <a:lnTo>
                    <a:pt x="582" y="463"/>
                  </a:lnTo>
                  <a:lnTo>
                    <a:pt x="563" y="470"/>
                  </a:lnTo>
                  <a:lnTo>
                    <a:pt x="561" y="470"/>
                  </a:lnTo>
                  <a:lnTo>
                    <a:pt x="560" y="470"/>
                  </a:lnTo>
                  <a:lnTo>
                    <a:pt x="558" y="470"/>
                  </a:lnTo>
                  <a:lnTo>
                    <a:pt x="558" y="471"/>
                  </a:lnTo>
                  <a:lnTo>
                    <a:pt x="556" y="471"/>
                  </a:lnTo>
                  <a:lnTo>
                    <a:pt x="555" y="471"/>
                  </a:lnTo>
                  <a:lnTo>
                    <a:pt x="553" y="471"/>
                  </a:lnTo>
                  <a:lnTo>
                    <a:pt x="550" y="471"/>
                  </a:lnTo>
                  <a:lnTo>
                    <a:pt x="547" y="471"/>
                  </a:lnTo>
                  <a:lnTo>
                    <a:pt x="544" y="473"/>
                  </a:lnTo>
                  <a:lnTo>
                    <a:pt x="541" y="473"/>
                  </a:lnTo>
                  <a:lnTo>
                    <a:pt x="536" y="473"/>
                  </a:lnTo>
                  <a:lnTo>
                    <a:pt x="533" y="473"/>
                  </a:lnTo>
                  <a:lnTo>
                    <a:pt x="529" y="475"/>
                  </a:lnTo>
                  <a:lnTo>
                    <a:pt x="526" y="475"/>
                  </a:lnTo>
                  <a:lnTo>
                    <a:pt x="523" y="475"/>
                  </a:lnTo>
                  <a:lnTo>
                    <a:pt x="523" y="475"/>
                  </a:lnTo>
                  <a:lnTo>
                    <a:pt x="521" y="475"/>
                  </a:lnTo>
                  <a:lnTo>
                    <a:pt x="521" y="475"/>
                  </a:lnTo>
                  <a:lnTo>
                    <a:pt x="520" y="475"/>
                  </a:lnTo>
                  <a:lnTo>
                    <a:pt x="520" y="475"/>
                  </a:lnTo>
                  <a:lnTo>
                    <a:pt x="518" y="475"/>
                  </a:lnTo>
                  <a:lnTo>
                    <a:pt x="518" y="475"/>
                  </a:lnTo>
                  <a:lnTo>
                    <a:pt x="517" y="475"/>
                  </a:lnTo>
                  <a:lnTo>
                    <a:pt x="520" y="471"/>
                  </a:lnTo>
                  <a:lnTo>
                    <a:pt x="521" y="468"/>
                  </a:lnTo>
                  <a:lnTo>
                    <a:pt x="525" y="466"/>
                  </a:lnTo>
                  <a:lnTo>
                    <a:pt x="528" y="463"/>
                  </a:lnTo>
                  <a:lnTo>
                    <a:pt x="531" y="461"/>
                  </a:lnTo>
                  <a:lnTo>
                    <a:pt x="533" y="459"/>
                  </a:lnTo>
                  <a:lnTo>
                    <a:pt x="536" y="456"/>
                  </a:lnTo>
                  <a:lnTo>
                    <a:pt x="537" y="452"/>
                  </a:lnTo>
                  <a:lnTo>
                    <a:pt x="539" y="449"/>
                  </a:lnTo>
                  <a:lnTo>
                    <a:pt x="539" y="445"/>
                  </a:lnTo>
                  <a:lnTo>
                    <a:pt x="541" y="442"/>
                  </a:lnTo>
                  <a:lnTo>
                    <a:pt x="541" y="440"/>
                  </a:lnTo>
                  <a:lnTo>
                    <a:pt x="541" y="436"/>
                  </a:lnTo>
                  <a:lnTo>
                    <a:pt x="542" y="433"/>
                  </a:lnTo>
                  <a:lnTo>
                    <a:pt x="544" y="429"/>
                  </a:lnTo>
                  <a:lnTo>
                    <a:pt x="545" y="426"/>
                  </a:lnTo>
                  <a:lnTo>
                    <a:pt x="550" y="426"/>
                  </a:lnTo>
                  <a:lnTo>
                    <a:pt x="550" y="428"/>
                  </a:lnTo>
                  <a:lnTo>
                    <a:pt x="552" y="429"/>
                  </a:lnTo>
                  <a:lnTo>
                    <a:pt x="552" y="431"/>
                  </a:lnTo>
                  <a:lnTo>
                    <a:pt x="552" y="433"/>
                  </a:lnTo>
                  <a:lnTo>
                    <a:pt x="552" y="435"/>
                  </a:lnTo>
                  <a:lnTo>
                    <a:pt x="553" y="436"/>
                  </a:lnTo>
                  <a:lnTo>
                    <a:pt x="553" y="438"/>
                  </a:lnTo>
                  <a:lnTo>
                    <a:pt x="555" y="440"/>
                  </a:lnTo>
                  <a:lnTo>
                    <a:pt x="556" y="438"/>
                  </a:lnTo>
                  <a:lnTo>
                    <a:pt x="558" y="438"/>
                  </a:lnTo>
                  <a:lnTo>
                    <a:pt x="560" y="436"/>
                  </a:lnTo>
                  <a:lnTo>
                    <a:pt x="561" y="436"/>
                  </a:lnTo>
                  <a:lnTo>
                    <a:pt x="563" y="436"/>
                  </a:lnTo>
                  <a:lnTo>
                    <a:pt x="564" y="435"/>
                  </a:lnTo>
                  <a:lnTo>
                    <a:pt x="567" y="435"/>
                  </a:lnTo>
                  <a:lnTo>
                    <a:pt x="569" y="433"/>
                  </a:lnTo>
                  <a:lnTo>
                    <a:pt x="569" y="424"/>
                  </a:lnTo>
                  <a:lnTo>
                    <a:pt x="567" y="422"/>
                  </a:lnTo>
                  <a:lnTo>
                    <a:pt x="566" y="421"/>
                  </a:lnTo>
                  <a:lnTo>
                    <a:pt x="564" y="417"/>
                  </a:lnTo>
                  <a:lnTo>
                    <a:pt x="563" y="415"/>
                  </a:lnTo>
                  <a:lnTo>
                    <a:pt x="561" y="414"/>
                  </a:lnTo>
                  <a:lnTo>
                    <a:pt x="560" y="412"/>
                  </a:lnTo>
                  <a:lnTo>
                    <a:pt x="556" y="410"/>
                  </a:lnTo>
                  <a:lnTo>
                    <a:pt x="552" y="410"/>
                  </a:lnTo>
                  <a:lnTo>
                    <a:pt x="550" y="410"/>
                  </a:lnTo>
                  <a:lnTo>
                    <a:pt x="545" y="410"/>
                  </a:lnTo>
                  <a:lnTo>
                    <a:pt x="542" y="410"/>
                  </a:lnTo>
                  <a:lnTo>
                    <a:pt x="537" y="410"/>
                  </a:lnTo>
                  <a:lnTo>
                    <a:pt x="534" y="410"/>
                  </a:lnTo>
                  <a:lnTo>
                    <a:pt x="529" y="410"/>
                  </a:lnTo>
                  <a:lnTo>
                    <a:pt x="528" y="408"/>
                  </a:lnTo>
                  <a:lnTo>
                    <a:pt x="525" y="408"/>
                  </a:lnTo>
                  <a:lnTo>
                    <a:pt x="525" y="405"/>
                  </a:lnTo>
                  <a:lnTo>
                    <a:pt x="525" y="403"/>
                  </a:lnTo>
                  <a:lnTo>
                    <a:pt x="525" y="402"/>
                  </a:lnTo>
                  <a:lnTo>
                    <a:pt x="525" y="398"/>
                  </a:lnTo>
                  <a:lnTo>
                    <a:pt x="525" y="396"/>
                  </a:lnTo>
                  <a:lnTo>
                    <a:pt x="525" y="393"/>
                  </a:lnTo>
                  <a:lnTo>
                    <a:pt x="525" y="389"/>
                  </a:lnTo>
                  <a:lnTo>
                    <a:pt x="523" y="388"/>
                  </a:lnTo>
                  <a:lnTo>
                    <a:pt x="521" y="384"/>
                  </a:lnTo>
                  <a:lnTo>
                    <a:pt x="518" y="382"/>
                  </a:lnTo>
                  <a:lnTo>
                    <a:pt x="517" y="381"/>
                  </a:lnTo>
                  <a:lnTo>
                    <a:pt x="514" y="379"/>
                  </a:lnTo>
                  <a:lnTo>
                    <a:pt x="510" y="377"/>
                  </a:lnTo>
                  <a:lnTo>
                    <a:pt x="509" y="374"/>
                  </a:lnTo>
                  <a:lnTo>
                    <a:pt x="507" y="368"/>
                  </a:lnTo>
                  <a:lnTo>
                    <a:pt x="507" y="363"/>
                  </a:lnTo>
                  <a:lnTo>
                    <a:pt x="499" y="363"/>
                  </a:lnTo>
                  <a:lnTo>
                    <a:pt x="498" y="363"/>
                  </a:lnTo>
                  <a:lnTo>
                    <a:pt x="496" y="363"/>
                  </a:lnTo>
                  <a:lnTo>
                    <a:pt x="495" y="363"/>
                  </a:lnTo>
                  <a:lnTo>
                    <a:pt x="491" y="365"/>
                  </a:lnTo>
                  <a:lnTo>
                    <a:pt x="490" y="365"/>
                  </a:lnTo>
                  <a:lnTo>
                    <a:pt x="487" y="365"/>
                  </a:lnTo>
                  <a:lnTo>
                    <a:pt x="485" y="365"/>
                  </a:lnTo>
                  <a:lnTo>
                    <a:pt x="483" y="367"/>
                  </a:lnTo>
                  <a:lnTo>
                    <a:pt x="482" y="368"/>
                  </a:lnTo>
                  <a:lnTo>
                    <a:pt x="482" y="370"/>
                  </a:lnTo>
                  <a:lnTo>
                    <a:pt x="480" y="372"/>
                  </a:lnTo>
                  <a:lnTo>
                    <a:pt x="480" y="375"/>
                  </a:lnTo>
                  <a:lnTo>
                    <a:pt x="479" y="377"/>
                  </a:lnTo>
                  <a:lnTo>
                    <a:pt x="477" y="379"/>
                  </a:lnTo>
                  <a:lnTo>
                    <a:pt x="474" y="379"/>
                  </a:lnTo>
                  <a:lnTo>
                    <a:pt x="471" y="381"/>
                  </a:lnTo>
                  <a:lnTo>
                    <a:pt x="469" y="379"/>
                  </a:lnTo>
                  <a:lnTo>
                    <a:pt x="466" y="379"/>
                  </a:lnTo>
                  <a:lnTo>
                    <a:pt x="464" y="379"/>
                  </a:lnTo>
                  <a:lnTo>
                    <a:pt x="463" y="379"/>
                  </a:lnTo>
                  <a:lnTo>
                    <a:pt x="460" y="377"/>
                  </a:lnTo>
                  <a:lnTo>
                    <a:pt x="458" y="375"/>
                  </a:lnTo>
                  <a:lnTo>
                    <a:pt x="456" y="374"/>
                  </a:lnTo>
                  <a:lnTo>
                    <a:pt x="455" y="372"/>
                  </a:lnTo>
                  <a:lnTo>
                    <a:pt x="453" y="372"/>
                  </a:lnTo>
                  <a:lnTo>
                    <a:pt x="453" y="372"/>
                  </a:lnTo>
                  <a:lnTo>
                    <a:pt x="452" y="374"/>
                  </a:lnTo>
                  <a:lnTo>
                    <a:pt x="452" y="374"/>
                  </a:lnTo>
                  <a:lnTo>
                    <a:pt x="452" y="374"/>
                  </a:lnTo>
                  <a:lnTo>
                    <a:pt x="450" y="374"/>
                  </a:lnTo>
                  <a:lnTo>
                    <a:pt x="450" y="374"/>
                  </a:lnTo>
                  <a:lnTo>
                    <a:pt x="449" y="374"/>
                  </a:lnTo>
                  <a:lnTo>
                    <a:pt x="447" y="374"/>
                  </a:lnTo>
                  <a:lnTo>
                    <a:pt x="445" y="374"/>
                  </a:lnTo>
                  <a:lnTo>
                    <a:pt x="442" y="372"/>
                  </a:lnTo>
                  <a:lnTo>
                    <a:pt x="441" y="372"/>
                  </a:lnTo>
                  <a:lnTo>
                    <a:pt x="439" y="370"/>
                  </a:lnTo>
                  <a:lnTo>
                    <a:pt x="437" y="370"/>
                  </a:lnTo>
                  <a:lnTo>
                    <a:pt x="436" y="368"/>
                  </a:lnTo>
                  <a:lnTo>
                    <a:pt x="434" y="368"/>
                  </a:lnTo>
                  <a:lnTo>
                    <a:pt x="433" y="368"/>
                  </a:lnTo>
                  <a:lnTo>
                    <a:pt x="431" y="368"/>
                  </a:lnTo>
                  <a:lnTo>
                    <a:pt x="431" y="368"/>
                  </a:lnTo>
                  <a:lnTo>
                    <a:pt x="430" y="368"/>
                  </a:lnTo>
                  <a:lnTo>
                    <a:pt x="430" y="368"/>
                  </a:lnTo>
                  <a:lnTo>
                    <a:pt x="428" y="368"/>
                  </a:lnTo>
                  <a:lnTo>
                    <a:pt x="428" y="368"/>
                  </a:lnTo>
                  <a:lnTo>
                    <a:pt x="428" y="368"/>
                  </a:lnTo>
                  <a:lnTo>
                    <a:pt x="425" y="368"/>
                  </a:lnTo>
                  <a:lnTo>
                    <a:pt x="423" y="368"/>
                  </a:lnTo>
                  <a:lnTo>
                    <a:pt x="420" y="367"/>
                  </a:lnTo>
                  <a:lnTo>
                    <a:pt x="418" y="365"/>
                  </a:lnTo>
                  <a:lnTo>
                    <a:pt x="417" y="363"/>
                  </a:lnTo>
                  <a:lnTo>
                    <a:pt x="417" y="360"/>
                  </a:lnTo>
                  <a:lnTo>
                    <a:pt x="415" y="356"/>
                  </a:lnTo>
                  <a:lnTo>
                    <a:pt x="415" y="354"/>
                  </a:lnTo>
                  <a:lnTo>
                    <a:pt x="409" y="354"/>
                  </a:lnTo>
                  <a:lnTo>
                    <a:pt x="409" y="354"/>
                  </a:lnTo>
                  <a:lnTo>
                    <a:pt x="409" y="356"/>
                  </a:lnTo>
                  <a:lnTo>
                    <a:pt x="409" y="356"/>
                  </a:lnTo>
                  <a:lnTo>
                    <a:pt x="409" y="358"/>
                  </a:lnTo>
                  <a:lnTo>
                    <a:pt x="410" y="358"/>
                  </a:lnTo>
                  <a:lnTo>
                    <a:pt x="410" y="360"/>
                  </a:lnTo>
                  <a:lnTo>
                    <a:pt x="410" y="360"/>
                  </a:lnTo>
                  <a:lnTo>
                    <a:pt x="410" y="361"/>
                  </a:lnTo>
                  <a:lnTo>
                    <a:pt x="62" y="363"/>
                  </a:lnTo>
                  <a:lnTo>
                    <a:pt x="63" y="360"/>
                  </a:lnTo>
                  <a:lnTo>
                    <a:pt x="63" y="358"/>
                  </a:lnTo>
                  <a:lnTo>
                    <a:pt x="63" y="356"/>
                  </a:lnTo>
                  <a:lnTo>
                    <a:pt x="63" y="356"/>
                  </a:lnTo>
                  <a:lnTo>
                    <a:pt x="63" y="356"/>
                  </a:lnTo>
                  <a:lnTo>
                    <a:pt x="63" y="354"/>
                  </a:lnTo>
                  <a:lnTo>
                    <a:pt x="62" y="354"/>
                  </a:lnTo>
                  <a:lnTo>
                    <a:pt x="62" y="353"/>
                  </a:lnTo>
                  <a:lnTo>
                    <a:pt x="62" y="351"/>
                  </a:lnTo>
                  <a:lnTo>
                    <a:pt x="60" y="351"/>
                  </a:lnTo>
                  <a:lnTo>
                    <a:pt x="58" y="349"/>
                  </a:lnTo>
                  <a:lnTo>
                    <a:pt x="58" y="347"/>
                  </a:lnTo>
                  <a:lnTo>
                    <a:pt x="58" y="347"/>
                  </a:lnTo>
                  <a:lnTo>
                    <a:pt x="57" y="346"/>
                  </a:lnTo>
                  <a:lnTo>
                    <a:pt x="57" y="346"/>
                  </a:lnTo>
                  <a:lnTo>
                    <a:pt x="57" y="344"/>
                  </a:lnTo>
                  <a:lnTo>
                    <a:pt x="55" y="344"/>
                  </a:lnTo>
                  <a:lnTo>
                    <a:pt x="54" y="344"/>
                  </a:lnTo>
                  <a:lnTo>
                    <a:pt x="54" y="344"/>
                  </a:lnTo>
                  <a:lnTo>
                    <a:pt x="52" y="342"/>
                  </a:lnTo>
                  <a:lnTo>
                    <a:pt x="52" y="342"/>
                  </a:lnTo>
                  <a:lnTo>
                    <a:pt x="50" y="340"/>
                  </a:lnTo>
                  <a:lnTo>
                    <a:pt x="50" y="340"/>
                  </a:lnTo>
                  <a:lnTo>
                    <a:pt x="50" y="339"/>
                  </a:lnTo>
                  <a:lnTo>
                    <a:pt x="47" y="337"/>
                  </a:lnTo>
                  <a:lnTo>
                    <a:pt x="44" y="337"/>
                  </a:lnTo>
                  <a:lnTo>
                    <a:pt x="39" y="333"/>
                  </a:lnTo>
                  <a:lnTo>
                    <a:pt x="36" y="332"/>
                  </a:lnTo>
                  <a:lnTo>
                    <a:pt x="35" y="330"/>
                  </a:lnTo>
                  <a:lnTo>
                    <a:pt x="31" y="328"/>
                  </a:lnTo>
                  <a:lnTo>
                    <a:pt x="30" y="325"/>
                  </a:lnTo>
                  <a:lnTo>
                    <a:pt x="30" y="325"/>
                  </a:lnTo>
                  <a:lnTo>
                    <a:pt x="30" y="321"/>
                  </a:lnTo>
                  <a:lnTo>
                    <a:pt x="31" y="318"/>
                  </a:lnTo>
                  <a:lnTo>
                    <a:pt x="35" y="316"/>
                  </a:lnTo>
                  <a:lnTo>
                    <a:pt x="38" y="313"/>
                  </a:lnTo>
                  <a:lnTo>
                    <a:pt x="39" y="311"/>
                  </a:lnTo>
                  <a:lnTo>
                    <a:pt x="43" y="309"/>
                  </a:lnTo>
                  <a:lnTo>
                    <a:pt x="46" y="307"/>
                  </a:lnTo>
                  <a:lnTo>
                    <a:pt x="47" y="306"/>
                  </a:lnTo>
                  <a:lnTo>
                    <a:pt x="46" y="306"/>
                  </a:lnTo>
                  <a:lnTo>
                    <a:pt x="44" y="306"/>
                  </a:lnTo>
                  <a:lnTo>
                    <a:pt x="43" y="306"/>
                  </a:lnTo>
                  <a:lnTo>
                    <a:pt x="41" y="306"/>
                  </a:lnTo>
                  <a:lnTo>
                    <a:pt x="39" y="304"/>
                  </a:lnTo>
                  <a:lnTo>
                    <a:pt x="38" y="304"/>
                  </a:lnTo>
                  <a:lnTo>
                    <a:pt x="36" y="302"/>
                  </a:lnTo>
                  <a:lnTo>
                    <a:pt x="36" y="302"/>
                  </a:lnTo>
                  <a:lnTo>
                    <a:pt x="36" y="300"/>
                  </a:lnTo>
                  <a:lnTo>
                    <a:pt x="36" y="299"/>
                  </a:lnTo>
                  <a:lnTo>
                    <a:pt x="36" y="297"/>
                  </a:lnTo>
                  <a:lnTo>
                    <a:pt x="36" y="297"/>
                  </a:lnTo>
                  <a:lnTo>
                    <a:pt x="36" y="295"/>
                  </a:lnTo>
                  <a:lnTo>
                    <a:pt x="36" y="293"/>
                  </a:lnTo>
                  <a:lnTo>
                    <a:pt x="36" y="292"/>
                  </a:lnTo>
                  <a:lnTo>
                    <a:pt x="36" y="290"/>
                  </a:lnTo>
                  <a:lnTo>
                    <a:pt x="30" y="290"/>
                  </a:lnTo>
                  <a:lnTo>
                    <a:pt x="31" y="286"/>
                  </a:lnTo>
                  <a:lnTo>
                    <a:pt x="31" y="286"/>
                  </a:lnTo>
                  <a:lnTo>
                    <a:pt x="30" y="285"/>
                  </a:lnTo>
                  <a:lnTo>
                    <a:pt x="30" y="285"/>
                  </a:lnTo>
                  <a:lnTo>
                    <a:pt x="28" y="285"/>
                  </a:lnTo>
                  <a:lnTo>
                    <a:pt x="28" y="283"/>
                  </a:lnTo>
                  <a:lnTo>
                    <a:pt x="28" y="283"/>
                  </a:lnTo>
                  <a:lnTo>
                    <a:pt x="27" y="283"/>
                  </a:lnTo>
                  <a:lnTo>
                    <a:pt x="27" y="283"/>
                  </a:lnTo>
                  <a:lnTo>
                    <a:pt x="27" y="279"/>
                  </a:lnTo>
                  <a:lnTo>
                    <a:pt x="28" y="278"/>
                  </a:lnTo>
                  <a:lnTo>
                    <a:pt x="30" y="276"/>
                  </a:lnTo>
                  <a:lnTo>
                    <a:pt x="31" y="276"/>
                  </a:lnTo>
                  <a:lnTo>
                    <a:pt x="33" y="274"/>
                  </a:lnTo>
                  <a:lnTo>
                    <a:pt x="35" y="272"/>
                  </a:lnTo>
                  <a:lnTo>
                    <a:pt x="35" y="272"/>
                  </a:lnTo>
                  <a:lnTo>
                    <a:pt x="36" y="271"/>
                  </a:lnTo>
                  <a:lnTo>
                    <a:pt x="35" y="267"/>
                  </a:lnTo>
                  <a:lnTo>
                    <a:pt x="35" y="267"/>
                  </a:lnTo>
                  <a:lnTo>
                    <a:pt x="36" y="265"/>
                  </a:lnTo>
                  <a:lnTo>
                    <a:pt x="38" y="264"/>
                  </a:lnTo>
                  <a:lnTo>
                    <a:pt x="39" y="262"/>
                  </a:lnTo>
                  <a:lnTo>
                    <a:pt x="41" y="262"/>
                  </a:lnTo>
                  <a:lnTo>
                    <a:pt x="43" y="260"/>
                  </a:lnTo>
                  <a:lnTo>
                    <a:pt x="46" y="258"/>
                  </a:lnTo>
                  <a:lnTo>
                    <a:pt x="47" y="260"/>
                  </a:lnTo>
                  <a:lnTo>
                    <a:pt x="50" y="258"/>
                  </a:lnTo>
                  <a:lnTo>
                    <a:pt x="54" y="258"/>
                  </a:lnTo>
                  <a:lnTo>
                    <a:pt x="57" y="255"/>
                  </a:lnTo>
                  <a:lnTo>
                    <a:pt x="58" y="253"/>
                  </a:lnTo>
                  <a:lnTo>
                    <a:pt x="60" y="251"/>
                  </a:lnTo>
                  <a:lnTo>
                    <a:pt x="62" y="248"/>
                  </a:lnTo>
                  <a:lnTo>
                    <a:pt x="62" y="246"/>
                  </a:lnTo>
                  <a:lnTo>
                    <a:pt x="62" y="243"/>
                  </a:lnTo>
                  <a:lnTo>
                    <a:pt x="62" y="241"/>
                  </a:lnTo>
                  <a:lnTo>
                    <a:pt x="60" y="239"/>
                  </a:lnTo>
                  <a:lnTo>
                    <a:pt x="58" y="236"/>
                  </a:lnTo>
                  <a:lnTo>
                    <a:pt x="57" y="234"/>
                  </a:lnTo>
                  <a:lnTo>
                    <a:pt x="57" y="232"/>
                  </a:lnTo>
                  <a:lnTo>
                    <a:pt x="55" y="231"/>
                  </a:lnTo>
                  <a:lnTo>
                    <a:pt x="55" y="227"/>
                  </a:lnTo>
                  <a:lnTo>
                    <a:pt x="55" y="225"/>
                  </a:lnTo>
                  <a:lnTo>
                    <a:pt x="55" y="224"/>
                  </a:lnTo>
                  <a:lnTo>
                    <a:pt x="57" y="222"/>
                  </a:lnTo>
                  <a:lnTo>
                    <a:pt x="58" y="220"/>
                  </a:lnTo>
                  <a:lnTo>
                    <a:pt x="58" y="218"/>
                  </a:lnTo>
                  <a:lnTo>
                    <a:pt x="60" y="217"/>
                  </a:lnTo>
                  <a:lnTo>
                    <a:pt x="60" y="213"/>
                  </a:lnTo>
                  <a:lnTo>
                    <a:pt x="60" y="210"/>
                  </a:lnTo>
                  <a:lnTo>
                    <a:pt x="60" y="206"/>
                  </a:lnTo>
                  <a:lnTo>
                    <a:pt x="58" y="201"/>
                  </a:lnTo>
                  <a:lnTo>
                    <a:pt x="57" y="197"/>
                  </a:lnTo>
                  <a:lnTo>
                    <a:pt x="55" y="194"/>
                  </a:lnTo>
                  <a:lnTo>
                    <a:pt x="54" y="190"/>
                  </a:lnTo>
                  <a:lnTo>
                    <a:pt x="52" y="189"/>
                  </a:lnTo>
                  <a:lnTo>
                    <a:pt x="50" y="185"/>
                  </a:lnTo>
                  <a:lnTo>
                    <a:pt x="50" y="182"/>
                  </a:lnTo>
                  <a:lnTo>
                    <a:pt x="47" y="183"/>
                  </a:lnTo>
                  <a:lnTo>
                    <a:pt x="44" y="185"/>
                  </a:lnTo>
                  <a:lnTo>
                    <a:pt x="43" y="187"/>
                  </a:lnTo>
                  <a:lnTo>
                    <a:pt x="41" y="189"/>
                  </a:lnTo>
                  <a:lnTo>
                    <a:pt x="38" y="189"/>
                  </a:lnTo>
                  <a:lnTo>
                    <a:pt x="36" y="190"/>
                  </a:lnTo>
                  <a:lnTo>
                    <a:pt x="33" y="192"/>
                  </a:lnTo>
                  <a:lnTo>
                    <a:pt x="30" y="192"/>
                  </a:lnTo>
                  <a:lnTo>
                    <a:pt x="28" y="192"/>
                  </a:lnTo>
                  <a:lnTo>
                    <a:pt x="27" y="190"/>
                  </a:lnTo>
                  <a:lnTo>
                    <a:pt x="25" y="190"/>
                  </a:lnTo>
                  <a:lnTo>
                    <a:pt x="25" y="190"/>
                  </a:lnTo>
                  <a:lnTo>
                    <a:pt x="23" y="189"/>
                  </a:lnTo>
                  <a:lnTo>
                    <a:pt x="22" y="189"/>
                  </a:lnTo>
                  <a:lnTo>
                    <a:pt x="22" y="187"/>
                  </a:lnTo>
                  <a:lnTo>
                    <a:pt x="22" y="187"/>
                  </a:lnTo>
                  <a:lnTo>
                    <a:pt x="22" y="185"/>
                  </a:lnTo>
                  <a:lnTo>
                    <a:pt x="22" y="183"/>
                  </a:lnTo>
                  <a:lnTo>
                    <a:pt x="22" y="182"/>
                  </a:lnTo>
                  <a:lnTo>
                    <a:pt x="23" y="180"/>
                  </a:lnTo>
                  <a:lnTo>
                    <a:pt x="23" y="178"/>
                  </a:lnTo>
                  <a:lnTo>
                    <a:pt x="25" y="176"/>
                  </a:lnTo>
                  <a:lnTo>
                    <a:pt x="25" y="175"/>
                  </a:lnTo>
                  <a:lnTo>
                    <a:pt x="27" y="171"/>
                  </a:lnTo>
                  <a:lnTo>
                    <a:pt x="23" y="171"/>
                  </a:lnTo>
                  <a:lnTo>
                    <a:pt x="20" y="171"/>
                  </a:lnTo>
                  <a:lnTo>
                    <a:pt x="17" y="171"/>
                  </a:lnTo>
                  <a:lnTo>
                    <a:pt x="14" y="171"/>
                  </a:lnTo>
                  <a:lnTo>
                    <a:pt x="11" y="171"/>
                  </a:lnTo>
                  <a:lnTo>
                    <a:pt x="8" y="171"/>
                  </a:lnTo>
                  <a:lnTo>
                    <a:pt x="3" y="171"/>
                  </a:lnTo>
                  <a:lnTo>
                    <a:pt x="0" y="171"/>
                  </a:lnTo>
                  <a:lnTo>
                    <a:pt x="141" y="33"/>
                  </a:lnTo>
                  <a:lnTo>
                    <a:pt x="142" y="33"/>
                  </a:lnTo>
                  <a:lnTo>
                    <a:pt x="144" y="33"/>
                  </a:lnTo>
                  <a:lnTo>
                    <a:pt x="144" y="33"/>
                  </a:lnTo>
                  <a:lnTo>
                    <a:pt x="146" y="33"/>
                  </a:lnTo>
                  <a:lnTo>
                    <a:pt x="147" y="32"/>
                  </a:lnTo>
                  <a:lnTo>
                    <a:pt x="149" y="32"/>
                  </a:lnTo>
                  <a:lnTo>
                    <a:pt x="150" y="32"/>
                  </a:lnTo>
                  <a:lnTo>
                    <a:pt x="152" y="32"/>
                  </a:lnTo>
                  <a:lnTo>
                    <a:pt x="155" y="32"/>
                  </a:lnTo>
                  <a:lnTo>
                    <a:pt x="160" y="33"/>
                  </a:lnTo>
                  <a:lnTo>
                    <a:pt x="163" y="37"/>
                  </a:lnTo>
                  <a:lnTo>
                    <a:pt x="166" y="39"/>
                  </a:lnTo>
                  <a:lnTo>
                    <a:pt x="169" y="42"/>
                  </a:lnTo>
                  <a:lnTo>
                    <a:pt x="173" y="44"/>
                  </a:lnTo>
                  <a:lnTo>
                    <a:pt x="177" y="46"/>
                  </a:lnTo>
                  <a:lnTo>
                    <a:pt x="182" y="47"/>
                  </a:lnTo>
                  <a:lnTo>
                    <a:pt x="228" y="32"/>
                  </a:lnTo>
                  <a:lnTo>
                    <a:pt x="266" y="32"/>
                  </a:lnTo>
                  <a:lnTo>
                    <a:pt x="269" y="32"/>
                  </a:lnTo>
                  <a:lnTo>
                    <a:pt x="272" y="32"/>
                  </a:lnTo>
                  <a:lnTo>
                    <a:pt x="276" y="32"/>
                  </a:lnTo>
                  <a:lnTo>
                    <a:pt x="277" y="30"/>
                  </a:lnTo>
                  <a:lnTo>
                    <a:pt x="280" y="28"/>
                  </a:lnTo>
                  <a:lnTo>
                    <a:pt x="284" y="26"/>
                  </a:lnTo>
                  <a:lnTo>
                    <a:pt x="287" y="25"/>
                  </a:lnTo>
                  <a:lnTo>
                    <a:pt x="290" y="25"/>
                  </a:lnTo>
                  <a:lnTo>
                    <a:pt x="290" y="26"/>
                  </a:lnTo>
                  <a:lnTo>
                    <a:pt x="290" y="30"/>
                  </a:lnTo>
                  <a:lnTo>
                    <a:pt x="292" y="32"/>
                  </a:lnTo>
                  <a:lnTo>
                    <a:pt x="292" y="35"/>
                  </a:lnTo>
                  <a:lnTo>
                    <a:pt x="293" y="37"/>
                  </a:lnTo>
                  <a:lnTo>
                    <a:pt x="295" y="39"/>
                  </a:lnTo>
                  <a:lnTo>
                    <a:pt x="296" y="39"/>
                  </a:lnTo>
                  <a:lnTo>
                    <a:pt x="299" y="39"/>
                  </a:lnTo>
                  <a:lnTo>
                    <a:pt x="301" y="39"/>
                  </a:lnTo>
                  <a:lnTo>
                    <a:pt x="303" y="39"/>
                  </a:lnTo>
                  <a:lnTo>
                    <a:pt x="306" y="39"/>
                  </a:lnTo>
                  <a:lnTo>
                    <a:pt x="307" y="37"/>
                  </a:lnTo>
                  <a:lnTo>
                    <a:pt x="309" y="37"/>
                  </a:lnTo>
                  <a:lnTo>
                    <a:pt x="311" y="35"/>
                  </a:lnTo>
                  <a:lnTo>
                    <a:pt x="312" y="35"/>
                  </a:lnTo>
                  <a:lnTo>
                    <a:pt x="314" y="33"/>
                  </a:lnTo>
                  <a:lnTo>
                    <a:pt x="315" y="35"/>
                  </a:lnTo>
                  <a:lnTo>
                    <a:pt x="317" y="35"/>
                  </a:lnTo>
                  <a:lnTo>
                    <a:pt x="318" y="35"/>
                  </a:lnTo>
                  <a:lnTo>
                    <a:pt x="322" y="35"/>
                  </a:lnTo>
                  <a:lnTo>
                    <a:pt x="325" y="35"/>
                  </a:lnTo>
                  <a:lnTo>
                    <a:pt x="328" y="35"/>
                  </a:lnTo>
                  <a:lnTo>
                    <a:pt x="330" y="35"/>
                  </a:lnTo>
                  <a:lnTo>
                    <a:pt x="333" y="33"/>
                  </a:lnTo>
                  <a:lnTo>
                    <a:pt x="334" y="33"/>
                  </a:lnTo>
                  <a:lnTo>
                    <a:pt x="336" y="33"/>
                  </a:lnTo>
                  <a:lnTo>
                    <a:pt x="336" y="33"/>
                  </a:lnTo>
                  <a:lnTo>
                    <a:pt x="338" y="33"/>
                  </a:lnTo>
                  <a:lnTo>
                    <a:pt x="339" y="32"/>
                  </a:lnTo>
                  <a:lnTo>
                    <a:pt x="341" y="32"/>
                  </a:lnTo>
                  <a:lnTo>
                    <a:pt x="341" y="32"/>
                  </a:lnTo>
                  <a:lnTo>
                    <a:pt x="341" y="32"/>
                  </a:lnTo>
                  <a:lnTo>
                    <a:pt x="345" y="32"/>
                  </a:lnTo>
                  <a:lnTo>
                    <a:pt x="352" y="33"/>
                  </a:lnTo>
                  <a:lnTo>
                    <a:pt x="360" y="35"/>
                  </a:lnTo>
                  <a:lnTo>
                    <a:pt x="369" y="39"/>
                  </a:lnTo>
                  <a:lnTo>
                    <a:pt x="379" y="40"/>
                  </a:lnTo>
                  <a:lnTo>
                    <a:pt x="387" y="44"/>
                  </a:lnTo>
                  <a:lnTo>
                    <a:pt x="395" y="46"/>
                  </a:lnTo>
                  <a:lnTo>
                    <a:pt x="398" y="49"/>
                  </a:lnTo>
                  <a:lnTo>
                    <a:pt x="396" y="51"/>
                  </a:lnTo>
                  <a:lnTo>
                    <a:pt x="395" y="53"/>
                  </a:lnTo>
                  <a:lnTo>
                    <a:pt x="391" y="53"/>
                  </a:lnTo>
                  <a:lnTo>
                    <a:pt x="390" y="54"/>
                  </a:lnTo>
                  <a:lnTo>
                    <a:pt x="388" y="54"/>
                  </a:lnTo>
                  <a:lnTo>
                    <a:pt x="387" y="56"/>
                  </a:lnTo>
                  <a:lnTo>
                    <a:pt x="384" y="56"/>
                  </a:lnTo>
                  <a:lnTo>
                    <a:pt x="382" y="58"/>
                  </a:lnTo>
                  <a:lnTo>
                    <a:pt x="385" y="60"/>
                  </a:lnTo>
                  <a:lnTo>
                    <a:pt x="390" y="61"/>
                  </a:lnTo>
                  <a:lnTo>
                    <a:pt x="393" y="63"/>
                  </a:lnTo>
                  <a:lnTo>
                    <a:pt x="396" y="63"/>
                  </a:lnTo>
                  <a:lnTo>
                    <a:pt x="399" y="65"/>
                  </a:lnTo>
                  <a:lnTo>
                    <a:pt x="403" y="65"/>
                  </a:lnTo>
                  <a:lnTo>
                    <a:pt x="407" y="65"/>
                  </a:lnTo>
                  <a:lnTo>
                    <a:pt x="410" y="65"/>
                  </a:lnTo>
                  <a:lnTo>
                    <a:pt x="415" y="65"/>
                  </a:lnTo>
                  <a:lnTo>
                    <a:pt x="418" y="65"/>
                  </a:lnTo>
                  <a:lnTo>
                    <a:pt x="422" y="63"/>
                  </a:lnTo>
                  <a:lnTo>
                    <a:pt x="425" y="61"/>
                  </a:lnTo>
                  <a:lnTo>
                    <a:pt x="426" y="60"/>
                  </a:lnTo>
                  <a:lnTo>
                    <a:pt x="430" y="60"/>
                  </a:lnTo>
                  <a:lnTo>
                    <a:pt x="433" y="58"/>
                  </a:lnTo>
                  <a:lnTo>
                    <a:pt x="436" y="58"/>
                  </a:lnTo>
                  <a:lnTo>
                    <a:pt x="437" y="58"/>
                  </a:lnTo>
                  <a:lnTo>
                    <a:pt x="441" y="60"/>
                  </a:lnTo>
                  <a:lnTo>
                    <a:pt x="442" y="61"/>
                  </a:lnTo>
                  <a:lnTo>
                    <a:pt x="444" y="65"/>
                  </a:lnTo>
                  <a:lnTo>
                    <a:pt x="445" y="67"/>
                  </a:lnTo>
                  <a:lnTo>
                    <a:pt x="449" y="68"/>
                  </a:lnTo>
                  <a:lnTo>
                    <a:pt x="450" y="70"/>
                  </a:lnTo>
                  <a:lnTo>
                    <a:pt x="453" y="72"/>
                  </a:lnTo>
                  <a:lnTo>
                    <a:pt x="456" y="58"/>
                  </a:lnTo>
                  <a:lnTo>
                    <a:pt x="487" y="51"/>
                  </a:lnTo>
                  <a:lnTo>
                    <a:pt x="491" y="51"/>
                  </a:lnTo>
                  <a:lnTo>
                    <a:pt x="496" y="53"/>
                  </a:lnTo>
                  <a:lnTo>
                    <a:pt x="499" y="54"/>
                  </a:lnTo>
                  <a:lnTo>
                    <a:pt x="504" y="56"/>
                  </a:lnTo>
                  <a:lnTo>
                    <a:pt x="509" y="58"/>
                  </a:lnTo>
                  <a:lnTo>
                    <a:pt x="512" y="60"/>
                  </a:lnTo>
                  <a:lnTo>
                    <a:pt x="517" y="61"/>
                  </a:lnTo>
                  <a:lnTo>
                    <a:pt x="521" y="61"/>
                  </a:lnTo>
                  <a:lnTo>
                    <a:pt x="525" y="61"/>
                  </a:lnTo>
                  <a:lnTo>
                    <a:pt x="528" y="61"/>
                  </a:lnTo>
                  <a:lnTo>
                    <a:pt x="529" y="61"/>
                  </a:lnTo>
                  <a:lnTo>
                    <a:pt x="533" y="60"/>
                  </a:lnTo>
                  <a:lnTo>
                    <a:pt x="534" y="60"/>
                  </a:lnTo>
                  <a:lnTo>
                    <a:pt x="536" y="58"/>
                  </a:lnTo>
                  <a:lnTo>
                    <a:pt x="537" y="58"/>
                  </a:lnTo>
                  <a:lnTo>
                    <a:pt x="541" y="58"/>
                  </a:lnTo>
                  <a:lnTo>
                    <a:pt x="544" y="58"/>
                  </a:lnTo>
                  <a:lnTo>
                    <a:pt x="545" y="58"/>
                  </a:lnTo>
                  <a:lnTo>
                    <a:pt x="547" y="60"/>
                  </a:lnTo>
                  <a:lnTo>
                    <a:pt x="548" y="60"/>
                  </a:lnTo>
                  <a:lnTo>
                    <a:pt x="550" y="61"/>
                  </a:lnTo>
                  <a:lnTo>
                    <a:pt x="552" y="61"/>
                  </a:lnTo>
                  <a:lnTo>
                    <a:pt x="553" y="61"/>
                  </a:lnTo>
                  <a:lnTo>
                    <a:pt x="555" y="61"/>
                  </a:lnTo>
                  <a:lnTo>
                    <a:pt x="556" y="61"/>
                  </a:lnTo>
                  <a:lnTo>
                    <a:pt x="558" y="61"/>
                  </a:lnTo>
                  <a:lnTo>
                    <a:pt x="560" y="60"/>
                  </a:lnTo>
                  <a:lnTo>
                    <a:pt x="560" y="60"/>
                  </a:lnTo>
                  <a:lnTo>
                    <a:pt x="561" y="58"/>
                  </a:lnTo>
                  <a:lnTo>
                    <a:pt x="561" y="56"/>
                  </a:lnTo>
                  <a:lnTo>
                    <a:pt x="563" y="56"/>
                  </a:lnTo>
                  <a:lnTo>
                    <a:pt x="563" y="54"/>
                  </a:lnTo>
                  <a:lnTo>
                    <a:pt x="564" y="54"/>
                  </a:lnTo>
                  <a:lnTo>
                    <a:pt x="564" y="53"/>
                  </a:lnTo>
                  <a:lnTo>
                    <a:pt x="566" y="53"/>
                  </a:lnTo>
                  <a:lnTo>
                    <a:pt x="567" y="51"/>
                  </a:lnTo>
                  <a:lnTo>
                    <a:pt x="569" y="51"/>
                  </a:lnTo>
                  <a:lnTo>
                    <a:pt x="569" y="51"/>
                  </a:lnTo>
                  <a:lnTo>
                    <a:pt x="571" y="49"/>
                  </a:lnTo>
                  <a:lnTo>
                    <a:pt x="571" y="49"/>
                  </a:lnTo>
                  <a:lnTo>
                    <a:pt x="577" y="49"/>
                  </a:lnTo>
                  <a:lnTo>
                    <a:pt x="577" y="51"/>
                  </a:lnTo>
                  <a:lnTo>
                    <a:pt x="577" y="51"/>
                  </a:lnTo>
                  <a:lnTo>
                    <a:pt x="577" y="53"/>
                  </a:lnTo>
                  <a:lnTo>
                    <a:pt x="575" y="54"/>
                  </a:lnTo>
                  <a:lnTo>
                    <a:pt x="575" y="54"/>
                  </a:lnTo>
                  <a:lnTo>
                    <a:pt x="575" y="56"/>
                  </a:lnTo>
                  <a:lnTo>
                    <a:pt x="574" y="58"/>
                  </a:lnTo>
                  <a:lnTo>
                    <a:pt x="574" y="58"/>
                  </a:lnTo>
                  <a:lnTo>
                    <a:pt x="574" y="58"/>
                  </a:lnTo>
                  <a:lnTo>
                    <a:pt x="574" y="60"/>
                  </a:lnTo>
                  <a:lnTo>
                    <a:pt x="574" y="61"/>
                  </a:lnTo>
                  <a:lnTo>
                    <a:pt x="574" y="61"/>
                  </a:lnTo>
                  <a:lnTo>
                    <a:pt x="574" y="63"/>
                  </a:lnTo>
                  <a:lnTo>
                    <a:pt x="574" y="63"/>
                  </a:lnTo>
                  <a:lnTo>
                    <a:pt x="574" y="65"/>
                  </a:lnTo>
                  <a:lnTo>
                    <a:pt x="574" y="65"/>
                  </a:lnTo>
                  <a:lnTo>
                    <a:pt x="583" y="65"/>
                  </a:lnTo>
                  <a:lnTo>
                    <a:pt x="582" y="63"/>
                  </a:lnTo>
                  <a:lnTo>
                    <a:pt x="582" y="61"/>
                  </a:lnTo>
                  <a:lnTo>
                    <a:pt x="582" y="60"/>
                  </a:lnTo>
                  <a:lnTo>
                    <a:pt x="582" y="58"/>
                  </a:lnTo>
                  <a:lnTo>
                    <a:pt x="582" y="56"/>
                  </a:lnTo>
                  <a:lnTo>
                    <a:pt x="582" y="56"/>
                  </a:lnTo>
                  <a:lnTo>
                    <a:pt x="583" y="54"/>
                  </a:lnTo>
                  <a:lnTo>
                    <a:pt x="583" y="53"/>
                  </a:lnTo>
                  <a:lnTo>
                    <a:pt x="590" y="53"/>
                  </a:lnTo>
                  <a:lnTo>
                    <a:pt x="594" y="53"/>
                  </a:lnTo>
                  <a:lnTo>
                    <a:pt x="601" y="51"/>
                  </a:lnTo>
                  <a:lnTo>
                    <a:pt x="606" y="49"/>
                  </a:lnTo>
                  <a:lnTo>
                    <a:pt x="610" y="47"/>
                  </a:lnTo>
                  <a:lnTo>
                    <a:pt x="613" y="44"/>
                  </a:lnTo>
                  <a:lnTo>
                    <a:pt x="615" y="40"/>
                  </a:lnTo>
                  <a:lnTo>
                    <a:pt x="617" y="35"/>
                  </a:lnTo>
                  <a:lnTo>
                    <a:pt x="617" y="35"/>
                  </a:lnTo>
                  <a:lnTo>
                    <a:pt x="615" y="35"/>
                  </a:lnTo>
                  <a:lnTo>
                    <a:pt x="613" y="33"/>
                  </a:lnTo>
                  <a:lnTo>
                    <a:pt x="612" y="33"/>
                  </a:lnTo>
                  <a:lnTo>
                    <a:pt x="609" y="33"/>
                  </a:lnTo>
                  <a:lnTo>
                    <a:pt x="607" y="33"/>
                  </a:lnTo>
                  <a:lnTo>
                    <a:pt x="606" y="33"/>
                  </a:lnTo>
                  <a:lnTo>
                    <a:pt x="606" y="33"/>
                  </a:lnTo>
                  <a:lnTo>
                    <a:pt x="604" y="33"/>
                  </a:lnTo>
                  <a:lnTo>
                    <a:pt x="602" y="33"/>
                  </a:lnTo>
                  <a:lnTo>
                    <a:pt x="602" y="32"/>
                  </a:lnTo>
                  <a:lnTo>
                    <a:pt x="601" y="30"/>
                  </a:lnTo>
                  <a:lnTo>
                    <a:pt x="601" y="28"/>
                  </a:lnTo>
                  <a:lnTo>
                    <a:pt x="601" y="26"/>
                  </a:lnTo>
                  <a:lnTo>
                    <a:pt x="599" y="25"/>
                  </a:lnTo>
                  <a:lnTo>
                    <a:pt x="599" y="25"/>
                  </a:lnTo>
                  <a:lnTo>
                    <a:pt x="601" y="21"/>
                  </a:lnTo>
                  <a:lnTo>
                    <a:pt x="604" y="18"/>
                  </a:lnTo>
                  <a:lnTo>
                    <a:pt x="607" y="14"/>
                  </a:lnTo>
                  <a:lnTo>
                    <a:pt x="612" y="9"/>
                  </a:lnTo>
                  <a:lnTo>
                    <a:pt x="618" y="5"/>
                  </a:lnTo>
                  <a:lnTo>
                    <a:pt x="623" y="4"/>
                  </a:lnTo>
                  <a:lnTo>
                    <a:pt x="628" y="0"/>
                  </a:lnTo>
                  <a:lnTo>
                    <a:pt x="633" y="0"/>
                  </a:lnTo>
                  <a:lnTo>
                    <a:pt x="633" y="0"/>
                  </a:lnTo>
                  <a:lnTo>
                    <a:pt x="634" y="0"/>
                  </a:lnTo>
                  <a:lnTo>
                    <a:pt x="636" y="0"/>
                  </a:lnTo>
                  <a:lnTo>
                    <a:pt x="637" y="0"/>
                  </a:lnTo>
                  <a:lnTo>
                    <a:pt x="637" y="0"/>
                  </a:lnTo>
                  <a:lnTo>
                    <a:pt x="639" y="0"/>
                  </a:lnTo>
                  <a:lnTo>
                    <a:pt x="639" y="0"/>
                  </a:lnTo>
                  <a:lnTo>
                    <a:pt x="640" y="0"/>
                  </a:lnTo>
                  <a:lnTo>
                    <a:pt x="640" y="5"/>
                  </a:lnTo>
                  <a:lnTo>
                    <a:pt x="642" y="9"/>
                  </a:lnTo>
                  <a:lnTo>
                    <a:pt x="642" y="12"/>
                  </a:lnTo>
                  <a:lnTo>
                    <a:pt x="644" y="14"/>
                  </a:lnTo>
                  <a:lnTo>
                    <a:pt x="645" y="18"/>
                  </a:lnTo>
                  <a:lnTo>
                    <a:pt x="645" y="19"/>
                  </a:lnTo>
                  <a:lnTo>
                    <a:pt x="647" y="23"/>
                  </a:lnTo>
                  <a:lnTo>
                    <a:pt x="647" y="26"/>
                  </a:lnTo>
                  <a:lnTo>
                    <a:pt x="647" y="28"/>
                  </a:lnTo>
                  <a:lnTo>
                    <a:pt x="645" y="28"/>
                  </a:lnTo>
                  <a:lnTo>
                    <a:pt x="644" y="30"/>
                  </a:lnTo>
                  <a:lnTo>
                    <a:pt x="642" y="30"/>
                  </a:lnTo>
                  <a:lnTo>
                    <a:pt x="640" y="30"/>
                  </a:lnTo>
                  <a:lnTo>
                    <a:pt x="639" y="32"/>
                  </a:lnTo>
                  <a:lnTo>
                    <a:pt x="637" y="32"/>
                  </a:lnTo>
                  <a:lnTo>
                    <a:pt x="637" y="33"/>
                  </a:lnTo>
                  <a:lnTo>
                    <a:pt x="637" y="33"/>
                  </a:lnTo>
                  <a:lnTo>
                    <a:pt x="639" y="33"/>
                  </a:lnTo>
                  <a:lnTo>
                    <a:pt x="639" y="33"/>
                  </a:lnTo>
                  <a:lnTo>
                    <a:pt x="640" y="33"/>
                  </a:lnTo>
                  <a:lnTo>
                    <a:pt x="642" y="33"/>
                  </a:lnTo>
                  <a:lnTo>
                    <a:pt x="644" y="33"/>
                  </a:lnTo>
                  <a:lnTo>
                    <a:pt x="644" y="33"/>
                  </a:lnTo>
                  <a:lnTo>
                    <a:pt x="645" y="33"/>
                  </a:lnTo>
                  <a:lnTo>
                    <a:pt x="644" y="35"/>
                  </a:lnTo>
                  <a:lnTo>
                    <a:pt x="644" y="37"/>
                  </a:lnTo>
                  <a:lnTo>
                    <a:pt x="642" y="39"/>
                  </a:lnTo>
                  <a:lnTo>
                    <a:pt x="642" y="40"/>
                  </a:lnTo>
                  <a:lnTo>
                    <a:pt x="642" y="42"/>
                  </a:lnTo>
                  <a:lnTo>
                    <a:pt x="642" y="44"/>
                  </a:lnTo>
                  <a:lnTo>
                    <a:pt x="642" y="46"/>
                  </a:lnTo>
                  <a:lnTo>
                    <a:pt x="642" y="47"/>
                  </a:lnTo>
                  <a:lnTo>
                    <a:pt x="642" y="47"/>
                  </a:lnTo>
                  <a:lnTo>
                    <a:pt x="642" y="47"/>
                  </a:lnTo>
                  <a:lnTo>
                    <a:pt x="644" y="47"/>
                  </a:lnTo>
                  <a:lnTo>
                    <a:pt x="644" y="47"/>
                  </a:lnTo>
                  <a:lnTo>
                    <a:pt x="645" y="47"/>
                  </a:lnTo>
                  <a:lnTo>
                    <a:pt x="645" y="47"/>
                  </a:lnTo>
                  <a:lnTo>
                    <a:pt x="647" y="47"/>
                  </a:lnTo>
                  <a:lnTo>
                    <a:pt x="647" y="47"/>
                  </a:lnTo>
                  <a:lnTo>
                    <a:pt x="647" y="47"/>
                  </a:lnTo>
                  <a:lnTo>
                    <a:pt x="647" y="46"/>
                  </a:lnTo>
                  <a:lnTo>
                    <a:pt x="647" y="46"/>
                  </a:lnTo>
                  <a:lnTo>
                    <a:pt x="647" y="46"/>
                  </a:lnTo>
                  <a:lnTo>
                    <a:pt x="647" y="46"/>
                  </a:lnTo>
                  <a:lnTo>
                    <a:pt x="647" y="44"/>
                  </a:lnTo>
                  <a:lnTo>
                    <a:pt x="647" y="44"/>
                  </a:lnTo>
                  <a:lnTo>
                    <a:pt x="647" y="44"/>
                  </a:lnTo>
                  <a:lnTo>
                    <a:pt x="650" y="42"/>
                  </a:lnTo>
                  <a:lnTo>
                    <a:pt x="652" y="42"/>
                  </a:lnTo>
                  <a:lnTo>
                    <a:pt x="652" y="40"/>
                  </a:lnTo>
                  <a:lnTo>
                    <a:pt x="653" y="40"/>
                  </a:lnTo>
                  <a:lnTo>
                    <a:pt x="655" y="40"/>
                  </a:lnTo>
                  <a:lnTo>
                    <a:pt x="655" y="39"/>
                  </a:lnTo>
                  <a:lnTo>
                    <a:pt x="656" y="39"/>
                  </a:lnTo>
                  <a:lnTo>
                    <a:pt x="658" y="37"/>
                  </a:lnTo>
                  <a:lnTo>
                    <a:pt x="658" y="39"/>
                  </a:lnTo>
                  <a:lnTo>
                    <a:pt x="659" y="40"/>
                  </a:lnTo>
                  <a:lnTo>
                    <a:pt x="661" y="40"/>
                  </a:lnTo>
                  <a:lnTo>
                    <a:pt x="664" y="40"/>
                  </a:lnTo>
                  <a:lnTo>
                    <a:pt x="666" y="40"/>
                  </a:lnTo>
                  <a:lnTo>
                    <a:pt x="667" y="40"/>
                  </a:lnTo>
                  <a:lnTo>
                    <a:pt x="669" y="40"/>
                  </a:lnTo>
                  <a:lnTo>
                    <a:pt x="669" y="40"/>
                  </a:lnTo>
                  <a:lnTo>
                    <a:pt x="667" y="46"/>
                  </a:lnTo>
                  <a:lnTo>
                    <a:pt x="667" y="47"/>
                  </a:lnTo>
                  <a:lnTo>
                    <a:pt x="666" y="51"/>
                  </a:lnTo>
                  <a:lnTo>
                    <a:pt x="664" y="53"/>
                  </a:lnTo>
                  <a:lnTo>
                    <a:pt x="663" y="54"/>
                  </a:lnTo>
                  <a:lnTo>
                    <a:pt x="659" y="56"/>
                  </a:lnTo>
                  <a:lnTo>
                    <a:pt x="658" y="58"/>
                  </a:lnTo>
                  <a:lnTo>
                    <a:pt x="658" y="61"/>
                  </a:lnTo>
                  <a:lnTo>
                    <a:pt x="658" y="61"/>
                  </a:lnTo>
                  <a:lnTo>
                    <a:pt x="659" y="63"/>
                  </a:lnTo>
                  <a:lnTo>
                    <a:pt x="661" y="63"/>
                  </a:lnTo>
                  <a:lnTo>
                    <a:pt x="663" y="63"/>
                  </a:lnTo>
                  <a:lnTo>
                    <a:pt x="664" y="61"/>
                  </a:lnTo>
                  <a:lnTo>
                    <a:pt x="666" y="61"/>
                  </a:lnTo>
                  <a:lnTo>
                    <a:pt x="666" y="61"/>
                  </a:lnTo>
                  <a:lnTo>
                    <a:pt x="667" y="61"/>
                  </a:lnTo>
                  <a:lnTo>
                    <a:pt x="671" y="58"/>
                  </a:lnTo>
                  <a:lnTo>
                    <a:pt x="675" y="56"/>
                  </a:lnTo>
                  <a:lnTo>
                    <a:pt x="679" y="53"/>
                  </a:lnTo>
                  <a:lnTo>
                    <a:pt x="682" y="49"/>
                  </a:lnTo>
                  <a:lnTo>
                    <a:pt x="686" y="46"/>
                  </a:lnTo>
                  <a:lnTo>
                    <a:pt x="691" y="44"/>
                  </a:lnTo>
                  <a:lnTo>
                    <a:pt x="696" y="42"/>
                  </a:lnTo>
                  <a:lnTo>
                    <a:pt x="701" y="40"/>
                  </a:lnTo>
                  <a:lnTo>
                    <a:pt x="702" y="37"/>
                  </a:lnTo>
                  <a:lnTo>
                    <a:pt x="702" y="33"/>
                  </a:lnTo>
                  <a:lnTo>
                    <a:pt x="705" y="32"/>
                  </a:lnTo>
                  <a:lnTo>
                    <a:pt x="707" y="30"/>
                  </a:lnTo>
                  <a:lnTo>
                    <a:pt x="710" y="28"/>
                  </a:lnTo>
                  <a:lnTo>
                    <a:pt x="713" y="26"/>
                  </a:lnTo>
                  <a:lnTo>
                    <a:pt x="718" y="26"/>
                  </a:lnTo>
                  <a:lnTo>
                    <a:pt x="721" y="26"/>
                  </a:lnTo>
                  <a:lnTo>
                    <a:pt x="723" y="26"/>
                  </a:lnTo>
                  <a:lnTo>
                    <a:pt x="725" y="26"/>
                  </a:lnTo>
                  <a:lnTo>
                    <a:pt x="728" y="28"/>
                  </a:lnTo>
                  <a:lnTo>
                    <a:pt x="729" y="28"/>
                  </a:lnTo>
                  <a:lnTo>
                    <a:pt x="731" y="28"/>
                  </a:lnTo>
                  <a:lnTo>
                    <a:pt x="732" y="30"/>
                  </a:lnTo>
                  <a:lnTo>
                    <a:pt x="734" y="30"/>
                  </a:lnTo>
                  <a:lnTo>
                    <a:pt x="737" y="30"/>
                  </a:lnTo>
                  <a:lnTo>
                    <a:pt x="737" y="32"/>
                  </a:lnTo>
                  <a:lnTo>
                    <a:pt x="737" y="32"/>
                  </a:lnTo>
                  <a:lnTo>
                    <a:pt x="737" y="33"/>
                  </a:lnTo>
                  <a:lnTo>
                    <a:pt x="737" y="33"/>
                  </a:lnTo>
                  <a:lnTo>
                    <a:pt x="737" y="35"/>
                  </a:lnTo>
                  <a:lnTo>
                    <a:pt x="737" y="37"/>
                  </a:lnTo>
                  <a:lnTo>
                    <a:pt x="737" y="39"/>
                  </a:lnTo>
                  <a:lnTo>
                    <a:pt x="737" y="39"/>
                  </a:lnTo>
                  <a:lnTo>
                    <a:pt x="736" y="40"/>
                  </a:lnTo>
                  <a:lnTo>
                    <a:pt x="736" y="42"/>
                  </a:lnTo>
                  <a:lnTo>
                    <a:pt x="734" y="44"/>
                  </a:lnTo>
                  <a:lnTo>
                    <a:pt x="732" y="46"/>
                  </a:lnTo>
                  <a:lnTo>
                    <a:pt x="731" y="47"/>
                  </a:lnTo>
                  <a:lnTo>
                    <a:pt x="729" y="49"/>
                  </a:lnTo>
                  <a:lnTo>
                    <a:pt x="728" y="51"/>
                  </a:lnTo>
                  <a:lnTo>
                    <a:pt x="726" y="53"/>
                  </a:lnTo>
                  <a:lnTo>
                    <a:pt x="725" y="58"/>
                  </a:lnTo>
                  <a:lnTo>
                    <a:pt x="723" y="61"/>
                  </a:lnTo>
                  <a:lnTo>
                    <a:pt x="720" y="67"/>
                  </a:lnTo>
                  <a:lnTo>
                    <a:pt x="717" y="70"/>
                  </a:lnTo>
                  <a:lnTo>
                    <a:pt x="713" y="74"/>
                  </a:lnTo>
                  <a:lnTo>
                    <a:pt x="709" y="75"/>
                  </a:lnTo>
                  <a:lnTo>
                    <a:pt x="705" y="77"/>
                  </a:lnTo>
                  <a:lnTo>
                    <a:pt x="699" y="79"/>
                  </a:lnTo>
                  <a:lnTo>
                    <a:pt x="699" y="79"/>
                  </a:lnTo>
                  <a:lnTo>
                    <a:pt x="698" y="79"/>
                  </a:lnTo>
                  <a:lnTo>
                    <a:pt x="696" y="77"/>
                  </a:lnTo>
                  <a:lnTo>
                    <a:pt x="694" y="77"/>
                  </a:lnTo>
                  <a:lnTo>
                    <a:pt x="693" y="77"/>
                  </a:lnTo>
                  <a:lnTo>
                    <a:pt x="691" y="75"/>
                  </a:lnTo>
                  <a:lnTo>
                    <a:pt x="690" y="74"/>
                  </a:lnTo>
                  <a:lnTo>
                    <a:pt x="690" y="74"/>
                  </a:lnTo>
                  <a:lnTo>
                    <a:pt x="690" y="74"/>
                  </a:lnTo>
                  <a:lnTo>
                    <a:pt x="690" y="75"/>
                  </a:lnTo>
                  <a:lnTo>
                    <a:pt x="690" y="75"/>
                  </a:lnTo>
                  <a:lnTo>
                    <a:pt x="688" y="77"/>
                  </a:lnTo>
                  <a:lnTo>
                    <a:pt x="688" y="77"/>
                  </a:lnTo>
                  <a:lnTo>
                    <a:pt x="688" y="79"/>
                  </a:lnTo>
                  <a:lnTo>
                    <a:pt x="690" y="79"/>
                  </a:lnTo>
                  <a:lnTo>
                    <a:pt x="690" y="80"/>
                  </a:lnTo>
                  <a:lnTo>
                    <a:pt x="686" y="80"/>
                  </a:lnTo>
                  <a:lnTo>
                    <a:pt x="685" y="80"/>
                  </a:lnTo>
                  <a:lnTo>
                    <a:pt x="683" y="82"/>
                  </a:lnTo>
                  <a:lnTo>
                    <a:pt x="682" y="82"/>
                  </a:lnTo>
                  <a:lnTo>
                    <a:pt x="682" y="82"/>
                  </a:lnTo>
                  <a:lnTo>
                    <a:pt x="680" y="84"/>
                  </a:lnTo>
                  <a:lnTo>
                    <a:pt x="679" y="84"/>
                  </a:lnTo>
                  <a:lnTo>
                    <a:pt x="677" y="84"/>
                  </a:lnTo>
                  <a:lnTo>
                    <a:pt x="675" y="84"/>
                  </a:lnTo>
                  <a:lnTo>
                    <a:pt x="674" y="82"/>
                  </a:lnTo>
                  <a:lnTo>
                    <a:pt x="672" y="82"/>
                  </a:lnTo>
                  <a:lnTo>
                    <a:pt x="671" y="80"/>
                  </a:lnTo>
                  <a:lnTo>
                    <a:pt x="669" y="80"/>
                  </a:lnTo>
                  <a:lnTo>
                    <a:pt x="669" y="79"/>
                  </a:lnTo>
                  <a:lnTo>
                    <a:pt x="667" y="77"/>
                  </a:lnTo>
                  <a:lnTo>
                    <a:pt x="666" y="77"/>
                  </a:lnTo>
                  <a:lnTo>
                    <a:pt x="663" y="79"/>
                  </a:lnTo>
                  <a:lnTo>
                    <a:pt x="659" y="82"/>
                  </a:lnTo>
                  <a:lnTo>
                    <a:pt x="658" y="84"/>
                  </a:lnTo>
                  <a:lnTo>
                    <a:pt x="655" y="87"/>
                  </a:lnTo>
                  <a:lnTo>
                    <a:pt x="652" y="89"/>
                  </a:lnTo>
                  <a:lnTo>
                    <a:pt x="648" y="91"/>
                  </a:lnTo>
                  <a:lnTo>
                    <a:pt x="645" y="93"/>
                  </a:lnTo>
                  <a:lnTo>
                    <a:pt x="640" y="93"/>
                  </a:lnTo>
                  <a:lnTo>
                    <a:pt x="639" y="93"/>
                  </a:lnTo>
                  <a:lnTo>
                    <a:pt x="636" y="93"/>
                  </a:lnTo>
                  <a:lnTo>
                    <a:pt x="633" y="91"/>
                  </a:lnTo>
                  <a:lnTo>
                    <a:pt x="629" y="91"/>
                  </a:lnTo>
                  <a:lnTo>
                    <a:pt x="628" y="89"/>
                  </a:lnTo>
                  <a:lnTo>
                    <a:pt x="625" y="87"/>
                  </a:lnTo>
                  <a:lnTo>
                    <a:pt x="623" y="87"/>
                  </a:lnTo>
                  <a:lnTo>
                    <a:pt x="621" y="86"/>
                  </a:lnTo>
                  <a:lnTo>
                    <a:pt x="612" y="86"/>
                  </a:lnTo>
                  <a:lnTo>
                    <a:pt x="613" y="89"/>
                  </a:lnTo>
                  <a:lnTo>
                    <a:pt x="615" y="93"/>
                  </a:lnTo>
                  <a:lnTo>
                    <a:pt x="618" y="94"/>
                  </a:lnTo>
                  <a:lnTo>
                    <a:pt x="623" y="94"/>
                  </a:lnTo>
                  <a:lnTo>
                    <a:pt x="628" y="94"/>
                  </a:lnTo>
                  <a:lnTo>
                    <a:pt x="633" y="94"/>
                  </a:lnTo>
                  <a:lnTo>
                    <a:pt x="636" y="94"/>
                  </a:lnTo>
                  <a:lnTo>
                    <a:pt x="640" y="94"/>
                  </a:lnTo>
                  <a:lnTo>
                    <a:pt x="640" y="96"/>
                  </a:lnTo>
                  <a:lnTo>
                    <a:pt x="640" y="96"/>
                  </a:lnTo>
                  <a:lnTo>
                    <a:pt x="640" y="98"/>
                  </a:lnTo>
                  <a:lnTo>
                    <a:pt x="640" y="98"/>
                  </a:lnTo>
                  <a:lnTo>
                    <a:pt x="640" y="100"/>
                  </a:lnTo>
                  <a:lnTo>
                    <a:pt x="640" y="100"/>
                  </a:lnTo>
                  <a:lnTo>
                    <a:pt x="642" y="101"/>
                  </a:lnTo>
                  <a:lnTo>
                    <a:pt x="642" y="103"/>
                  </a:lnTo>
                  <a:lnTo>
                    <a:pt x="636" y="103"/>
                  </a:lnTo>
                  <a:lnTo>
                    <a:pt x="629" y="107"/>
                  </a:lnTo>
                  <a:lnTo>
                    <a:pt x="621" y="108"/>
                  </a:lnTo>
                  <a:lnTo>
                    <a:pt x="615" y="112"/>
                  </a:lnTo>
                  <a:lnTo>
                    <a:pt x="607" y="115"/>
                  </a:lnTo>
                  <a:lnTo>
                    <a:pt x="599" y="119"/>
                  </a:lnTo>
                  <a:lnTo>
                    <a:pt x="593" y="121"/>
                  </a:lnTo>
                  <a:lnTo>
                    <a:pt x="587" y="121"/>
                  </a:lnTo>
                  <a:lnTo>
                    <a:pt x="567" y="115"/>
                  </a:lnTo>
                  <a:lnTo>
                    <a:pt x="563" y="115"/>
                  </a:lnTo>
                  <a:lnTo>
                    <a:pt x="566" y="117"/>
                  </a:lnTo>
                  <a:lnTo>
                    <a:pt x="569" y="117"/>
                  </a:lnTo>
                  <a:lnTo>
                    <a:pt x="571" y="119"/>
                  </a:lnTo>
                  <a:lnTo>
                    <a:pt x="574" y="119"/>
                  </a:lnTo>
                  <a:lnTo>
                    <a:pt x="575" y="121"/>
                  </a:lnTo>
                  <a:lnTo>
                    <a:pt x="579" y="122"/>
                  </a:lnTo>
                  <a:lnTo>
                    <a:pt x="580" y="122"/>
                  </a:lnTo>
                  <a:lnTo>
                    <a:pt x="582" y="124"/>
                  </a:lnTo>
                  <a:lnTo>
                    <a:pt x="579" y="129"/>
                  </a:lnTo>
                  <a:lnTo>
                    <a:pt x="577" y="131"/>
                  </a:lnTo>
                  <a:lnTo>
                    <a:pt x="574" y="133"/>
                  </a:lnTo>
                  <a:lnTo>
                    <a:pt x="572" y="135"/>
                  </a:lnTo>
                  <a:lnTo>
                    <a:pt x="569" y="135"/>
                  </a:lnTo>
                  <a:lnTo>
                    <a:pt x="566" y="135"/>
                  </a:lnTo>
                  <a:lnTo>
                    <a:pt x="563" y="136"/>
                  </a:lnTo>
                  <a:lnTo>
                    <a:pt x="560" y="136"/>
                  </a:lnTo>
                  <a:lnTo>
                    <a:pt x="556" y="136"/>
                  </a:lnTo>
                  <a:lnTo>
                    <a:pt x="555" y="138"/>
                  </a:lnTo>
                  <a:lnTo>
                    <a:pt x="553" y="140"/>
                  </a:lnTo>
                  <a:lnTo>
                    <a:pt x="550" y="142"/>
                  </a:lnTo>
                  <a:lnTo>
                    <a:pt x="548" y="143"/>
                  </a:lnTo>
                  <a:lnTo>
                    <a:pt x="547" y="143"/>
                  </a:lnTo>
                  <a:lnTo>
                    <a:pt x="545" y="145"/>
                  </a:lnTo>
                  <a:lnTo>
                    <a:pt x="542" y="145"/>
                  </a:lnTo>
                  <a:lnTo>
                    <a:pt x="542" y="147"/>
                  </a:lnTo>
                  <a:lnTo>
                    <a:pt x="542" y="147"/>
                  </a:lnTo>
                  <a:lnTo>
                    <a:pt x="542" y="149"/>
                  </a:lnTo>
                  <a:lnTo>
                    <a:pt x="542" y="149"/>
                  </a:lnTo>
                  <a:lnTo>
                    <a:pt x="542" y="150"/>
                  </a:lnTo>
                  <a:lnTo>
                    <a:pt x="542" y="150"/>
                  </a:lnTo>
                  <a:lnTo>
                    <a:pt x="542" y="152"/>
                  </a:lnTo>
                  <a:lnTo>
                    <a:pt x="542" y="152"/>
                  </a:lnTo>
                  <a:lnTo>
                    <a:pt x="536" y="154"/>
                  </a:lnTo>
                  <a:lnTo>
                    <a:pt x="529" y="159"/>
                  </a:lnTo>
                  <a:lnTo>
                    <a:pt x="523" y="164"/>
                  </a:lnTo>
                  <a:lnTo>
                    <a:pt x="517" y="169"/>
                  </a:lnTo>
                  <a:lnTo>
                    <a:pt x="510" y="176"/>
                  </a:lnTo>
                  <a:lnTo>
                    <a:pt x="504" y="185"/>
                  </a:lnTo>
                  <a:lnTo>
                    <a:pt x="501" y="192"/>
                  </a:lnTo>
                  <a:lnTo>
                    <a:pt x="499" y="199"/>
                  </a:lnTo>
                  <a:lnTo>
                    <a:pt x="510" y="199"/>
                  </a:lnTo>
                  <a:lnTo>
                    <a:pt x="510" y="203"/>
                  </a:lnTo>
                  <a:lnTo>
                    <a:pt x="510" y="206"/>
                  </a:lnTo>
                  <a:lnTo>
                    <a:pt x="510" y="208"/>
                  </a:lnTo>
                  <a:lnTo>
                    <a:pt x="509" y="211"/>
                  </a:lnTo>
                  <a:lnTo>
                    <a:pt x="509" y="215"/>
                  </a:lnTo>
                  <a:lnTo>
                    <a:pt x="509" y="217"/>
                  </a:lnTo>
                  <a:lnTo>
                    <a:pt x="509" y="218"/>
                  </a:lnTo>
                  <a:lnTo>
                    <a:pt x="510" y="220"/>
                  </a:lnTo>
                  <a:lnTo>
                    <a:pt x="507" y="224"/>
                  </a:lnTo>
                  <a:lnTo>
                    <a:pt x="507" y="225"/>
                  </a:lnTo>
                  <a:lnTo>
                    <a:pt x="507" y="225"/>
                  </a:lnTo>
                  <a:lnTo>
                    <a:pt x="507" y="227"/>
                  </a:lnTo>
                  <a:lnTo>
                    <a:pt x="509" y="227"/>
                  </a:lnTo>
                  <a:lnTo>
                    <a:pt x="510" y="229"/>
                  </a:lnTo>
                  <a:lnTo>
                    <a:pt x="510" y="229"/>
                  </a:lnTo>
                  <a:lnTo>
                    <a:pt x="512" y="229"/>
                  </a:lnTo>
                  <a:lnTo>
                    <a:pt x="514" y="229"/>
                  </a:lnTo>
                  <a:lnTo>
                    <a:pt x="533" y="224"/>
                  </a:lnTo>
                  <a:lnTo>
                    <a:pt x="537" y="227"/>
                  </a:lnTo>
                  <a:lnTo>
                    <a:pt x="542" y="231"/>
                  </a:lnTo>
                  <a:lnTo>
                    <a:pt x="547" y="236"/>
                  </a:lnTo>
                  <a:lnTo>
                    <a:pt x="552" y="241"/>
                  </a:lnTo>
                  <a:lnTo>
                    <a:pt x="555" y="246"/>
                  </a:lnTo>
                  <a:lnTo>
                    <a:pt x="560" y="250"/>
                  </a:lnTo>
                  <a:lnTo>
                    <a:pt x="564" y="253"/>
                  </a:lnTo>
                  <a:lnTo>
                    <a:pt x="571" y="255"/>
                  </a:lnTo>
                  <a:lnTo>
                    <a:pt x="572" y="260"/>
                  </a:lnTo>
                  <a:lnTo>
                    <a:pt x="574" y="262"/>
                  </a:lnTo>
                  <a:lnTo>
                    <a:pt x="577" y="262"/>
                  </a:lnTo>
                  <a:lnTo>
                    <a:pt x="582" y="260"/>
                  </a:lnTo>
                  <a:lnTo>
                    <a:pt x="585" y="258"/>
                  </a:lnTo>
                  <a:lnTo>
                    <a:pt x="588" y="257"/>
                  </a:lnTo>
                  <a:lnTo>
                    <a:pt x="591" y="255"/>
                  </a:lnTo>
                  <a:lnTo>
                    <a:pt x="593" y="255"/>
                  </a:lnTo>
                  <a:lnTo>
                    <a:pt x="602" y="260"/>
                  </a:lnTo>
                  <a:lnTo>
                    <a:pt x="602" y="262"/>
                  </a:lnTo>
                  <a:lnTo>
                    <a:pt x="602" y="264"/>
                  </a:lnTo>
                  <a:lnTo>
                    <a:pt x="601" y="265"/>
                  </a:lnTo>
                  <a:lnTo>
                    <a:pt x="601" y="267"/>
                  </a:lnTo>
                  <a:lnTo>
                    <a:pt x="599" y="267"/>
                  </a:lnTo>
                  <a:lnTo>
                    <a:pt x="599" y="269"/>
                  </a:lnTo>
                  <a:lnTo>
                    <a:pt x="598" y="269"/>
                  </a:lnTo>
                  <a:lnTo>
                    <a:pt x="596" y="271"/>
                  </a:lnTo>
                  <a:lnTo>
                    <a:pt x="599" y="274"/>
                  </a:lnTo>
                  <a:lnTo>
                    <a:pt x="598" y="278"/>
                  </a:lnTo>
                  <a:lnTo>
                    <a:pt x="598" y="281"/>
                  </a:lnTo>
                  <a:lnTo>
                    <a:pt x="596" y="283"/>
                  </a:lnTo>
                  <a:lnTo>
                    <a:pt x="594" y="286"/>
                  </a:lnTo>
                  <a:lnTo>
                    <a:pt x="593" y="290"/>
                  </a:lnTo>
                  <a:lnTo>
                    <a:pt x="593" y="293"/>
                  </a:lnTo>
                  <a:lnTo>
                    <a:pt x="591" y="297"/>
                  </a:lnTo>
                  <a:lnTo>
                    <a:pt x="591" y="300"/>
                  </a:lnTo>
                  <a:lnTo>
                    <a:pt x="591" y="302"/>
                  </a:lnTo>
                  <a:lnTo>
                    <a:pt x="593" y="304"/>
                  </a:lnTo>
                  <a:lnTo>
                    <a:pt x="593" y="307"/>
                  </a:lnTo>
                  <a:lnTo>
                    <a:pt x="596" y="311"/>
                  </a:lnTo>
                  <a:lnTo>
                    <a:pt x="598" y="314"/>
                  </a:lnTo>
                  <a:lnTo>
                    <a:pt x="599" y="316"/>
                  </a:lnTo>
                  <a:lnTo>
                    <a:pt x="601" y="318"/>
                  </a:lnTo>
                  <a:lnTo>
                    <a:pt x="602" y="318"/>
                  </a:lnTo>
                  <a:lnTo>
                    <a:pt x="604" y="320"/>
                  </a:lnTo>
                  <a:lnTo>
                    <a:pt x="604" y="321"/>
                  </a:lnTo>
                  <a:lnTo>
                    <a:pt x="604" y="323"/>
                  </a:lnTo>
                  <a:lnTo>
                    <a:pt x="606" y="323"/>
                  </a:lnTo>
                  <a:lnTo>
                    <a:pt x="606" y="325"/>
                  </a:lnTo>
                  <a:lnTo>
                    <a:pt x="607" y="326"/>
                  </a:lnTo>
                  <a:lnTo>
                    <a:pt x="607" y="326"/>
                  </a:lnTo>
                  <a:lnTo>
                    <a:pt x="609" y="328"/>
                  </a:lnTo>
                  <a:lnTo>
                    <a:pt x="613" y="321"/>
                  </a:lnTo>
                  <a:lnTo>
                    <a:pt x="620" y="314"/>
                  </a:lnTo>
                  <a:lnTo>
                    <a:pt x="625" y="307"/>
                  </a:lnTo>
                  <a:lnTo>
                    <a:pt x="628" y="300"/>
                  </a:lnTo>
                  <a:lnTo>
                    <a:pt x="633" y="293"/>
                  </a:lnTo>
                  <a:lnTo>
                    <a:pt x="634" y="285"/>
                  </a:lnTo>
                  <a:lnTo>
                    <a:pt x="636" y="274"/>
                  </a:lnTo>
                  <a:lnTo>
                    <a:pt x="637" y="264"/>
                  </a:lnTo>
                  <a:lnTo>
                    <a:pt x="645" y="264"/>
                  </a:lnTo>
                  <a:lnTo>
                    <a:pt x="653" y="262"/>
                  </a:lnTo>
                  <a:lnTo>
                    <a:pt x="663" y="257"/>
                  </a:lnTo>
                  <a:lnTo>
                    <a:pt x="671" y="251"/>
                  </a:lnTo>
                  <a:lnTo>
                    <a:pt x="679" y="246"/>
                  </a:lnTo>
                  <a:lnTo>
                    <a:pt x="685" y="239"/>
                  </a:lnTo>
                  <a:lnTo>
                    <a:pt x="690" y="231"/>
                  </a:lnTo>
                  <a:lnTo>
                    <a:pt x="691" y="222"/>
                  </a:lnTo>
                  <a:lnTo>
                    <a:pt x="691" y="218"/>
                  </a:lnTo>
                  <a:lnTo>
                    <a:pt x="690" y="215"/>
                  </a:lnTo>
                  <a:lnTo>
                    <a:pt x="688" y="213"/>
                  </a:lnTo>
                  <a:lnTo>
                    <a:pt x="685" y="210"/>
                  </a:lnTo>
                  <a:lnTo>
                    <a:pt x="683" y="208"/>
                  </a:lnTo>
                  <a:lnTo>
                    <a:pt x="682" y="206"/>
                  </a:lnTo>
                  <a:lnTo>
                    <a:pt x="680" y="204"/>
                  </a:lnTo>
                  <a:lnTo>
                    <a:pt x="679" y="203"/>
                  </a:lnTo>
                  <a:lnTo>
                    <a:pt x="680" y="201"/>
                  </a:lnTo>
                  <a:lnTo>
                    <a:pt x="683" y="196"/>
                  </a:lnTo>
                  <a:lnTo>
                    <a:pt x="686" y="190"/>
                  </a:lnTo>
                  <a:lnTo>
                    <a:pt x="691" y="185"/>
                  </a:lnTo>
                  <a:lnTo>
                    <a:pt x="696" y="182"/>
                  </a:lnTo>
                  <a:lnTo>
                    <a:pt x="699" y="176"/>
                  </a:lnTo>
                  <a:lnTo>
                    <a:pt x="702" y="175"/>
                  </a:lnTo>
                  <a:lnTo>
                    <a:pt x="702" y="173"/>
                  </a:lnTo>
                  <a:lnTo>
                    <a:pt x="702" y="168"/>
                  </a:lnTo>
                  <a:lnTo>
                    <a:pt x="702" y="164"/>
                  </a:lnTo>
                  <a:lnTo>
                    <a:pt x="705" y="159"/>
                  </a:lnTo>
                  <a:lnTo>
                    <a:pt x="709" y="154"/>
                  </a:lnTo>
                  <a:lnTo>
                    <a:pt x="713" y="150"/>
                  </a:lnTo>
                  <a:lnTo>
                    <a:pt x="717" y="145"/>
                  </a:lnTo>
                  <a:lnTo>
                    <a:pt x="720" y="142"/>
                  </a:lnTo>
                  <a:lnTo>
                    <a:pt x="723" y="136"/>
                  </a:lnTo>
                  <a:lnTo>
                    <a:pt x="764" y="138"/>
                  </a:lnTo>
                  <a:lnTo>
                    <a:pt x="764" y="142"/>
                  </a:lnTo>
                  <a:lnTo>
                    <a:pt x="764" y="143"/>
                  </a:lnTo>
                  <a:lnTo>
                    <a:pt x="766" y="145"/>
                  </a:lnTo>
                  <a:lnTo>
                    <a:pt x="767" y="145"/>
                  </a:lnTo>
                  <a:lnTo>
                    <a:pt x="769" y="145"/>
                  </a:lnTo>
                  <a:lnTo>
                    <a:pt x="772" y="145"/>
                  </a:lnTo>
                  <a:lnTo>
                    <a:pt x="774" y="145"/>
                  </a:lnTo>
                  <a:lnTo>
                    <a:pt x="775" y="145"/>
                  </a:lnTo>
                  <a:lnTo>
                    <a:pt x="777" y="147"/>
                  </a:lnTo>
                  <a:lnTo>
                    <a:pt x="778" y="149"/>
                  </a:lnTo>
                  <a:lnTo>
                    <a:pt x="778" y="150"/>
                  </a:lnTo>
                  <a:lnTo>
                    <a:pt x="780" y="152"/>
                  </a:lnTo>
                  <a:lnTo>
                    <a:pt x="780" y="156"/>
                  </a:lnTo>
                  <a:lnTo>
                    <a:pt x="780" y="157"/>
                  </a:lnTo>
                  <a:lnTo>
                    <a:pt x="780" y="157"/>
                  </a:lnTo>
                  <a:lnTo>
                    <a:pt x="780" y="159"/>
                  </a:lnTo>
                  <a:lnTo>
                    <a:pt x="782" y="159"/>
                  </a:lnTo>
                  <a:lnTo>
                    <a:pt x="785" y="161"/>
                  </a:lnTo>
                  <a:lnTo>
                    <a:pt x="786" y="161"/>
                  </a:lnTo>
                  <a:lnTo>
                    <a:pt x="788" y="161"/>
                  </a:lnTo>
                  <a:lnTo>
                    <a:pt x="791" y="161"/>
                  </a:lnTo>
                  <a:lnTo>
                    <a:pt x="793" y="161"/>
                  </a:lnTo>
                  <a:lnTo>
                    <a:pt x="796" y="161"/>
                  </a:lnTo>
                  <a:lnTo>
                    <a:pt x="797" y="161"/>
                  </a:lnTo>
                  <a:lnTo>
                    <a:pt x="797" y="161"/>
                  </a:lnTo>
                  <a:lnTo>
                    <a:pt x="797" y="161"/>
                  </a:lnTo>
                  <a:lnTo>
                    <a:pt x="797" y="161"/>
                  </a:lnTo>
                  <a:lnTo>
                    <a:pt x="799" y="162"/>
                  </a:lnTo>
                  <a:lnTo>
                    <a:pt x="799" y="162"/>
                  </a:lnTo>
                  <a:lnTo>
                    <a:pt x="799" y="162"/>
                  </a:lnTo>
                  <a:lnTo>
                    <a:pt x="799" y="164"/>
                  </a:lnTo>
                  <a:lnTo>
                    <a:pt x="799" y="164"/>
                  </a:lnTo>
                  <a:lnTo>
                    <a:pt x="796" y="168"/>
                  </a:lnTo>
                  <a:lnTo>
                    <a:pt x="794" y="173"/>
                  </a:lnTo>
                  <a:lnTo>
                    <a:pt x="793" y="176"/>
                  </a:lnTo>
                  <a:lnTo>
                    <a:pt x="791" y="182"/>
                  </a:lnTo>
                  <a:lnTo>
                    <a:pt x="790" y="185"/>
                  </a:lnTo>
                  <a:lnTo>
                    <a:pt x="788" y="190"/>
                  </a:lnTo>
                  <a:lnTo>
                    <a:pt x="786" y="192"/>
                  </a:lnTo>
                  <a:lnTo>
                    <a:pt x="785" y="194"/>
                  </a:lnTo>
                  <a:lnTo>
                    <a:pt x="785" y="194"/>
                  </a:lnTo>
                  <a:lnTo>
                    <a:pt x="786" y="194"/>
                  </a:lnTo>
                  <a:lnTo>
                    <a:pt x="788" y="194"/>
                  </a:lnTo>
                  <a:lnTo>
                    <a:pt x="788" y="194"/>
                  </a:lnTo>
                  <a:lnTo>
                    <a:pt x="790" y="194"/>
                  </a:lnTo>
                  <a:lnTo>
                    <a:pt x="790" y="194"/>
                  </a:lnTo>
                  <a:lnTo>
                    <a:pt x="791" y="194"/>
                  </a:lnTo>
                  <a:lnTo>
                    <a:pt x="793" y="194"/>
                  </a:lnTo>
                  <a:lnTo>
                    <a:pt x="793" y="197"/>
                  </a:lnTo>
                  <a:lnTo>
                    <a:pt x="791" y="199"/>
                  </a:lnTo>
                  <a:lnTo>
                    <a:pt x="790" y="203"/>
                  </a:lnTo>
                  <a:lnTo>
                    <a:pt x="788" y="204"/>
                  </a:lnTo>
                  <a:lnTo>
                    <a:pt x="786" y="206"/>
                  </a:lnTo>
                  <a:lnTo>
                    <a:pt x="785" y="210"/>
                  </a:lnTo>
                  <a:lnTo>
                    <a:pt x="783" y="211"/>
                  </a:lnTo>
                  <a:lnTo>
                    <a:pt x="782" y="215"/>
                  </a:lnTo>
                  <a:lnTo>
                    <a:pt x="785" y="213"/>
                  </a:lnTo>
                  <a:lnTo>
                    <a:pt x="786" y="213"/>
                  </a:lnTo>
                  <a:lnTo>
                    <a:pt x="788" y="211"/>
                  </a:lnTo>
                  <a:lnTo>
                    <a:pt x="790" y="210"/>
                  </a:lnTo>
                  <a:lnTo>
                    <a:pt x="791" y="210"/>
                  </a:lnTo>
                  <a:lnTo>
                    <a:pt x="793" y="208"/>
                  </a:lnTo>
                  <a:lnTo>
                    <a:pt x="794" y="206"/>
                  </a:lnTo>
                  <a:lnTo>
                    <a:pt x="796" y="204"/>
                  </a:lnTo>
                  <a:lnTo>
                    <a:pt x="801" y="206"/>
                  </a:lnTo>
                  <a:lnTo>
                    <a:pt x="807" y="204"/>
                  </a:lnTo>
                  <a:lnTo>
                    <a:pt x="815" y="201"/>
                  </a:lnTo>
                  <a:lnTo>
                    <a:pt x="823" y="194"/>
                  </a:lnTo>
                  <a:lnTo>
                    <a:pt x="831" y="189"/>
                  </a:lnTo>
                  <a:lnTo>
                    <a:pt x="837" y="182"/>
                  </a:lnTo>
                  <a:lnTo>
                    <a:pt x="843" y="176"/>
                  </a:lnTo>
                  <a:lnTo>
                    <a:pt x="847" y="173"/>
                  </a:lnTo>
                  <a:lnTo>
                    <a:pt x="848" y="176"/>
                  </a:lnTo>
                  <a:lnTo>
                    <a:pt x="848" y="178"/>
                  </a:lnTo>
                  <a:lnTo>
                    <a:pt x="848" y="182"/>
                  </a:lnTo>
                  <a:lnTo>
                    <a:pt x="848" y="183"/>
                  </a:lnTo>
                  <a:lnTo>
                    <a:pt x="848" y="185"/>
                  </a:lnTo>
                  <a:lnTo>
                    <a:pt x="848" y="189"/>
                  </a:lnTo>
                  <a:lnTo>
                    <a:pt x="848" y="190"/>
                  </a:lnTo>
                  <a:lnTo>
                    <a:pt x="848" y="194"/>
                  </a:lnTo>
                  <a:lnTo>
                    <a:pt x="855" y="194"/>
                  </a:lnTo>
                  <a:lnTo>
                    <a:pt x="855" y="196"/>
                  </a:lnTo>
                  <a:lnTo>
                    <a:pt x="855" y="199"/>
                  </a:lnTo>
                  <a:lnTo>
                    <a:pt x="855" y="201"/>
                  </a:lnTo>
                  <a:lnTo>
                    <a:pt x="855" y="201"/>
                  </a:lnTo>
                  <a:lnTo>
                    <a:pt x="853" y="203"/>
                  </a:lnTo>
                  <a:lnTo>
                    <a:pt x="853" y="204"/>
                  </a:lnTo>
                  <a:lnTo>
                    <a:pt x="853" y="206"/>
                  </a:lnTo>
                  <a:lnTo>
                    <a:pt x="851" y="206"/>
                  </a:lnTo>
                  <a:lnTo>
                    <a:pt x="853" y="206"/>
                  </a:lnTo>
                  <a:lnTo>
                    <a:pt x="853" y="206"/>
                  </a:lnTo>
                  <a:lnTo>
                    <a:pt x="853" y="206"/>
                  </a:lnTo>
                  <a:lnTo>
                    <a:pt x="855" y="206"/>
                  </a:lnTo>
                  <a:lnTo>
                    <a:pt x="855" y="206"/>
                  </a:lnTo>
                  <a:lnTo>
                    <a:pt x="856" y="206"/>
                  </a:lnTo>
                  <a:lnTo>
                    <a:pt x="858" y="206"/>
                  </a:lnTo>
                  <a:lnTo>
                    <a:pt x="858" y="206"/>
                  </a:lnTo>
                  <a:lnTo>
                    <a:pt x="858" y="208"/>
                  </a:lnTo>
                  <a:lnTo>
                    <a:pt x="858" y="210"/>
                  </a:lnTo>
                  <a:lnTo>
                    <a:pt x="858" y="211"/>
                  </a:lnTo>
                  <a:lnTo>
                    <a:pt x="858" y="213"/>
                  </a:lnTo>
                  <a:lnTo>
                    <a:pt x="858" y="215"/>
                  </a:lnTo>
                  <a:lnTo>
                    <a:pt x="858" y="215"/>
                  </a:lnTo>
                  <a:lnTo>
                    <a:pt x="858" y="217"/>
                  </a:lnTo>
                  <a:lnTo>
                    <a:pt x="858" y="218"/>
                  </a:lnTo>
                  <a:lnTo>
                    <a:pt x="858" y="218"/>
                  </a:lnTo>
                  <a:lnTo>
                    <a:pt x="859" y="220"/>
                  </a:lnTo>
                  <a:lnTo>
                    <a:pt x="859" y="220"/>
                  </a:lnTo>
                  <a:lnTo>
                    <a:pt x="859" y="222"/>
                  </a:lnTo>
                  <a:lnTo>
                    <a:pt x="859" y="222"/>
                  </a:lnTo>
                  <a:lnTo>
                    <a:pt x="861" y="224"/>
                  </a:lnTo>
                  <a:lnTo>
                    <a:pt x="861" y="224"/>
                  </a:lnTo>
                  <a:lnTo>
                    <a:pt x="862" y="224"/>
                  </a:lnTo>
                  <a:lnTo>
                    <a:pt x="861" y="227"/>
                  </a:lnTo>
                  <a:lnTo>
                    <a:pt x="861" y="229"/>
                  </a:lnTo>
                  <a:lnTo>
                    <a:pt x="859" y="231"/>
                  </a:lnTo>
                  <a:lnTo>
                    <a:pt x="859" y="232"/>
                  </a:lnTo>
                  <a:lnTo>
                    <a:pt x="858" y="232"/>
                  </a:lnTo>
                  <a:lnTo>
                    <a:pt x="856" y="234"/>
                  </a:lnTo>
                  <a:lnTo>
                    <a:pt x="855" y="234"/>
                  </a:lnTo>
                  <a:lnTo>
                    <a:pt x="853" y="234"/>
                  </a:lnTo>
                  <a:lnTo>
                    <a:pt x="858" y="241"/>
                  </a:lnTo>
                  <a:lnTo>
                    <a:pt x="861" y="244"/>
                  </a:lnTo>
                  <a:lnTo>
                    <a:pt x="866" y="250"/>
                  </a:lnTo>
                  <a:lnTo>
                    <a:pt x="870" y="251"/>
                  </a:lnTo>
                  <a:lnTo>
                    <a:pt x="875" y="255"/>
                  </a:lnTo>
                  <a:lnTo>
                    <a:pt x="882" y="257"/>
                  </a:lnTo>
                  <a:lnTo>
                    <a:pt x="886" y="260"/>
                  </a:lnTo>
                  <a:lnTo>
                    <a:pt x="893" y="262"/>
                  </a:lnTo>
                  <a:lnTo>
                    <a:pt x="889" y="267"/>
                  </a:lnTo>
                  <a:lnTo>
                    <a:pt x="885" y="271"/>
                  </a:lnTo>
                  <a:lnTo>
                    <a:pt x="878" y="272"/>
                  </a:lnTo>
                  <a:lnTo>
                    <a:pt x="870" y="276"/>
                  </a:lnTo>
                  <a:lnTo>
                    <a:pt x="866" y="278"/>
                  </a:lnTo>
                  <a:lnTo>
                    <a:pt x="861" y="279"/>
                  </a:lnTo>
                  <a:lnTo>
                    <a:pt x="859" y="281"/>
                  </a:lnTo>
                  <a:lnTo>
                    <a:pt x="861" y="281"/>
                  </a:lnTo>
                  <a:lnTo>
                    <a:pt x="861" y="281"/>
                  </a:lnTo>
                  <a:lnTo>
                    <a:pt x="862" y="281"/>
                  </a:lnTo>
                  <a:lnTo>
                    <a:pt x="864" y="281"/>
                  </a:lnTo>
                  <a:lnTo>
                    <a:pt x="866" y="279"/>
                  </a:lnTo>
                  <a:lnTo>
                    <a:pt x="867" y="279"/>
                  </a:lnTo>
                  <a:lnTo>
                    <a:pt x="867" y="279"/>
                  </a:lnTo>
                  <a:lnTo>
                    <a:pt x="869" y="279"/>
                  </a:lnTo>
                  <a:lnTo>
                    <a:pt x="870" y="279"/>
                  </a:lnTo>
                  <a:lnTo>
                    <a:pt x="872" y="279"/>
                  </a:lnTo>
                  <a:lnTo>
                    <a:pt x="874" y="279"/>
                  </a:lnTo>
                  <a:lnTo>
                    <a:pt x="875" y="278"/>
                  </a:lnTo>
                  <a:lnTo>
                    <a:pt x="877" y="278"/>
                  </a:lnTo>
                  <a:lnTo>
                    <a:pt x="880" y="276"/>
                  </a:lnTo>
                  <a:lnTo>
                    <a:pt x="883" y="276"/>
                  </a:lnTo>
                  <a:lnTo>
                    <a:pt x="885" y="276"/>
                  </a:lnTo>
                  <a:lnTo>
                    <a:pt x="888" y="276"/>
                  </a:lnTo>
                  <a:lnTo>
                    <a:pt x="891" y="276"/>
                  </a:lnTo>
                  <a:lnTo>
                    <a:pt x="894" y="276"/>
                  </a:lnTo>
                  <a:lnTo>
                    <a:pt x="897" y="276"/>
                  </a:lnTo>
                  <a:lnTo>
                    <a:pt x="899" y="278"/>
                  </a:lnTo>
                  <a:lnTo>
                    <a:pt x="899" y="278"/>
                  </a:lnTo>
                  <a:lnTo>
                    <a:pt x="901" y="278"/>
                  </a:lnTo>
                  <a:lnTo>
                    <a:pt x="904" y="276"/>
                  </a:lnTo>
                  <a:lnTo>
                    <a:pt x="905" y="276"/>
                  </a:lnTo>
                  <a:lnTo>
                    <a:pt x="905" y="276"/>
                  </a:lnTo>
                  <a:lnTo>
                    <a:pt x="905" y="278"/>
                  </a:lnTo>
                  <a:lnTo>
                    <a:pt x="905" y="278"/>
                  </a:lnTo>
                  <a:lnTo>
                    <a:pt x="905" y="279"/>
                  </a:lnTo>
                  <a:lnTo>
                    <a:pt x="905" y="281"/>
                  </a:lnTo>
                  <a:lnTo>
                    <a:pt x="905" y="283"/>
                  </a:lnTo>
                  <a:lnTo>
                    <a:pt x="905" y="283"/>
                  </a:lnTo>
                  <a:lnTo>
                    <a:pt x="905" y="285"/>
                  </a:lnTo>
                  <a:lnTo>
                    <a:pt x="905" y="288"/>
                  </a:lnTo>
                  <a:lnTo>
                    <a:pt x="905" y="290"/>
                  </a:lnTo>
                  <a:lnTo>
                    <a:pt x="905" y="292"/>
                  </a:lnTo>
                  <a:lnTo>
                    <a:pt x="905" y="293"/>
                  </a:lnTo>
                  <a:lnTo>
                    <a:pt x="904" y="293"/>
                  </a:lnTo>
                  <a:lnTo>
                    <a:pt x="902" y="295"/>
                  </a:lnTo>
                  <a:lnTo>
                    <a:pt x="901" y="295"/>
                  </a:lnTo>
                  <a:lnTo>
                    <a:pt x="897" y="297"/>
                  </a:lnTo>
                  <a:lnTo>
                    <a:pt x="897" y="297"/>
                  </a:lnTo>
                  <a:lnTo>
                    <a:pt x="899" y="299"/>
                  </a:lnTo>
                  <a:lnTo>
                    <a:pt x="899" y="300"/>
                  </a:lnTo>
                  <a:lnTo>
                    <a:pt x="901" y="300"/>
                  </a:lnTo>
                  <a:lnTo>
                    <a:pt x="901" y="302"/>
                  </a:lnTo>
                  <a:lnTo>
                    <a:pt x="901" y="302"/>
                  </a:lnTo>
                  <a:lnTo>
                    <a:pt x="902" y="302"/>
                  </a:lnTo>
                  <a:lnTo>
                    <a:pt x="902" y="304"/>
                  </a:lnTo>
                  <a:lnTo>
                    <a:pt x="901" y="307"/>
                  </a:lnTo>
                  <a:lnTo>
                    <a:pt x="897" y="309"/>
                  </a:lnTo>
                  <a:lnTo>
                    <a:pt x="896" y="311"/>
                  </a:lnTo>
                  <a:lnTo>
                    <a:pt x="893" y="313"/>
                  </a:lnTo>
                  <a:lnTo>
                    <a:pt x="889" y="314"/>
                  </a:lnTo>
                  <a:lnTo>
                    <a:pt x="888" y="313"/>
                  </a:lnTo>
                  <a:lnTo>
                    <a:pt x="885" y="313"/>
                  </a:lnTo>
                  <a:lnTo>
                    <a:pt x="882" y="311"/>
                  </a:lnTo>
                  <a:lnTo>
                    <a:pt x="878" y="314"/>
                  </a:lnTo>
                  <a:lnTo>
                    <a:pt x="874" y="316"/>
                  </a:lnTo>
                  <a:lnTo>
                    <a:pt x="867" y="318"/>
                  </a:lnTo>
                  <a:lnTo>
                    <a:pt x="862" y="320"/>
                  </a:lnTo>
                  <a:lnTo>
                    <a:pt x="859" y="321"/>
                  </a:lnTo>
                  <a:lnTo>
                    <a:pt x="855" y="323"/>
                  </a:lnTo>
                  <a:lnTo>
                    <a:pt x="853" y="325"/>
                  </a:lnTo>
                  <a:lnTo>
                    <a:pt x="851" y="330"/>
                  </a:lnTo>
                  <a:lnTo>
                    <a:pt x="850" y="330"/>
                  </a:lnTo>
                  <a:lnTo>
                    <a:pt x="848" y="332"/>
                  </a:lnTo>
                  <a:lnTo>
                    <a:pt x="848" y="333"/>
                  </a:lnTo>
                  <a:lnTo>
                    <a:pt x="847" y="335"/>
                  </a:lnTo>
                  <a:lnTo>
                    <a:pt x="847" y="337"/>
                  </a:lnTo>
                  <a:lnTo>
                    <a:pt x="845" y="337"/>
                  </a:lnTo>
                  <a:lnTo>
                    <a:pt x="843" y="339"/>
                  </a:lnTo>
                  <a:lnTo>
                    <a:pt x="840" y="339"/>
                  </a:lnTo>
                  <a:lnTo>
                    <a:pt x="839" y="339"/>
                  </a:lnTo>
                  <a:lnTo>
                    <a:pt x="810" y="335"/>
                  </a:lnTo>
                  <a:lnTo>
                    <a:pt x="805" y="335"/>
                  </a:lnTo>
                  <a:lnTo>
                    <a:pt x="801" y="335"/>
                  </a:lnTo>
                  <a:lnTo>
                    <a:pt x="796" y="335"/>
                  </a:lnTo>
                  <a:lnTo>
                    <a:pt x="793" y="335"/>
                  </a:lnTo>
                  <a:lnTo>
                    <a:pt x="788" y="335"/>
                  </a:lnTo>
                  <a:lnTo>
                    <a:pt x="783" y="335"/>
                  </a:lnTo>
                  <a:lnTo>
                    <a:pt x="778" y="335"/>
                  </a:lnTo>
                  <a:lnTo>
                    <a:pt x="774" y="335"/>
                  </a:lnTo>
                  <a:lnTo>
                    <a:pt x="764" y="335"/>
                  </a:lnTo>
                  <a:lnTo>
                    <a:pt x="758" y="339"/>
                  </a:lnTo>
                  <a:lnTo>
                    <a:pt x="751" y="342"/>
                  </a:lnTo>
                  <a:lnTo>
                    <a:pt x="745" y="347"/>
                  </a:lnTo>
                  <a:lnTo>
                    <a:pt x="740" y="353"/>
                  </a:lnTo>
                  <a:lnTo>
                    <a:pt x="734" y="358"/>
                  </a:lnTo>
                  <a:lnTo>
                    <a:pt x="728" y="361"/>
                  </a:lnTo>
                  <a:lnTo>
                    <a:pt x="721" y="365"/>
                  </a:lnTo>
                  <a:lnTo>
                    <a:pt x="717" y="367"/>
                  </a:lnTo>
                  <a:lnTo>
                    <a:pt x="710" y="370"/>
                  </a:lnTo>
                  <a:lnTo>
                    <a:pt x="704" y="375"/>
                  </a:lnTo>
                  <a:lnTo>
                    <a:pt x="698" y="381"/>
                  </a:lnTo>
                  <a:lnTo>
                    <a:pt x="693" y="386"/>
                  </a:lnTo>
                  <a:lnTo>
                    <a:pt x="688" y="391"/>
                  </a:lnTo>
                  <a:lnTo>
                    <a:pt x="685" y="396"/>
                  </a:lnTo>
                  <a:lnTo>
                    <a:pt x="683" y="402"/>
                  </a:lnTo>
                  <a:lnTo>
                    <a:pt x="686" y="402"/>
                  </a:lnTo>
                  <a:lnTo>
                    <a:pt x="690" y="400"/>
                  </a:lnTo>
                  <a:lnTo>
                    <a:pt x="691" y="400"/>
                  </a:lnTo>
                  <a:lnTo>
                    <a:pt x="693" y="396"/>
                  </a:lnTo>
                  <a:lnTo>
                    <a:pt x="694" y="395"/>
                  </a:lnTo>
                  <a:lnTo>
                    <a:pt x="694" y="393"/>
                  </a:lnTo>
                  <a:lnTo>
                    <a:pt x="696" y="391"/>
                  </a:lnTo>
                  <a:lnTo>
                    <a:pt x="698" y="389"/>
                  </a:lnTo>
                  <a:lnTo>
                    <a:pt x="705" y="384"/>
                  </a:lnTo>
                  <a:lnTo>
                    <a:pt x="715" y="379"/>
                  </a:lnTo>
                  <a:lnTo>
                    <a:pt x="723" y="372"/>
                  </a:lnTo>
                  <a:lnTo>
                    <a:pt x="731" y="367"/>
                  </a:lnTo>
                  <a:lnTo>
                    <a:pt x="740" y="361"/>
                  </a:lnTo>
                  <a:lnTo>
                    <a:pt x="748" y="356"/>
                  </a:lnTo>
                  <a:lnTo>
                    <a:pt x="758" y="353"/>
                  </a:lnTo>
                  <a:lnTo>
                    <a:pt x="767" y="353"/>
                  </a:lnTo>
                  <a:lnTo>
                    <a:pt x="769" y="353"/>
                  </a:lnTo>
                  <a:lnTo>
                    <a:pt x="772" y="353"/>
                  </a:lnTo>
                  <a:lnTo>
                    <a:pt x="774" y="353"/>
                  </a:lnTo>
                  <a:lnTo>
                    <a:pt x="775" y="354"/>
                  </a:lnTo>
                  <a:lnTo>
                    <a:pt x="778" y="356"/>
                  </a:lnTo>
                  <a:lnTo>
                    <a:pt x="780" y="358"/>
                  </a:lnTo>
                  <a:lnTo>
                    <a:pt x="780" y="360"/>
                  </a:lnTo>
                  <a:lnTo>
                    <a:pt x="780" y="361"/>
                  </a:lnTo>
                  <a:lnTo>
                    <a:pt x="780" y="365"/>
                  </a:lnTo>
                  <a:lnTo>
                    <a:pt x="780" y="367"/>
                  </a:lnTo>
                  <a:lnTo>
                    <a:pt x="778" y="370"/>
                  </a:lnTo>
                  <a:lnTo>
                    <a:pt x="777" y="372"/>
                  </a:lnTo>
                  <a:lnTo>
                    <a:pt x="775" y="372"/>
                  </a:lnTo>
                  <a:lnTo>
                    <a:pt x="774" y="374"/>
                  </a:lnTo>
                  <a:lnTo>
                    <a:pt x="772" y="374"/>
                  </a:lnTo>
                  <a:lnTo>
                    <a:pt x="770" y="374"/>
                  </a:lnTo>
                  <a:lnTo>
                    <a:pt x="767" y="374"/>
                  </a:lnTo>
                  <a:lnTo>
                    <a:pt x="766" y="374"/>
                  </a:lnTo>
                  <a:lnTo>
                    <a:pt x="764" y="374"/>
                  </a:lnTo>
                  <a:lnTo>
                    <a:pt x="761" y="372"/>
                  </a:lnTo>
                  <a:lnTo>
                    <a:pt x="759" y="372"/>
                  </a:lnTo>
                  <a:lnTo>
                    <a:pt x="756" y="372"/>
                  </a:lnTo>
                  <a:lnTo>
                    <a:pt x="755" y="370"/>
                  </a:lnTo>
                  <a:lnTo>
                    <a:pt x="751" y="370"/>
                  </a:lnTo>
                  <a:lnTo>
                    <a:pt x="750" y="370"/>
                  </a:lnTo>
                  <a:lnTo>
                    <a:pt x="748" y="370"/>
                  </a:lnTo>
                  <a:lnTo>
                    <a:pt x="747" y="372"/>
                  </a:lnTo>
                  <a:lnTo>
                    <a:pt x="745" y="372"/>
                  </a:lnTo>
                  <a:lnTo>
                    <a:pt x="745" y="372"/>
                  </a:lnTo>
                  <a:lnTo>
                    <a:pt x="744" y="374"/>
                  </a:lnTo>
                  <a:lnTo>
                    <a:pt x="744" y="375"/>
                  </a:lnTo>
                  <a:lnTo>
                    <a:pt x="744" y="375"/>
                  </a:lnTo>
                  <a:lnTo>
                    <a:pt x="759" y="384"/>
                  </a:lnTo>
                  <a:lnTo>
                    <a:pt x="761" y="384"/>
                  </a:lnTo>
                  <a:lnTo>
                    <a:pt x="763" y="382"/>
                  </a:lnTo>
                  <a:lnTo>
                    <a:pt x="764" y="382"/>
                  </a:lnTo>
                  <a:lnTo>
                    <a:pt x="766" y="382"/>
                  </a:lnTo>
                  <a:lnTo>
                    <a:pt x="767" y="382"/>
                  </a:lnTo>
                  <a:lnTo>
                    <a:pt x="767" y="382"/>
                  </a:lnTo>
                  <a:lnTo>
                    <a:pt x="769" y="382"/>
                  </a:lnTo>
                  <a:lnTo>
                    <a:pt x="770" y="382"/>
                  </a:lnTo>
                  <a:lnTo>
                    <a:pt x="769" y="384"/>
                  </a:lnTo>
                  <a:lnTo>
                    <a:pt x="767" y="386"/>
                  </a:lnTo>
                  <a:lnTo>
                    <a:pt x="766" y="388"/>
                  </a:lnTo>
                  <a:lnTo>
                    <a:pt x="766" y="389"/>
                  </a:lnTo>
                  <a:lnTo>
                    <a:pt x="764" y="391"/>
                  </a:lnTo>
                  <a:lnTo>
                    <a:pt x="763" y="393"/>
                  </a:lnTo>
                  <a:lnTo>
                    <a:pt x="763" y="395"/>
                  </a:lnTo>
                  <a:lnTo>
                    <a:pt x="763" y="396"/>
                  </a:lnTo>
                  <a:lnTo>
                    <a:pt x="763" y="403"/>
                  </a:lnTo>
                  <a:lnTo>
                    <a:pt x="766" y="407"/>
                  </a:lnTo>
                  <a:lnTo>
                    <a:pt x="770" y="410"/>
                  </a:lnTo>
                  <a:lnTo>
                    <a:pt x="777" y="414"/>
                  </a:lnTo>
                  <a:lnTo>
                    <a:pt x="783" y="415"/>
                  </a:lnTo>
                  <a:lnTo>
                    <a:pt x="790" y="415"/>
                  </a:lnTo>
                  <a:lnTo>
                    <a:pt x="796" y="415"/>
                  </a:lnTo>
                  <a:lnTo>
                    <a:pt x="802" y="415"/>
                  </a:lnTo>
                  <a:lnTo>
                    <a:pt x="802" y="421"/>
                  </a:lnTo>
                  <a:lnTo>
                    <a:pt x="801" y="422"/>
                  </a:lnTo>
                  <a:lnTo>
                    <a:pt x="797" y="422"/>
                  </a:lnTo>
                  <a:lnTo>
                    <a:pt x="796" y="422"/>
                  </a:lnTo>
                  <a:lnTo>
                    <a:pt x="793" y="422"/>
                  </a:lnTo>
                  <a:lnTo>
                    <a:pt x="791" y="422"/>
                  </a:lnTo>
                  <a:lnTo>
                    <a:pt x="790" y="422"/>
                  </a:lnTo>
                  <a:lnTo>
                    <a:pt x="786" y="424"/>
                  </a:lnTo>
                  <a:lnTo>
                    <a:pt x="785" y="424"/>
                  </a:lnTo>
                  <a:lnTo>
                    <a:pt x="780" y="428"/>
                  </a:lnTo>
                  <a:lnTo>
                    <a:pt x="777" y="429"/>
                  </a:lnTo>
                  <a:lnTo>
                    <a:pt x="772" y="433"/>
                  </a:lnTo>
                  <a:lnTo>
                    <a:pt x="769" y="435"/>
                  </a:lnTo>
                  <a:lnTo>
                    <a:pt x="766" y="438"/>
                  </a:lnTo>
                  <a:lnTo>
                    <a:pt x="763" y="440"/>
                  </a:lnTo>
                  <a:lnTo>
                    <a:pt x="759" y="443"/>
                  </a:lnTo>
                  <a:lnTo>
                    <a:pt x="755" y="445"/>
                  </a:lnTo>
                  <a:lnTo>
                    <a:pt x="753" y="447"/>
                  </a:lnTo>
                  <a:lnTo>
                    <a:pt x="750" y="447"/>
                  </a:lnTo>
                  <a:lnTo>
                    <a:pt x="747" y="449"/>
                  </a:lnTo>
                  <a:lnTo>
                    <a:pt x="744" y="449"/>
                  </a:lnTo>
                  <a:lnTo>
                    <a:pt x="742" y="449"/>
                  </a:lnTo>
                  <a:lnTo>
                    <a:pt x="739" y="450"/>
                  </a:lnTo>
                  <a:lnTo>
                    <a:pt x="737" y="450"/>
                  </a:lnTo>
                  <a:lnTo>
                    <a:pt x="737" y="452"/>
                  </a:lnTo>
                  <a:lnTo>
                    <a:pt x="736" y="452"/>
                  </a:lnTo>
                  <a:lnTo>
                    <a:pt x="736" y="450"/>
                  </a:lnTo>
                  <a:lnTo>
                    <a:pt x="734" y="450"/>
                  </a:lnTo>
                  <a:lnTo>
                    <a:pt x="734" y="450"/>
                  </a:lnTo>
                  <a:lnTo>
                    <a:pt x="732" y="450"/>
                  </a:lnTo>
                  <a:lnTo>
                    <a:pt x="732" y="449"/>
                  </a:lnTo>
                  <a:lnTo>
                    <a:pt x="732" y="449"/>
                  </a:lnTo>
                  <a:lnTo>
                    <a:pt x="731" y="447"/>
                  </a:lnTo>
                  <a:lnTo>
                    <a:pt x="732" y="440"/>
                  </a:lnTo>
                  <a:lnTo>
                    <a:pt x="737" y="435"/>
                  </a:lnTo>
                  <a:lnTo>
                    <a:pt x="744" y="431"/>
                  </a:lnTo>
                  <a:lnTo>
                    <a:pt x="750" y="429"/>
                  </a:lnTo>
                  <a:lnTo>
                    <a:pt x="756" y="428"/>
                  </a:lnTo>
                  <a:lnTo>
                    <a:pt x="764" y="426"/>
                  </a:lnTo>
                  <a:lnTo>
                    <a:pt x="769" y="424"/>
                  </a:lnTo>
                  <a:lnTo>
                    <a:pt x="774" y="422"/>
                  </a:lnTo>
                  <a:lnTo>
                    <a:pt x="770" y="422"/>
                  </a:lnTo>
                  <a:lnTo>
                    <a:pt x="769" y="421"/>
                  </a:lnTo>
                  <a:lnTo>
                    <a:pt x="767" y="419"/>
                  </a:lnTo>
                  <a:lnTo>
                    <a:pt x="764" y="419"/>
                  </a:lnTo>
                  <a:lnTo>
                    <a:pt x="763" y="417"/>
                  </a:lnTo>
                  <a:lnTo>
                    <a:pt x="761" y="415"/>
                  </a:lnTo>
                  <a:lnTo>
                    <a:pt x="759" y="415"/>
                  </a:lnTo>
                  <a:lnTo>
                    <a:pt x="756" y="415"/>
                  </a:lnTo>
                  <a:lnTo>
                    <a:pt x="755" y="415"/>
                  </a:lnTo>
                  <a:lnTo>
                    <a:pt x="753" y="417"/>
                  </a:lnTo>
                  <a:lnTo>
                    <a:pt x="751" y="417"/>
                  </a:lnTo>
                  <a:lnTo>
                    <a:pt x="748" y="419"/>
                  </a:lnTo>
                  <a:lnTo>
                    <a:pt x="747" y="421"/>
                  </a:lnTo>
                  <a:lnTo>
                    <a:pt x="745" y="422"/>
                  </a:lnTo>
                  <a:lnTo>
                    <a:pt x="744" y="424"/>
                  </a:lnTo>
                  <a:lnTo>
                    <a:pt x="742" y="424"/>
                  </a:lnTo>
                  <a:lnTo>
                    <a:pt x="740" y="424"/>
                  </a:lnTo>
                  <a:lnTo>
                    <a:pt x="739" y="426"/>
                  </a:lnTo>
                  <a:lnTo>
                    <a:pt x="739" y="426"/>
                  </a:lnTo>
                  <a:lnTo>
                    <a:pt x="737" y="426"/>
                  </a:lnTo>
                  <a:lnTo>
                    <a:pt x="736" y="426"/>
                  </a:lnTo>
                  <a:lnTo>
                    <a:pt x="736" y="428"/>
                  </a:lnTo>
                  <a:lnTo>
                    <a:pt x="734" y="428"/>
                  </a:lnTo>
                  <a:lnTo>
                    <a:pt x="734" y="428"/>
                  </a:lnTo>
                  <a:lnTo>
                    <a:pt x="731" y="4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8" name="Freeform 466"/>
            <p:cNvSpPr>
              <a:spLocks/>
            </p:cNvSpPr>
            <p:nvPr/>
          </p:nvSpPr>
          <p:spPr bwMode="auto">
            <a:xfrm>
              <a:off x="152400" y="1508598"/>
              <a:ext cx="951930" cy="504088"/>
            </a:xfrm>
            <a:custGeom>
              <a:avLst/>
              <a:gdLst/>
              <a:ahLst/>
              <a:cxnLst>
                <a:cxn ang="0">
                  <a:pos x="338" y="227"/>
                </a:cxn>
                <a:cxn ang="0">
                  <a:pos x="336" y="199"/>
                </a:cxn>
                <a:cxn ang="0">
                  <a:pos x="328" y="188"/>
                </a:cxn>
                <a:cxn ang="0">
                  <a:pos x="311" y="190"/>
                </a:cxn>
                <a:cxn ang="0">
                  <a:pos x="297" y="174"/>
                </a:cxn>
                <a:cxn ang="0">
                  <a:pos x="248" y="160"/>
                </a:cxn>
                <a:cxn ang="0">
                  <a:pos x="232" y="146"/>
                </a:cxn>
                <a:cxn ang="0">
                  <a:pos x="217" y="153"/>
                </a:cxn>
                <a:cxn ang="0">
                  <a:pos x="187" y="173"/>
                </a:cxn>
                <a:cxn ang="0">
                  <a:pos x="160" y="176"/>
                </a:cxn>
                <a:cxn ang="0">
                  <a:pos x="175" y="159"/>
                </a:cxn>
                <a:cxn ang="0">
                  <a:pos x="179" y="148"/>
                </a:cxn>
                <a:cxn ang="0">
                  <a:pos x="146" y="167"/>
                </a:cxn>
                <a:cxn ang="0">
                  <a:pos x="132" y="183"/>
                </a:cxn>
                <a:cxn ang="0">
                  <a:pos x="117" y="188"/>
                </a:cxn>
                <a:cxn ang="0">
                  <a:pos x="97" y="197"/>
                </a:cxn>
                <a:cxn ang="0">
                  <a:pos x="70" y="213"/>
                </a:cxn>
                <a:cxn ang="0">
                  <a:pos x="33" y="230"/>
                </a:cxn>
                <a:cxn ang="0">
                  <a:pos x="0" y="239"/>
                </a:cxn>
                <a:cxn ang="0">
                  <a:pos x="0" y="232"/>
                </a:cxn>
                <a:cxn ang="0">
                  <a:pos x="24" y="222"/>
                </a:cxn>
                <a:cxn ang="0">
                  <a:pos x="64" y="201"/>
                </a:cxn>
                <a:cxn ang="0">
                  <a:pos x="76" y="183"/>
                </a:cxn>
                <a:cxn ang="0">
                  <a:pos x="68" y="185"/>
                </a:cxn>
                <a:cxn ang="0">
                  <a:pos x="54" y="188"/>
                </a:cxn>
                <a:cxn ang="0">
                  <a:pos x="35" y="181"/>
                </a:cxn>
                <a:cxn ang="0">
                  <a:pos x="57" y="157"/>
                </a:cxn>
                <a:cxn ang="0">
                  <a:pos x="30" y="166"/>
                </a:cxn>
                <a:cxn ang="0">
                  <a:pos x="48" y="141"/>
                </a:cxn>
                <a:cxn ang="0">
                  <a:pos x="75" y="119"/>
                </a:cxn>
                <a:cxn ang="0">
                  <a:pos x="106" y="110"/>
                </a:cxn>
                <a:cxn ang="0">
                  <a:pos x="143" y="92"/>
                </a:cxn>
                <a:cxn ang="0">
                  <a:pos x="129" y="94"/>
                </a:cxn>
                <a:cxn ang="0">
                  <a:pos x="111" y="92"/>
                </a:cxn>
                <a:cxn ang="0">
                  <a:pos x="111" y="85"/>
                </a:cxn>
                <a:cxn ang="0">
                  <a:pos x="171" y="70"/>
                </a:cxn>
                <a:cxn ang="0">
                  <a:pos x="183" y="68"/>
                </a:cxn>
                <a:cxn ang="0">
                  <a:pos x="162" y="49"/>
                </a:cxn>
                <a:cxn ang="0">
                  <a:pos x="178" y="33"/>
                </a:cxn>
                <a:cxn ang="0">
                  <a:pos x="240" y="9"/>
                </a:cxn>
                <a:cxn ang="0">
                  <a:pos x="284" y="2"/>
                </a:cxn>
                <a:cxn ang="0">
                  <a:pos x="303" y="0"/>
                </a:cxn>
                <a:cxn ang="0">
                  <a:pos x="317" y="3"/>
                </a:cxn>
                <a:cxn ang="0">
                  <a:pos x="341" y="3"/>
                </a:cxn>
                <a:cxn ang="0">
                  <a:pos x="406" y="17"/>
                </a:cxn>
                <a:cxn ang="0">
                  <a:pos x="436" y="16"/>
                </a:cxn>
                <a:cxn ang="0">
                  <a:pos x="311" y="155"/>
                </a:cxn>
                <a:cxn ang="0">
                  <a:pos x="320" y="162"/>
                </a:cxn>
                <a:cxn ang="0">
                  <a:pos x="319" y="173"/>
                </a:cxn>
                <a:cxn ang="0">
                  <a:pos x="330" y="176"/>
                </a:cxn>
                <a:cxn ang="0">
                  <a:pos x="347" y="166"/>
                </a:cxn>
                <a:cxn ang="0">
                  <a:pos x="357" y="190"/>
                </a:cxn>
                <a:cxn ang="0">
                  <a:pos x="352" y="208"/>
                </a:cxn>
                <a:cxn ang="0">
                  <a:pos x="357" y="223"/>
                </a:cxn>
                <a:cxn ang="0">
                  <a:pos x="351" y="241"/>
                </a:cxn>
              </a:cxnLst>
              <a:rect l="0" t="0" r="r" b="b"/>
              <a:pathLst>
                <a:path w="438" h="246">
                  <a:moveTo>
                    <a:pt x="343" y="242"/>
                  </a:moveTo>
                  <a:lnTo>
                    <a:pt x="341" y="242"/>
                  </a:lnTo>
                  <a:lnTo>
                    <a:pt x="340" y="241"/>
                  </a:lnTo>
                  <a:lnTo>
                    <a:pt x="340" y="237"/>
                  </a:lnTo>
                  <a:lnTo>
                    <a:pt x="338" y="234"/>
                  </a:lnTo>
                  <a:lnTo>
                    <a:pt x="338" y="230"/>
                  </a:lnTo>
                  <a:lnTo>
                    <a:pt x="338" y="227"/>
                  </a:lnTo>
                  <a:lnTo>
                    <a:pt x="338" y="223"/>
                  </a:lnTo>
                  <a:lnTo>
                    <a:pt x="338" y="220"/>
                  </a:lnTo>
                  <a:lnTo>
                    <a:pt x="338" y="218"/>
                  </a:lnTo>
                  <a:lnTo>
                    <a:pt x="336" y="215"/>
                  </a:lnTo>
                  <a:lnTo>
                    <a:pt x="336" y="209"/>
                  </a:lnTo>
                  <a:lnTo>
                    <a:pt x="336" y="204"/>
                  </a:lnTo>
                  <a:lnTo>
                    <a:pt x="336" y="199"/>
                  </a:lnTo>
                  <a:lnTo>
                    <a:pt x="336" y="194"/>
                  </a:lnTo>
                  <a:lnTo>
                    <a:pt x="336" y="190"/>
                  </a:lnTo>
                  <a:lnTo>
                    <a:pt x="336" y="187"/>
                  </a:lnTo>
                  <a:lnTo>
                    <a:pt x="335" y="188"/>
                  </a:lnTo>
                  <a:lnTo>
                    <a:pt x="333" y="188"/>
                  </a:lnTo>
                  <a:lnTo>
                    <a:pt x="330" y="188"/>
                  </a:lnTo>
                  <a:lnTo>
                    <a:pt x="328" y="188"/>
                  </a:lnTo>
                  <a:lnTo>
                    <a:pt x="325" y="187"/>
                  </a:lnTo>
                  <a:lnTo>
                    <a:pt x="324" y="187"/>
                  </a:lnTo>
                  <a:lnTo>
                    <a:pt x="320" y="185"/>
                  </a:lnTo>
                  <a:lnTo>
                    <a:pt x="320" y="183"/>
                  </a:lnTo>
                  <a:lnTo>
                    <a:pt x="313" y="197"/>
                  </a:lnTo>
                  <a:lnTo>
                    <a:pt x="313" y="192"/>
                  </a:lnTo>
                  <a:lnTo>
                    <a:pt x="311" y="190"/>
                  </a:lnTo>
                  <a:lnTo>
                    <a:pt x="309" y="188"/>
                  </a:lnTo>
                  <a:lnTo>
                    <a:pt x="308" y="187"/>
                  </a:lnTo>
                  <a:lnTo>
                    <a:pt x="306" y="185"/>
                  </a:lnTo>
                  <a:lnTo>
                    <a:pt x="306" y="181"/>
                  </a:lnTo>
                  <a:lnTo>
                    <a:pt x="305" y="180"/>
                  </a:lnTo>
                  <a:lnTo>
                    <a:pt x="305" y="176"/>
                  </a:lnTo>
                  <a:lnTo>
                    <a:pt x="297" y="174"/>
                  </a:lnTo>
                  <a:lnTo>
                    <a:pt x="290" y="173"/>
                  </a:lnTo>
                  <a:lnTo>
                    <a:pt x="282" y="171"/>
                  </a:lnTo>
                  <a:lnTo>
                    <a:pt x="275" y="169"/>
                  </a:lnTo>
                  <a:lnTo>
                    <a:pt x="268" y="167"/>
                  </a:lnTo>
                  <a:lnTo>
                    <a:pt x="260" y="166"/>
                  </a:lnTo>
                  <a:lnTo>
                    <a:pt x="254" y="162"/>
                  </a:lnTo>
                  <a:lnTo>
                    <a:pt x="248" y="160"/>
                  </a:lnTo>
                  <a:lnTo>
                    <a:pt x="240" y="159"/>
                  </a:lnTo>
                  <a:lnTo>
                    <a:pt x="238" y="157"/>
                  </a:lnTo>
                  <a:lnTo>
                    <a:pt x="236" y="155"/>
                  </a:lnTo>
                  <a:lnTo>
                    <a:pt x="235" y="152"/>
                  </a:lnTo>
                  <a:lnTo>
                    <a:pt x="235" y="150"/>
                  </a:lnTo>
                  <a:lnTo>
                    <a:pt x="233" y="148"/>
                  </a:lnTo>
                  <a:lnTo>
                    <a:pt x="232" y="146"/>
                  </a:lnTo>
                  <a:lnTo>
                    <a:pt x="230" y="146"/>
                  </a:lnTo>
                  <a:lnTo>
                    <a:pt x="227" y="146"/>
                  </a:lnTo>
                  <a:lnTo>
                    <a:pt x="224" y="146"/>
                  </a:lnTo>
                  <a:lnTo>
                    <a:pt x="221" y="148"/>
                  </a:lnTo>
                  <a:lnTo>
                    <a:pt x="219" y="150"/>
                  </a:lnTo>
                  <a:lnTo>
                    <a:pt x="217" y="152"/>
                  </a:lnTo>
                  <a:lnTo>
                    <a:pt x="217" y="153"/>
                  </a:lnTo>
                  <a:lnTo>
                    <a:pt x="216" y="155"/>
                  </a:lnTo>
                  <a:lnTo>
                    <a:pt x="214" y="157"/>
                  </a:lnTo>
                  <a:lnTo>
                    <a:pt x="214" y="159"/>
                  </a:lnTo>
                  <a:lnTo>
                    <a:pt x="209" y="162"/>
                  </a:lnTo>
                  <a:lnTo>
                    <a:pt x="203" y="166"/>
                  </a:lnTo>
                  <a:lnTo>
                    <a:pt x="195" y="169"/>
                  </a:lnTo>
                  <a:lnTo>
                    <a:pt x="187" y="173"/>
                  </a:lnTo>
                  <a:lnTo>
                    <a:pt x="179" y="176"/>
                  </a:lnTo>
                  <a:lnTo>
                    <a:pt x="171" y="178"/>
                  </a:lnTo>
                  <a:lnTo>
                    <a:pt x="165" y="180"/>
                  </a:lnTo>
                  <a:lnTo>
                    <a:pt x="159" y="180"/>
                  </a:lnTo>
                  <a:lnTo>
                    <a:pt x="159" y="180"/>
                  </a:lnTo>
                  <a:lnTo>
                    <a:pt x="159" y="178"/>
                  </a:lnTo>
                  <a:lnTo>
                    <a:pt x="160" y="176"/>
                  </a:lnTo>
                  <a:lnTo>
                    <a:pt x="162" y="173"/>
                  </a:lnTo>
                  <a:lnTo>
                    <a:pt x="162" y="171"/>
                  </a:lnTo>
                  <a:lnTo>
                    <a:pt x="163" y="169"/>
                  </a:lnTo>
                  <a:lnTo>
                    <a:pt x="163" y="167"/>
                  </a:lnTo>
                  <a:lnTo>
                    <a:pt x="163" y="166"/>
                  </a:lnTo>
                  <a:lnTo>
                    <a:pt x="168" y="162"/>
                  </a:lnTo>
                  <a:lnTo>
                    <a:pt x="175" y="159"/>
                  </a:lnTo>
                  <a:lnTo>
                    <a:pt x="179" y="159"/>
                  </a:lnTo>
                  <a:lnTo>
                    <a:pt x="184" y="159"/>
                  </a:lnTo>
                  <a:lnTo>
                    <a:pt x="189" y="159"/>
                  </a:lnTo>
                  <a:lnTo>
                    <a:pt x="192" y="157"/>
                  </a:lnTo>
                  <a:lnTo>
                    <a:pt x="195" y="153"/>
                  </a:lnTo>
                  <a:lnTo>
                    <a:pt x="198" y="148"/>
                  </a:lnTo>
                  <a:lnTo>
                    <a:pt x="179" y="148"/>
                  </a:lnTo>
                  <a:lnTo>
                    <a:pt x="175" y="152"/>
                  </a:lnTo>
                  <a:lnTo>
                    <a:pt x="170" y="155"/>
                  </a:lnTo>
                  <a:lnTo>
                    <a:pt x="165" y="159"/>
                  </a:lnTo>
                  <a:lnTo>
                    <a:pt x="160" y="160"/>
                  </a:lnTo>
                  <a:lnTo>
                    <a:pt x="156" y="164"/>
                  </a:lnTo>
                  <a:lnTo>
                    <a:pt x="151" y="166"/>
                  </a:lnTo>
                  <a:lnTo>
                    <a:pt x="146" y="167"/>
                  </a:lnTo>
                  <a:lnTo>
                    <a:pt x="141" y="171"/>
                  </a:lnTo>
                  <a:lnTo>
                    <a:pt x="138" y="173"/>
                  </a:lnTo>
                  <a:lnTo>
                    <a:pt x="137" y="174"/>
                  </a:lnTo>
                  <a:lnTo>
                    <a:pt x="135" y="176"/>
                  </a:lnTo>
                  <a:lnTo>
                    <a:pt x="133" y="178"/>
                  </a:lnTo>
                  <a:lnTo>
                    <a:pt x="133" y="180"/>
                  </a:lnTo>
                  <a:lnTo>
                    <a:pt x="132" y="183"/>
                  </a:lnTo>
                  <a:lnTo>
                    <a:pt x="130" y="185"/>
                  </a:lnTo>
                  <a:lnTo>
                    <a:pt x="129" y="187"/>
                  </a:lnTo>
                  <a:lnTo>
                    <a:pt x="127" y="188"/>
                  </a:lnTo>
                  <a:lnTo>
                    <a:pt x="125" y="188"/>
                  </a:lnTo>
                  <a:lnTo>
                    <a:pt x="122" y="188"/>
                  </a:lnTo>
                  <a:lnTo>
                    <a:pt x="119" y="188"/>
                  </a:lnTo>
                  <a:lnTo>
                    <a:pt x="117" y="188"/>
                  </a:lnTo>
                  <a:lnTo>
                    <a:pt x="114" y="188"/>
                  </a:lnTo>
                  <a:lnTo>
                    <a:pt x="113" y="188"/>
                  </a:lnTo>
                  <a:lnTo>
                    <a:pt x="111" y="188"/>
                  </a:lnTo>
                  <a:lnTo>
                    <a:pt x="106" y="190"/>
                  </a:lnTo>
                  <a:lnTo>
                    <a:pt x="103" y="192"/>
                  </a:lnTo>
                  <a:lnTo>
                    <a:pt x="100" y="195"/>
                  </a:lnTo>
                  <a:lnTo>
                    <a:pt x="97" y="197"/>
                  </a:lnTo>
                  <a:lnTo>
                    <a:pt x="95" y="201"/>
                  </a:lnTo>
                  <a:lnTo>
                    <a:pt x="92" y="202"/>
                  </a:lnTo>
                  <a:lnTo>
                    <a:pt x="91" y="204"/>
                  </a:lnTo>
                  <a:lnTo>
                    <a:pt x="89" y="206"/>
                  </a:lnTo>
                  <a:lnTo>
                    <a:pt x="81" y="208"/>
                  </a:lnTo>
                  <a:lnTo>
                    <a:pt x="75" y="211"/>
                  </a:lnTo>
                  <a:lnTo>
                    <a:pt x="70" y="213"/>
                  </a:lnTo>
                  <a:lnTo>
                    <a:pt x="65" y="215"/>
                  </a:lnTo>
                  <a:lnTo>
                    <a:pt x="60" y="216"/>
                  </a:lnTo>
                  <a:lnTo>
                    <a:pt x="57" y="220"/>
                  </a:lnTo>
                  <a:lnTo>
                    <a:pt x="52" y="222"/>
                  </a:lnTo>
                  <a:lnTo>
                    <a:pt x="46" y="225"/>
                  </a:lnTo>
                  <a:lnTo>
                    <a:pt x="40" y="228"/>
                  </a:lnTo>
                  <a:lnTo>
                    <a:pt x="33" y="230"/>
                  </a:lnTo>
                  <a:lnTo>
                    <a:pt x="29" y="232"/>
                  </a:lnTo>
                  <a:lnTo>
                    <a:pt x="24" y="234"/>
                  </a:lnTo>
                  <a:lnTo>
                    <a:pt x="21" y="234"/>
                  </a:lnTo>
                  <a:lnTo>
                    <a:pt x="16" y="235"/>
                  </a:lnTo>
                  <a:lnTo>
                    <a:pt x="11" y="237"/>
                  </a:lnTo>
                  <a:lnTo>
                    <a:pt x="5" y="241"/>
                  </a:lnTo>
                  <a:lnTo>
                    <a:pt x="0" y="239"/>
                  </a:lnTo>
                  <a:lnTo>
                    <a:pt x="0" y="237"/>
                  </a:lnTo>
                  <a:lnTo>
                    <a:pt x="0" y="235"/>
                  </a:lnTo>
                  <a:lnTo>
                    <a:pt x="0" y="234"/>
                  </a:lnTo>
                  <a:lnTo>
                    <a:pt x="0" y="234"/>
                  </a:lnTo>
                  <a:lnTo>
                    <a:pt x="0" y="234"/>
                  </a:lnTo>
                  <a:lnTo>
                    <a:pt x="0" y="232"/>
                  </a:lnTo>
                  <a:lnTo>
                    <a:pt x="0" y="232"/>
                  </a:lnTo>
                  <a:lnTo>
                    <a:pt x="2" y="230"/>
                  </a:lnTo>
                  <a:lnTo>
                    <a:pt x="5" y="227"/>
                  </a:lnTo>
                  <a:lnTo>
                    <a:pt x="8" y="225"/>
                  </a:lnTo>
                  <a:lnTo>
                    <a:pt x="13" y="223"/>
                  </a:lnTo>
                  <a:lnTo>
                    <a:pt x="16" y="223"/>
                  </a:lnTo>
                  <a:lnTo>
                    <a:pt x="21" y="222"/>
                  </a:lnTo>
                  <a:lnTo>
                    <a:pt x="24" y="222"/>
                  </a:lnTo>
                  <a:lnTo>
                    <a:pt x="29" y="222"/>
                  </a:lnTo>
                  <a:lnTo>
                    <a:pt x="30" y="220"/>
                  </a:lnTo>
                  <a:lnTo>
                    <a:pt x="38" y="218"/>
                  </a:lnTo>
                  <a:lnTo>
                    <a:pt x="45" y="215"/>
                  </a:lnTo>
                  <a:lnTo>
                    <a:pt x="52" y="209"/>
                  </a:lnTo>
                  <a:lnTo>
                    <a:pt x="59" y="206"/>
                  </a:lnTo>
                  <a:lnTo>
                    <a:pt x="64" y="201"/>
                  </a:lnTo>
                  <a:lnTo>
                    <a:pt x="70" y="195"/>
                  </a:lnTo>
                  <a:lnTo>
                    <a:pt x="76" y="192"/>
                  </a:lnTo>
                  <a:lnTo>
                    <a:pt x="81" y="187"/>
                  </a:lnTo>
                  <a:lnTo>
                    <a:pt x="79" y="187"/>
                  </a:lnTo>
                  <a:lnTo>
                    <a:pt x="78" y="185"/>
                  </a:lnTo>
                  <a:lnTo>
                    <a:pt x="78" y="185"/>
                  </a:lnTo>
                  <a:lnTo>
                    <a:pt x="76" y="183"/>
                  </a:lnTo>
                  <a:lnTo>
                    <a:pt x="75" y="183"/>
                  </a:lnTo>
                  <a:lnTo>
                    <a:pt x="73" y="181"/>
                  </a:lnTo>
                  <a:lnTo>
                    <a:pt x="73" y="181"/>
                  </a:lnTo>
                  <a:lnTo>
                    <a:pt x="71" y="180"/>
                  </a:lnTo>
                  <a:lnTo>
                    <a:pt x="70" y="181"/>
                  </a:lnTo>
                  <a:lnTo>
                    <a:pt x="68" y="183"/>
                  </a:lnTo>
                  <a:lnTo>
                    <a:pt x="68" y="185"/>
                  </a:lnTo>
                  <a:lnTo>
                    <a:pt x="67" y="185"/>
                  </a:lnTo>
                  <a:lnTo>
                    <a:pt x="65" y="187"/>
                  </a:lnTo>
                  <a:lnTo>
                    <a:pt x="64" y="188"/>
                  </a:lnTo>
                  <a:lnTo>
                    <a:pt x="62" y="188"/>
                  </a:lnTo>
                  <a:lnTo>
                    <a:pt x="60" y="188"/>
                  </a:lnTo>
                  <a:lnTo>
                    <a:pt x="57" y="188"/>
                  </a:lnTo>
                  <a:lnTo>
                    <a:pt x="54" y="188"/>
                  </a:lnTo>
                  <a:lnTo>
                    <a:pt x="51" y="188"/>
                  </a:lnTo>
                  <a:lnTo>
                    <a:pt x="46" y="188"/>
                  </a:lnTo>
                  <a:lnTo>
                    <a:pt x="41" y="188"/>
                  </a:lnTo>
                  <a:lnTo>
                    <a:pt x="38" y="187"/>
                  </a:lnTo>
                  <a:lnTo>
                    <a:pt x="35" y="185"/>
                  </a:lnTo>
                  <a:lnTo>
                    <a:pt x="35" y="183"/>
                  </a:lnTo>
                  <a:lnTo>
                    <a:pt x="35" y="181"/>
                  </a:lnTo>
                  <a:lnTo>
                    <a:pt x="38" y="178"/>
                  </a:lnTo>
                  <a:lnTo>
                    <a:pt x="41" y="174"/>
                  </a:lnTo>
                  <a:lnTo>
                    <a:pt x="45" y="171"/>
                  </a:lnTo>
                  <a:lnTo>
                    <a:pt x="49" y="167"/>
                  </a:lnTo>
                  <a:lnTo>
                    <a:pt x="52" y="164"/>
                  </a:lnTo>
                  <a:lnTo>
                    <a:pt x="56" y="160"/>
                  </a:lnTo>
                  <a:lnTo>
                    <a:pt x="57" y="157"/>
                  </a:lnTo>
                  <a:lnTo>
                    <a:pt x="54" y="159"/>
                  </a:lnTo>
                  <a:lnTo>
                    <a:pt x="49" y="160"/>
                  </a:lnTo>
                  <a:lnTo>
                    <a:pt x="46" y="162"/>
                  </a:lnTo>
                  <a:lnTo>
                    <a:pt x="41" y="164"/>
                  </a:lnTo>
                  <a:lnTo>
                    <a:pt x="38" y="166"/>
                  </a:lnTo>
                  <a:lnTo>
                    <a:pt x="33" y="166"/>
                  </a:lnTo>
                  <a:lnTo>
                    <a:pt x="30" y="166"/>
                  </a:lnTo>
                  <a:lnTo>
                    <a:pt x="26" y="164"/>
                  </a:lnTo>
                  <a:lnTo>
                    <a:pt x="26" y="162"/>
                  </a:lnTo>
                  <a:lnTo>
                    <a:pt x="30" y="159"/>
                  </a:lnTo>
                  <a:lnTo>
                    <a:pt x="33" y="155"/>
                  </a:lnTo>
                  <a:lnTo>
                    <a:pt x="38" y="150"/>
                  </a:lnTo>
                  <a:lnTo>
                    <a:pt x="43" y="146"/>
                  </a:lnTo>
                  <a:lnTo>
                    <a:pt x="48" y="141"/>
                  </a:lnTo>
                  <a:lnTo>
                    <a:pt x="54" y="138"/>
                  </a:lnTo>
                  <a:lnTo>
                    <a:pt x="59" y="133"/>
                  </a:lnTo>
                  <a:lnTo>
                    <a:pt x="65" y="127"/>
                  </a:lnTo>
                  <a:lnTo>
                    <a:pt x="67" y="126"/>
                  </a:lnTo>
                  <a:lnTo>
                    <a:pt x="70" y="124"/>
                  </a:lnTo>
                  <a:lnTo>
                    <a:pt x="71" y="122"/>
                  </a:lnTo>
                  <a:lnTo>
                    <a:pt x="75" y="119"/>
                  </a:lnTo>
                  <a:lnTo>
                    <a:pt x="76" y="117"/>
                  </a:lnTo>
                  <a:lnTo>
                    <a:pt x="79" y="115"/>
                  </a:lnTo>
                  <a:lnTo>
                    <a:pt x="81" y="113"/>
                  </a:lnTo>
                  <a:lnTo>
                    <a:pt x="83" y="112"/>
                  </a:lnTo>
                  <a:lnTo>
                    <a:pt x="92" y="119"/>
                  </a:lnTo>
                  <a:lnTo>
                    <a:pt x="98" y="113"/>
                  </a:lnTo>
                  <a:lnTo>
                    <a:pt x="106" y="110"/>
                  </a:lnTo>
                  <a:lnTo>
                    <a:pt x="114" y="108"/>
                  </a:lnTo>
                  <a:lnTo>
                    <a:pt x="122" y="106"/>
                  </a:lnTo>
                  <a:lnTo>
                    <a:pt x="130" y="105"/>
                  </a:lnTo>
                  <a:lnTo>
                    <a:pt x="137" y="103"/>
                  </a:lnTo>
                  <a:lnTo>
                    <a:pt x="140" y="99"/>
                  </a:lnTo>
                  <a:lnTo>
                    <a:pt x="141" y="98"/>
                  </a:lnTo>
                  <a:lnTo>
                    <a:pt x="143" y="92"/>
                  </a:lnTo>
                  <a:lnTo>
                    <a:pt x="144" y="89"/>
                  </a:lnTo>
                  <a:lnTo>
                    <a:pt x="137" y="89"/>
                  </a:lnTo>
                  <a:lnTo>
                    <a:pt x="135" y="89"/>
                  </a:lnTo>
                  <a:lnTo>
                    <a:pt x="133" y="91"/>
                  </a:lnTo>
                  <a:lnTo>
                    <a:pt x="132" y="92"/>
                  </a:lnTo>
                  <a:lnTo>
                    <a:pt x="130" y="92"/>
                  </a:lnTo>
                  <a:lnTo>
                    <a:pt x="129" y="94"/>
                  </a:lnTo>
                  <a:lnTo>
                    <a:pt x="125" y="94"/>
                  </a:lnTo>
                  <a:lnTo>
                    <a:pt x="124" y="96"/>
                  </a:lnTo>
                  <a:lnTo>
                    <a:pt x="122" y="96"/>
                  </a:lnTo>
                  <a:lnTo>
                    <a:pt x="119" y="96"/>
                  </a:lnTo>
                  <a:lnTo>
                    <a:pt x="117" y="94"/>
                  </a:lnTo>
                  <a:lnTo>
                    <a:pt x="114" y="94"/>
                  </a:lnTo>
                  <a:lnTo>
                    <a:pt x="111" y="92"/>
                  </a:lnTo>
                  <a:lnTo>
                    <a:pt x="110" y="92"/>
                  </a:lnTo>
                  <a:lnTo>
                    <a:pt x="106" y="92"/>
                  </a:lnTo>
                  <a:lnTo>
                    <a:pt x="105" y="92"/>
                  </a:lnTo>
                  <a:lnTo>
                    <a:pt x="103" y="94"/>
                  </a:lnTo>
                  <a:lnTo>
                    <a:pt x="105" y="92"/>
                  </a:lnTo>
                  <a:lnTo>
                    <a:pt x="108" y="89"/>
                  </a:lnTo>
                  <a:lnTo>
                    <a:pt x="111" y="85"/>
                  </a:lnTo>
                  <a:lnTo>
                    <a:pt x="114" y="84"/>
                  </a:lnTo>
                  <a:lnTo>
                    <a:pt x="117" y="80"/>
                  </a:lnTo>
                  <a:lnTo>
                    <a:pt x="122" y="77"/>
                  </a:lnTo>
                  <a:lnTo>
                    <a:pt x="125" y="73"/>
                  </a:lnTo>
                  <a:lnTo>
                    <a:pt x="129" y="71"/>
                  </a:lnTo>
                  <a:lnTo>
                    <a:pt x="170" y="71"/>
                  </a:lnTo>
                  <a:lnTo>
                    <a:pt x="171" y="70"/>
                  </a:lnTo>
                  <a:lnTo>
                    <a:pt x="173" y="70"/>
                  </a:lnTo>
                  <a:lnTo>
                    <a:pt x="175" y="68"/>
                  </a:lnTo>
                  <a:lnTo>
                    <a:pt x="176" y="68"/>
                  </a:lnTo>
                  <a:lnTo>
                    <a:pt x="178" y="68"/>
                  </a:lnTo>
                  <a:lnTo>
                    <a:pt x="179" y="68"/>
                  </a:lnTo>
                  <a:lnTo>
                    <a:pt x="181" y="68"/>
                  </a:lnTo>
                  <a:lnTo>
                    <a:pt x="183" y="68"/>
                  </a:lnTo>
                  <a:lnTo>
                    <a:pt x="183" y="63"/>
                  </a:lnTo>
                  <a:lnTo>
                    <a:pt x="179" y="59"/>
                  </a:lnTo>
                  <a:lnTo>
                    <a:pt x="176" y="58"/>
                  </a:lnTo>
                  <a:lnTo>
                    <a:pt x="173" y="54"/>
                  </a:lnTo>
                  <a:lnTo>
                    <a:pt x="168" y="52"/>
                  </a:lnTo>
                  <a:lnTo>
                    <a:pt x="165" y="51"/>
                  </a:lnTo>
                  <a:lnTo>
                    <a:pt x="162" y="49"/>
                  </a:lnTo>
                  <a:lnTo>
                    <a:pt x="159" y="45"/>
                  </a:lnTo>
                  <a:lnTo>
                    <a:pt x="162" y="44"/>
                  </a:lnTo>
                  <a:lnTo>
                    <a:pt x="165" y="42"/>
                  </a:lnTo>
                  <a:lnTo>
                    <a:pt x="168" y="40"/>
                  </a:lnTo>
                  <a:lnTo>
                    <a:pt x="171" y="37"/>
                  </a:lnTo>
                  <a:lnTo>
                    <a:pt x="175" y="35"/>
                  </a:lnTo>
                  <a:lnTo>
                    <a:pt x="178" y="33"/>
                  </a:lnTo>
                  <a:lnTo>
                    <a:pt x="181" y="30"/>
                  </a:lnTo>
                  <a:lnTo>
                    <a:pt x="184" y="28"/>
                  </a:lnTo>
                  <a:lnTo>
                    <a:pt x="197" y="23"/>
                  </a:lnTo>
                  <a:lnTo>
                    <a:pt x="208" y="19"/>
                  </a:lnTo>
                  <a:lnTo>
                    <a:pt x="219" y="16"/>
                  </a:lnTo>
                  <a:lnTo>
                    <a:pt x="230" y="12"/>
                  </a:lnTo>
                  <a:lnTo>
                    <a:pt x="240" y="9"/>
                  </a:lnTo>
                  <a:lnTo>
                    <a:pt x="251" y="5"/>
                  </a:lnTo>
                  <a:lnTo>
                    <a:pt x="262" y="3"/>
                  </a:lnTo>
                  <a:lnTo>
                    <a:pt x="275" y="3"/>
                  </a:lnTo>
                  <a:lnTo>
                    <a:pt x="278" y="3"/>
                  </a:lnTo>
                  <a:lnTo>
                    <a:pt x="281" y="2"/>
                  </a:lnTo>
                  <a:lnTo>
                    <a:pt x="282" y="2"/>
                  </a:lnTo>
                  <a:lnTo>
                    <a:pt x="284" y="2"/>
                  </a:lnTo>
                  <a:lnTo>
                    <a:pt x="287" y="2"/>
                  </a:lnTo>
                  <a:lnTo>
                    <a:pt x="289" y="2"/>
                  </a:lnTo>
                  <a:lnTo>
                    <a:pt x="292" y="2"/>
                  </a:lnTo>
                  <a:lnTo>
                    <a:pt x="295" y="2"/>
                  </a:lnTo>
                  <a:lnTo>
                    <a:pt x="298" y="2"/>
                  </a:lnTo>
                  <a:lnTo>
                    <a:pt x="301" y="0"/>
                  </a:lnTo>
                  <a:lnTo>
                    <a:pt x="303" y="0"/>
                  </a:lnTo>
                  <a:lnTo>
                    <a:pt x="306" y="0"/>
                  </a:lnTo>
                  <a:lnTo>
                    <a:pt x="308" y="0"/>
                  </a:lnTo>
                  <a:lnTo>
                    <a:pt x="309" y="0"/>
                  </a:lnTo>
                  <a:lnTo>
                    <a:pt x="309" y="2"/>
                  </a:lnTo>
                  <a:lnTo>
                    <a:pt x="309" y="3"/>
                  </a:lnTo>
                  <a:lnTo>
                    <a:pt x="313" y="3"/>
                  </a:lnTo>
                  <a:lnTo>
                    <a:pt x="317" y="3"/>
                  </a:lnTo>
                  <a:lnTo>
                    <a:pt x="320" y="3"/>
                  </a:lnTo>
                  <a:lnTo>
                    <a:pt x="324" y="3"/>
                  </a:lnTo>
                  <a:lnTo>
                    <a:pt x="327" y="3"/>
                  </a:lnTo>
                  <a:lnTo>
                    <a:pt x="330" y="3"/>
                  </a:lnTo>
                  <a:lnTo>
                    <a:pt x="332" y="3"/>
                  </a:lnTo>
                  <a:lnTo>
                    <a:pt x="332" y="3"/>
                  </a:lnTo>
                  <a:lnTo>
                    <a:pt x="341" y="3"/>
                  </a:lnTo>
                  <a:lnTo>
                    <a:pt x="349" y="5"/>
                  </a:lnTo>
                  <a:lnTo>
                    <a:pt x="359" y="7"/>
                  </a:lnTo>
                  <a:lnTo>
                    <a:pt x="368" y="10"/>
                  </a:lnTo>
                  <a:lnTo>
                    <a:pt x="378" y="12"/>
                  </a:lnTo>
                  <a:lnTo>
                    <a:pt x="387" y="16"/>
                  </a:lnTo>
                  <a:lnTo>
                    <a:pt x="397" y="17"/>
                  </a:lnTo>
                  <a:lnTo>
                    <a:pt x="406" y="17"/>
                  </a:lnTo>
                  <a:lnTo>
                    <a:pt x="427" y="12"/>
                  </a:lnTo>
                  <a:lnTo>
                    <a:pt x="428" y="12"/>
                  </a:lnTo>
                  <a:lnTo>
                    <a:pt x="430" y="14"/>
                  </a:lnTo>
                  <a:lnTo>
                    <a:pt x="432" y="14"/>
                  </a:lnTo>
                  <a:lnTo>
                    <a:pt x="433" y="16"/>
                  </a:lnTo>
                  <a:lnTo>
                    <a:pt x="435" y="16"/>
                  </a:lnTo>
                  <a:lnTo>
                    <a:pt x="436" y="16"/>
                  </a:lnTo>
                  <a:lnTo>
                    <a:pt x="438" y="17"/>
                  </a:lnTo>
                  <a:lnTo>
                    <a:pt x="438" y="17"/>
                  </a:lnTo>
                  <a:lnTo>
                    <a:pt x="297" y="155"/>
                  </a:lnTo>
                  <a:lnTo>
                    <a:pt x="300" y="155"/>
                  </a:lnTo>
                  <a:lnTo>
                    <a:pt x="305" y="155"/>
                  </a:lnTo>
                  <a:lnTo>
                    <a:pt x="308" y="155"/>
                  </a:lnTo>
                  <a:lnTo>
                    <a:pt x="311" y="155"/>
                  </a:lnTo>
                  <a:lnTo>
                    <a:pt x="314" y="155"/>
                  </a:lnTo>
                  <a:lnTo>
                    <a:pt x="317" y="155"/>
                  </a:lnTo>
                  <a:lnTo>
                    <a:pt x="320" y="155"/>
                  </a:lnTo>
                  <a:lnTo>
                    <a:pt x="324" y="155"/>
                  </a:lnTo>
                  <a:lnTo>
                    <a:pt x="322" y="159"/>
                  </a:lnTo>
                  <a:lnTo>
                    <a:pt x="322" y="160"/>
                  </a:lnTo>
                  <a:lnTo>
                    <a:pt x="320" y="162"/>
                  </a:lnTo>
                  <a:lnTo>
                    <a:pt x="320" y="164"/>
                  </a:lnTo>
                  <a:lnTo>
                    <a:pt x="319" y="166"/>
                  </a:lnTo>
                  <a:lnTo>
                    <a:pt x="319" y="167"/>
                  </a:lnTo>
                  <a:lnTo>
                    <a:pt x="319" y="169"/>
                  </a:lnTo>
                  <a:lnTo>
                    <a:pt x="319" y="171"/>
                  </a:lnTo>
                  <a:lnTo>
                    <a:pt x="319" y="171"/>
                  </a:lnTo>
                  <a:lnTo>
                    <a:pt x="319" y="173"/>
                  </a:lnTo>
                  <a:lnTo>
                    <a:pt x="320" y="173"/>
                  </a:lnTo>
                  <a:lnTo>
                    <a:pt x="322" y="174"/>
                  </a:lnTo>
                  <a:lnTo>
                    <a:pt x="322" y="174"/>
                  </a:lnTo>
                  <a:lnTo>
                    <a:pt x="324" y="174"/>
                  </a:lnTo>
                  <a:lnTo>
                    <a:pt x="325" y="176"/>
                  </a:lnTo>
                  <a:lnTo>
                    <a:pt x="327" y="176"/>
                  </a:lnTo>
                  <a:lnTo>
                    <a:pt x="330" y="176"/>
                  </a:lnTo>
                  <a:lnTo>
                    <a:pt x="333" y="174"/>
                  </a:lnTo>
                  <a:lnTo>
                    <a:pt x="335" y="173"/>
                  </a:lnTo>
                  <a:lnTo>
                    <a:pt x="338" y="173"/>
                  </a:lnTo>
                  <a:lnTo>
                    <a:pt x="340" y="171"/>
                  </a:lnTo>
                  <a:lnTo>
                    <a:pt x="341" y="169"/>
                  </a:lnTo>
                  <a:lnTo>
                    <a:pt x="344" y="167"/>
                  </a:lnTo>
                  <a:lnTo>
                    <a:pt x="347" y="166"/>
                  </a:lnTo>
                  <a:lnTo>
                    <a:pt x="347" y="169"/>
                  </a:lnTo>
                  <a:lnTo>
                    <a:pt x="349" y="173"/>
                  </a:lnTo>
                  <a:lnTo>
                    <a:pt x="351" y="174"/>
                  </a:lnTo>
                  <a:lnTo>
                    <a:pt x="352" y="178"/>
                  </a:lnTo>
                  <a:lnTo>
                    <a:pt x="354" y="181"/>
                  </a:lnTo>
                  <a:lnTo>
                    <a:pt x="355" y="185"/>
                  </a:lnTo>
                  <a:lnTo>
                    <a:pt x="357" y="190"/>
                  </a:lnTo>
                  <a:lnTo>
                    <a:pt x="357" y="194"/>
                  </a:lnTo>
                  <a:lnTo>
                    <a:pt x="357" y="197"/>
                  </a:lnTo>
                  <a:lnTo>
                    <a:pt x="357" y="201"/>
                  </a:lnTo>
                  <a:lnTo>
                    <a:pt x="355" y="202"/>
                  </a:lnTo>
                  <a:lnTo>
                    <a:pt x="355" y="204"/>
                  </a:lnTo>
                  <a:lnTo>
                    <a:pt x="354" y="206"/>
                  </a:lnTo>
                  <a:lnTo>
                    <a:pt x="352" y="208"/>
                  </a:lnTo>
                  <a:lnTo>
                    <a:pt x="352" y="209"/>
                  </a:lnTo>
                  <a:lnTo>
                    <a:pt x="352" y="211"/>
                  </a:lnTo>
                  <a:lnTo>
                    <a:pt x="352" y="215"/>
                  </a:lnTo>
                  <a:lnTo>
                    <a:pt x="354" y="216"/>
                  </a:lnTo>
                  <a:lnTo>
                    <a:pt x="354" y="218"/>
                  </a:lnTo>
                  <a:lnTo>
                    <a:pt x="355" y="220"/>
                  </a:lnTo>
                  <a:lnTo>
                    <a:pt x="357" y="223"/>
                  </a:lnTo>
                  <a:lnTo>
                    <a:pt x="359" y="225"/>
                  </a:lnTo>
                  <a:lnTo>
                    <a:pt x="359" y="227"/>
                  </a:lnTo>
                  <a:lnTo>
                    <a:pt x="359" y="230"/>
                  </a:lnTo>
                  <a:lnTo>
                    <a:pt x="359" y="232"/>
                  </a:lnTo>
                  <a:lnTo>
                    <a:pt x="357" y="235"/>
                  </a:lnTo>
                  <a:lnTo>
                    <a:pt x="354" y="237"/>
                  </a:lnTo>
                  <a:lnTo>
                    <a:pt x="351" y="241"/>
                  </a:lnTo>
                  <a:lnTo>
                    <a:pt x="347" y="242"/>
                  </a:lnTo>
                  <a:lnTo>
                    <a:pt x="344" y="244"/>
                  </a:lnTo>
                  <a:lnTo>
                    <a:pt x="341" y="246"/>
                  </a:lnTo>
                  <a:lnTo>
                    <a:pt x="338" y="244"/>
                  </a:lnTo>
                  <a:lnTo>
                    <a:pt x="343" y="24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79" name="Freeform 467"/>
            <p:cNvSpPr>
              <a:spLocks/>
            </p:cNvSpPr>
            <p:nvPr/>
          </p:nvSpPr>
          <p:spPr bwMode="auto">
            <a:xfrm>
              <a:off x="814532" y="2795668"/>
              <a:ext cx="812534" cy="654795"/>
            </a:xfrm>
            <a:custGeom>
              <a:avLst/>
              <a:gdLst/>
              <a:ahLst/>
              <a:cxnLst>
                <a:cxn ang="0">
                  <a:pos x="303" y="265"/>
                </a:cxn>
                <a:cxn ang="0">
                  <a:pos x="314" y="279"/>
                </a:cxn>
                <a:cxn ang="0">
                  <a:pos x="293" y="290"/>
                </a:cxn>
                <a:cxn ang="0">
                  <a:pos x="285" y="316"/>
                </a:cxn>
                <a:cxn ang="0">
                  <a:pos x="276" y="312"/>
                </a:cxn>
                <a:cxn ang="0">
                  <a:pos x="255" y="290"/>
                </a:cxn>
                <a:cxn ang="0">
                  <a:pos x="231" y="298"/>
                </a:cxn>
                <a:cxn ang="0">
                  <a:pos x="192" y="281"/>
                </a:cxn>
                <a:cxn ang="0">
                  <a:pos x="165" y="272"/>
                </a:cxn>
                <a:cxn ang="0">
                  <a:pos x="155" y="258"/>
                </a:cxn>
                <a:cxn ang="0">
                  <a:pos x="133" y="249"/>
                </a:cxn>
                <a:cxn ang="0">
                  <a:pos x="122" y="239"/>
                </a:cxn>
                <a:cxn ang="0">
                  <a:pos x="107" y="223"/>
                </a:cxn>
                <a:cxn ang="0">
                  <a:pos x="114" y="202"/>
                </a:cxn>
                <a:cxn ang="0">
                  <a:pos x="92" y="150"/>
                </a:cxn>
                <a:cxn ang="0">
                  <a:pos x="74" y="124"/>
                </a:cxn>
                <a:cxn ang="0">
                  <a:pos x="76" y="117"/>
                </a:cxn>
                <a:cxn ang="0">
                  <a:pos x="73" y="113"/>
                </a:cxn>
                <a:cxn ang="0">
                  <a:pos x="63" y="92"/>
                </a:cxn>
                <a:cxn ang="0">
                  <a:pos x="50" y="70"/>
                </a:cxn>
                <a:cxn ang="0">
                  <a:pos x="41" y="31"/>
                </a:cxn>
                <a:cxn ang="0">
                  <a:pos x="28" y="19"/>
                </a:cxn>
                <a:cxn ang="0">
                  <a:pos x="20" y="33"/>
                </a:cxn>
                <a:cxn ang="0">
                  <a:pos x="31" y="75"/>
                </a:cxn>
                <a:cxn ang="0">
                  <a:pos x="44" y="108"/>
                </a:cxn>
                <a:cxn ang="0">
                  <a:pos x="47" y="134"/>
                </a:cxn>
                <a:cxn ang="0">
                  <a:pos x="50" y="147"/>
                </a:cxn>
                <a:cxn ang="0">
                  <a:pos x="61" y="159"/>
                </a:cxn>
                <a:cxn ang="0">
                  <a:pos x="57" y="174"/>
                </a:cxn>
                <a:cxn ang="0">
                  <a:pos x="52" y="164"/>
                </a:cxn>
                <a:cxn ang="0">
                  <a:pos x="33" y="143"/>
                </a:cxn>
                <a:cxn ang="0">
                  <a:pos x="33" y="127"/>
                </a:cxn>
                <a:cxn ang="0">
                  <a:pos x="11" y="98"/>
                </a:cxn>
                <a:cxn ang="0">
                  <a:pos x="17" y="79"/>
                </a:cxn>
                <a:cxn ang="0">
                  <a:pos x="9" y="58"/>
                </a:cxn>
                <a:cxn ang="0">
                  <a:pos x="1" y="33"/>
                </a:cxn>
                <a:cxn ang="0">
                  <a:pos x="1" y="5"/>
                </a:cxn>
                <a:cxn ang="0">
                  <a:pos x="19" y="0"/>
                </a:cxn>
                <a:cxn ang="0">
                  <a:pos x="69" y="16"/>
                </a:cxn>
                <a:cxn ang="0">
                  <a:pos x="122" y="16"/>
                </a:cxn>
                <a:cxn ang="0">
                  <a:pos x="149" y="26"/>
                </a:cxn>
                <a:cxn ang="0">
                  <a:pos x="165" y="54"/>
                </a:cxn>
                <a:cxn ang="0">
                  <a:pos x="184" y="54"/>
                </a:cxn>
                <a:cxn ang="0">
                  <a:pos x="214" y="70"/>
                </a:cxn>
                <a:cxn ang="0">
                  <a:pos x="225" y="113"/>
                </a:cxn>
                <a:cxn ang="0">
                  <a:pos x="236" y="122"/>
                </a:cxn>
                <a:cxn ang="0">
                  <a:pos x="225" y="147"/>
                </a:cxn>
                <a:cxn ang="0">
                  <a:pos x="223" y="192"/>
                </a:cxn>
                <a:cxn ang="0">
                  <a:pos x="234" y="232"/>
                </a:cxn>
                <a:cxn ang="0">
                  <a:pos x="268" y="251"/>
                </a:cxn>
                <a:cxn ang="0">
                  <a:pos x="290" y="244"/>
                </a:cxn>
                <a:cxn ang="0">
                  <a:pos x="310" y="232"/>
                </a:cxn>
                <a:cxn ang="0">
                  <a:pos x="330" y="199"/>
                </a:cxn>
                <a:cxn ang="0">
                  <a:pos x="364" y="195"/>
                </a:cxn>
                <a:cxn ang="0">
                  <a:pos x="371" y="199"/>
                </a:cxn>
                <a:cxn ang="0">
                  <a:pos x="364" y="209"/>
                </a:cxn>
                <a:cxn ang="0">
                  <a:pos x="352" y="248"/>
                </a:cxn>
                <a:cxn ang="0">
                  <a:pos x="341" y="256"/>
                </a:cxn>
                <a:cxn ang="0">
                  <a:pos x="331" y="256"/>
                </a:cxn>
              </a:cxnLst>
              <a:rect l="0" t="0" r="r" b="b"/>
              <a:pathLst>
                <a:path w="374" h="319">
                  <a:moveTo>
                    <a:pt x="323" y="255"/>
                  </a:moveTo>
                  <a:lnTo>
                    <a:pt x="322" y="255"/>
                  </a:lnTo>
                  <a:lnTo>
                    <a:pt x="318" y="256"/>
                  </a:lnTo>
                  <a:lnTo>
                    <a:pt x="315" y="256"/>
                  </a:lnTo>
                  <a:lnTo>
                    <a:pt x="312" y="258"/>
                  </a:lnTo>
                  <a:lnTo>
                    <a:pt x="309" y="260"/>
                  </a:lnTo>
                  <a:lnTo>
                    <a:pt x="306" y="262"/>
                  </a:lnTo>
                  <a:lnTo>
                    <a:pt x="303" y="265"/>
                  </a:lnTo>
                  <a:lnTo>
                    <a:pt x="303" y="265"/>
                  </a:lnTo>
                  <a:lnTo>
                    <a:pt x="303" y="269"/>
                  </a:lnTo>
                  <a:lnTo>
                    <a:pt x="304" y="270"/>
                  </a:lnTo>
                  <a:lnTo>
                    <a:pt x="306" y="272"/>
                  </a:lnTo>
                  <a:lnTo>
                    <a:pt x="307" y="274"/>
                  </a:lnTo>
                  <a:lnTo>
                    <a:pt x="309" y="276"/>
                  </a:lnTo>
                  <a:lnTo>
                    <a:pt x="310" y="277"/>
                  </a:lnTo>
                  <a:lnTo>
                    <a:pt x="314" y="279"/>
                  </a:lnTo>
                  <a:lnTo>
                    <a:pt x="317" y="281"/>
                  </a:lnTo>
                  <a:lnTo>
                    <a:pt x="314" y="284"/>
                  </a:lnTo>
                  <a:lnTo>
                    <a:pt x="310" y="286"/>
                  </a:lnTo>
                  <a:lnTo>
                    <a:pt x="307" y="288"/>
                  </a:lnTo>
                  <a:lnTo>
                    <a:pt x="304" y="288"/>
                  </a:lnTo>
                  <a:lnTo>
                    <a:pt x="299" y="288"/>
                  </a:lnTo>
                  <a:lnTo>
                    <a:pt x="296" y="288"/>
                  </a:lnTo>
                  <a:lnTo>
                    <a:pt x="293" y="290"/>
                  </a:lnTo>
                  <a:lnTo>
                    <a:pt x="293" y="291"/>
                  </a:lnTo>
                  <a:lnTo>
                    <a:pt x="291" y="295"/>
                  </a:lnTo>
                  <a:lnTo>
                    <a:pt x="290" y="298"/>
                  </a:lnTo>
                  <a:lnTo>
                    <a:pt x="288" y="302"/>
                  </a:lnTo>
                  <a:lnTo>
                    <a:pt x="288" y="305"/>
                  </a:lnTo>
                  <a:lnTo>
                    <a:pt x="287" y="307"/>
                  </a:lnTo>
                  <a:lnTo>
                    <a:pt x="287" y="311"/>
                  </a:lnTo>
                  <a:lnTo>
                    <a:pt x="285" y="316"/>
                  </a:lnTo>
                  <a:lnTo>
                    <a:pt x="285" y="319"/>
                  </a:lnTo>
                  <a:lnTo>
                    <a:pt x="284" y="319"/>
                  </a:lnTo>
                  <a:lnTo>
                    <a:pt x="284" y="318"/>
                  </a:lnTo>
                  <a:lnTo>
                    <a:pt x="282" y="316"/>
                  </a:lnTo>
                  <a:lnTo>
                    <a:pt x="280" y="316"/>
                  </a:lnTo>
                  <a:lnTo>
                    <a:pt x="279" y="314"/>
                  </a:lnTo>
                  <a:lnTo>
                    <a:pt x="277" y="312"/>
                  </a:lnTo>
                  <a:lnTo>
                    <a:pt x="276" y="312"/>
                  </a:lnTo>
                  <a:lnTo>
                    <a:pt x="276" y="311"/>
                  </a:lnTo>
                  <a:lnTo>
                    <a:pt x="274" y="307"/>
                  </a:lnTo>
                  <a:lnTo>
                    <a:pt x="271" y="304"/>
                  </a:lnTo>
                  <a:lnTo>
                    <a:pt x="268" y="300"/>
                  </a:lnTo>
                  <a:lnTo>
                    <a:pt x="266" y="297"/>
                  </a:lnTo>
                  <a:lnTo>
                    <a:pt x="263" y="293"/>
                  </a:lnTo>
                  <a:lnTo>
                    <a:pt x="260" y="290"/>
                  </a:lnTo>
                  <a:lnTo>
                    <a:pt x="255" y="290"/>
                  </a:lnTo>
                  <a:lnTo>
                    <a:pt x="252" y="288"/>
                  </a:lnTo>
                  <a:lnTo>
                    <a:pt x="247" y="288"/>
                  </a:lnTo>
                  <a:lnTo>
                    <a:pt x="244" y="290"/>
                  </a:lnTo>
                  <a:lnTo>
                    <a:pt x="242" y="291"/>
                  </a:lnTo>
                  <a:lnTo>
                    <a:pt x="239" y="293"/>
                  </a:lnTo>
                  <a:lnTo>
                    <a:pt x="236" y="297"/>
                  </a:lnTo>
                  <a:lnTo>
                    <a:pt x="234" y="298"/>
                  </a:lnTo>
                  <a:lnTo>
                    <a:pt x="231" y="298"/>
                  </a:lnTo>
                  <a:lnTo>
                    <a:pt x="226" y="300"/>
                  </a:lnTo>
                  <a:lnTo>
                    <a:pt x="222" y="298"/>
                  </a:lnTo>
                  <a:lnTo>
                    <a:pt x="217" y="297"/>
                  </a:lnTo>
                  <a:lnTo>
                    <a:pt x="211" y="295"/>
                  </a:lnTo>
                  <a:lnTo>
                    <a:pt x="206" y="291"/>
                  </a:lnTo>
                  <a:lnTo>
                    <a:pt x="199" y="288"/>
                  </a:lnTo>
                  <a:lnTo>
                    <a:pt x="195" y="284"/>
                  </a:lnTo>
                  <a:lnTo>
                    <a:pt x="192" y="281"/>
                  </a:lnTo>
                  <a:lnTo>
                    <a:pt x="190" y="279"/>
                  </a:lnTo>
                  <a:lnTo>
                    <a:pt x="177" y="281"/>
                  </a:lnTo>
                  <a:lnTo>
                    <a:pt x="176" y="279"/>
                  </a:lnTo>
                  <a:lnTo>
                    <a:pt x="173" y="277"/>
                  </a:lnTo>
                  <a:lnTo>
                    <a:pt x="171" y="276"/>
                  </a:lnTo>
                  <a:lnTo>
                    <a:pt x="169" y="274"/>
                  </a:lnTo>
                  <a:lnTo>
                    <a:pt x="168" y="274"/>
                  </a:lnTo>
                  <a:lnTo>
                    <a:pt x="165" y="272"/>
                  </a:lnTo>
                  <a:lnTo>
                    <a:pt x="163" y="270"/>
                  </a:lnTo>
                  <a:lnTo>
                    <a:pt x="160" y="270"/>
                  </a:lnTo>
                  <a:lnTo>
                    <a:pt x="158" y="269"/>
                  </a:lnTo>
                  <a:lnTo>
                    <a:pt x="158" y="267"/>
                  </a:lnTo>
                  <a:lnTo>
                    <a:pt x="157" y="265"/>
                  </a:lnTo>
                  <a:lnTo>
                    <a:pt x="155" y="262"/>
                  </a:lnTo>
                  <a:lnTo>
                    <a:pt x="155" y="260"/>
                  </a:lnTo>
                  <a:lnTo>
                    <a:pt x="155" y="258"/>
                  </a:lnTo>
                  <a:lnTo>
                    <a:pt x="155" y="258"/>
                  </a:lnTo>
                  <a:lnTo>
                    <a:pt x="153" y="256"/>
                  </a:lnTo>
                  <a:lnTo>
                    <a:pt x="147" y="255"/>
                  </a:lnTo>
                  <a:lnTo>
                    <a:pt x="142" y="255"/>
                  </a:lnTo>
                  <a:lnTo>
                    <a:pt x="139" y="253"/>
                  </a:lnTo>
                  <a:lnTo>
                    <a:pt x="136" y="253"/>
                  </a:lnTo>
                  <a:lnTo>
                    <a:pt x="134" y="253"/>
                  </a:lnTo>
                  <a:lnTo>
                    <a:pt x="133" y="249"/>
                  </a:lnTo>
                  <a:lnTo>
                    <a:pt x="131" y="248"/>
                  </a:lnTo>
                  <a:lnTo>
                    <a:pt x="130" y="242"/>
                  </a:lnTo>
                  <a:lnTo>
                    <a:pt x="130" y="241"/>
                  </a:lnTo>
                  <a:lnTo>
                    <a:pt x="128" y="239"/>
                  </a:lnTo>
                  <a:lnTo>
                    <a:pt x="127" y="239"/>
                  </a:lnTo>
                  <a:lnTo>
                    <a:pt x="125" y="239"/>
                  </a:lnTo>
                  <a:lnTo>
                    <a:pt x="123" y="239"/>
                  </a:lnTo>
                  <a:lnTo>
                    <a:pt x="122" y="239"/>
                  </a:lnTo>
                  <a:lnTo>
                    <a:pt x="120" y="239"/>
                  </a:lnTo>
                  <a:lnTo>
                    <a:pt x="119" y="237"/>
                  </a:lnTo>
                  <a:lnTo>
                    <a:pt x="117" y="237"/>
                  </a:lnTo>
                  <a:lnTo>
                    <a:pt x="115" y="236"/>
                  </a:lnTo>
                  <a:lnTo>
                    <a:pt x="112" y="232"/>
                  </a:lnTo>
                  <a:lnTo>
                    <a:pt x="111" y="229"/>
                  </a:lnTo>
                  <a:lnTo>
                    <a:pt x="109" y="227"/>
                  </a:lnTo>
                  <a:lnTo>
                    <a:pt x="107" y="223"/>
                  </a:lnTo>
                  <a:lnTo>
                    <a:pt x="107" y="220"/>
                  </a:lnTo>
                  <a:lnTo>
                    <a:pt x="106" y="218"/>
                  </a:lnTo>
                  <a:lnTo>
                    <a:pt x="107" y="215"/>
                  </a:lnTo>
                  <a:lnTo>
                    <a:pt x="107" y="213"/>
                  </a:lnTo>
                  <a:lnTo>
                    <a:pt x="109" y="209"/>
                  </a:lnTo>
                  <a:lnTo>
                    <a:pt x="111" y="208"/>
                  </a:lnTo>
                  <a:lnTo>
                    <a:pt x="112" y="206"/>
                  </a:lnTo>
                  <a:lnTo>
                    <a:pt x="114" y="202"/>
                  </a:lnTo>
                  <a:lnTo>
                    <a:pt x="114" y="201"/>
                  </a:lnTo>
                  <a:lnTo>
                    <a:pt x="115" y="197"/>
                  </a:lnTo>
                  <a:lnTo>
                    <a:pt x="114" y="187"/>
                  </a:lnTo>
                  <a:lnTo>
                    <a:pt x="111" y="178"/>
                  </a:lnTo>
                  <a:lnTo>
                    <a:pt x="107" y="169"/>
                  </a:lnTo>
                  <a:lnTo>
                    <a:pt x="103" y="162"/>
                  </a:lnTo>
                  <a:lnTo>
                    <a:pt x="96" y="157"/>
                  </a:lnTo>
                  <a:lnTo>
                    <a:pt x="92" y="150"/>
                  </a:lnTo>
                  <a:lnTo>
                    <a:pt x="87" y="143"/>
                  </a:lnTo>
                  <a:lnTo>
                    <a:pt x="84" y="136"/>
                  </a:lnTo>
                  <a:lnTo>
                    <a:pt x="84" y="133"/>
                  </a:lnTo>
                  <a:lnTo>
                    <a:pt x="82" y="131"/>
                  </a:lnTo>
                  <a:lnTo>
                    <a:pt x="81" y="129"/>
                  </a:lnTo>
                  <a:lnTo>
                    <a:pt x="77" y="127"/>
                  </a:lnTo>
                  <a:lnTo>
                    <a:pt x="76" y="126"/>
                  </a:lnTo>
                  <a:lnTo>
                    <a:pt x="74" y="124"/>
                  </a:lnTo>
                  <a:lnTo>
                    <a:pt x="73" y="122"/>
                  </a:lnTo>
                  <a:lnTo>
                    <a:pt x="73" y="119"/>
                  </a:lnTo>
                  <a:lnTo>
                    <a:pt x="73" y="119"/>
                  </a:lnTo>
                  <a:lnTo>
                    <a:pt x="73" y="119"/>
                  </a:lnTo>
                  <a:lnTo>
                    <a:pt x="74" y="117"/>
                  </a:lnTo>
                  <a:lnTo>
                    <a:pt x="74" y="117"/>
                  </a:lnTo>
                  <a:lnTo>
                    <a:pt x="74" y="117"/>
                  </a:lnTo>
                  <a:lnTo>
                    <a:pt x="76" y="117"/>
                  </a:lnTo>
                  <a:lnTo>
                    <a:pt x="76" y="115"/>
                  </a:lnTo>
                  <a:lnTo>
                    <a:pt x="76" y="115"/>
                  </a:lnTo>
                  <a:lnTo>
                    <a:pt x="76" y="115"/>
                  </a:lnTo>
                  <a:lnTo>
                    <a:pt x="76" y="115"/>
                  </a:lnTo>
                  <a:lnTo>
                    <a:pt x="74" y="115"/>
                  </a:lnTo>
                  <a:lnTo>
                    <a:pt x="74" y="113"/>
                  </a:lnTo>
                  <a:lnTo>
                    <a:pt x="74" y="113"/>
                  </a:lnTo>
                  <a:lnTo>
                    <a:pt x="73" y="113"/>
                  </a:lnTo>
                  <a:lnTo>
                    <a:pt x="73" y="113"/>
                  </a:lnTo>
                  <a:lnTo>
                    <a:pt x="73" y="113"/>
                  </a:lnTo>
                  <a:lnTo>
                    <a:pt x="73" y="110"/>
                  </a:lnTo>
                  <a:lnTo>
                    <a:pt x="71" y="106"/>
                  </a:lnTo>
                  <a:lnTo>
                    <a:pt x="69" y="103"/>
                  </a:lnTo>
                  <a:lnTo>
                    <a:pt x="68" y="99"/>
                  </a:lnTo>
                  <a:lnTo>
                    <a:pt x="65" y="96"/>
                  </a:lnTo>
                  <a:lnTo>
                    <a:pt x="63" y="92"/>
                  </a:lnTo>
                  <a:lnTo>
                    <a:pt x="61" y="91"/>
                  </a:lnTo>
                  <a:lnTo>
                    <a:pt x="61" y="89"/>
                  </a:lnTo>
                  <a:lnTo>
                    <a:pt x="60" y="84"/>
                  </a:lnTo>
                  <a:lnTo>
                    <a:pt x="58" y="80"/>
                  </a:lnTo>
                  <a:lnTo>
                    <a:pt x="55" y="77"/>
                  </a:lnTo>
                  <a:lnTo>
                    <a:pt x="54" y="75"/>
                  </a:lnTo>
                  <a:lnTo>
                    <a:pt x="52" y="72"/>
                  </a:lnTo>
                  <a:lnTo>
                    <a:pt x="50" y="70"/>
                  </a:lnTo>
                  <a:lnTo>
                    <a:pt x="49" y="66"/>
                  </a:lnTo>
                  <a:lnTo>
                    <a:pt x="47" y="63"/>
                  </a:lnTo>
                  <a:lnTo>
                    <a:pt x="46" y="58"/>
                  </a:lnTo>
                  <a:lnTo>
                    <a:pt x="46" y="52"/>
                  </a:lnTo>
                  <a:lnTo>
                    <a:pt x="44" y="45"/>
                  </a:lnTo>
                  <a:lnTo>
                    <a:pt x="42" y="42"/>
                  </a:lnTo>
                  <a:lnTo>
                    <a:pt x="42" y="37"/>
                  </a:lnTo>
                  <a:lnTo>
                    <a:pt x="41" y="31"/>
                  </a:lnTo>
                  <a:lnTo>
                    <a:pt x="39" y="26"/>
                  </a:lnTo>
                  <a:lnTo>
                    <a:pt x="39" y="23"/>
                  </a:lnTo>
                  <a:lnTo>
                    <a:pt x="36" y="23"/>
                  </a:lnTo>
                  <a:lnTo>
                    <a:pt x="35" y="23"/>
                  </a:lnTo>
                  <a:lnTo>
                    <a:pt x="33" y="21"/>
                  </a:lnTo>
                  <a:lnTo>
                    <a:pt x="31" y="21"/>
                  </a:lnTo>
                  <a:lnTo>
                    <a:pt x="30" y="19"/>
                  </a:lnTo>
                  <a:lnTo>
                    <a:pt x="28" y="19"/>
                  </a:lnTo>
                  <a:lnTo>
                    <a:pt x="27" y="17"/>
                  </a:lnTo>
                  <a:lnTo>
                    <a:pt x="25" y="17"/>
                  </a:lnTo>
                  <a:lnTo>
                    <a:pt x="23" y="19"/>
                  </a:lnTo>
                  <a:lnTo>
                    <a:pt x="23" y="23"/>
                  </a:lnTo>
                  <a:lnTo>
                    <a:pt x="22" y="24"/>
                  </a:lnTo>
                  <a:lnTo>
                    <a:pt x="22" y="28"/>
                  </a:lnTo>
                  <a:lnTo>
                    <a:pt x="20" y="31"/>
                  </a:lnTo>
                  <a:lnTo>
                    <a:pt x="20" y="33"/>
                  </a:lnTo>
                  <a:lnTo>
                    <a:pt x="20" y="37"/>
                  </a:lnTo>
                  <a:lnTo>
                    <a:pt x="20" y="38"/>
                  </a:lnTo>
                  <a:lnTo>
                    <a:pt x="20" y="45"/>
                  </a:lnTo>
                  <a:lnTo>
                    <a:pt x="22" y="52"/>
                  </a:lnTo>
                  <a:lnTo>
                    <a:pt x="25" y="58"/>
                  </a:lnTo>
                  <a:lnTo>
                    <a:pt x="27" y="63"/>
                  </a:lnTo>
                  <a:lnTo>
                    <a:pt x="30" y="70"/>
                  </a:lnTo>
                  <a:lnTo>
                    <a:pt x="31" y="75"/>
                  </a:lnTo>
                  <a:lnTo>
                    <a:pt x="33" y="82"/>
                  </a:lnTo>
                  <a:lnTo>
                    <a:pt x="33" y="89"/>
                  </a:lnTo>
                  <a:lnTo>
                    <a:pt x="35" y="92"/>
                  </a:lnTo>
                  <a:lnTo>
                    <a:pt x="36" y="96"/>
                  </a:lnTo>
                  <a:lnTo>
                    <a:pt x="38" y="99"/>
                  </a:lnTo>
                  <a:lnTo>
                    <a:pt x="39" y="101"/>
                  </a:lnTo>
                  <a:lnTo>
                    <a:pt x="42" y="105"/>
                  </a:lnTo>
                  <a:lnTo>
                    <a:pt x="44" y="108"/>
                  </a:lnTo>
                  <a:lnTo>
                    <a:pt x="46" y="112"/>
                  </a:lnTo>
                  <a:lnTo>
                    <a:pt x="47" y="113"/>
                  </a:lnTo>
                  <a:lnTo>
                    <a:pt x="47" y="117"/>
                  </a:lnTo>
                  <a:lnTo>
                    <a:pt x="47" y="120"/>
                  </a:lnTo>
                  <a:lnTo>
                    <a:pt x="47" y="124"/>
                  </a:lnTo>
                  <a:lnTo>
                    <a:pt x="46" y="127"/>
                  </a:lnTo>
                  <a:lnTo>
                    <a:pt x="46" y="131"/>
                  </a:lnTo>
                  <a:lnTo>
                    <a:pt x="47" y="134"/>
                  </a:lnTo>
                  <a:lnTo>
                    <a:pt x="49" y="136"/>
                  </a:lnTo>
                  <a:lnTo>
                    <a:pt x="50" y="138"/>
                  </a:lnTo>
                  <a:lnTo>
                    <a:pt x="50" y="140"/>
                  </a:lnTo>
                  <a:lnTo>
                    <a:pt x="50" y="141"/>
                  </a:lnTo>
                  <a:lnTo>
                    <a:pt x="50" y="141"/>
                  </a:lnTo>
                  <a:lnTo>
                    <a:pt x="50" y="143"/>
                  </a:lnTo>
                  <a:lnTo>
                    <a:pt x="50" y="145"/>
                  </a:lnTo>
                  <a:lnTo>
                    <a:pt x="50" y="147"/>
                  </a:lnTo>
                  <a:lnTo>
                    <a:pt x="50" y="148"/>
                  </a:lnTo>
                  <a:lnTo>
                    <a:pt x="50" y="150"/>
                  </a:lnTo>
                  <a:lnTo>
                    <a:pt x="54" y="150"/>
                  </a:lnTo>
                  <a:lnTo>
                    <a:pt x="55" y="152"/>
                  </a:lnTo>
                  <a:lnTo>
                    <a:pt x="57" y="154"/>
                  </a:lnTo>
                  <a:lnTo>
                    <a:pt x="58" y="155"/>
                  </a:lnTo>
                  <a:lnTo>
                    <a:pt x="60" y="157"/>
                  </a:lnTo>
                  <a:lnTo>
                    <a:pt x="61" y="159"/>
                  </a:lnTo>
                  <a:lnTo>
                    <a:pt x="61" y="162"/>
                  </a:lnTo>
                  <a:lnTo>
                    <a:pt x="63" y="164"/>
                  </a:lnTo>
                  <a:lnTo>
                    <a:pt x="61" y="166"/>
                  </a:lnTo>
                  <a:lnTo>
                    <a:pt x="61" y="169"/>
                  </a:lnTo>
                  <a:lnTo>
                    <a:pt x="60" y="171"/>
                  </a:lnTo>
                  <a:lnTo>
                    <a:pt x="60" y="173"/>
                  </a:lnTo>
                  <a:lnTo>
                    <a:pt x="58" y="174"/>
                  </a:lnTo>
                  <a:lnTo>
                    <a:pt x="57" y="174"/>
                  </a:lnTo>
                  <a:lnTo>
                    <a:pt x="55" y="176"/>
                  </a:lnTo>
                  <a:lnTo>
                    <a:pt x="54" y="176"/>
                  </a:lnTo>
                  <a:lnTo>
                    <a:pt x="54" y="174"/>
                  </a:lnTo>
                  <a:lnTo>
                    <a:pt x="52" y="173"/>
                  </a:lnTo>
                  <a:lnTo>
                    <a:pt x="52" y="169"/>
                  </a:lnTo>
                  <a:lnTo>
                    <a:pt x="52" y="167"/>
                  </a:lnTo>
                  <a:lnTo>
                    <a:pt x="52" y="166"/>
                  </a:lnTo>
                  <a:lnTo>
                    <a:pt x="52" y="164"/>
                  </a:lnTo>
                  <a:lnTo>
                    <a:pt x="50" y="162"/>
                  </a:lnTo>
                  <a:lnTo>
                    <a:pt x="50" y="161"/>
                  </a:lnTo>
                  <a:lnTo>
                    <a:pt x="49" y="157"/>
                  </a:lnTo>
                  <a:lnTo>
                    <a:pt x="46" y="155"/>
                  </a:lnTo>
                  <a:lnTo>
                    <a:pt x="42" y="152"/>
                  </a:lnTo>
                  <a:lnTo>
                    <a:pt x="39" y="150"/>
                  </a:lnTo>
                  <a:lnTo>
                    <a:pt x="36" y="147"/>
                  </a:lnTo>
                  <a:lnTo>
                    <a:pt x="33" y="143"/>
                  </a:lnTo>
                  <a:lnTo>
                    <a:pt x="31" y="141"/>
                  </a:lnTo>
                  <a:lnTo>
                    <a:pt x="30" y="138"/>
                  </a:lnTo>
                  <a:lnTo>
                    <a:pt x="30" y="136"/>
                  </a:lnTo>
                  <a:lnTo>
                    <a:pt x="31" y="134"/>
                  </a:lnTo>
                  <a:lnTo>
                    <a:pt x="31" y="133"/>
                  </a:lnTo>
                  <a:lnTo>
                    <a:pt x="31" y="131"/>
                  </a:lnTo>
                  <a:lnTo>
                    <a:pt x="33" y="129"/>
                  </a:lnTo>
                  <a:lnTo>
                    <a:pt x="33" y="127"/>
                  </a:lnTo>
                  <a:lnTo>
                    <a:pt x="33" y="124"/>
                  </a:lnTo>
                  <a:lnTo>
                    <a:pt x="33" y="122"/>
                  </a:lnTo>
                  <a:lnTo>
                    <a:pt x="33" y="117"/>
                  </a:lnTo>
                  <a:lnTo>
                    <a:pt x="30" y="112"/>
                  </a:lnTo>
                  <a:lnTo>
                    <a:pt x="25" y="108"/>
                  </a:lnTo>
                  <a:lnTo>
                    <a:pt x="20" y="105"/>
                  </a:lnTo>
                  <a:lnTo>
                    <a:pt x="15" y="101"/>
                  </a:lnTo>
                  <a:lnTo>
                    <a:pt x="11" y="98"/>
                  </a:lnTo>
                  <a:lnTo>
                    <a:pt x="8" y="92"/>
                  </a:lnTo>
                  <a:lnTo>
                    <a:pt x="4" y="87"/>
                  </a:lnTo>
                  <a:lnTo>
                    <a:pt x="9" y="87"/>
                  </a:lnTo>
                  <a:lnTo>
                    <a:pt x="11" y="85"/>
                  </a:lnTo>
                  <a:lnTo>
                    <a:pt x="14" y="85"/>
                  </a:lnTo>
                  <a:lnTo>
                    <a:pt x="15" y="84"/>
                  </a:lnTo>
                  <a:lnTo>
                    <a:pt x="17" y="82"/>
                  </a:lnTo>
                  <a:lnTo>
                    <a:pt x="17" y="79"/>
                  </a:lnTo>
                  <a:lnTo>
                    <a:pt x="19" y="75"/>
                  </a:lnTo>
                  <a:lnTo>
                    <a:pt x="19" y="73"/>
                  </a:lnTo>
                  <a:lnTo>
                    <a:pt x="19" y="70"/>
                  </a:lnTo>
                  <a:lnTo>
                    <a:pt x="17" y="66"/>
                  </a:lnTo>
                  <a:lnTo>
                    <a:pt x="15" y="65"/>
                  </a:lnTo>
                  <a:lnTo>
                    <a:pt x="14" y="61"/>
                  </a:lnTo>
                  <a:lnTo>
                    <a:pt x="12" y="59"/>
                  </a:lnTo>
                  <a:lnTo>
                    <a:pt x="9" y="58"/>
                  </a:lnTo>
                  <a:lnTo>
                    <a:pt x="8" y="56"/>
                  </a:lnTo>
                  <a:lnTo>
                    <a:pt x="6" y="54"/>
                  </a:lnTo>
                  <a:lnTo>
                    <a:pt x="4" y="51"/>
                  </a:lnTo>
                  <a:lnTo>
                    <a:pt x="3" y="47"/>
                  </a:lnTo>
                  <a:lnTo>
                    <a:pt x="3" y="44"/>
                  </a:lnTo>
                  <a:lnTo>
                    <a:pt x="1" y="40"/>
                  </a:lnTo>
                  <a:lnTo>
                    <a:pt x="1" y="37"/>
                  </a:lnTo>
                  <a:lnTo>
                    <a:pt x="1" y="33"/>
                  </a:lnTo>
                  <a:lnTo>
                    <a:pt x="1" y="30"/>
                  </a:lnTo>
                  <a:lnTo>
                    <a:pt x="0" y="26"/>
                  </a:lnTo>
                  <a:lnTo>
                    <a:pt x="0" y="14"/>
                  </a:lnTo>
                  <a:lnTo>
                    <a:pt x="0" y="12"/>
                  </a:lnTo>
                  <a:lnTo>
                    <a:pt x="0" y="10"/>
                  </a:lnTo>
                  <a:lnTo>
                    <a:pt x="0" y="9"/>
                  </a:lnTo>
                  <a:lnTo>
                    <a:pt x="1" y="7"/>
                  </a:lnTo>
                  <a:lnTo>
                    <a:pt x="1" y="5"/>
                  </a:lnTo>
                  <a:lnTo>
                    <a:pt x="1" y="3"/>
                  </a:lnTo>
                  <a:lnTo>
                    <a:pt x="1" y="2"/>
                  </a:lnTo>
                  <a:lnTo>
                    <a:pt x="1" y="0"/>
                  </a:lnTo>
                  <a:lnTo>
                    <a:pt x="6" y="2"/>
                  </a:lnTo>
                  <a:lnTo>
                    <a:pt x="9" y="2"/>
                  </a:lnTo>
                  <a:lnTo>
                    <a:pt x="12" y="2"/>
                  </a:lnTo>
                  <a:lnTo>
                    <a:pt x="15" y="2"/>
                  </a:lnTo>
                  <a:lnTo>
                    <a:pt x="19" y="0"/>
                  </a:lnTo>
                  <a:lnTo>
                    <a:pt x="22" y="0"/>
                  </a:lnTo>
                  <a:lnTo>
                    <a:pt x="27" y="0"/>
                  </a:lnTo>
                  <a:lnTo>
                    <a:pt x="30" y="0"/>
                  </a:lnTo>
                  <a:lnTo>
                    <a:pt x="39" y="2"/>
                  </a:lnTo>
                  <a:lnTo>
                    <a:pt x="47" y="3"/>
                  </a:lnTo>
                  <a:lnTo>
                    <a:pt x="55" y="7"/>
                  </a:lnTo>
                  <a:lnTo>
                    <a:pt x="61" y="12"/>
                  </a:lnTo>
                  <a:lnTo>
                    <a:pt x="69" y="16"/>
                  </a:lnTo>
                  <a:lnTo>
                    <a:pt x="77" y="21"/>
                  </a:lnTo>
                  <a:lnTo>
                    <a:pt x="87" y="23"/>
                  </a:lnTo>
                  <a:lnTo>
                    <a:pt x="98" y="24"/>
                  </a:lnTo>
                  <a:lnTo>
                    <a:pt x="104" y="24"/>
                  </a:lnTo>
                  <a:lnTo>
                    <a:pt x="111" y="23"/>
                  </a:lnTo>
                  <a:lnTo>
                    <a:pt x="114" y="21"/>
                  </a:lnTo>
                  <a:lnTo>
                    <a:pt x="119" y="19"/>
                  </a:lnTo>
                  <a:lnTo>
                    <a:pt x="122" y="16"/>
                  </a:lnTo>
                  <a:lnTo>
                    <a:pt x="125" y="14"/>
                  </a:lnTo>
                  <a:lnTo>
                    <a:pt x="130" y="14"/>
                  </a:lnTo>
                  <a:lnTo>
                    <a:pt x="134" y="12"/>
                  </a:lnTo>
                  <a:lnTo>
                    <a:pt x="141" y="14"/>
                  </a:lnTo>
                  <a:lnTo>
                    <a:pt x="144" y="16"/>
                  </a:lnTo>
                  <a:lnTo>
                    <a:pt x="146" y="19"/>
                  </a:lnTo>
                  <a:lnTo>
                    <a:pt x="147" y="23"/>
                  </a:lnTo>
                  <a:lnTo>
                    <a:pt x="149" y="26"/>
                  </a:lnTo>
                  <a:lnTo>
                    <a:pt x="150" y="28"/>
                  </a:lnTo>
                  <a:lnTo>
                    <a:pt x="153" y="31"/>
                  </a:lnTo>
                  <a:lnTo>
                    <a:pt x="155" y="31"/>
                  </a:lnTo>
                  <a:lnTo>
                    <a:pt x="157" y="35"/>
                  </a:lnTo>
                  <a:lnTo>
                    <a:pt x="157" y="38"/>
                  </a:lnTo>
                  <a:lnTo>
                    <a:pt x="158" y="44"/>
                  </a:lnTo>
                  <a:lnTo>
                    <a:pt x="161" y="49"/>
                  </a:lnTo>
                  <a:lnTo>
                    <a:pt x="165" y="54"/>
                  </a:lnTo>
                  <a:lnTo>
                    <a:pt x="166" y="58"/>
                  </a:lnTo>
                  <a:lnTo>
                    <a:pt x="169" y="61"/>
                  </a:lnTo>
                  <a:lnTo>
                    <a:pt x="173" y="63"/>
                  </a:lnTo>
                  <a:lnTo>
                    <a:pt x="179" y="63"/>
                  </a:lnTo>
                  <a:lnTo>
                    <a:pt x="179" y="61"/>
                  </a:lnTo>
                  <a:lnTo>
                    <a:pt x="180" y="58"/>
                  </a:lnTo>
                  <a:lnTo>
                    <a:pt x="182" y="56"/>
                  </a:lnTo>
                  <a:lnTo>
                    <a:pt x="184" y="54"/>
                  </a:lnTo>
                  <a:lnTo>
                    <a:pt x="187" y="52"/>
                  </a:lnTo>
                  <a:lnTo>
                    <a:pt x="188" y="51"/>
                  </a:lnTo>
                  <a:lnTo>
                    <a:pt x="192" y="51"/>
                  </a:lnTo>
                  <a:lnTo>
                    <a:pt x="195" y="51"/>
                  </a:lnTo>
                  <a:lnTo>
                    <a:pt x="199" y="52"/>
                  </a:lnTo>
                  <a:lnTo>
                    <a:pt x="206" y="56"/>
                  </a:lnTo>
                  <a:lnTo>
                    <a:pt x="209" y="63"/>
                  </a:lnTo>
                  <a:lnTo>
                    <a:pt x="214" y="70"/>
                  </a:lnTo>
                  <a:lnTo>
                    <a:pt x="215" y="79"/>
                  </a:lnTo>
                  <a:lnTo>
                    <a:pt x="219" y="87"/>
                  </a:lnTo>
                  <a:lnTo>
                    <a:pt x="219" y="96"/>
                  </a:lnTo>
                  <a:lnTo>
                    <a:pt x="220" y="103"/>
                  </a:lnTo>
                  <a:lnTo>
                    <a:pt x="220" y="105"/>
                  </a:lnTo>
                  <a:lnTo>
                    <a:pt x="222" y="108"/>
                  </a:lnTo>
                  <a:lnTo>
                    <a:pt x="223" y="112"/>
                  </a:lnTo>
                  <a:lnTo>
                    <a:pt x="225" y="113"/>
                  </a:lnTo>
                  <a:lnTo>
                    <a:pt x="228" y="115"/>
                  </a:lnTo>
                  <a:lnTo>
                    <a:pt x="230" y="117"/>
                  </a:lnTo>
                  <a:lnTo>
                    <a:pt x="233" y="117"/>
                  </a:lnTo>
                  <a:lnTo>
                    <a:pt x="236" y="117"/>
                  </a:lnTo>
                  <a:lnTo>
                    <a:pt x="236" y="115"/>
                  </a:lnTo>
                  <a:lnTo>
                    <a:pt x="236" y="119"/>
                  </a:lnTo>
                  <a:lnTo>
                    <a:pt x="236" y="120"/>
                  </a:lnTo>
                  <a:lnTo>
                    <a:pt x="236" y="122"/>
                  </a:lnTo>
                  <a:lnTo>
                    <a:pt x="236" y="124"/>
                  </a:lnTo>
                  <a:lnTo>
                    <a:pt x="236" y="126"/>
                  </a:lnTo>
                  <a:lnTo>
                    <a:pt x="236" y="127"/>
                  </a:lnTo>
                  <a:lnTo>
                    <a:pt x="236" y="129"/>
                  </a:lnTo>
                  <a:lnTo>
                    <a:pt x="236" y="133"/>
                  </a:lnTo>
                  <a:lnTo>
                    <a:pt x="231" y="134"/>
                  </a:lnTo>
                  <a:lnTo>
                    <a:pt x="226" y="140"/>
                  </a:lnTo>
                  <a:lnTo>
                    <a:pt x="225" y="147"/>
                  </a:lnTo>
                  <a:lnTo>
                    <a:pt x="223" y="154"/>
                  </a:lnTo>
                  <a:lnTo>
                    <a:pt x="222" y="162"/>
                  </a:lnTo>
                  <a:lnTo>
                    <a:pt x="223" y="171"/>
                  </a:lnTo>
                  <a:lnTo>
                    <a:pt x="223" y="178"/>
                  </a:lnTo>
                  <a:lnTo>
                    <a:pt x="223" y="183"/>
                  </a:lnTo>
                  <a:lnTo>
                    <a:pt x="223" y="185"/>
                  </a:lnTo>
                  <a:lnTo>
                    <a:pt x="223" y="188"/>
                  </a:lnTo>
                  <a:lnTo>
                    <a:pt x="223" y="192"/>
                  </a:lnTo>
                  <a:lnTo>
                    <a:pt x="223" y="197"/>
                  </a:lnTo>
                  <a:lnTo>
                    <a:pt x="223" y="202"/>
                  </a:lnTo>
                  <a:lnTo>
                    <a:pt x="223" y="208"/>
                  </a:lnTo>
                  <a:lnTo>
                    <a:pt x="225" y="211"/>
                  </a:lnTo>
                  <a:lnTo>
                    <a:pt x="225" y="215"/>
                  </a:lnTo>
                  <a:lnTo>
                    <a:pt x="226" y="220"/>
                  </a:lnTo>
                  <a:lnTo>
                    <a:pt x="230" y="225"/>
                  </a:lnTo>
                  <a:lnTo>
                    <a:pt x="234" y="232"/>
                  </a:lnTo>
                  <a:lnTo>
                    <a:pt x="239" y="239"/>
                  </a:lnTo>
                  <a:lnTo>
                    <a:pt x="244" y="246"/>
                  </a:lnTo>
                  <a:lnTo>
                    <a:pt x="250" y="249"/>
                  </a:lnTo>
                  <a:lnTo>
                    <a:pt x="255" y="253"/>
                  </a:lnTo>
                  <a:lnTo>
                    <a:pt x="260" y="255"/>
                  </a:lnTo>
                  <a:lnTo>
                    <a:pt x="261" y="255"/>
                  </a:lnTo>
                  <a:lnTo>
                    <a:pt x="264" y="253"/>
                  </a:lnTo>
                  <a:lnTo>
                    <a:pt x="268" y="251"/>
                  </a:lnTo>
                  <a:lnTo>
                    <a:pt x="271" y="249"/>
                  </a:lnTo>
                  <a:lnTo>
                    <a:pt x="274" y="248"/>
                  </a:lnTo>
                  <a:lnTo>
                    <a:pt x="277" y="246"/>
                  </a:lnTo>
                  <a:lnTo>
                    <a:pt x="279" y="246"/>
                  </a:lnTo>
                  <a:lnTo>
                    <a:pt x="280" y="246"/>
                  </a:lnTo>
                  <a:lnTo>
                    <a:pt x="284" y="244"/>
                  </a:lnTo>
                  <a:lnTo>
                    <a:pt x="285" y="244"/>
                  </a:lnTo>
                  <a:lnTo>
                    <a:pt x="290" y="244"/>
                  </a:lnTo>
                  <a:lnTo>
                    <a:pt x="293" y="246"/>
                  </a:lnTo>
                  <a:lnTo>
                    <a:pt x="296" y="246"/>
                  </a:lnTo>
                  <a:lnTo>
                    <a:pt x="299" y="246"/>
                  </a:lnTo>
                  <a:lnTo>
                    <a:pt x="301" y="246"/>
                  </a:lnTo>
                  <a:lnTo>
                    <a:pt x="303" y="246"/>
                  </a:lnTo>
                  <a:lnTo>
                    <a:pt x="306" y="241"/>
                  </a:lnTo>
                  <a:lnTo>
                    <a:pt x="309" y="237"/>
                  </a:lnTo>
                  <a:lnTo>
                    <a:pt x="310" y="232"/>
                  </a:lnTo>
                  <a:lnTo>
                    <a:pt x="312" y="227"/>
                  </a:lnTo>
                  <a:lnTo>
                    <a:pt x="314" y="222"/>
                  </a:lnTo>
                  <a:lnTo>
                    <a:pt x="314" y="216"/>
                  </a:lnTo>
                  <a:lnTo>
                    <a:pt x="315" y="211"/>
                  </a:lnTo>
                  <a:lnTo>
                    <a:pt x="318" y="206"/>
                  </a:lnTo>
                  <a:lnTo>
                    <a:pt x="320" y="202"/>
                  </a:lnTo>
                  <a:lnTo>
                    <a:pt x="325" y="201"/>
                  </a:lnTo>
                  <a:lnTo>
                    <a:pt x="330" y="199"/>
                  </a:lnTo>
                  <a:lnTo>
                    <a:pt x="336" y="197"/>
                  </a:lnTo>
                  <a:lnTo>
                    <a:pt x="344" y="195"/>
                  </a:lnTo>
                  <a:lnTo>
                    <a:pt x="350" y="195"/>
                  </a:lnTo>
                  <a:lnTo>
                    <a:pt x="356" y="195"/>
                  </a:lnTo>
                  <a:lnTo>
                    <a:pt x="361" y="195"/>
                  </a:lnTo>
                  <a:lnTo>
                    <a:pt x="363" y="195"/>
                  </a:lnTo>
                  <a:lnTo>
                    <a:pt x="364" y="195"/>
                  </a:lnTo>
                  <a:lnTo>
                    <a:pt x="364" y="195"/>
                  </a:lnTo>
                  <a:lnTo>
                    <a:pt x="366" y="195"/>
                  </a:lnTo>
                  <a:lnTo>
                    <a:pt x="368" y="195"/>
                  </a:lnTo>
                  <a:lnTo>
                    <a:pt x="368" y="195"/>
                  </a:lnTo>
                  <a:lnTo>
                    <a:pt x="369" y="195"/>
                  </a:lnTo>
                  <a:lnTo>
                    <a:pt x="371" y="195"/>
                  </a:lnTo>
                  <a:lnTo>
                    <a:pt x="371" y="195"/>
                  </a:lnTo>
                  <a:lnTo>
                    <a:pt x="371" y="197"/>
                  </a:lnTo>
                  <a:lnTo>
                    <a:pt x="371" y="199"/>
                  </a:lnTo>
                  <a:lnTo>
                    <a:pt x="371" y="201"/>
                  </a:lnTo>
                  <a:lnTo>
                    <a:pt x="372" y="201"/>
                  </a:lnTo>
                  <a:lnTo>
                    <a:pt x="372" y="202"/>
                  </a:lnTo>
                  <a:lnTo>
                    <a:pt x="372" y="204"/>
                  </a:lnTo>
                  <a:lnTo>
                    <a:pt x="374" y="204"/>
                  </a:lnTo>
                  <a:lnTo>
                    <a:pt x="371" y="206"/>
                  </a:lnTo>
                  <a:lnTo>
                    <a:pt x="368" y="208"/>
                  </a:lnTo>
                  <a:lnTo>
                    <a:pt x="364" y="209"/>
                  </a:lnTo>
                  <a:lnTo>
                    <a:pt x="361" y="213"/>
                  </a:lnTo>
                  <a:lnTo>
                    <a:pt x="360" y="218"/>
                  </a:lnTo>
                  <a:lnTo>
                    <a:pt x="358" y="223"/>
                  </a:lnTo>
                  <a:lnTo>
                    <a:pt x="356" y="232"/>
                  </a:lnTo>
                  <a:lnTo>
                    <a:pt x="356" y="242"/>
                  </a:lnTo>
                  <a:lnTo>
                    <a:pt x="355" y="244"/>
                  </a:lnTo>
                  <a:lnTo>
                    <a:pt x="353" y="246"/>
                  </a:lnTo>
                  <a:lnTo>
                    <a:pt x="352" y="248"/>
                  </a:lnTo>
                  <a:lnTo>
                    <a:pt x="350" y="249"/>
                  </a:lnTo>
                  <a:lnTo>
                    <a:pt x="349" y="251"/>
                  </a:lnTo>
                  <a:lnTo>
                    <a:pt x="349" y="253"/>
                  </a:lnTo>
                  <a:lnTo>
                    <a:pt x="347" y="255"/>
                  </a:lnTo>
                  <a:lnTo>
                    <a:pt x="347" y="256"/>
                  </a:lnTo>
                  <a:lnTo>
                    <a:pt x="345" y="256"/>
                  </a:lnTo>
                  <a:lnTo>
                    <a:pt x="342" y="256"/>
                  </a:lnTo>
                  <a:lnTo>
                    <a:pt x="341" y="256"/>
                  </a:lnTo>
                  <a:lnTo>
                    <a:pt x="339" y="256"/>
                  </a:lnTo>
                  <a:lnTo>
                    <a:pt x="337" y="256"/>
                  </a:lnTo>
                  <a:lnTo>
                    <a:pt x="336" y="256"/>
                  </a:lnTo>
                  <a:lnTo>
                    <a:pt x="334" y="256"/>
                  </a:lnTo>
                  <a:lnTo>
                    <a:pt x="333" y="256"/>
                  </a:lnTo>
                  <a:lnTo>
                    <a:pt x="333" y="256"/>
                  </a:lnTo>
                  <a:lnTo>
                    <a:pt x="333" y="256"/>
                  </a:lnTo>
                  <a:lnTo>
                    <a:pt x="331" y="256"/>
                  </a:lnTo>
                  <a:lnTo>
                    <a:pt x="330" y="256"/>
                  </a:lnTo>
                  <a:lnTo>
                    <a:pt x="328" y="255"/>
                  </a:lnTo>
                  <a:lnTo>
                    <a:pt x="326" y="255"/>
                  </a:lnTo>
                  <a:lnTo>
                    <a:pt x="325" y="255"/>
                  </a:lnTo>
                  <a:lnTo>
                    <a:pt x="323" y="25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0" name="Freeform 468"/>
            <p:cNvSpPr>
              <a:spLocks/>
            </p:cNvSpPr>
            <p:nvPr/>
          </p:nvSpPr>
          <p:spPr bwMode="auto">
            <a:xfrm>
              <a:off x="724659" y="2203235"/>
              <a:ext cx="1680092" cy="873060"/>
            </a:xfrm>
            <a:custGeom>
              <a:avLst/>
              <a:gdLst/>
              <a:ahLst/>
              <a:cxnLst>
                <a:cxn ang="0">
                  <a:pos x="713" y="102"/>
                </a:cxn>
                <a:cxn ang="0">
                  <a:pos x="700" y="128"/>
                </a:cxn>
                <a:cxn ang="0">
                  <a:pos x="708" y="124"/>
                </a:cxn>
                <a:cxn ang="0">
                  <a:pos x="674" y="136"/>
                </a:cxn>
                <a:cxn ang="0">
                  <a:pos x="641" y="171"/>
                </a:cxn>
                <a:cxn ang="0">
                  <a:pos x="635" y="175"/>
                </a:cxn>
                <a:cxn ang="0">
                  <a:pos x="627" y="173"/>
                </a:cxn>
                <a:cxn ang="0">
                  <a:pos x="622" y="199"/>
                </a:cxn>
                <a:cxn ang="0">
                  <a:pos x="617" y="175"/>
                </a:cxn>
                <a:cxn ang="0">
                  <a:pos x="606" y="189"/>
                </a:cxn>
                <a:cxn ang="0">
                  <a:pos x="609" y="201"/>
                </a:cxn>
                <a:cxn ang="0">
                  <a:pos x="597" y="211"/>
                </a:cxn>
                <a:cxn ang="0">
                  <a:pos x="606" y="220"/>
                </a:cxn>
                <a:cxn ang="0">
                  <a:pos x="586" y="257"/>
                </a:cxn>
                <a:cxn ang="0">
                  <a:pos x="536" y="295"/>
                </a:cxn>
                <a:cxn ang="0">
                  <a:pos x="514" y="339"/>
                </a:cxn>
                <a:cxn ang="0">
                  <a:pos x="516" y="369"/>
                </a:cxn>
                <a:cxn ang="0">
                  <a:pos x="502" y="426"/>
                </a:cxn>
                <a:cxn ang="0">
                  <a:pos x="490" y="395"/>
                </a:cxn>
                <a:cxn ang="0">
                  <a:pos x="486" y="367"/>
                </a:cxn>
                <a:cxn ang="0">
                  <a:pos x="470" y="339"/>
                </a:cxn>
                <a:cxn ang="0">
                  <a:pos x="451" y="339"/>
                </a:cxn>
                <a:cxn ang="0">
                  <a:pos x="421" y="332"/>
                </a:cxn>
                <a:cxn ang="0">
                  <a:pos x="391" y="339"/>
                </a:cxn>
                <a:cxn ang="0">
                  <a:pos x="386" y="355"/>
                </a:cxn>
                <a:cxn ang="0">
                  <a:pos x="368" y="346"/>
                </a:cxn>
                <a:cxn ang="0">
                  <a:pos x="338" y="344"/>
                </a:cxn>
                <a:cxn ang="0">
                  <a:pos x="283" y="395"/>
                </a:cxn>
                <a:cxn ang="0">
                  <a:pos x="262" y="396"/>
                </a:cxn>
                <a:cxn ang="0">
                  <a:pos x="232" y="342"/>
                </a:cxn>
                <a:cxn ang="0">
                  <a:pos x="203" y="341"/>
                </a:cxn>
                <a:cxn ang="0">
                  <a:pos x="183" y="306"/>
                </a:cxn>
                <a:cxn ang="0">
                  <a:pos x="121" y="311"/>
                </a:cxn>
                <a:cxn ang="0">
                  <a:pos x="54" y="293"/>
                </a:cxn>
                <a:cxn ang="0">
                  <a:pos x="43" y="280"/>
                </a:cxn>
                <a:cxn ang="0">
                  <a:pos x="8" y="257"/>
                </a:cxn>
                <a:cxn ang="0">
                  <a:pos x="5" y="211"/>
                </a:cxn>
                <a:cxn ang="0">
                  <a:pos x="7" y="191"/>
                </a:cxn>
                <a:cxn ang="0">
                  <a:pos x="0" y="189"/>
                </a:cxn>
                <a:cxn ang="0">
                  <a:pos x="2" y="157"/>
                </a:cxn>
                <a:cxn ang="0">
                  <a:pos x="53" y="74"/>
                </a:cxn>
                <a:cxn ang="0">
                  <a:pos x="67" y="30"/>
                </a:cxn>
                <a:cxn ang="0">
                  <a:pos x="86" y="23"/>
                </a:cxn>
                <a:cxn ang="0">
                  <a:pos x="92" y="32"/>
                </a:cxn>
                <a:cxn ang="0">
                  <a:pos x="444" y="4"/>
                </a:cxn>
                <a:cxn ang="0">
                  <a:pos x="459" y="16"/>
                </a:cxn>
                <a:cxn ang="0">
                  <a:pos x="471" y="16"/>
                </a:cxn>
                <a:cxn ang="0">
                  <a:pos x="487" y="20"/>
                </a:cxn>
                <a:cxn ang="0">
                  <a:pos x="506" y="27"/>
                </a:cxn>
                <a:cxn ang="0">
                  <a:pos x="524" y="13"/>
                </a:cxn>
                <a:cxn ang="0">
                  <a:pos x="551" y="28"/>
                </a:cxn>
                <a:cxn ang="0">
                  <a:pos x="560" y="54"/>
                </a:cxn>
                <a:cxn ang="0">
                  <a:pos x="597" y="61"/>
                </a:cxn>
                <a:cxn ang="0">
                  <a:pos x="594" y="84"/>
                </a:cxn>
                <a:cxn ang="0">
                  <a:pos x="586" y="74"/>
                </a:cxn>
                <a:cxn ang="0">
                  <a:pos x="568" y="107"/>
                </a:cxn>
                <a:cxn ang="0">
                  <a:pos x="555" y="123"/>
                </a:cxn>
                <a:cxn ang="0">
                  <a:pos x="586" y="119"/>
                </a:cxn>
                <a:cxn ang="0">
                  <a:pos x="628" y="107"/>
                </a:cxn>
                <a:cxn ang="0">
                  <a:pos x="713" y="70"/>
                </a:cxn>
                <a:cxn ang="0">
                  <a:pos x="752" y="35"/>
                </a:cxn>
                <a:cxn ang="0">
                  <a:pos x="773" y="41"/>
                </a:cxn>
              </a:cxnLst>
              <a:rect l="0" t="0" r="r" b="b"/>
              <a:pathLst>
                <a:path w="773" h="426">
                  <a:moveTo>
                    <a:pt x="768" y="75"/>
                  </a:moveTo>
                  <a:lnTo>
                    <a:pt x="762" y="79"/>
                  </a:lnTo>
                  <a:lnTo>
                    <a:pt x="755" y="81"/>
                  </a:lnTo>
                  <a:lnTo>
                    <a:pt x="749" y="84"/>
                  </a:lnTo>
                  <a:lnTo>
                    <a:pt x="743" y="86"/>
                  </a:lnTo>
                  <a:lnTo>
                    <a:pt x="736" y="89"/>
                  </a:lnTo>
                  <a:lnTo>
                    <a:pt x="732" y="91"/>
                  </a:lnTo>
                  <a:lnTo>
                    <a:pt x="725" y="95"/>
                  </a:lnTo>
                  <a:lnTo>
                    <a:pt x="719" y="96"/>
                  </a:lnTo>
                  <a:lnTo>
                    <a:pt x="716" y="98"/>
                  </a:lnTo>
                  <a:lnTo>
                    <a:pt x="713" y="102"/>
                  </a:lnTo>
                  <a:lnTo>
                    <a:pt x="709" y="107"/>
                  </a:lnTo>
                  <a:lnTo>
                    <a:pt x="706" y="110"/>
                  </a:lnTo>
                  <a:lnTo>
                    <a:pt x="705" y="116"/>
                  </a:lnTo>
                  <a:lnTo>
                    <a:pt x="703" y="119"/>
                  </a:lnTo>
                  <a:lnTo>
                    <a:pt x="701" y="123"/>
                  </a:lnTo>
                  <a:lnTo>
                    <a:pt x="698" y="124"/>
                  </a:lnTo>
                  <a:lnTo>
                    <a:pt x="698" y="124"/>
                  </a:lnTo>
                  <a:lnTo>
                    <a:pt x="698" y="126"/>
                  </a:lnTo>
                  <a:lnTo>
                    <a:pt x="700" y="126"/>
                  </a:lnTo>
                  <a:lnTo>
                    <a:pt x="700" y="126"/>
                  </a:lnTo>
                  <a:lnTo>
                    <a:pt x="700" y="128"/>
                  </a:lnTo>
                  <a:lnTo>
                    <a:pt x="700" y="128"/>
                  </a:lnTo>
                  <a:lnTo>
                    <a:pt x="700" y="129"/>
                  </a:lnTo>
                  <a:lnTo>
                    <a:pt x="700" y="129"/>
                  </a:lnTo>
                  <a:lnTo>
                    <a:pt x="701" y="129"/>
                  </a:lnTo>
                  <a:lnTo>
                    <a:pt x="701" y="128"/>
                  </a:lnTo>
                  <a:lnTo>
                    <a:pt x="703" y="128"/>
                  </a:lnTo>
                  <a:lnTo>
                    <a:pt x="703" y="126"/>
                  </a:lnTo>
                  <a:lnTo>
                    <a:pt x="705" y="126"/>
                  </a:lnTo>
                  <a:lnTo>
                    <a:pt x="706" y="126"/>
                  </a:lnTo>
                  <a:lnTo>
                    <a:pt x="706" y="124"/>
                  </a:lnTo>
                  <a:lnTo>
                    <a:pt x="708" y="124"/>
                  </a:lnTo>
                  <a:lnTo>
                    <a:pt x="708" y="128"/>
                  </a:lnTo>
                  <a:lnTo>
                    <a:pt x="706" y="131"/>
                  </a:lnTo>
                  <a:lnTo>
                    <a:pt x="705" y="133"/>
                  </a:lnTo>
                  <a:lnTo>
                    <a:pt x="703" y="133"/>
                  </a:lnTo>
                  <a:lnTo>
                    <a:pt x="701" y="135"/>
                  </a:lnTo>
                  <a:lnTo>
                    <a:pt x="698" y="135"/>
                  </a:lnTo>
                  <a:lnTo>
                    <a:pt x="695" y="135"/>
                  </a:lnTo>
                  <a:lnTo>
                    <a:pt x="692" y="135"/>
                  </a:lnTo>
                  <a:lnTo>
                    <a:pt x="686" y="135"/>
                  </a:lnTo>
                  <a:lnTo>
                    <a:pt x="681" y="136"/>
                  </a:lnTo>
                  <a:lnTo>
                    <a:pt x="674" y="136"/>
                  </a:lnTo>
                  <a:lnTo>
                    <a:pt x="668" y="138"/>
                  </a:lnTo>
                  <a:lnTo>
                    <a:pt x="663" y="140"/>
                  </a:lnTo>
                  <a:lnTo>
                    <a:pt x="659" y="142"/>
                  </a:lnTo>
                  <a:lnTo>
                    <a:pt x="654" y="143"/>
                  </a:lnTo>
                  <a:lnTo>
                    <a:pt x="649" y="147"/>
                  </a:lnTo>
                  <a:lnTo>
                    <a:pt x="649" y="156"/>
                  </a:lnTo>
                  <a:lnTo>
                    <a:pt x="649" y="159"/>
                  </a:lnTo>
                  <a:lnTo>
                    <a:pt x="647" y="164"/>
                  </a:lnTo>
                  <a:lnTo>
                    <a:pt x="646" y="166"/>
                  </a:lnTo>
                  <a:lnTo>
                    <a:pt x="644" y="170"/>
                  </a:lnTo>
                  <a:lnTo>
                    <a:pt x="641" y="171"/>
                  </a:lnTo>
                  <a:lnTo>
                    <a:pt x="640" y="173"/>
                  </a:lnTo>
                  <a:lnTo>
                    <a:pt x="636" y="177"/>
                  </a:lnTo>
                  <a:lnTo>
                    <a:pt x="635" y="180"/>
                  </a:lnTo>
                  <a:lnTo>
                    <a:pt x="635" y="178"/>
                  </a:lnTo>
                  <a:lnTo>
                    <a:pt x="635" y="178"/>
                  </a:lnTo>
                  <a:lnTo>
                    <a:pt x="635" y="178"/>
                  </a:lnTo>
                  <a:lnTo>
                    <a:pt x="635" y="177"/>
                  </a:lnTo>
                  <a:lnTo>
                    <a:pt x="635" y="177"/>
                  </a:lnTo>
                  <a:lnTo>
                    <a:pt x="635" y="175"/>
                  </a:lnTo>
                  <a:lnTo>
                    <a:pt x="635" y="175"/>
                  </a:lnTo>
                  <a:lnTo>
                    <a:pt x="635" y="175"/>
                  </a:lnTo>
                  <a:lnTo>
                    <a:pt x="633" y="173"/>
                  </a:lnTo>
                  <a:lnTo>
                    <a:pt x="632" y="173"/>
                  </a:lnTo>
                  <a:lnTo>
                    <a:pt x="632" y="171"/>
                  </a:lnTo>
                  <a:lnTo>
                    <a:pt x="630" y="171"/>
                  </a:lnTo>
                  <a:lnTo>
                    <a:pt x="630" y="170"/>
                  </a:lnTo>
                  <a:lnTo>
                    <a:pt x="630" y="168"/>
                  </a:lnTo>
                  <a:lnTo>
                    <a:pt x="630" y="166"/>
                  </a:lnTo>
                  <a:lnTo>
                    <a:pt x="632" y="164"/>
                  </a:lnTo>
                  <a:lnTo>
                    <a:pt x="627" y="164"/>
                  </a:lnTo>
                  <a:lnTo>
                    <a:pt x="627" y="170"/>
                  </a:lnTo>
                  <a:lnTo>
                    <a:pt x="627" y="173"/>
                  </a:lnTo>
                  <a:lnTo>
                    <a:pt x="627" y="177"/>
                  </a:lnTo>
                  <a:lnTo>
                    <a:pt x="627" y="178"/>
                  </a:lnTo>
                  <a:lnTo>
                    <a:pt x="627" y="182"/>
                  </a:lnTo>
                  <a:lnTo>
                    <a:pt x="627" y="184"/>
                  </a:lnTo>
                  <a:lnTo>
                    <a:pt x="627" y="185"/>
                  </a:lnTo>
                  <a:lnTo>
                    <a:pt x="627" y="187"/>
                  </a:lnTo>
                  <a:lnTo>
                    <a:pt x="627" y="191"/>
                  </a:lnTo>
                  <a:lnTo>
                    <a:pt x="627" y="192"/>
                  </a:lnTo>
                  <a:lnTo>
                    <a:pt x="625" y="194"/>
                  </a:lnTo>
                  <a:lnTo>
                    <a:pt x="624" y="198"/>
                  </a:lnTo>
                  <a:lnTo>
                    <a:pt x="622" y="199"/>
                  </a:lnTo>
                  <a:lnTo>
                    <a:pt x="621" y="201"/>
                  </a:lnTo>
                  <a:lnTo>
                    <a:pt x="617" y="205"/>
                  </a:lnTo>
                  <a:lnTo>
                    <a:pt x="616" y="206"/>
                  </a:lnTo>
                  <a:lnTo>
                    <a:pt x="616" y="201"/>
                  </a:lnTo>
                  <a:lnTo>
                    <a:pt x="616" y="198"/>
                  </a:lnTo>
                  <a:lnTo>
                    <a:pt x="616" y="194"/>
                  </a:lnTo>
                  <a:lnTo>
                    <a:pt x="616" y="191"/>
                  </a:lnTo>
                  <a:lnTo>
                    <a:pt x="616" y="185"/>
                  </a:lnTo>
                  <a:lnTo>
                    <a:pt x="616" y="182"/>
                  </a:lnTo>
                  <a:lnTo>
                    <a:pt x="617" y="178"/>
                  </a:lnTo>
                  <a:lnTo>
                    <a:pt x="617" y="175"/>
                  </a:lnTo>
                  <a:lnTo>
                    <a:pt x="616" y="175"/>
                  </a:lnTo>
                  <a:lnTo>
                    <a:pt x="614" y="177"/>
                  </a:lnTo>
                  <a:lnTo>
                    <a:pt x="613" y="178"/>
                  </a:lnTo>
                  <a:lnTo>
                    <a:pt x="611" y="180"/>
                  </a:lnTo>
                  <a:lnTo>
                    <a:pt x="611" y="182"/>
                  </a:lnTo>
                  <a:lnTo>
                    <a:pt x="609" y="184"/>
                  </a:lnTo>
                  <a:lnTo>
                    <a:pt x="609" y="187"/>
                  </a:lnTo>
                  <a:lnTo>
                    <a:pt x="609" y="189"/>
                  </a:lnTo>
                  <a:lnTo>
                    <a:pt x="608" y="189"/>
                  </a:lnTo>
                  <a:lnTo>
                    <a:pt x="608" y="189"/>
                  </a:lnTo>
                  <a:lnTo>
                    <a:pt x="606" y="189"/>
                  </a:lnTo>
                  <a:lnTo>
                    <a:pt x="606" y="189"/>
                  </a:lnTo>
                  <a:lnTo>
                    <a:pt x="605" y="189"/>
                  </a:lnTo>
                  <a:lnTo>
                    <a:pt x="605" y="189"/>
                  </a:lnTo>
                  <a:lnTo>
                    <a:pt x="603" y="189"/>
                  </a:lnTo>
                  <a:lnTo>
                    <a:pt x="601" y="189"/>
                  </a:lnTo>
                  <a:lnTo>
                    <a:pt x="603" y="191"/>
                  </a:lnTo>
                  <a:lnTo>
                    <a:pt x="603" y="194"/>
                  </a:lnTo>
                  <a:lnTo>
                    <a:pt x="605" y="196"/>
                  </a:lnTo>
                  <a:lnTo>
                    <a:pt x="606" y="198"/>
                  </a:lnTo>
                  <a:lnTo>
                    <a:pt x="608" y="199"/>
                  </a:lnTo>
                  <a:lnTo>
                    <a:pt x="609" y="201"/>
                  </a:lnTo>
                  <a:lnTo>
                    <a:pt x="611" y="201"/>
                  </a:lnTo>
                  <a:lnTo>
                    <a:pt x="613" y="203"/>
                  </a:lnTo>
                  <a:lnTo>
                    <a:pt x="613" y="211"/>
                  </a:lnTo>
                  <a:lnTo>
                    <a:pt x="609" y="211"/>
                  </a:lnTo>
                  <a:lnTo>
                    <a:pt x="608" y="211"/>
                  </a:lnTo>
                  <a:lnTo>
                    <a:pt x="606" y="211"/>
                  </a:lnTo>
                  <a:lnTo>
                    <a:pt x="605" y="211"/>
                  </a:lnTo>
                  <a:lnTo>
                    <a:pt x="603" y="211"/>
                  </a:lnTo>
                  <a:lnTo>
                    <a:pt x="601" y="211"/>
                  </a:lnTo>
                  <a:lnTo>
                    <a:pt x="598" y="211"/>
                  </a:lnTo>
                  <a:lnTo>
                    <a:pt x="597" y="211"/>
                  </a:lnTo>
                  <a:lnTo>
                    <a:pt x="598" y="213"/>
                  </a:lnTo>
                  <a:lnTo>
                    <a:pt x="598" y="213"/>
                  </a:lnTo>
                  <a:lnTo>
                    <a:pt x="600" y="215"/>
                  </a:lnTo>
                  <a:lnTo>
                    <a:pt x="601" y="215"/>
                  </a:lnTo>
                  <a:lnTo>
                    <a:pt x="603" y="217"/>
                  </a:lnTo>
                  <a:lnTo>
                    <a:pt x="603" y="217"/>
                  </a:lnTo>
                  <a:lnTo>
                    <a:pt x="605" y="217"/>
                  </a:lnTo>
                  <a:lnTo>
                    <a:pt x="606" y="217"/>
                  </a:lnTo>
                  <a:lnTo>
                    <a:pt x="606" y="218"/>
                  </a:lnTo>
                  <a:lnTo>
                    <a:pt x="606" y="220"/>
                  </a:lnTo>
                  <a:lnTo>
                    <a:pt x="606" y="220"/>
                  </a:lnTo>
                  <a:lnTo>
                    <a:pt x="608" y="222"/>
                  </a:lnTo>
                  <a:lnTo>
                    <a:pt x="608" y="224"/>
                  </a:lnTo>
                  <a:lnTo>
                    <a:pt x="609" y="224"/>
                  </a:lnTo>
                  <a:lnTo>
                    <a:pt x="609" y="225"/>
                  </a:lnTo>
                  <a:lnTo>
                    <a:pt x="611" y="225"/>
                  </a:lnTo>
                  <a:lnTo>
                    <a:pt x="605" y="232"/>
                  </a:lnTo>
                  <a:lnTo>
                    <a:pt x="601" y="238"/>
                  </a:lnTo>
                  <a:lnTo>
                    <a:pt x="597" y="243"/>
                  </a:lnTo>
                  <a:lnTo>
                    <a:pt x="594" y="248"/>
                  </a:lnTo>
                  <a:lnTo>
                    <a:pt x="590" y="253"/>
                  </a:lnTo>
                  <a:lnTo>
                    <a:pt x="586" y="257"/>
                  </a:lnTo>
                  <a:lnTo>
                    <a:pt x="579" y="262"/>
                  </a:lnTo>
                  <a:lnTo>
                    <a:pt x="571" y="266"/>
                  </a:lnTo>
                  <a:lnTo>
                    <a:pt x="568" y="267"/>
                  </a:lnTo>
                  <a:lnTo>
                    <a:pt x="565" y="271"/>
                  </a:lnTo>
                  <a:lnTo>
                    <a:pt x="560" y="274"/>
                  </a:lnTo>
                  <a:lnTo>
                    <a:pt x="555" y="280"/>
                  </a:lnTo>
                  <a:lnTo>
                    <a:pt x="552" y="285"/>
                  </a:lnTo>
                  <a:lnTo>
                    <a:pt x="548" y="288"/>
                  </a:lnTo>
                  <a:lnTo>
                    <a:pt x="544" y="292"/>
                  </a:lnTo>
                  <a:lnTo>
                    <a:pt x="543" y="293"/>
                  </a:lnTo>
                  <a:lnTo>
                    <a:pt x="536" y="295"/>
                  </a:lnTo>
                  <a:lnTo>
                    <a:pt x="532" y="299"/>
                  </a:lnTo>
                  <a:lnTo>
                    <a:pt x="527" y="302"/>
                  </a:lnTo>
                  <a:lnTo>
                    <a:pt x="522" y="306"/>
                  </a:lnTo>
                  <a:lnTo>
                    <a:pt x="519" y="309"/>
                  </a:lnTo>
                  <a:lnTo>
                    <a:pt x="516" y="314"/>
                  </a:lnTo>
                  <a:lnTo>
                    <a:pt x="514" y="321"/>
                  </a:lnTo>
                  <a:lnTo>
                    <a:pt x="514" y="328"/>
                  </a:lnTo>
                  <a:lnTo>
                    <a:pt x="514" y="330"/>
                  </a:lnTo>
                  <a:lnTo>
                    <a:pt x="514" y="332"/>
                  </a:lnTo>
                  <a:lnTo>
                    <a:pt x="514" y="335"/>
                  </a:lnTo>
                  <a:lnTo>
                    <a:pt x="514" y="339"/>
                  </a:lnTo>
                  <a:lnTo>
                    <a:pt x="514" y="342"/>
                  </a:lnTo>
                  <a:lnTo>
                    <a:pt x="514" y="346"/>
                  </a:lnTo>
                  <a:lnTo>
                    <a:pt x="514" y="348"/>
                  </a:lnTo>
                  <a:lnTo>
                    <a:pt x="514" y="349"/>
                  </a:lnTo>
                  <a:lnTo>
                    <a:pt x="514" y="351"/>
                  </a:lnTo>
                  <a:lnTo>
                    <a:pt x="514" y="353"/>
                  </a:lnTo>
                  <a:lnTo>
                    <a:pt x="516" y="356"/>
                  </a:lnTo>
                  <a:lnTo>
                    <a:pt x="516" y="358"/>
                  </a:lnTo>
                  <a:lnTo>
                    <a:pt x="516" y="362"/>
                  </a:lnTo>
                  <a:lnTo>
                    <a:pt x="516" y="365"/>
                  </a:lnTo>
                  <a:lnTo>
                    <a:pt x="516" y="369"/>
                  </a:lnTo>
                  <a:lnTo>
                    <a:pt x="514" y="372"/>
                  </a:lnTo>
                  <a:lnTo>
                    <a:pt x="517" y="388"/>
                  </a:lnTo>
                  <a:lnTo>
                    <a:pt x="517" y="393"/>
                  </a:lnTo>
                  <a:lnTo>
                    <a:pt x="516" y="398"/>
                  </a:lnTo>
                  <a:lnTo>
                    <a:pt x="516" y="403"/>
                  </a:lnTo>
                  <a:lnTo>
                    <a:pt x="514" y="409"/>
                  </a:lnTo>
                  <a:lnTo>
                    <a:pt x="514" y="414"/>
                  </a:lnTo>
                  <a:lnTo>
                    <a:pt x="513" y="419"/>
                  </a:lnTo>
                  <a:lnTo>
                    <a:pt x="511" y="423"/>
                  </a:lnTo>
                  <a:lnTo>
                    <a:pt x="510" y="426"/>
                  </a:lnTo>
                  <a:lnTo>
                    <a:pt x="502" y="426"/>
                  </a:lnTo>
                  <a:lnTo>
                    <a:pt x="500" y="421"/>
                  </a:lnTo>
                  <a:lnTo>
                    <a:pt x="500" y="417"/>
                  </a:lnTo>
                  <a:lnTo>
                    <a:pt x="498" y="416"/>
                  </a:lnTo>
                  <a:lnTo>
                    <a:pt x="497" y="414"/>
                  </a:lnTo>
                  <a:lnTo>
                    <a:pt x="495" y="412"/>
                  </a:lnTo>
                  <a:lnTo>
                    <a:pt x="494" y="410"/>
                  </a:lnTo>
                  <a:lnTo>
                    <a:pt x="494" y="407"/>
                  </a:lnTo>
                  <a:lnTo>
                    <a:pt x="494" y="403"/>
                  </a:lnTo>
                  <a:lnTo>
                    <a:pt x="494" y="395"/>
                  </a:lnTo>
                  <a:lnTo>
                    <a:pt x="492" y="395"/>
                  </a:lnTo>
                  <a:lnTo>
                    <a:pt x="490" y="395"/>
                  </a:lnTo>
                  <a:lnTo>
                    <a:pt x="489" y="393"/>
                  </a:lnTo>
                  <a:lnTo>
                    <a:pt x="487" y="389"/>
                  </a:lnTo>
                  <a:lnTo>
                    <a:pt x="487" y="388"/>
                  </a:lnTo>
                  <a:lnTo>
                    <a:pt x="486" y="386"/>
                  </a:lnTo>
                  <a:lnTo>
                    <a:pt x="486" y="382"/>
                  </a:lnTo>
                  <a:lnTo>
                    <a:pt x="486" y="381"/>
                  </a:lnTo>
                  <a:lnTo>
                    <a:pt x="486" y="377"/>
                  </a:lnTo>
                  <a:lnTo>
                    <a:pt x="486" y="374"/>
                  </a:lnTo>
                  <a:lnTo>
                    <a:pt x="486" y="372"/>
                  </a:lnTo>
                  <a:lnTo>
                    <a:pt x="486" y="370"/>
                  </a:lnTo>
                  <a:lnTo>
                    <a:pt x="486" y="367"/>
                  </a:lnTo>
                  <a:lnTo>
                    <a:pt x="486" y="365"/>
                  </a:lnTo>
                  <a:lnTo>
                    <a:pt x="486" y="363"/>
                  </a:lnTo>
                  <a:lnTo>
                    <a:pt x="486" y="360"/>
                  </a:lnTo>
                  <a:lnTo>
                    <a:pt x="486" y="356"/>
                  </a:lnTo>
                  <a:lnTo>
                    <a:pt x="484" y="355"/>
                  </a:lnTo>
                  <a:lnTo>
                    <a:pt x="484" y="351"/>
                  </a:lnTo>
                  <a:lnTo>
                    <a:pt x="483" y="348"/>
                  </a:lnTo>
                  <a:lnTo>
                    <a:pt x="479" y="344"/>
                  </a:lnTo>
                  <a:lnTo>
                    <a:pt x="478" y="342"/>
                  </a:lnTo>
                  <a:lnTo>
                    <a:pt x="475" y="341"/>
                  </a:lnTo>
                  <a:lnTo>
                    <a:pt x="470" y="339"/>
                  </a:lnTo>
                  <a:lnTo>
                    <a:pt x="468" y="339"/>
                  </a:lnTo>
                  <a:lnTo>
                    <a:pt x="467" y="339"/>
                  </a:lnTo>
                  <a:lnTo>
                    <a:pt x="465" y="339"/>
                  </a:lnTo>
                  <a:lnTo>
                    <a:pt x="464" y="339"/>
                  </a:lnTo>
                  <a:lnTo>
                    <a:pt x="462" y="339"/>
                  </a:lnTo>
                  <a:lnTo>
                    <a:pt x="460" y="339"/>
                  </a:lnTo>
                  <a:lnTo>
                    <a:pt x="460" y="339"/>
                  </a:lnTo>
                  <a:lnTo>
                    <a:pt x="460" y="339"/>
                  </a:lnTo>
                  <a:lnTo>
                    <a:pt x="457" y="339"/>
                  </a:lnTo>
                  <a:lnTo>
                    <a:pt x="454" y="339"/>
                  </a:lnTo>
                  <a:lnTo>
                    <a:pt x="451" y="339"/>
                  </a:lnTo>
                  <a:lnTo>
                    <a:pt x="449" y="337"/>
                  </a:lnTo>
                  <a:lnTo>
                    <a:pt x="446" y="337"/>
                  </a:lnTo>
                  <a:lnTo>
                    <a:pt x="443" y="337"/>
                  </a:lnTo>
                  <a:lnTo>
                    <a:pt x="440" y="335"/>
                  </a:lnTo>
                  <a:lnTo>
                    <a:pt x="435" y="335"/>
                  </a:lnTo>
                  <a:lnTo>
                    <a:pt x="432" y="335"/>
                  </a:lnTo>
                  <a:lnTo>
                    <a:pt x="429" y="335"/>
                  </a:lnTo>
                  <a:lnTo>
                    <a:pt x="427" y="334"/>
                  </a:lnTo>
                  <a:lnTo>
                    <a:pt x="425" y="334"/>
                  </a:lnTo>
                  <a:lnTo>
                    <a:pt x="422" y="332"/>
                  </a:lnTo>
                  <a:lnTo>
                    <a:pt x="421" y="332"/>
                  </a:lnTo>
                  <a:lnTo>
                    <a:pt x="419" y="330"/>
                  </a:lnTo>
                  <a:lnTo>
                    <a:pt x="416" y="330"/>
                  </a:lnTo>
                  <a:lnTo>
                    <a:pt x="414" y="330"/>
                  </a:lnTo>
                  <a:lnTo>
                    <a:pt x="410" y="330"/>
                  </a:lnTo>
                  <a:lnTo>
                    <a:pt x="406" y="330"/>
                  </a:lnTo>
                  <a:lnTo>
                    <a:pt x="402" y="330"/>
                  </a:lnTo>
                  <a:lnTo>
                    <a:pt x="397" y="330"/>
                  </a:lnTo>
                  <a:lnTo>
                    <a:pt x="394" y="332"/>
                  </a:lnTo>
                  <a:lnTo>
                    <a:pt x="392" y="334"/>
                  </a:lnTo>
                  <a:lnTo>
                    <a:pt x="391" y="335"/>
                  </a:lnTo>
                  <a:lnTo>
                    <a:pt x="391" y="339"/>
                  </a:lnTo>
                  <a:lnTo>
                    <a:pt x="392" y="341"/>
                  </a:lnTo>
                  <a:lnTo>
                    <a:pt x="394" y="342"/>
                  </a:lnTo>
                  <a:lnTo>
                    <a:pt x="394" y="344"/>
                  </a:lnTo>
                  <a:lnTo>
                    <a:pt x="395" y="346"/>
                  </a:lnTo>
                  <a:lnTo>
                    <a:pt x="397" y="348"/>
                  </a:lnTo>
                  <a:lnTo>
                    <a:pt x="398" y="349"/>
                  </a:lnTo>
                  <a:lnTo>
                    <a:pt x="400" y="353"/>
                  </a:lnTo>
                  <a:lnTo>
                    <a:pt x="395" y="353"/>
                  </a:lnTo>
                  <a:lnTo>
                    <a:pt x="392" y="353"/>
                  </a:lnTo>
                  <a:lnTo>
                    <a:pt x="389" y="355"/>
                  </a:lnTo>
                  <a:lnTo>
                    <a:pt x="386" y="355"/>
                  </a:lnTo>
                  <a:lnTo>
                    <a:pt x="383" y="355"/>
                  </a:lnTo>
                  <a:lnTo>
                    <a:pt x="381" y="356"/>
                  </a:lnTo>
                  <a:lnTo>
                    <a:pt x="378" y="356"/>
                  </a:lnTo>
                  <a:lnTo>
                    <a:pt x="376" y="356"/>
                  </a:lnTo>
                  <a:lnTo>
                    <a:pt x="375" y="356"/>
                  </a:lnTo>
                  <a:lnTo>
                    <a:pt x="375" y="355"/>
                  </a:lnTo>
                  <a:lnTo>
                    <a:pt x="373" y="353"/>
                  </a:lnTo>
                  <a:lnTo>
                    <a:pt x="372" y="351"/>
                  </a:lnTo>
                  <a:lnTo>
                    <a:pt x="370" y="349"/>
                  </a:lnTo>
                  <a:lnTo>
                    <a:pt x="368" y="348"/>
                  </a:lnTo>
                  <a:lnTo>
                    <a:pt x="368" y="346"/>
                  </a:lnTo>
                  <a:lnTo>
                    <a:pt x="367" y="346"/>
                  </a:lnTo>
                  <a:lnTo>
                    <a:pt x="359" y="351"/>
                  </a:lnTo>
                  <a:lnTo>
                    <a:pt x="357" y="349"/>
                  </a:lnTo>
                  <a:lnTo>
                    <a:pt x="356" y="349"/>
                  </a:lnTo>
                  <a:lnTo>
                    <a:pt x="354" y="348"/>
                  </a:lnTo>
                  <a:lnTo>
                    <a:pt x="352" y="346"/>
                  </a:lnTo>
                  <a:lnTo>
                    <a:pt x="351" y="346"/>
                  </a:lnTo>
                  <a:lnTo>
                    <a:pt x="349" y="344"/>
                  </a:lnTo>
                  <a:lnTo>
                    <a:pt x="348" y="344"/>
                  </a:lnTo>
                  <a:lnTo>
                    <a:pt x="345" y="344"/>
                  </a:lnTo>
                  <a:lnTo>
                    <a:pt x="338" y="344"/>
                  </a:lnTo>
                  <a:lnTo>
                    <a:pt x="330" y="348"/>
                  </a:lnTo>
                  <a:lnTo>
                    <a:pt x="321" y="353"/>
                  </a:lnTo>
                  <a:lnTo>
                    <a:pt x="313" y="358"/>
                  </a:lnTo>
                  <a:lnTo>
                    <a:pt x="303" y="365"/>
                  </a:lnTo>
                  <a:lnTo>
                    <a:pt x="297" y="370"/>
                  </a:lnTo>
                  <a:lnTo>
                    <a:pt x="289" y="377"/>
                  </a:lnTo>
                  <a:lnTo>
                    <a:pt x="284" y="382"/>
                  </a:lnTo>
                  <a:lnTo>
                    <a:pt x="283" y="384"/>
                  </a:lnTo>
                  <a:lnTo>
                    <a:pt x="283" y="388"/>
                  </a:lnTo>
                  <a:lnTo>
                    <a:pt x="283" y="391"/>
                  </a:lnTo>
                  <a:lnTo>
                    <a:pt x="283" y="395"/>
                  </a:lnTo>
                  <a:lnTo>
                    <a:pt x="283" y="398"/>
                  </a:lnTo>
                  <a:lnTo>
                    <a:pt x="283" y="402"/>
                  </a:lnTo>
                  <a:lnTo>
                    <a:pt x="281" y="405"/>
                  </a:lnTo>
                  <a:lnTo>
                    <a:pt x="280" y="409"/>
                  </a:lnTo>
                  <a:lnTo>
                    <a:pt x="276" y="409"/>
                  </a:lnTo>
                  <a:lnTo>
                    <a:pt x="273" y="407"/>
                  </a:lnTo>
                  <a:lnTo>
                    <a:pt x="270" y="407"/>
                  </a:lnTo>
                  <a:lnTo>
                    <a:pt x="268" y="405"/>
                  </a:lnTo>
                  <a:lnTo>
                    <a:pt x="265" y="402"/>
                  </a:lnTo>
                  <a:lnTo>
                    <a:pt x="264" y="400"/>
                  </a:lnTo>
                  <a:lnTo>
                    <a:pt x="262" y="396"/>
                  </a:lnTo>
                  <a:lnTo>
                    <a:pt x="262" y="393"/>
                  </a:lnTo>
                  <a:lnTo>
                    <a:pt x="262" y="388"/>
                  </a:lnTo>
                  <a:lnTo>
                    <a:pt x="261" y="379"/>
                  </a:lnTo>
                  <a:lnTo>
                    <a:pt x="259" y="370"/>
                  </a:lnTo>
                  <a:lnTo>
                    <a:pt x="256" y="362"/>
                  </a:lnTo>
                  <a:lnTo>
                    <a:pt x="253" y="355"/>
                  </a:lnTo>
                  <a:lnTo>
                    <a:pt x="248" y="348"/>
                  </a:lnTo>
                  <a:lnTo>
                    <a:pt x="243" y="342"/>
                  </a:lnTo>
                  <a:lnTo>
                    <a:pt x="237" y="342"/>
                  </a:lnTo>
                  <a:lnTo>
                    <a:pt x="235" y="342"/>
                  </a:lnTo>
                  <a:lnTo>
                    <a:pt x="232" y="342"/>
                  </a:lnTo>
                  <a:lnTo>
                    <a:pt x="229" y="344"/>
                  </a:lnTo>
                  <a:lnTo>
                    <a:pt x="227" y="346"/>
                  </a:lnTo>
                  <a:lnTo>
                    <a:pt x="224" y="348"/>
                  </a:lnTo>
                  <a:lnTo>
                    <a:pt x="222" y="349"/>
                  </a:lnTo>
                  <a:lnTo>
                    <a:pt x="222" y="351"/>
                  </a:lnTo>
                  <a:lnTo>
                    <a:pt x="222" y="355"/>
                  </a:lnTo>
                  <a:lnTo>
                    <a:pt x="215" y="355"/>
                  </a:lnTo>
                  <a:lnTo>
                    <a:pt x="213" y="353"/>
                  </a:lnTo>
                  <a:lnTo>
                    <a:pt x="210" y="349"/>
                  </a:lnTo>
                  <a:lnTo>
                    <a:pt x="207" y="346"/>
                  </a:lnTo>
                  <a:lnTo>
                    <a:pt x="203" y="341"/>
                  </a:lnTo>
                  <a:lnTo>
                    <a:pt x="202" y="335"/>
                  </a:lnTo>
                  <a:lnTo>
                    <a:pt x="200" y="330"/>
                  </a:lnTo>
                  <a:lnTo>
                    <a:pt x="199" y="327"/>
                  </a:lnTo>
                  <a:lnTo>
                    <a:pt x="199" y="323"/>
                  </a:lnTo>
                  <a:lnTo>
                    <a:pt x="195" y="321"/>
                  </a:lnTo>
                  <a:lnTo>
                    <a:pt x="194" y="320"/>
                  </a:lnTo>
                  <a:lnTo>
                    <a:pt x="192" y="318"/>
                  </a:lnTo>
                  <a:lnTo>
                    <a:pt x="191" y="314"/>
                  </a:lnTo>
                  <a:lnTo>
                    <a:pt x="189" y="311"/>
                  </a:lnTo>
                  <a:lnTo>
                    <a:pt x="186" y="307"/>
                  </a:lnTo>
                  <a:lnTo>
                    <a:pt x="183" y="306"/>
                  </a:lnTo>
                  <a:lnTo>
                    <a:pt x="178" y="304"/>
                  </a:lnTo>
                  <a:lnTo>
                    <a:pt x="172" y="306"/>
                  </a:lnTo>
                  <a:lnTo>
                    <a:pt x="167" y="306"/>
                  </a:lnTo>
                  <a:lnTo>
                    <a:pt x="164" y="307"/>
                  </a:lnTo>
                  <a:lnTo>
                    <a:pt x="161" y="309"/>
                  </a:lnTo>
                  <a:lnTo>
                    <a:pt x="157" y="313"/>
                  </a:lnTo>
                  <a:lnTo>
                    <a:pt x="153" y="314"/>
                  </a:lnTo>
                  <a:lnTo>
                    <a:pt x="148" y="314"/>
                  </a:lnTo>
                  <a:lnTo>
                    <a:pt x="140" y="316"/>
                  </a:lnTo>
                  <a:lnTo>
                    <a:pt x="130" y="314"/>
                  </a:lnTo>
                  <a:lnTo>
                    <a:pt x="121" y="311"/>
                  </a:lnTo>
                  <a:lnTo>
                    <a:pt x="113" y="307"/>
                  </a:lnTo>
                  <a:lnTo>
                    <a:pt x="105" y="304"/>
                  </a:lnTo>
                  <a:lnTo>
                    <a:pt x="97" y="299"/>
                  </a:lnTo>
                  <a:lnTo>
                    <a:pt x="89" y="295"/>
                  </a:lnTo>
                  <a:lnTo>
                    <a:pt x="81" y="292"/>
                  </a:lnTo>
                  <a:lnTo>
                    <a:pt x="73" y="292"/>
                  </a:lnTo>
                  <a:lnTo>
                    <a:pt x="69" y="292"/>
                  </a:lnTo>
                  <a:lnTo>
                    <a:pt x="65" y="292"/>
                  </a:lnTo>
                  <a:lnTo>
                    <a:pt x="61" y="292"/>
                  </a:lnTo>
                  <a:lnTo>
                    <a:pt x="57" y="293"/>
                  </a:lnTo>
                  <a:lnTo>
                    <a:pt x="54" y="293"/>
                  </a:lnTo>
                  <a:lnTo>
                    <a:pt x="51" y="293"/>
                  </a:lnTo>
                  <a:lnTo>
                    <a:pt x="46" y="292"/>
                  </a:lnTo>
                  <a:lnTo>
                    <a:pt x="43" y="292"/>
                  </a:lnTo>
                  <a:lnTo>
                    <a:pt x="43" y="290"/>
                  </a:lnTo>
                  <a:lnTo>
                    <a:pt x="43" y="288"/>
                  </a:lnTo>
                  <a:lnTo>
                    <a:pt x="43" y="287"/>
                  </a:lnTo>
                  <a:lnTo>
                    <a:pt x="43" y="287"/>
                  </a:lnTo>
                  <a:lnTo>
                    <a:pt x="43" y="285"/>
                  </a:lnTo>
                  <a:lnTo>
                    <a:pt x="43" y="283"/>
                  </a:lnTo>
                  <a:lnTo>
                    <a:pt x="43" y="281"/>
                  </a:lnTo>
                  <a:lnTo>
                    <a:pt x="43" y="280"/>
                  </a:lnTo>
                  <a:lnTo>
                    <a:pt x="38" y="278"/>
                  </a:lnTo>
                  <a:lnTo>
                    <a:pt x="35" y="274"/>
                  </a:lnTo>
                  <a:lnTo>
                    <a:pt x="31" y="273"/>
                  </a:lnTo>
                  <a:lnTo>
                    <a:pt x="27" y="269"/>
                  </a:lnTo>
                  <a:lnTo>
                    <a:pt x="23" y="266"/>
                  </a:lnTo>
                  <a:lnTo>
                    <a:pt x="18" y="264"/>
                  </a:lnTo>
                  <a:lnTo>
                    <a:pt x="13" y="262"/>
                  </a:lnTo>
                  <a:lnTo>
                    <a:pt x="7" y="262"/>
                  </a:lnTo>
                  <a:lnTo>
                    <a:pt x="7" y="260"/>
                  </a:lnTo>
                  <a:lnTo>
                    <a:pt x="7" y="259"/>
                  </a:lnTo>
                  <a:lnTo>
                    <a:pt x="8" y="257"/>
                  </a:lnTo>
                  <a:lnTo>
                    <a:pt x="8" y="255"/>
                  </a:lnTo>
                  <a:lnTo>
                    <a:pt x="8" y="253"/>
                  </a:lnTo>
                  <a:lnTo>
                    <a:pt x="8" y="252"/>
                  </a:lnTo>
                  <a:lnTo>
                    <a:pt x="8" y="252"/>
                  </a:lnTo>
                  <a:lnTo>
                    <a:pt x="8" y="250"/>
                  </a:lnTo>
                  <a:lnTo>
                    <a:pt x="8" y="245"/>
                  </a:lnTo>
                  <a:lnTo>
                    <a:pt x="8" y="239"/>
                  </a:lnTo>
                  <a:lnTo>
                    <a:pt x="8" y="232"/>
                  </a:lnTo>
                  <a:lnTo>
                    <a:pt x="7" y="225"/>
                  </a:lnTo>
                  <a:lnTo>
                    <a:pt x="7" y="218"/>
                  </a:lnTo>
                  <a:lnTo>
                    <a:pt x="5" y="211"/>
                  </a:lnTo>
                  <a:lnTo>
                    <a:pt x="4" y="205"/>
                  </a:lnTo>
                  <a:lnTo>
                    <a:pt x="4" y="198"/>
                  </a:lnTo>
                  <a:lnTo>
                    <a:pt x="4" y="198"/>
                  </a:lnTo>
                  <a:lnTo>
                    <a:pt x="5" y="198"/>
                  </a:lnTo>
                  <a:lnTo>
                    <a:pt x="5" y="198"/>
                  </a:lnTo>
                  <a:lnTo>
                    <a:pt x="7" y="196"/>
                  </a:lnTo>
                  <a:lnTo>
                    <a:pt x="7" y="194"/>
                  </a:lnTo>
                  <a:lnTo>
                    <a:pt x="7" y="192"/>
                  </a:lnTo>
                  <a:lnTo>
                    <a:pt x="7" y="191"/>
                  </a:lnTo>
                  <a:lnTo>
                    <a:pt x="7" y="189"/>
                  </a:lnTo>
                  <a:lnTo>
                    <a:pt x="7" y="191"/>
                  </a:lnTo>
                  <a:lnTo>
                    <a:pt x="5" y="191"/>
                  </a:lnTo>
                  <a:lnTo>
                    <a:pt x="5" y="191"/>
                  </a:lnTo>
                  <a:lnTo>
                    <a:pt x="5" y="192"/>
                  </a:lnTo>
                  <a:lnTo>
                    <a:pt x="4" y="192"/>
                  </a:lnTo>
                  <a:lnTo>
                    <a:pt x="4" y="194"/>
                  </a:lnTo>
                  <a:lnTo>
                    <a:pt x="2" y="196"/>
                  </a:lnTo>
                  <a:lnTo>
                    <a:pt x="2" y="196"/>
                  </a:lnTo>
                  <a:lnTo>
                    <a:pt x="2" y="194"/>
                  </a:lnTo>
                  <a:lnTo>
                    <a:pt x="0" y="192"/>
                  </a:lnTo>
                  <a:lnTo>
                    <a:pt x="0" y="191"/>
                  </a:lnTo>
                  <a:lnTo>
                    <a:pt x="0" y="189"/>
                  </a:lnTo>
                  <a:lnTo>
                    <a:pt x="0" y="185"/>
                  </a:lnTo>
                  <a:lnTo>
                    <a:pt x="0" y="184"/>
                  </a:lnTo>
                  <a:lnTo>
                    <a:pt x="0" y="182"/>
                  </a:lnTo>
                  <a:lnTo>
                    <a:pt x="0" y="182"/>
                  </a:lnTo>
                  <a:lnTo>
                    <a:pt x="0" y="178"/>
                  </a:lnTo>
                  <a:lnTo>
                    <a:pt x="0" y="175"/>
                  </a:lnTo>
                  <a:lnTo>
                    <a:pt x="0" y="171"/>
                  </a:lnTo>
                  <a:lnTo>
                    <a:pt x="0" y="168"/>
                  </a:lnTo>
                  <a:lnTo>
                    <a:pt x="0" y="164"/>
                  </a:lnTo>
                  <a:lnTo>
                    <a:pt x="0" y="161"/>
                  </a:lnTo>
                  <a:lnTo>
                    <a:pt x="2" y="157"/>
                  </a:lnTo>
                  <a:lnTo>
                    <a:pt x="2" y="154"/>
                  </a:lnTo>
                  <a:lnTo>
                    <a:pt x="8" y="145"/>
                  </a:lnTo>
                  <a:lnTo>
                    <a:pt x="15" y="135"/>
                  </a:lnTo>
                  <a:lnTo>
                    <a:pt x="19" y="126"/>
                  </a:lnTo>
                  <a:lnTo>
                    <a:pt x="24" y="116"/>
                  </a:lnTo>
                  <a:lnTo>
                    <a:pt x="29" y="107"/>
                  </a:lnTo>
                  <a:lnTo>
                    <a:pt x="35" y="98"/>
                  </a:lnTo>
                  <a:lnTo>
                    <a:pt x="40" y="89"/>
                  </a:lnTo>
                  <a:lnTo>
                    <a:pt x="48" y="81"/>
                  </a:lnTo>
                  <a:lnTo>
                    <a:pt x="50" y="77"/>
                  </a:lnTo>
                  <a:lnTo>
                    <a:pt x="53" y="74"/>
                  </a:lnTo>
                  <a:lnTo>
                    <a:pt x="54" y="68"/>
                  </a:lnTo>
                  <a:lnTo>
                    <a:pt x="56" y="63"/>
                  </a:lnTo>
                  <a:lnTo>
                    <a:pt x="57" y="58"/>
                  </a:lnTo>
                  <a:lnTo>
                    <a:pt x="59" y="54"/>
                  </a:lnTo>
                  <a:lnTo>
                    <a:pt x="62" y="49"/>
                  </a:lnTo>
                  <a:lnTo>
                    <a:pt x="65" y="46"/>
                  </a:lnTo>
                  <a:lnTo>
                    <a:pt x="65" y="42"/>
                  </a:lnTo>
                  <a:lnTo>
                    <a:pt x="67" y="39"/>
                  </a:lnTo>
                  <a:lnTo>
                    <a:pt x="67" y="35"/>
                  </a:lnTo>
                  <a:lnTo>
                    <a:pt x="67" y="32"/>
                  </a:lnTo>
                  <a:lnTo>
                    <a:pt x="67" y="30"/>
                  </a:lnTo>
                  <a:lnTo>
                    <a:pt x="67" y="27"/>
                  </a:lnTo>
                  <a:lnTo>
                    <a:pt x="67" y="25"/>
                  </a:lnTo>
                  <a:lnTo>
                    <a:pt x="69" y="23"/>
                  </a:lnTo>
                  <a:lnTo>
                    <a:pt x="70" y="23"/>
                  </a:lnTo>
                  <a:lnTo>
                    <a:pt x="73" y="23"/>
                  </a:lnTo>
                  <a:lnTo>
                    <a:pt x="77" y="23"/>
                  </a:lnTo>
                  <a:lnTo>
                    <a:pt x="80" y="23"/>
                  </a:lnTo>
                  <a:lnTo>
                    <a:pt x="81" y="23"/>
                  </a:lnTo>
                  <a:lnTo>
                    <a:pt x="84" y="23"/>
                  </a:lnTo>
                  <a:lnTo>
                    <a:pt x="86" y="23"/>
                  </a:lnTo>
                  <a:lnTo>
                    <a:pt x="86" y="23"/>
                  </a:lnTo>
                  <a:lnTo>
                    <a:pt x="86" y="27"/>
                  </a:lnTo>
                  <a:lnTo>
                    <a:pt x="86" y="30"/>
                  </a:lnTo>
                  <a:lnTo>
                    <a:pt x="84" y="32"/>
                  </a:lnTo>
                  <a:lnTo>
                    <a:pt x="84" y="35"/>
                  </a:lnTo>
                  <a:lnTo>
                    <a:pt x="83" y="37"/>
                  </a:lnTo>
                  <a:lnTo>
                    <a:pt x="83" y="41"/>
                  </a:lnTo>
                  <a:lnTo>
                    <a:pt x="81" y="42"/>
                  </a:lnTo>
                  <a:lnTo>
                    <a:pt x="81" y="44"/>
                  </a:lnTo>
                  <a:lnTo>
                    <a:pt x="86" y="42"/>
                  </a:lnTo>
                  <a:lnTo>
                    <a:pt x="89" y="39"/>
                  </a:lnTo>
                  <a:lnTo>
                    <a:pt x="92" y="32"/>
                  </a:lnTo>
                  <a:lnTo>
                    <a:pt x="94" y="27"/>
                  </a:lnTo>
                  <a:lnTo>
                    <a:pt x="96" y="21"/>
                  </a:lnTo>
                  <a:lnTo>
                    <a:pt x="96" y="16"/>
                  </a:lnTo>
                  <a:lnTo>
                    <a:pt x="97" y="13"/>
                  </a:lnTo>
                  <a:lnTo>
                    <a:pt x="97" y="11"/>
                  </a:lnTo>
                  <a:lnTo>
                    <a:pt x="444" y="9"/>
                  </a:lnTo>
                  <a:lnTo>
                    <a:pt x="444" y="7"/>
                  </a:lnTo>
                  <a:lnTo>
                    <a:pt x="444" y="7"/>
                  </a:lnTo>
                  <a:lnTo>
                    <a:pt x="444" y="6"/>
                  </a:lnTo>
                  <a:lnTo>
                    <a:pt x="444" y="6"/>
                  </a:lnTo>
                  <a:lnTo>
                    <a:pt x="444" y="4"/>
                  </a:lnTo>
                  <a:lnTo>
                    <a:pt x="443" y="2"/>
                  </a:lnTo>
                  <a:lnTo>
                    <a:pt x="443" y="2"/>
                  </a:lnTo>
                  <a:lnTo>
                    <a:pt x="443" y="0"/>
                  </a:lnTo>
                  <a:lnTo>
                    <a:pt x="451" y="0"/>
                  </a:lnTo>
                  <a:lnTo>
                    <a:pt x="451" y="4"/>
                  </a:lnTo>
                  <a:lnTo>
                    <a:pt x="451" y="7"/>
                  </a:lnTo>
                  <a:lnTo>
                    <a:pt x="452" y="9"/>
                  </a:lnTo>
                  <a:lnTo>
                    <a:pt x="454" y="13"/>
                  </a:lnTo>
                  <a:lnTo>
                    <a:pt x="456" y="14"/>
                  </a:lnTo>
                  <a:lnTo>
                    <a:pt x="457" y="14"/>
                  </a:lnTo>
                  <a:lnTo>
                    <a:pt x="459" y="16"/>
                  </a:lnTo>
                  <a:lnTo>
                    <a:pt x="462" y="16"/>
                  </a:lnTo>
                  <a:lnTo>
                    <a:pt x="462" y="16"/>
                  </a:lnTo>
                  <a:lnTo>
                    <a:pt x="464" y="16"/>
                  </a:lnTo>
                  <a:lnTo>
                    <a:pt x="464" y="16"/>
                  </a:lnTo>
                  <a:lnTo>
                    <a:pt x="465" y="16"/>
                  </a:lnTo>
                  <a:lnTo>
                    <a:pt x="465" y="16"/>
                  </a:lnTo>
                  <a:lnTo>
                    <a:pt x="467" y="16"/>
                  </a:lnTo>
                  <a:lnTo>
                    <a:pt x="467" y="16"/>
                  </a:lnTo>
                  <a:lnTo>
                    <a:pt x="468" y="16"/>
                  </a:lnTo>
                  <a:lnTo>
                    <a:pt x="470" y="16"/>
                  </a:lnTo>
                  <a:lnTo>
                    <a:pt x="471" y="16"/>
                  </a:lnTo>
                  <a:lnTo>
                    <a:pt x="475" y="18"/>
                  </a:lnTo>
                  <a:lnTo>
                    <a:pt x="476" y="20"/>
                  </a:lnTo>
                  <a:lnTo>
                    <a:pt x="478" y="20"/>
                  </a:lnTo>
                  <a:lnTo>
                    <a:pt x="479" y="21"/>
                  </a:lnTo>
                  <a:lnTo>
                    <a:pt x="481" y="21"/>
                  </a:lnTo>
                  <a:lnTo>
                    <a:pt x="484" y="21"/>
                  </a:lnTo>
                  <a:lnTo>
                    <a:pt x="484" y="21"/>
                  </a:lnTo>
                  <a:lnTo>
                    <a:pt x="486" y="21"/>
                  </a:lnTo>
                  <a:lnTo>
                    <a:pt x="486" y="21"/>
                  </a:lnTo>
                  <a:lnTo>
                    <a:pt x="486" y="21"/>
                  </a:lnTo>
                  <a:lnTo>
                    <a:pt x="487" y="20"/>
                  </a:lnTo>
                  <a:lnTo>
                    <a:pt x="487" y="20"/>
                  </a:lnTo>
                  <a:lnTo>
                    <a:pt x="489" y="20"/>
                  </a:lnTo>
                  <a:lnTo>
                    <a:pt x="489" y="20"/>
                  </a:lnTo>
                  <a:lnTo>
                    <a:pt x="490" y="21"/>
                  </a:lnTo>
                  <a:lnTo>
                    <a:pt x="492" y="23"/>
                  </a:lnTo>
                  <a:lnTo>
                    <a:pt x="495" y="25"/>
                  </a:lnTo>
                  <a:lnTo>
                    <a:pt x="497" y="25"/>
                  </a:lnTo>
                  <a:lnTo>
                    <a:pt x="498" y="27"/>
                  </a:lnTo>
                  <a:lnTo>
                    <a:pt x="502" y="27"/>
                  </a:lnTo>
                  <a:lnTo>
                    <a:pt x="503" y="27"/>
                  </a:lnTo>
                  <a:lnTo>
                    <a:pt x="506" y="27"/>
                  </a:lnTo>
                  <a:lnTo>
                    <a:pt x="510" y="27"/>
                  </a:lnTo>
                  <a:lnTo>
                    <a:pt x="511" y="27"/>
                  </a:lnTo>
                  <a:lnTo>
                    <a:pt x="513" y="25"/>
                  </a:lnTo>
                  <a:lnTo>
                    <a:pt x="514" y="21"/>
                  </a:lnTo>
                  <a:lnTo>
                    <a:pt x="516" y="20"/>
                  </a:lnTo>
                  <a:lnTo>
                    <a:pt x="516" y="18"/>
                  </a:lnTo>
                  <a:lnTo>
                    <a:pt x="516" y="16"/>
                  </a:lnTo>
                  <a:lnTo>
                    <a:pt x="517" y="14"/>
                  </a:lnTo>
                  <a:lnTo>
                    <a:pt x="519" y="13"/>
                  </a:lnTo>
                  <a:lnTo>
                    <a:pt x="522" y="13"/>
                  </a:lnTo>
                  <a:lnTo>
                    <a:pt x="524" y="13"/>
                  </a:lnTo>
                  <a:lnTo>
                    <a:pt x="527" y="11"/>
                  </a:lnTo>
                  <a:lnTo>
                    <a:pt x="529" y="11"/>
                  </a:lnTo>
                  <a:lnTo>
                    <a:pt x="532" y="11"/>
                  </a:lnTo>
                  <a:lnTo>
                    <a:pt x="533" y="11"/>
                  </a:lnTo>
                  <a:lnTo>
                    <a:pt x="535" y="11"/>
                  </a:lnTo>
                  <a:lnTo>
                    <a:pt x="541" y="11"/>
                  </a:lnTo>
                  <a:lnTo>
                    <a:pt x="541" y="16"/>
                  </a:lnTo>
                  <a:lnTo>
                    <a:pt x="543" y="21"/>
                  </a:lnTo>
                  <a:lnTo>
                    <a:pt x="546" y="25"/>
                  </a:lnTo>
                  <a:lnTo>
                    <a:pt x="548" y="27"/>
                  </a:lnTo>
                  <a:lnTo>
                    <a:pt x="551" y="28"/>
                  </a:lnTo>
                  <a:lnTo>
                    <a:pt x="554" y="30"/>
                  </a:lnTo>
                  <a:lnTo>
                    <a:pt x="555" y="32"/>
                  </a:lnTo>
                  <a:lnTo>
                    <a:pt x="559" y="35"/>
                  </a:lnTo>
                  <a:lnTo>
                    <a:pt x="559" y="37"/>
                  </a:lnTo>
                  <a:lnTo>
                    <a:pt x="560" y="41"/>
                  </a:lnTo>
                  <a:lnTo>
                    <a:pt x="559" y="42"/>
                  </a:lnTo>
                  <a:lnTo>
                    <a:pt x="559" y="46"/>
                  </a:lnTo>
                  <a:lnTo>
                    <a:pt x="559" y="48"/>
                  </a:lnTo>
                  <a:lnTo>
                    <a:pt x="559" y="51"/>
                  </a:lnTo>
                  <a:lnTo>
                    <a:pt x="559" y="53"/>
                  </a:lnTo>
                  <a:lnTo>
                    <a:pt x="560" y="54"/>
                  </a:lnTo>
                  <a:lnTo>
                    <a:pt x="562" y="56"/>
                  </a:lnTo>
                  <a:lnTo>
                    <a:pt x="565" y="56"/>
                  </a:lnTo>
                  <a:lnTo>
                    <a:pt x="568" y="58"/>
                  </a:lnTo>
                  <a:lnTo>
                    <a:pt x="573" y="58"/>
                  </a:lnTo>
                  <a:lnTo>
                    <a:pt x="576" y="58"/>
                  </a:lnTo>
                  <a:lnTo>
                    <a:pt x="581" y="58"/>
                  </a:lnTo>
                  <a:lnTo>
                    <a:pt x="584" y="56"/>
                  </a:lnTo>
                  <a:lnTo>
                    <a:pt x="587" y="56"/>
                  </a:lnTo>
                  <a:lnTo>
                    <a:pt x="590" y="58"/>
                  </a:lnTo>
                  <a:lnTo>
                    <a:pt x="594" y="58"/>
                  </a:lnTo>
                  <a:lnTo>
                    <a:pt x="597" y="61"/>
                  </a:lnTo>
                  <a:lnTo>
                    <a:pt x="598" y="63"/>
                  </a:lnTo>
                  <a:lnTo>
                    <a:pt x="600" y="65"/>
                  </a:lnTo>
                  <a:lnTo>
                    <a:pt x="601" y="68"/>
                  </a:lnTo>
                  <a:lnTo>
                    <a:pt x="603" y="70"/>
                  </a:lnTo>
                  <a:lnTo>
                    <a:pt x="605" y="72"/>
                  </a:lnTo>
                  <a:lnTo>
                    <a:pt x="605" y="81"/>
                  </a:lnTo>
                  <a:lnTo>
                    <a:pt x="601" y="82"/>
                  </a:lnTo>
                  <a:lnTo>
                    <a:pt x="600" y="82"/>
                  </a:lnTo>
                  <a:lnTo>
                    <a:pt x="597" y="82"/>
                  </a:lnTo>
                  <a:lnTo>
                    <a:pt x="595" y="84"/>
                  </a:lnTo>
                  <a:lnTo>
                    <a:pt x="594" y="84"/>
                  </a:lnTo>
                  <a:lnTo>
                    <a:pt x="592" y="86"/>
                  </a:lnTo>
                  <a:lnTo>
                    <a:pt x="590" y="86"/>
                  </a:lnTo>
                  <a:lnTo>
                    <a:pt x="589" y="86"/>
                  </a:lnTo>
                  <a:lnTo>
                    <a:pt x="589" y="84"/>
                  </a:lnTo>
                  <a:lnTo>
                    <a:pt x="587" y="82"/>
                  </a:lnTo>
                  <a:lnTo>
                    <a:pt x="587" y="82"/>
                  </a:lnTo>
                  <a:lnTo>
                    <a:pt x="586" y="81"/>
                  </a:lnTo>
                  <a:lnTo>
                    <a:pt x="586" y="79"/>
                  </a:lnTo>
                  <a:lnTo>
                    <a:pt x="586" y="77"/>
                  </a:lnTo>
                  <a:lnTo>
                    <a:pt x="586" y="75"/>
                  </a:lnTo>
                  <a:lnTo>
                    <a:pt x="586" y="74"/>
                  </a:lnTo>
                  <a:lnTo>
                    <a:pt x="581" y="74"/>
                  </a:lnTo>
                  <a:lnTo>
                    <a:pt x="578" y="77"/>
                  </a:lnTo>
                  <a:lnTo>
                    <a:pt x="576" y="81"/>
                  </a:lnTo>
                  <a:lnTo>
                    <a:pt x="576" y="84"/>
                  </a:lnTo>
                  <a:lnTo>
                    <a:pt x="576" y="86"/>
                  </a:lnTo>
                  <a:lnTo>
                    <a:pt x="575" y="89"/>
                  </a:lnTo>
                  <a:lnTo>
                    <a:pt x="575" y="93"/>
                  </a:lnTo>
                  <a:lnTo>
                    <a:pt x="573" y="96"/>
                  </a:lnTo>
                  <a:lnTo>
                    <a:pt x="571" y="100"/>
                  </a:lnTo>
                  <a:lnTo>
                    <a:pt x="570" y="103"/>
                  </a:lnTo>
                  <a:lnTo>
                    <a:pt x="568" y="107"/>
                  </a:lnTo>
                  <a:lnTo>
                    <a:pt x="565" y="109"/>
                  </a:lnTo>
                  <a:lnTo>
                    <a:pt x="562" y="110"/>
                  </a:lnTo>
                  <a:lnTo>
                    <a:pt x="560" y="114"/>
                  </a:lnTo>
                  <a:lnTo>
                    <a:pt x="557" y="116"/>
                  </a:lnTo>
                  <a:lnTo>
                    <a:pt x="554" y="119"/>
                  </a:lnTo>
                  <a:lnTo>
                    <a:pt x="551" y="123"/>
                  </a:lnTo>
                  <a:lnTo>
                    <a:pt x="552" y="123"/>
                  </a:lnTo>
                  <a:lnTo>
                    <a:pt x="552" y="123"/>
                  </a:lnTo>
                  <a:lnTo>
                    <a:pt x="554" y="123"/>
                  </a:lnTo>
                  <a:lnTo>
                    <a:pt x="555" y="123"/>
                  </a:lnTo>
                  <a:lnTo>
                    <a:pt x="555" y="123"/>
                  </a:lnTo>
                  <a:lnTo>
                    <a:pt x="557" y="123"/>
                  </a:lnTo>
                  <a:lnTo>
                    <a:pt x="557" y="123"/>
                  </a:lnTo>
                  <a:lnTo>
                    <a:pt x="559" y="123"/>
                  </a:lnTo>
                  <a:lnTo>
                    <a:pt x="560" y="123"/>
                  </a:lnTo>
                  <a:lnTo>
                    <a:pt x="563" y="123"/>
                  </a:lnTo>
                  <a:lnTo>
                    <a:pt x="568" y="121"/>
                  </a:lnTo>
                  <a:lnTo>
                    <a:pt x="571" y="121"/>
                  </a:lnTo>
                  <a:lnTo>
                    <a:pt x="575" y="121"/>
                  </a:lnTo>
                  <a:lnTo>
                    <a:pt x="579" y="119"/>
                  </a:lnTo>
                  <a:lnTo>
                    <a:pt x="582" y="119"/>
                  </a:lnTo>
                  <a:lnTo>
                    <a:pt x="586" y="119"/>
                  </a:lnTo>
                  <a:lnTo>
                    <a:pt x="587" y="119"/>
                  </a:lnTo>
                  <a:lnTo>
                    <a:pt x="589" y="119"/>
                  </a:lnTo>
                  <a:lnTo>
                    <a:pt x="590" y="119"/>
                  </a:lnTo>
                  <a:lnTo>
                    <a:pt x="592" y="117"/>
                  </a:lnTo>
                  <a:lnTo>
                    <a:pt x="594" y="117"/>
                  </a:lnTo>
                  <a:lnTo>
                    <a:pt x="595" y="117"/>
                  </a:lnTo>
                  <a:lnTo>
                    <a:pt x="595" y="117"/>
                  </a:lnTo>
                  <a:lnTo>
                    <a:pt x="597" y="117"/>
                  </a:lnTo>
                  <a:lnTo>
                    <a:pt x="616" y="110"/>
                  </a:lnTo>
                  <a:lnTo>
                    <a:pt x="622" y="109"/>
                  </a:lnTo>
                  <a:lnTo>
                    <a:pt x="628" y="107"/>
                  </a:lnTo>
                  <a:lnTo>
                    <a:pt x="636" y="103"/>
                  </a:lnTo>
                  <a:lnTo>
                    <a:pt x="643" y="98"/>
                  </a:lnTo>
                  <a:lnTo>
                    <a:pt x="649" y="93"/>
                  </a:lnTo>
                  <a:lnTo>
                    <a:pt x="654" y="88"/>
                  </a:lnTo>
                  <a:lnTo>
                    <a:pt x="660" y="81"/>
                  </a:lnTo>
                  <a:lnTo>
                    <a:pt x="665" y="74"/>
                  </a:lnTo>
                  <a:lnTo>
                    <a:pt x="686" y="74"/>
                  </a:lnTo>
                  <a:lnTo>
                    <a:pt x="693" y="72"/>
                  </a:lnTo>
                  <a:lnTo>
                    <a:pt x="700" y="72"/>
                  </a:lnTo>
                  <a:lnTo>
                    <a:pt x="706" y="70"/>
                  </a:lnTo>
                  <a:lnTo>
                    <a:pt x="713" y="70"/>
                  </a:lnTo>
                  <a:lnTo>
                    <a:pt x="719" y="68"/>
                  </a:lnTo>
                  <a:lnTo>
                    <a:pt x="724" y="67"/>
                  </a:lnTo>
                  <a:lnTo>
                    <a:pt x="728" y="63"/>
                  </a:lnTo>
                  <a:lnTo>
                    <a:pt x="735" y="58"/>
                  </a:lnTo>
                  <a:lnTo>
                    <a:pt x="736" y="54"/>
                  </a:lnTo>
                  <a:lnTo>
                    <a:pt x="739" y="51"/>
                  </a:lnTo>
                  <a:lnTo>
                    <a:pt x="741" y="48"/>
                  </a:lnTo>
                  <a:lnTo>
                    <a:pt x="743" y="44"/>
                  </a:lnTo>
                  <a:lnTo>
                    <a:pt x="746" y="41"/>
                  </a:lnTo>
                  <a:lnTo>
                    <a:pt x="749" y="37"/>
                  </a:lnTo>
                  <a:lnTo>
                    <a:pt x="752" y="35"/>
                  </a:lnTo>
                  <a:lnTo>
                    <a:pt x="757" y="35"/>
                  </a:lnTo>
                  <a:lnTo>
                    <a:pt x="760" y="35"/>
                  </a:lnTo>
                  <a:lnTo>
                    <a:pt x="763" y="35"/>
                  </a:lnTo>
                  <a:lnTo>
                    <a:pt x="765" y="35"/>
                  </a:lnTo>
                  <a:lnTo>
                    <a:pt x="766" y="35"/>
                  </a:lnTo>
                  <a:lnTo>
                    <a:pt x="770" y="35"/>
                  </a:lnTo>
                  <a:lnTo>
                    <a:pt x="771" y="35"/>
                  </a:lnTo>
                  <a:lnTo>
                    <a:pt x="771" y="35"/>
                  </a:lnTo>
                  <a:lnTo>
                    <a:pt x="773" y="35"/>
                  </a:lnTo>
                  <a:lnTo>
                    <a:pt x="773" y="37"/>
                  </a:lnTo>
                  <a:lnTo>
                    <a:pt x="773" y="41"/>
                  </a:lnTo>
                  <a:lnTo>
                    <a:pt x="771" y="42"/>
                  </a:lnTo>
                  <a:lnTo>
                    <a:pt x="770" y="46"/>
                  </a:lnTo>
                  <a:lnTo>
                    <a:pt x="768" y="48"/>
                  </a:lnTo>
                  <a:lnTo>
                    <a:pt x="768" y="51"/>
                  </a:lnTo>
                  <a:lnTo>
                    <a:pt x="766" y="53"/>
                  </a:lnTo>
                  <a:lnTo>
                    <a:pt x="766" y="53"/>
                  </a:lnTo>
                  <a:lnTo>
                    <a:pt x="766" y="74"/>
                  </a:lnTo>
                  <a:lnTo>
                    <a:pt x="768" y="7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1" name="Freeform 469"/>
            <p:cNvSpPr>
              <a:spLocks/>
            </p:cNvSpPr>
            <p:nvPr/>
          </p:nvSpPr>
          <p:spPr bwMode="auto">
            <a:xfrm>
              <a:off x="1740784" y="2217093"/>
              <a:ext cx="297134" cy="263304"/>
            </a:xfrm>
            <a:custGeom>
              <a:avLst/>
              <a:gdLst/>
              <a:ahLst/>
              <a:cxnLst>
                <a:cxn ang="0">
                  <a:pos x="98" y="103"/>
                </a:cxn>
                <a:cxn ang="0">
                  <a:pos x="104" y="95"/>
                </a:cxn>
                <a:cxn ang="0">
                  <a:pos x="109" y="82"/>
                </a:cxn>
                <a:cxn ang="0">
                  <a:pos x="112" y="68"/>
                </a:cxn>
                <a:cxn ang="0">
                  <a:pos x="119" y="70"/>
                </a:cxn>
                <a:cxn ang="0">
                  <a:pos x="122" y="75"/>
                </a:cxn>
                <a:cxn ang="0">
                  <a:pos x="127" y="77"/>
                </a:cxn>
                <a:cxn ang="0">
                  <a:pos x="133" y="75"/>
                </a:cxn>
                <a:cxn ang="0">
                  <a:pos x="136" y="61"/>
                </a:cxn>
                <a:cxn ang="0">
                  <a:pos x="130" y="53"/>
                </a:cxn>
                <a:cxn ang="0">
                  <a:pos x="117" y="47"/>
                </a:cxn>
                <a:cxn ang="0">
                  <a:pos x="101" y="49"/>
                </a:cxn>
                <a:cxn ang="0">
                  <a:pos x="93" y="44"/>
                </a:cxn>
                <a:cxn ang="0">
                  <a:pos x="93" y="34"/>
                </a:cxn>
                <a:cxn ang="0">
                  <a:pos x="90" y="23"/>
                </a:cxn>
                <a:cxn ang="0">
                  <a:pos x="79" y="14"/>
                </a:cxn>
                <a:cxn ang="0">
                  <a:pos x="68" y="0"/>
                </a:cxn>
                <a:cxn ang="0">
                  <a:pos x="60" y="0"/>
                </a:cxn>
                <a:cxn ang="0">
                  <a:pos x="52" y="4"/>
                </a:cxn>
                <a:cxn ang="0">
                  <a:pos x="47" y="13"/>
                </a:cxn>
                <a:cxn ang="0">
                  <a:pos x="39" y="18"/>
                </a:cxn>
                <a:cxn ang="0">
                  <a:pos x="36" y="16"/>
                </a:cxn>
                <a:cxn ang="0">
                  <a:pos x="31" y="16"/>
                </a:cxn>
                <a:cxn ang="0">
                  <a:pos x="12" y="25"/>
                </a:cxn>
                <a:cxn ang="0">
                  <a:pos x="0" y="37"/>
                </a:cxn>
                <a:cxn ang="0">
                  <a:pos x="8" y="39"/>
                </a:cxn>
                <a:cxn ang="0">
                  <a:pos x="16" y="41"/>
                </a:cxn>
                <a:cxn ang="0">
                  <a:pos x="31" y="34"/>
                </a:cxn>
                <a:cxn ang="0">
                  <a:pos x="47" y="27"/>
                </a:cxn>
                <a:cxn ang="0">
                  <a:pos x="44" y="34"/>
                </a:cxn>
                <a:cxn ang="0">
                  <a:pos x="43" y="39"/>
                </a:cxn>
                <a:cxn ang="0">
                  <a:pos x="46" y="39"/>
                </a:cxn>
                <a:cxn ang="0">
                  <a:pos x="47" y="39"/>
                </a:cxn>
                <a:cxn ang="0">
                  <a:pos x="66" y="42"/>
                </a:cxn>
                <a:cxn ang="0">
                  <a:pos x="88" y="44"/>
                </a:cxn>
                <a:cxn ang="0">
                  <a:pos x="87" y="53"/>
                </a:cxn>
                <a:cxn ang="0">
                  <a:pos x="81" y="54"/>
                </a:cxn>
                <a:cxn ang="0">
                  <a:pos x="76" y="53"/>
                </a:cxn>
                <a:cxn ang="0">
                  <a:pos x="69" y="49"/>
                </a:cxn>
                <a:cxn ang="0">
                  <a:pos x="54" y="58"/>
                </a:cxn>
                <a:cxn ang="0">
                  <a:pos x="39" y="67"/>
                </a:cxn>
                <a:cxn ang="0">
                  <a:pos x="36" y="72"/>
                </a:cxn>
                <a:cxn ang="0">
                  <a:pos x="35" y="77"/>
                </a:cxn>
                <a:cxn ang="0">
                  <a:pos x="25" y="96"/>
                </a:cxn>
                <a:cxn ang="0">
                  <a:pos x="19" y="117"/>
                </a:cxn>
                <a:cxn ang="0">
                  <a:pos x="22" y="124"/>
                </a:cxn>
                <a:cxn ang="0">
                  <a:pos x="28" y="128"/>
                </a:cxn>
                <a:cxn ang="0">
                  <a:pos x="41" y="109"/>
                </a:cxn>
                <a:cxn ang="0">
                  <a:pos x="47" y="82"/>
                </a:cxn>
                <a:cxn ang="0">
                  <a:pos x="65" y="68"/>
                </a:cxn>
                <a:cxn ang="0">
                  <a:pos x="81" y="56"/>
                </a:cxn>
                <a:cxn ang="0">
                  <a:pos x="87" y="63"/>
                </a:cxn>
                <a:cxn ang="0">
                  <a:pos x="93" y="72"/>
                </a:cxn>
                <a:cxn ang="0">
                  <a:pos x="85" y="79"/>
                </a:cxn>
                <a:cxn ang="0">
                  <a:pos x="81" y="91"/>
                </a:cxn>
                <a:cxn ang="0">
                  <a:pos x="87" y="89"/>
                </a:cxn>
                <a:cxn ang="0">
                  <a:pos x="93" y="89"/>
                </a:cxn>
                <a:cxn ang="0">
                  <a:pos x="93" y="98"/>
                </a:cxn>
                <a:cxn ang="0">
                  <a:pos x="93" y="109"/>
                </a:cxn>
              </a:cxnLst>
              <a:rect l="0" t="0" r="r" b="b"/>
              <a:pathLst>
                <a:path w="138" h="128">
                  <a:moveTo>
                    <a:pt x="93" y="109"/>
                  </a:moveTo>
                  <a:lnTo>
                    <a:pt x="95" y="107"/>
                  </a:lnTo>
                  <a:lnTo>
                    <a:pt x="96" y="105"/>
                  </a:lnTo>
                  <a:lnTo>
                    <a:pt x="98" y="103"/>
                  </a:lnTo>
                  <a:lnTo>
                    <a:pt x="100" y="102"/>
                  </a:lnTo>
                  <a:lnTo>
                    <a:pt x="101" y="100"/>
                  </a:lnTo>
                  <a:lnTo>
                    <a:pt x="103" y="98"/>
                  </a:lnTo>
                  <a:lnTo>
                    <a:pt x="104" y="95"/>
                  </a:lnTo>
                  <a:lnTo>
                    <a:pt x="106" y="93"/>
                  </a:lnTo>
                  <a:lnTo>
                    <a:pt x="108" y="89"/>
                  </a:lnTo>
                  <a:lnTo>
                    <a:pt x="108" y="86"/>
                  </a:lnTo>
                  <a:lnTo>
                    <a:pt x="109" y="82"/>
                  </a:lnTo>
                  <a:lnTo>
                    <a:pt x="109" y="79"/>
                  </a:lnTo>
                  <a:lnTo>
                    <a:pt x="109" y="75"/>
                  </a:lnTo>
                  <a:lnTo>
                    <a:pt x="111" y="72"/>
                  </a:lnTo>
                  <a:lnTo>
                    <a:pt x="112" y="68"/>
                  </a:lnTo>
                  <a:lnTo>
                    <a:pt x="114" y="65"/>
                  </a:lnTo>
                  <a:lnTo>
                    <a:pt x="119" y="65"/>
                  </a:lnTo>
                  <a:lnTo>
                    <a:pt x="119" y="68"/>
                  </a:lnTo>
                  <a:lnTo>
                    <a:pt x="119" y="70"/>
                  </a:lnTo>
                  <a:lnTo>
                    <a:pt x="120" y="70"/>
                  </a:lnTo>
                  <a:lnTo>
                    <a:pt x="120" y="72"/>
                  </a:lnTo>
                  <a:lnTo>
                    <a:pt x="120" y="74"/>
                  </a:lnTo>
                  <a:lnTo>
                    <a:pt x="122" y="75"/>
                  </a:lnTo>
                  <a:lnTo>
                    <a:pt x="122" y="77"/>
                  </a:lnTo>
                  <a:lnTo>
                    <a:pt x="122" y="79"/>
                  </a:lnTo>
                  <a:lnTo>
                    <a:pt x="123" y="79"/>
                  </a:lnTo>
                  <a:lnTo>
                    <a:pt x="127" y="77"/>
                  </a:lnTo>
                  <a:lnTo>
                    <a:pt x="128" y="77"/>
                  </a:lnTo>
                  <a:lnTo>
                    <a:pt x="130" y="75"/>
                  </a:lnTo>
                  <a:lnTo>
                    <a:pt x="131" y="75"/>
                  </a:lnTo>
                  <a:lnTo>
                    <a:pt x="133" y="75"/>
                  </a:lnTo>
                  <a:lnTo>
                    <a:pt x="134" y="74"/>
                  </a:lnTo>
                  <a:lnTo>
                    <a:pt x="138" y="74"/>
                  </a:lnTo>
                  <a:lnTo>
                    <a:pt x="138" y="63"/>
                  </a:lnTo>
                  <a:lnTo>
                    <a:pt x="136" y="61"/>
                  </a:lnTo>
                  <a:lnTo>
                    <a:pt x="134" y="60"/>
                  </a:lnTo>
                  <a:lnTo>
                    <a:pt x="133" y="56"/>
                  </a:lnTo>
                  <a:lnTo>
                    <a:pt x="131" y="54"/>
                  </a:lnTo>
                  <a:lnTo>
                    <a:pt x="130" y="53"/>
                  </a:lnTo>
                  <a:lnTo>
                    <a:pt x="127" y="49"/>
                  </a:lnTo>
                  <a:lnTo>
                    <a:pt x="123" y="49"/>
                  </a:lnTo>
                  <a:lnTo>
                    <a:pt x="120" y="47"/>
                  </a:lnTo>
                  <a:lnTo>
                    <a:pt x="117" y="47"/>
                  </a:lnTo>
                  <a:lnTo>
                    <a:pt x="114" y="49"/>
                  </a:lnTo>
                  <a:lnTo>
                    <a:pt x="111" y="49"/>
                  </a:lnTo>
                  <a:lnTo>
                    <a:pt x="106" y="49"/>
                  </a:lnTo>
                  <a:lnTo>
                    <a:pt x="101" y="49"/>
                  </a:lnTo>
                  <a:lnTo>
                    <a:pt x="98" y="47"/>
                  </a:lnTo>
                  <a:lnTo>
                    <a:pt x="95" y="47"/>
                  </a:lnTo>
                  <a:lnTo>
                    <a:pt x="93" y="46"/>
                  </a:lnTo>
                  <a:lnTo>
                    <a:pt x="93" y="44"/>
                  </a:lnTo>
                  <a:lnTo>
                    <a:pt x="92" y="42"/>
                  </a:lnTo>
                  <a:lnTo>
                    <a:pt x="93" y="39"/>
                  </a:lnTo>
                  <a:lnTo>
                    <a:pt x="93" y="37"/>
                  </a:lnTo>
                  <a:lnTo>
                    <a:pt x="93" y="34"/>
                  </a:lnTo>
                  <a:lnTo>
                    <a:pt x="93" y="30"/>
                  </a:lnTo>
                  <a:lnTo>
                    <a:pt x="93" y="28"/>
                  </a:lnTo>
                  <a:lnTo>
                    <a:pt x="92" y="25"/>
                  </a:lnTo>
                  <a:lnTo>
                    <a:pt x="90" y="23"/>
                  </a:lnTo>
                  <a:lnTo>
                    <a:pt x="87" y="21"/>
                  </a:lnTo>
                  <a:lnTo>
                    <a:pt x="84" y="20"/>
                  </a:lnTo>
                  <a:lnTo>
                    <a:pt x="82" y="16"/>
                  </a:lnTo>
                  <a:lnTo>
                    <a:pt x="79" y="14"/>
                  </a:lnTo>
                  <a:lnTo>
                    <a:pt x="77" y="11"/>
                  </a:lnTo>
                  <a:lnTo>
                    <a:pt x="76" y="6"/>
                  </a:lnTo>
                  <a:lnTo>
                    <a:pt x="76" y="0"/>
                  </a:lnTo>
                  <a:lnTo>
                    <a:pt x="68" y="0"/>
                  </a:lnTo>
                  <a:lnTo>
                    <a:pt x="66" y="0"/>
                  </a:lnTo>
                  <a:lnTo>
                    <a:pt x="65" y="0"/>
                  </a:lnTo>
                  <a:lnTo>
                    <a:pt x="63" y="0"/>
                  </a:lnTo>
                  <a:lnTo>
                    <a:pt x="60" y="0"/>
                  </a:lnTo>
                  <a:lnTo>
                    <a:pt x="58" y="2"/>
                  </a:lnTo>
                  <a:lnTo>
                    <a:pt x="55" y="2"/>
                  </a:lnTo>
                  <a:lnTo>
                    <a:pt x="54" y="2"/>
                  </a:lnTo>
                  <a:lnTo>
                    <a:pt x="52" y="4"/>
                  </a:lnTo>
                  <a:lnTo>
                    <a:pt x="50" y="6"/>
                  </a:lnTo>
                  <a:lnTo>
                    <a:pt x="49" y="7"/>
                  </a:lnTo>
                  <a:lnTo>
                    <a:pt x="49" y="9"/>
                  </a:lnTo>
                  <a:lnTo>
                    <a:pt x="47" y="13"/>
                  </a:lnTo>
                  <a:lnTo>
                    <a:pt x="47" y="14"/>
                  </a:lnTo>
                  <a:lnTo>
                    <a:pt x="46" y="16"/>
                  </a:lnTo>
                  <a:lnTo>
                    <a:pt x="43" y="16"/>
                  </a:lnTo>
                  <a:lnTo>
                    <a:pt x="39" y="18"/>
                  </a:lnTo>
                  <a:lnTo>
                    <a:pt x="38" y="18"/>
                  </a:lnTo>
                  <a:lnTo>
                    <a:pt x="38" y="16"/>
                  </a:lnTo>
                  <a:lnTo>
                    <a:pt x="36" y="16"/>
                  </a:lnTo>
                  <a:lnTo>
                    <a:pt x="36" y="16"/>
                  </a:lnTo>
                  <a:lnTo>
                    <a:pt x="35" y="16"/>
                  </a:lnTo>
                  <a:lnTo>
                    <a:pt x="33" y="16"/>
                  </a:lnTo>
                  <a:lnTo>
                    <a:pt x="33" y="16"/>
                  </a:lnTo>
                  <a:lnTo>
                    <a:pt x="31" y="16"/>
                  </a:lnTo>
                  <a:lnTo>
                    <a:pt x="27" y="20"/>
                  </a:lnTo>
                  <a:lnTo>
                    <a:pt x="22" y="21"/>
                  </a:lnTo>
                  <a:lnTo>
                    <a:pt x="17" y="23"/>
                  </a:lnTo>
                  <a:lnTo>
                    <a:pt x="12" y="25"/>
                  </a:lnTo>
                  <a:lnTo>
                    <a:pt x="8" y="27"/>
                  </a:lnTo>
                  <a:lnTo>
                    <a:pt x="3" y="28"/>
                  </a:lnTo>
                  <a:lnTo>
                    <a:pt x="0" y="32"/>
                  </a:lnTo>
                  <a:lnTo>
                    <a:pt x="0" y="37"/>
                  </a:lnTo>
                  <a:lnTo>
                    <a:pt x="1" y="37"/>
                  </a:lnTo>
                  <a:lnTo>
                    <a:pt x="4" y="37"/>
                  </a:lnTo>
                  <a:lnTo>
                    <a:pt x="6" y="37"/>
                  </a:lnTo>
                  <a:lnTo>
                    <a:pt x="8" y="39"/>
                  </a:lnTo>
                  <a:lnTo>
                    <a:pt x="9" y="39"/>
                  </a:lnTo>
                  <a:lnTo>
                    <a:pt x="12" y="41"/>
                  </a:lnTo>
                  <a:lnTo>
                    <a:pt x="14" y="41"/>
                  </a:lnTo>
                  <a:lnTo>
                    <a:pt x="16" y="41"/>
                  </a:lnTo>
                  <a:lnTo>
                    <a:pt x="19" y="41"/>
                  </a:lnTo>
                  <a:lnTo>
                    <a:pt x="22" y="39"/>
                  </a:lnTo>
                  <a:lnTo>
                    <a:pt x="27" y="37"/>
                  </a:lnTo>
                  <a:lnTo>
                    <a:pt x="31" y="34"/>
                  </a:lnTo>
                  <a:lnTo>
                    <a:pt x="36" y="32"/>
                  </a:lnTo>
                  <a:lnTo>
                    <a:pt x="41" y="30"/>
                  </a:lnTo>
                  <a:lnTo>
                    <a:pt x="46" y="28"/>
                  </a:lnTo>
                  <a:lnTo>
                    <a:pt x="47" y="27"/>
                  </a:lnTo>
                  <a:lnTo>
                    <a:pt x="47" y="30"/>
                  </a:lnTo>
                  <a:lnTo>
                    <a:pt x="47" y="32"/>
                  </a:lnTo>
                  <a:lnTo>
                    <a:pt x="46" y="32"/>
                  </a:lnTo>
                  <a:lnTo>
                    <a:pt x="44" y="34"/>
                  </a:lnTo>
                  <a:lnTo>
                    <a:pt x="44" y="34"/>
                  </a:lnTo>
                  <a:lnTo>
                    <a:pt x="44" y="35"/>
                  </a:lnTo>
                  <a:lnTo>
                    <a:pt x="43" y="37"/>
                  </a:lnTo>
                  <a:lnTo>
                    <a:pt x="43" y="39"/>
                  </a:lnTo>
                  <a:lnTo>
                    <a:pt x="44" y="39"/>
                  </a:lnTo>
                  <a:lnTo>
                    <a:pt x="44" y="39"/>
                  </a:lnTo>
                  <a:lnTo>
                    <a:pt x="44" y="39"/>
                  </a:lnTo>
                  <a:lnTo>
                    <a:pt x="46" y="39"/>
                  </a:lnTo>
                  <a:lnTo>
                    <a:pt x="46" y="39"/>
                  </a:lnTo>
                  <a:lnTo>
                    <a:pt x="47" y="39"/>
                  </a:lnTo>
                  <a:lnTo>
                    <a:pt x="47" y="39"/>
                  </a:lnTo>
                  <a:lnTo>
                    <a:pt x="47" y="39"/>
                  </a:lnTo>
                  <a:lnTo>
                    <a:pt x="50" y="39"/>
                  </a:lnTo>
                  <a:lnTo>
                    <a:pt x="54" y="41"/>
                  </a:lnTo>
                  <a:lnTo>
                    <a:pt x="60" y="41"/>
                  </a:lnTo>
                  <a:lnTo>
                    <a:pt x="66" y="42"/>
                  </a:lnTo>
                  <a:lnTo>
                    <a:pt x="74" y="42"/>
                  </a:lnTo>
                  <a:lnTo>
                    <a:pt x="81" y="44"/>
                  </a:lnTo>
                  <a:lnTo>
                    <a:pt x="85" y="44"/>
                  </a:lnTo>
                  <a:lnTo>
                    <a:pt x="88" y="44"/>
                  </a:lnTo>
                  <a:lnTo>
                    <a:pt x="88" y="47"/>
                  </a:lnTo>
                  <a:lnTo>
                    <a:pt x="88" y="49"/>
                  </a:lnTo>
                  <a:lnTo>
                    <a:pt x="87" y="51"/>
                  </a:lnTo>
                  <a:lnTo>
                    <a:pt x="87" y="53"/>
                  </a:lnTo>
                  <a:lnTo>
                    <a:pt x="85" y="53"/>
                  </a:lnTo>
                  <a:lnTo>
                    <a:pt x="84" y="53"/>
                  </a:lnTo>
                  <a:lnTo>
                    <a:pt x="82" y="54"/>
                  </a:lnTo>
                  <a:lnTo>
                    <a:pt x="81" y="54"/>
                  </a:lnTo>
                  <a:lnTo>
                    <a:pt x="79" y="54"/>
                  </a:lnTo>
                  <a:lnTo>
                    <a:pt x="77" y="53"/>
                  </a:lnTo>
                  <a:lnTo>
                    <a:pt x="76" y="53"/>
                  </a:lnTo>
                  <a:lnTo>
                    <a:pt x="76" y="53"/>
                  </a:lnTo>
                  <a:lnTo>
                    <a:pt x="74" y="51"/>
                  </a:lnTo>
                  <a:lnTo>
                    <a:pt x="73" y="51"/>
                  </a:lnTo>
                  <a:lnTo>
                    <a:pt x="71" y="51"/>
                  </a:lnTo>
                  <a:lnTo>
                    <a:pt x="69" y="49"/>
                  </a:lnTo>
                  <a:lnTo>
                    <a:pt x="65" y="51"/>
                  </a:lnTo>
                  <a:lnTo>
                    <a:pt x="62" y="53"/>
                  </a:lnTo>
                  <a:lnTo>
                    <a:pt x="57" y="56"/>
                  </a:lnTo>
                  <a:lnTo>
                    <a:pt x="54" y="58"/>
                  </a:lnTo>
                  <a:lnTo>
                    <a:pt x="50" y="61"/>
                  </a:lnTo>
                  <a:lnTo>
                    <a:pt x="47" y="65"/>
                  </a:lnTo>
                  <a:lnTo>
                    <a:pt x="43" y="67"/>
                  </a:lnTo>
                  <a:lnTo>
                    <a:pt x="39" y="67"/>
                  </a:lnTo>
                  <a:lnTo>
                    <a:pt x="38" y="68"/>
                  </a:lnTo>
                  <a:lnTo>
                    <a:pt x="36" y="68"/>
                  </a:lnTo>
                  <a:lnTo>
                    <a:pt x="36" y="70"/>
                  </a:lnTo>
                  <a:lnTo>
                    <a:pt x="36" y="72"/>
                  </a:lnTo>
                  <a:lnTo>
                    <a:pt x="36" y="74"/>
                  </a:lnTo>
                  <a:lnTo>
                    <a:pt x="35" y="75"/>
                  </a:lnTo>
                  <a:lnTo>
                    <a:pt x="35" y="75"/>
                  </a:lnTo>
                  <a:lnTo>
                    <a:pt x="35" y="77"/>
                  </a:lnTo>
                  <a:lnTo>
                    <a:pt x="33" y="82"/>
                  </a:lnTo>
                  <a:lnTo>
                    <a:pt x="31" y="88"/>
                  </a:lnTo>
                  <a:lnTo>
                    <a:pt x="28" y="91"/>
                  </a:lnTo>
                  <a:lnTo>
                    <a:pt x="25" y="96"/>
                  </a:lnTo>
                  <a:lnTo>
                    <a:pt x="23" y="100"/>
                  </a:lnTo>
                  <a:lnTo>
                    <a:pt x="22" y="105"/>
                  </a:lnTo>
                  <a:lnTo>
                    <a:pt x="20" y="110"/>
                  </a:lnTo>
                  <a:lnTo>
                    <a:pt x="19" y="117"/>
                  </a:lnTo>
                  <a:lnTo>
                    <a:pt x="20" y="119"/>
                  </a:lnTo>
                  <a:lnTo>
                    <a:pt x="20" y="121"/>
                  </a:lnTo>
                  <a:lnTo>
                    <a:pt x="22" y="122"/>
                  </a:lnTo>
                  <a:lnTo>
                    <a:pt x="22" y="124"/>
                  </a:lnTo>
                  <a:lnTo>
                    <a:pt x="23" y="126"/>
                  </a:lnTo>
                  <a:lnTo>
                    <a:pt x="25" y="126"/>
                  </a:lnTo>
                  <a:lnTo>
                    <a:pt x="27" y="128"/>
                  </a:lnTo>
                  <a:lnTo>
                    <a:pt x="28" y="128"/>
                  </a:lnTo>
                  <a:lnTo>
                    <a:pt x="33" y="126"/>
                  </a:lnTo>
                  <a:lnTo>
                    <a:pt x="36" y="121"/>
                  </a:lnTo>
                  <a:lnTo>
                    <a:pt x="39" y="116"/>
                  </a:lnTo>
                  <a:lnTo>
                    <a:pt x="41" y="109"/>
                  </a:lnTo>
                  <a:lnTo>
                    <a:pt x="43" y="100"/>
                  </a:lnTo>
                  <a:lnTo>
                    <a:pt x="44" y="93"/>
                  </a:lnTo>
                  <a:lnTo>
                    <a:pt x="46" y="88"/>
                  </a:lnTo>
                  <a:lnTo>
                    <a:pt x="47" y="82"/>
                  </a:lnTo>
                  <a:lnTo>
                    <a:pt x="52" y="79"/>
                  </a:lnTo>
                  <a:lnTo>
                    <a:pt x="57" y="75"/>
                  </a:lnTo>
                  <a:lnTo>
                    <a:pt x="60" y="72"/>
                  </a:lnTo>
                  <a:lnTo>
                    <a:pt x="65" y="68"/>
                  </a:lnTo>
                  <a:lnTo>
                    <a:pt x="69" y="65"/>
                  </a:lnTo>
                  <a:lnTo>
                    <a:pt x="73" y="63"/>
                  </a:lnTo>
                  <a:lnTo>
                    <a:pt x="77" y="60"/>
                  </a:lnTo>
                  <a:lnTo>
                    <a:pt x="81" y="56"/>
                  </a:lnTo>
                  <a:lnTo>
                    <a:pt x="82" y="58"/>
                  </a:lnTo>
                  <a:lnTo>
                    <a:pt x="84" y="60"/>
                  </a:lnTo>
                  <a:lnTo>
                    <a:pt x="85" y="61"/>
                  </a:lnTo>
                  <a:lnTo>
                    <a:pt x="87" y="63"/>
                  </a:lnTo>
                  <a:lnTo>
                    <a:pt x="88" y="65"/>
                  </a:lnTo>
                  <a:lnTo>
                    <a:pt x="90" y="67"/>
                  </a:lnTo>
                  <a:lnTo>
                    <a:pt x="92" y="68"/>
                  </a:lnTo>
                  <a:lnTo>
                    <a:pt x="93" y="72"/>
                  </a:lnTo>
                  <a:lnTo>
                    <a:pt x="90" y="74"/>
                  </a:lnTo>
                  <a:lnTo>
                    <a:pt x="88" y="75"/>
                  </a:lnTo>
                  <a:lnTo>
                    <a:pt x="87" y="77"/>
                  </a:lnTo>
                  <a:lnTo>
                    <a:pt x="85" y="79"/>
                  </a:lnTo>
                  <a:lnTo>
                    <a:pt x="84" y="82"/>
                  </a:lnTo>
                  <a:lnTo>
                    <a:pt x="82" y="84"/>
                  </a:lnTo>
                  <a:lnTo>
                    <a:pt x="81" y="88"/>
                  </a:lnTo>
                  <a:lnTo>
                    <a:pt x="81" y="91"/>
                  </a:lnTo>
                  <a:lnTo>
                    <a:pt x="82" y="91"/>
                  </a:lnTo>
                  <a:lnTo>
                    <a:pt x="84" y="91"/>
                  </a:lnTo>
                  <a:lnTo>
                    <a:pt x="85" y="89"/>
                  </a:lnTo>
                  <a:lnTo>
                    <a:pt x="87" y="89"/>
                  </a:lnTo>
                  <a:lnTo>
                    <a:pt x="88" y="89"/>
                  </a:lnTo>
                  <a:lnTo>
                    <a:pt x="90" y="89"/>
                  </a:lnTo>
                  <a:lnTo>
                    <a:pt x="92" y="89"/>
                  </a:lnTo>
                  <a:lnTo>
                    <a:pt x="93" y="89"/>
                  </a:lnTo>
                  <a:lnTo>
                    <a:pt x="93" y="91"/>
                  </a:lnTo>
                  <a:lnTo>
                    <a:pt x="93" y="93"/>
                  </a:lnTo>
                  <a:lnTo>
                    <a:pt x="93" y="96"/>
                  </a:lnTo>
                  <a:lnTo>
                    <a:pt x="93" y="98"/>
                  </a:lnTo>
                  <a:lnTo>
                    <a:pt x="93" y="102"/>
                  </a:lnTo>
                  <a:lnTo>
                    <a:pt x="93" y="103"/>
                  </a:lnTo>
                  <a:lnTo>
                    <a:pt x="93" y="105"/>
                  </a:lnTo>
                  <a:lnTo>
                    <a:pt x="93" y="10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2" name="Freeform 470"/>
            <p:cNvSpPr>
              <a:spLocks/>
            </p:cNvSpPr>
            <p:nvPr/>
          </p:nvSpPr>
          <p:spPr bwMode="auto">
            <a:xfrm>
              <a:off x="2182817" y="1406395"/>
              <a:ext cx="126557" cy="62361"/>
            </a:xfrm>
            <a:custGeom>
              <a:avLst/>
              <a:gdLst/>
              <a:ahLst/>
              <a:cxnLst>
                <a:cxn ang="0">
                  <a:pos x="7" y="30"/>
                </a:cxn>
                <a:cxn ang="0">
                  <a:pos x="5" y="30"/>
                </a:cxn>
                <a:cxn ang="0">
                  <a:pos x="3" y="30"/>
                </a:cxn>
                <a:cxn ang="0">
                  <a:pos x="3" y="28"/>
                </a:cxn>
                <a:cxn ang="0">
                  <a:pos x="2" y="28"/>
                </a:cxn>
                <a:cxn ang="0">
                  <a:pos x="2" y="26"/>
                </a:cxn>
                <a:cxn ang="0">
                  <a:pos x="0" y="25"/>
                </a:cxn>
                <a:cxn ang="0">
                  <a:pos x="0" y="23"/>
                </a:cxn>
                <a:cxn ang="0">
                  <a:pos x="0" y="23"/>
                </a:cxn>
                <a:cxn ang="0">
                  <a:pos x="2" y="18"/>
                </a:cxn>
                <a:cxn ang="0">
                  <a:pos x="3" y="14"/>
                </a:cxn>
                <a:cxn ang="0">
                  <a:pos x="8" y="11"/>
                </a:cxn>
                <a:cxn ang="0">
                  <a:pos x="15" y="7"/>
                </a:cxn>
                <a:cxn ang="0">
                  <a:pos x="19" y="5"/>
                </a:cxn>
                <a:cxn ang="0">
                  <a:pos x="26" y="4"/>
                </a:cxn>
                <a:cxn ang="0">
                  <a:pos x="30" y="2"/>
                </a:cxn>
                <a:cxn ang="0">
                  <a:pos x="34" y="2"/>
                </a:cxn>
                <a:cxn ang="0">
                  <a:pos x="37" y="2"/>
                </a:cxn>
                <a:cxn ang="0">
                  <a:pos x="42" y="2"/>
                </a:cxn>
                <a:cxn ang="0">
                  <a:pos x="45" y="2"/>
                </a:cxn>
                <a:cxn ang="0">
                  <a:pos x="46" y="0"/>
                </a:cxn>
                <a:cxn ang="0">
                  <a:pos x="49" y="0"/>
                </a:cxn>
                <a:cxn ang="0">
                  <a:pos x="53" y="0"/>
                </a:cxn>
                <a:cxn ang="0">
                  <a:pos x="56" y="2"/>
                </a:cxn>
                <a:cxn ang="0">
                  <a:pos x="59" y="2"/>
                </a:cxn>
                <a:cxn ang="0">
                  <a:pos x="59" y="5"/>
                </a:cxn>
                <a:cxn ang="0">
                  <a:pos x="56" y="7"/>
                </a:cxn>
                <a:cxn ang="0">
                  <a:pos x="53" y="11"/>
                </a:cxn>
                <a:cxn ang="0">
                  <a:pos x="48" y="14"/>
                </a:cxn>
                <a:cxn ang="0">
                  <a:pos x="45" y="16"/>
                </a:cxn>
                <a:cxn ang="0">
                  <a:pos x="38" y="18"/>
                </a:cxn>
                <a:cxn ang="0">
                  <a:pos x="35" y="19"/>
                </a:cxn>
                <a:cxn ang="0">
                  <a:pos x="30" y="21"/>
                </a:cxn>
                <a:cxn ang="0">
                  <a:pos x="30" y="21"/>
                </a:cxn>
                <a:cxn ang="0">
                  <a:pos x="29" y="21"/>
                </a:cxn>
                <a:cxn ang="0">
                  <a:pos x="27" y="21"/>
                </a:cxn>
                <a:cxn ang="0">
                  <a:pos x="27" y="21"/>
                </a:cxn>
                <a:cxn ang="0">
                  <a:pos x="26" y="21"/>
                </a:cxn>
                <a:cxn ang="0">
                  <a:pos x="26" y="21"/>
                </a:cxn>
                <a:cxn ang="0">
                  <a:pos x="24" y="21"/>
                </a:cxn>
                <a:cxn ang="0">
                  <a:pos x="24" y="21"/>
                </a:cxn>
                <a:cxn ang="0">
                  <a:pos x="22" y="21"/>
                </a:cxn>
                <a:cxn ang="0">
                  <a:pos x="21" y="21"/>
                </a:cxn>
                <a:cxn ang="0">
                  <a:pos x="18" y="23"/>
                </a:cxn>
                <a:cxn ang="0">
                  <a:pos x="16" y="25"/>
                </a:cxn>
                <a:cxn ang="0">
                  <a:pos x="13" y="26"/>
                </a:cxn>
                <a:cxn ang="0">
                  <a:pos x="11" y="28"/>
                </a:cxn>
                <a:cxn ang="0">
                  <a:pos x="8" y="30"/>
                </a:cxn>
                <a:cxn ang="0">
                  <a:pos x="7" y="30"/>
                </a:cxn>
              </a:cxnLst>
              <a:rect l="0" t="0" r="r" b="b"/>
              <a:pathLst>
                <a:path w="59" h="30">
                  <a:moveTo>
                    <a:pt x="7" y="30"/>
                  </a:moveTo>
                  <a:lnTo>
                    <a:pt x="5" y="30"/>
                  </a:lnTo>
                  <a:lnTo>
                    <a:pt x="3" y="30"/>
                  </a:lnTo>
                  <a:lnTo>
                    <a:pt x="3" y="28"/>
                  </a:lnTo>
                  <a:lnTo>
                    <a:pt x="2" y="28"/>
                  </a:lnTo>
                  <a:lnTo>
                    <a:pt x="2" y="26"/>
                  </a:lnTo>
                  <a:lnTo>
                    <a:pt x="0" y="25"/>
                  </a:lnTo>
                  <a:lnTo>
                    <a:pt x="0" y="23"/>
                  </a:lnTo>
                  <a:lnTo>
                    <a:pt x="0" y="23"/>
                  </a:lnTo>
                  <a:lnTo>
                    <a:pt x="2" y="18"/>
                  </a:lnTo>
                  <a:lnTo>
                    <a:pt x="3" y="14"/>
                  </a:lnTo>
                  <a:lnTo>
                    <a:pt x="8" y="11"/>
                  </a:lnTo>
                  <a:lnTo>
                    <a:pt x="15" y="7"/>
                  </a:lnTo>
                  <a:lnTo>
                    <a:pt x="19" y="5"/>
                  </a:lnTo>
                  <a:lnTo>
                    <a:pt x="26" y="4"/>
                  </a:lnTo>
                  <a:lnTo>
                    <a:pt x="30" y="2"/>
                  </a:lnTo>
                  <a:lnTo>
                    <a:pt x="34" y="2"/>
                  </a:lnTo>
                  <a:lnTo>
                    <a:pt x="37" y="2"/>
                  </a:lnTo>
                  <a:lnTo>
                    <a:pt x="42" y="2"/>
                  </a:lnTo>
                  <a:lnTo>
                    <a:pt x="45" y="2"/>
                  </a:lnTo>
                  <a:lnTo>
                    <a:pt x="46" y="0"/>
                  </a:lnTo>
                  <a:lnTo>
                    <a:pt x="49" y="0"/>
                  </a:lnTo>
                  <a:lnTo>
                    <a:pt x="53" y="0"/>
                  </a:lnTo>
                  <a:lnTo>
                    <a:pt x="56" y="2"/>
                  </a:lnTo>
                  <a:lnTo>
                    <a:pt x="59" y="2"/>
                  </a:lnTo>
                  <a:lnTo>
                    <a:pt x="59" y="5"/>
                  </a:lnTo>
                  <a:lnTo>
                    <a:pt x="56" y="7"/>
                  </a:lnTo>
                  <a:lnTo>
                    <a:pt x="53" y="11"/>
                  </a:lnTo>
                  <a:lnTo>
                    <a:pt x="48" y="14"/>
                  </a:lnTo>
                  <a:lnTo>
                    <a:pt x="45" y="16"/>
                  </a:lnTo>
                  <a:lnTo>
                    <a:pt x="38" y="18"/>
                  </a:lnTo>
                  <a:lnTo>
                    <a:pt x="35" y="19"/>
                  </a:lnTo>
                  <a:lnTo>
                    <a:pt x="30" y="21"/>
                  </a:lnTo>
                  <a:lnTo>
                    <a:pt x="30" y="21"/>
                  </a:lnTo>
                  <a:lnTo>
                    <a:pt x="29" y="21"/>
                  </a:lnTo>
                  <a:lnTo>
                    <a:pt x="27" y="21"/>
                  </a:lnTo>
                  <a:lnTo>
                    <a:pt x="27" y="21"/>
                  </a:lnTo>
                  <a:lnTo>
                    <a:pt x="26" y="21"/>
                  </a:lnTo>
                  <a:lnTo>
                    <a:pt x="26" y="21"/>
                  </a:lnTo>
                  <a:lnTo>
                    <a:pt x="24" y="21"/>
                  </a:lnTo>
                  <a:lnTo>
                    <a:pt x="24" y="21"/>
                  </a:lnTo>
                  <a:lnTo>
                    <a:pt x="22" y="21"/>
                  </a:lnTo>
                  <a:lnTo>
                    <a:pt x="21" y="21"/>
                  </a:lnTo>
                  <a:lnTo>
                    <a:pt x="18" y="23"/>
                  </a:lnTo>
                  <a:lnTo>
                    <a:pt x="16" y="25"/>
                  </a:lnTo>
                  <a:lnTo>
                    <a:pt x="13" y="26"/>
                  </a:lnTo>
                  <a:lnTo>
                    <a:pt x="11" y="28"/>
                  </a:lnTo>
                  <a:lnTo>
                    <a:pt x="8" y="30"/>
                  </a:lnTo>
                  <a:lnTo>
                    <a:pt x="7" y="3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3" name="Freeform 471"/>
            <p:cNvSpPr>
              <a:spLocks/>
            </p:cNvSpPr>
            <p:nvPr/>
          </p:nvSpPr>
          <p:spPr bwMode="auto">
            <a:xfrm>
              <a:off x="2039753" y="1416788"/>
              <a:ext cx="128391" cy="67558"/>
            </a:xfrm>
            <a:custGeom>
              <a:avLst/>
              <a:gdLst/>
              <a:ahLst/>
              <a:cxnLst>
                <a:cxn ang="0">
                  <a:pos x="10" y="26"/>
                </a:cxn>
                <a:cxn ang="0">
                  <a:pos x="7" y="24"/>
                </a:cxn>
                <a:cxn ang="0">
                  <a:pos x="5" y="24"/>
                </a:cxn>
                <a:cxn ang="0">
                  <a:pos x="2" y="22"/>
                </a:cxn>
                <a:cxn ang="0">
                  <a:pos x="0" y="17"/>
                </a:cxn>
                <a:cxn ang="0">
                  <a:pos x="2" y="15"/>
                </a:cxn>
                <a:cxn ang="0">
                  <a:pos x="3" y="14"/>
                </a:cxn>
                <a:cxn ang="0">
                  <a:pos x="5" y="12"/>
                </a:cxn>
                <a:cxn ang="0">
                  <a:pos x="5" y="10"/>
                </a:cxn>
                <a:cxn ang="0">
                  <a:pos x="8" y="10"/>
                </a:cxn>
                <a:cxn ang="0">
                  <a:pos x="10" y="10"/>
                </a:cxn>
                <a:cxn ang="0">
                  <a:pos x="11" y="10"/>
                </a:cxn>
                <a:cxn ang="0">
                  <a:pos x="15" y="10"/>
                </a:cxn>
                <a:cxn ang="0">
                  <a:pos x="19" y="10"/>
                </a:cxn>
                <a:cxn ang="0">
                  <a:pos x="26" y="7"/>
                </a:cxn>
                <a:cxn ang="0">
                  <a:pos x="30" y="3"/>
                </a:cxn>
                <a:cxn ang="0">
                  <a:pos x="37" y="0"/>
                </a:cxn>
                <a:cxn ang="0">
                  <a:pos x="38" y="1"/>
                </a:cxn>
                <a:cxn ang="0">
                  <a:pos x="40" y="3"/>
                </a:cxn>
                <a:cxn ang="0">
                  <a:pos x="41" y="5"/>
                </a:cxn>
                <a:cxn ang="0">
                  <a:pos x="43" y="5"/>
                </a:cxn>
                <a:cxn ang="0">
                  <a:pos x="46" y="5"/>
                </a:cxn>
                <a:cxn ang="0">
                  <a:pos x="49" y="3"/>
                </a:cxn>
                <a:cxn ang="0">
                  <a:pos x="51" y="1"/>
                </a:cxn>
                <a:cxn ang="0">
                  <a:pos x="53" y="0"/>
                </a:cxn>
                <a:cxn ang="0">
                  <a:pos x="57" y="1"/>
                </a:cxn>
                <a:cxn ang="0">
                  <a:pos x="56" y="5"/>
                </a:cxn>
                <a:cxn ang="0">
                  <a:pos x="54" y="7"/>
                </a:cxn>
                <a:cxn ang="0">
                  <a:pos x="51" y="8"/>
                </a:cxn>
                <a:cxn ang="0">
                  <a:pos x="49" y="10"/>
                </a:cxn>
                <a:cxn ang="0">
                  <a:pos x="49" y="14"/>
                </a:cxn>
                <a:cxn ang="0">
                  <a:pos x="49" y="17"/>
                </a:cxn>
                <a:cxn ang="0">
                  <a:pos x="49" y="21"/>
                </a:cxn>
                <a:cxn ang="0">
                  <a:pos x="48" y="24"/>
                </a:cxn>
                <a:cxn ang="0">
                  <a:pos x="43" y="26"/>
                </a:cxn>
                <a:cxn ang="0">
                  <a:pos x="38" y="28"/>
                </a:cxn>
                <a:cxn ang="0">
                  <a:pos x="34" y="29"/>
                </a:cxn>
                <a:cxn ang="0">
                  <a:pos x="29" y="29"/>
                </a:cxn>
                <a:cxn ang="0">
                  <a:pos x="24" y="31"/>
                </a:cxn>
                <a:cxn ang="0">
                  <a:pos x="21" y="33"/>
                </a:cxn>
                <a:cxn ang="0">
                  <a:pos x="18" y="34"/>
                </a:cxn>
                <a:cxn ang="0">
                  <a:pos x="15" y="34"/>
                </a:cxn>
                <a:cxn ang="0">
                  <a:pos x="13" y="33"/>
                </a:cxn>
                <a:cxn ang="0">
                  <a:pos x="11" y="29"/>
                </a:cxn>
                <a:cxn ang="0">
                  <a:pos x="11" y="28"/>
                </a:cxn>
              </a:cxnLst>
              <a:rect l="0" t="0" r="r" b="b"/>
              <a:pathLst>
                <a:path w="59" h="34">
                  <a:moveTo>
                    <a:pt x="11" y="26"/>
                  </a:moveTo>
                  <a:lnTo>
                    <a:pt x="10" y="26"/>
                  </a:lnTo>
                  <a:lnTo>
                    <a:pt x="8" y="26"/>
                  </a:lnTo>
                  <a:lnTo>
                    <a:pt x="7" y="24"/>
                  </a:lnTo>
                  <a:lnTo>
                    <a:pt x="5" y="24"/>
                  </a:lnTo>
                  <a:lnTo>
                    <a:pt x="5" y="24"/>
                  </a:lnTo>
                  <a:lnTo>
                    <a:pt x="3" y="24"/>
                  </a:lnTo>
                  <a:lnTo>
                    <a:pt x="2" y="22"/>
                  </a:lnTo>
                  <a:lnTo>
                    <a:pt x="0" y="22"/>
                  </a:lnTo>
                  <a:lnTo>
                    <a:pt x="0" y="17"/>
                  </a:lnTo>
                  <a:lnTo>
                    <a:pt x="2" y="15"/>
                  </a:lnTo>
                  <a:lnTo>
                    <a:pt x="2" y="15"/>
                  </a:lnTo>
                  <a:lnTo>
                    <a:pt x="2" y="15"/>
                  </a:lnTo>
                  <a:lnTo>
                    <a:pt x="3" y="14"/>
                  </a:lnTo>
                  <a:lnTo>
                    <a:pt x="3" y="12"/>
                  </a:lnTo>
                  <a:lnTo>
                    <a:pt x="5" y="12"/>
                  </a:lnTo>
                  <a:lnTo>
                    <a:pt x="5" y="10"/>
                  </a:lnTo>
                  <a:lnTo>
                    <a:pt x="5" y="10"/>
                  </a:lnTo>
                  <a:lnTo>
                    <a:pt x="7" y="10"/>
                  </a:lnTo>
                  <a:lnTo>
                    <a:pt x="8" y="10"/>
                  </a:lnTo>
                  <a:lnTo>
                    <a:pt x="10" y="10"/>
                  </a:lnTo>
                  <a:lnTo>
                    <a:pt x="10" y="10"/>
                  </a:lnTo>
                  <a:lnTo>
                    <a:pt x="11" y="10"/>
                  </a:lnTo>
                  <a:lnTo>
                    <a:pt x="11" y="10"/>
                  </a:lnTo>
                  <a:lnTo>
                    <a:pt x="13" y="10"/>
                  </a:lnTo>
                  <a:lnTo>
                    <a:pt x="15" y="10"/>
                  </a:lnTo>
                  <a:lnTo>
                    <a:pt x="18" y="10"/>
                  </a:lnTo>
                  <a:lnTo>
                    <a:pt x="19" y="10"/>
                  </a:lnTo>
                  <a:lnTo>
                    <a:pt x="22" y="8"/>
                  </a:lnTo>
                  <a:lnTo>
                    <a:pt x="26" y="7"/>
                  </a:lnTo>
                  <a:lnTo>
                    <a:pt x="27" y="5"/>
                  </a:lnTo>
                  <a:lnTo>
                    <a:pt x="30" y="3"/>
                  </a:lnTo>
                  <a:lnTo>
                    <a:pt x="34" y="1"/>
                  </a:lnTo>
                  <a:lnTo>
                    <a:pt x="37" y="0"/>
                  </a:lnTo>
                  <a:lnTo>
                    <a:pt x="37" y="1"/>
                  </a:lnTo>
                  <a:lnTo>
                    <a:pt x="38" y="1"/>
                  </a:lnTo>
                  <a:lnTo>
                    <a:pt x="38" y="3"/>
                  </a:lnTo>
                  <a:lnTo>
                    <a:pt x="40" y="3"/>
                  </a:lnTo>
                  <a:lnTo>
                    <a:pt x="40" y="5"/>
                  </a:lnTo>
                  <a:lnTo>
                    <a:pt x="41" y="5"/>
                  </a:lnTo>
                  <a:lnTo>
                    <a:pt x="41" y="5"/>
                  </a:lnTo>
                  <a:lnTo>
                    <a:pt x="43" y="5"/>
                  </a:lnTo>
                  <a:lnTo>
                    <a:pt x="45" y="5"/>
                  </a:lnTo>
                  <a:lnTo>
                    <a:pt x="46" y="5"/>
                  </a:lnTo>
                  <a:lnTo>
                    <a:pt x="48" y="3"/>
                  </a:lnTo>
                  <a:lnTo>
                    <a:pt x="49" y="3"/>
                  </a:lnTo>
                  <a:lnTo>
                    <a:pt x="49" y="1"/>
                  </a:lnTo>
                  <a:lnTo>
                    <a:pt x="51" y="1"/>
                  </a:lnTo>
                  <a:lnTo>
                    <a:pt x="53" y="0"/>
                  </a:lnTo>
                  <a:lnTo>
                    <a:pt x="53" y="0"/>
                  </a:lnTo>
                  <a:lnTo>
                    <a:pt x="59" y="0"/>
                  </a:lnTo>
                  <a:lnTo>
                    <a:pt x="57" y="1"/>
                  </a:lnTo>
                  <a:lnTo>
                    <a:pt x="57" y="3"/>
                  </a:lnTo>
                  <a:lnTo>
                    <a:pt x="56" y="5"/>
                  </a:lnTo>
                  <a:lnTo>
                    <a:pt x="54" y="7"/>
                  </a:lnTo>
                  <a:lnTo>
                    <a:pt x="54" y="7"/>
                  </a:lnTo>
                  <a:lnTo>
                    <a:pt x="53" y="8"/>
                  </a:lnTo>
                  <a:lnTo>
                    <a:pt x="51" y="8"/>
                  </a:lnTo>
                  <a:lnTo>
                    <a:pt x="49" y="8"/>
                  </a:lnTo>
                  <a:lnTo>
                    <a:pt x="49" y="10"/>
                  </a:lnTo>
                  <a:lnTo>
                    <a:pt x="49" y="12"/>
                  </a:lnTo>
                  <a:lnTo>
                    <a:pt x="49" y="14"/>
                  </a:lnTo>
                  <a:lnTo>
                    <a:pt x="49" y="15"/>
                  </a:lnTo>
                  <a:lnTo>
                    <a:pt x="49" y="17"/>
                  </a:lnTo>
                  <a:lnTo>
                    <a:pt x="49" y="19"/>
                  </a:lnTo>
                  <a:lnTo>
                    <a:pt x="49" y="21"/>
                  </a:lnTo>
                  <a:lnTo>
                    <a:pt x="49" y="22"/>
                  </a:lnTo>
                  <a:lnTo>
                    <a:pt x="48" y="24"/>
                  </a:lnTo>
                  <a:lnTo>
                    <a:pt x="45" y="24"/>
                  </a:lnTo>
                  <a:lnTo>
                    <a:pt x="43" y="26"/>
                  </a:lnTo>
                  <a:lnTo>
                    <a:pt x="40" y="28"/>
                  </a:lnTo>
                  <a:lnTo>
                    <a:pt x="38" y="28"/>
                  </a:lnTo>
                  <a:lnTo>
                    <a:pt x="35" y="29"/>
                  </a:lnTo>
                  <a:lnTo>
                    <a:pt x="34" y="29"/>
                  </a:lnTo>
                  <a:lnTo>
                    <a:pt x="30" y="29"/>
                  </a:lnTo>
                  <a:lnTo>
                    <a:pt x="29" y="29"/>
                  </a:lnTo>
                  <a:lnTo>
                    <a:pt x="26" y="31"/>
                  </a:lnTo>
                  <a:lnTo>
                    <a:pt x="24" y="31"/>
                  </a:lnTo>
                  <a:lnTo>
                    <a:pt x="22" y="33"/>
                  </a:lnTo>
                  <a:lnTo>
                    <a:pt x="21" y="33"/>
                  </a:lnTo>
                  <a:lnTo>
                    <a:pt x="19" y="34"/>
                  </a:lnTo>
                  <a:lnTo>
                    <a:pt x="18" y="34"/>
                  </a:lnTo>
                  <a:lnTo>
                    <a:pt x="16" y="34"/>
                  </a:lnTo>
                  <a:lnTo>
                    <a:pt x="15" y="34"/>
                  </a:lnTo>
                  <a:lnTo>
                    <a:pt x="15" y="34"/>
                  </a:lnTo>
                  <a:lnTo>
                    <a:pt x="13" y="33"/>
                  </a:lnTo>
                  <a:lnTo>
                    <a:pt x="13" y="31"/>
                  </a:lnTo>
                  <a:lnTo>
                    <a:pt x="11" y="29"/>
                  </a:lnTo>
                  <a:lnTo>
                    <a:pt x="11" y="29"/>
                  </a:lnTo>
                  <a:lnTo>
                    <a:pt x="11" y="28"/>
                  </a:lnTo>
                  <a:lnTo>
                    <a:pt x="11" y="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4" name="Freeform 472"/>
            <p:cNvSpPr>
              <a:spLocks/>
            </p:cNvSpPr>
            <p:nvPr/>
          </p:nvSpPr>
          <p:spPr bwMode="auto">
            <a:xfrm>
              <a:off x="2213998" y="1738989"/>
              <a:ext cx="51357" cy="31181"/>
            </a:xfrm>
            <a:custGeom>
              <a:avLst/>
              <a:gdLst/>
              <a:ahLst/>
              <a:cxnLst>
                <a:cxn ang="0">
                  <a:pos x="0" y="12"/>
                </a:cxn>
                <a:cxn ang="0">
                  <a:pos x="1" y="12"/>
                </a:cxn>
                <a:cxn ang="0">
                  <a:pos x="1" y="14"/>
                </a:cxn>
                <a:cxn ang="0">
                  <a:pos x="3" y="14"/>
                </a:cxn>
                <a:cxn ang="0">
                  <a:pos x="4" y="14"/>
                </a:cxn>
                <a:cxn ang="0">
                  <a:pos x="4" y="15"/>
                </a:cxn>
                <a:cxn ang="0">
                  <a:pos x="6" y="15"/>
                </a:cxn>
                <a:cxn ang="0">
                  <a:pos x="7" y="15"/>
                </a:cxn>
                <a:cxn ang="0">
                  <a:pos x="9" y="15"/>
                </a:cxn>
                <a:cxn ang="0">
                  <a:pos x="11" y="15"/>
                </a:cxn>
                <a:cxn ang="0">
                  <a:pos x="14" y="14"/>
                </a:cxn>
                <a:cxn ang="0">
                  <a:pos x="15" y="12"/>
                </a:cxn>
                <a:cxn ang="0">
                  <a:pos x="19" y="10"/>
                </a:cxn>
                <a:cxn ang="0">
                  <a:pos x="20" y="8"/>
                </a:cxn>
                <a:cxn ang="0">
                  <a:pos x="22" y="5"/>
                </a:cxn>
                <a:cxn ang="0">
                  <a:pos x="23" y="3"/>
                </a:cxn>
                <a:cxn ang="0">
                  <a:pos x="23" y="1"/>
                </a:cxn>
                <a:cxn ang="0">
                  <a:pos x="20" y="0"/>
                </a:cxn>
                <a:cxn ang="0">
                  <a:pos x="15" y="0"/>
                </a:cxn>
                <a:cxn ang="0">
                  <a:pos x="12" y="0"/>
                </a:cxn>
                <a:cxn ang="0">
                  <a:pos x="9" y="1"/>
                </a:cxn>
                <a:cxn ang="0">
                  <a:pos x="6" y="5"/>
                </a:cxn>
                <a:cxn ang="0">
                  <a:pos x="3" y="7"/>
                </a:cxn>
                <a:cxn ang="0">
                  <a:pos x="1" y="10"/>
                </a:cxn>
                <a:cxn ang="0">
                  <a:pos x="0" y="12"/>
                </a:cxn>
              </a:cxnLst>
              <a:rect l="0" t="0" r="r" b="b"/>
              <a:pathLst>
                <a:path w="23" h="15">
                  <a:moveTo>
                    <a:pt x="0" y="12"/>
                  </a:moveTo>
                  <a:lnTo>
                    <a:pt x="1" y="12"/>
                  </a:lnTo>
                  <a:lnTo>
                    <a:pt x="1" y="14"/>
                  </a:lnTo>
                  <a:lnTo>
                    <a:pt x="3" y="14"/>
                  </a:lnTo>
                  <a:lnTo>
                    <a:pt x="4" y="14"/>
                  </a:lnTo>
                  <a:lnTo>
                    <a:pt x="4" y="15"/>
                  </a:lnTo>
                  <a:lnTo>
                    <a:pt x="6" y="15"/>
                  </a:lnTo>
                  <a:lnTo>
                    <a:pt x="7" y="15"/>
                  </a:lnTo>
                  <a:lnTo>
                    <a:pt x="9" y="15"/>
                  </a:lnTo>
                  <a:lnTo>
                    <a:pt x="11" y="15"/>
                  </a:lnTo>
                  <a:lnTo>
                    <a:pt x="14" y="14"/>
                  </a:lnTo>
                  <a:lnTo>
                    <a:pt x="15" y="12"/>
                  </a:lnTo>
                  <a:lnTo>
                    <a:pt x="19" y="10"/>
                  </a:lnTo>
                  <a:lnTo>
                    <a:pt x="20" y="8"/>
                  </a:lnTo>
                  <a:lnTo>
                    <a:pt x="22" y="5"/>
                  </a:lnTo>
                  <a:lnTo>
                    <a:pt x="23" y="3"/>
                  </a:lnTo>
                  <a:lnTo>
                    <a:pt x="23" y="1"/>
                  </a:lnTo>
                  <a:lnTo>
                    <a:pt x="20" y="0"/>
                  </a:lnTo>
                  <a:lnTo>
                    <a:pt x="15" y="0"/>
                  </a:lnTo>
                  <a:lnTo>
                    <a:pt x="12" y="0"/>
                  </a:lnTo>
                  <a:lnTo>
                    <a:pt x="9" y="1"/>
                  </a:lnTo>
                  <a:lnTo>
                    <a:pt x="6" y="5"/>
                  </a:lnTo>
                  <a:lnTo>
                    <a:pt x="3" y="7"/>
                  </a:lnTo>
                  <a:lnTo>
                    <a:pt x="1" y="10"/>
                  </a:lnTo>
                  <a:lnTo>
                    <a:pt x="0"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5" name="Freeform 473"/>
            <p:cNvSpPr>
              <a:spLocks/>
            </p:cNvSpPr>
            <p:nvPr/>
          </p:nvSpPr>
          <p:spPr bwMode="auto">
            <a:xfrm>
              <a:off x="2179149" y="1657573"/>
              <a:ext cx="137562" cy="79684"/>
            </a:xfrm>
            <a:custGeom>
              <a:avLst/>
              <a:gdLst/>
              <a:ahLst/>
              <a:cxnLst>
                <a:cxn ang="0">
                  <a:pos x="0" y="28"/>
                </a:cxn>
                <a:cxn ang="0">
                  <a:pos x="0" y="30"/>
                </a:cxn>
                <a:cxn ang="0">
                  <a:pos x="1" y="32"/>
                </a:cxn>
                <a:cxn ang="0">
                  <a:pos x="3" y="33"/>
                </a:cxn>
                <a:cxn ang="0">
                  <a:pos x="4" y="35"/>
                </a:cxn>
                <a:cxn ang="0">
                  <a:pos x="8" y="35"/>
                </a:cxn>
                <a:cxn ang="0">
                  <a:pos x="9" y="37"/>
                </a:cxn>
                <a:cxn ang="0">
                  <a:pos x="12" y="37"/>
                </a:cxn>
                <a:cxn ang="0">
                  <a:pos x="14" y="39"/>
                </a:cxn>
                <a:cxn ang="0">
                  <a:pos x="19" y="37"/>
                </a:cxn>
                <a:cxn ang="0">
                  <a:pos x="22" y="37"/>
                </a:cxn>
                <a:cxn ang="0">
                  <a:pos x="23" y="33"/>
                </a:cxn>
                <a:cxn ang="0">
                  <a:pos x="27" y="32"/>
                </a:cxn>
                <a:cxn ang="0">
                  <a:pos x="28" y="30"/>
                </a:cxn>
                <a:cxn ang="0">
                  <a:pos x="30" y="28"/>
                </a:cxn>
                <a:cxn ang="0">
                  <a:pos x="33" y="26"/>
                </a:cxn>
                <a:cxn ang="0">
                  <a:pos x="36" y="26"/>
                </a:cxn>
                <a:cxn ang="0">
                  <a:pos x="39" y="26"/>
                </a:cxn>
                <a:cxn ang="0">
                  <a:pos x="41" y="28"/>
                </a:cxn>
                <a:cxn ang="0">
                  <a:pos x="44" y="30"/>
                </a:cxn>
                <a:cxn ang="0">
                  <a:pos x="46" y="30"/>
                </a:cxn>
                <a:cxn ang="0">
                  <a:pos x="47" y="32"/>
                </a:cxn>
                <a:cxn ang="0">
                  <a:pos x="49" y="33"/>
                </a:cxn>
                <a:cxn ang="0">
                  <a:pos x="50" y="35"/>
                </a:cxn>
                <a:cxn ang="0">
                  <a:pos x="52" y="35"/>
                </a:cxn>
                <a:cxn ang="0">
                  <a:pos x="63" y="35"/>
                </a:cxn>
                <a:cxn ang="0">
                  <a:pos x="63" y="28"/>
                </a:cxn>
                <a:cxn ang="0">
                  <a:pos x="62" y="28"/>
                </a:cxn>
                <a:cxn ang="0">
                  <a:pos x="62" y="28"/>
                </a:cxn>
                <a:cxn ang="0">
                  <a:pos x="60" y="28"/>
                </a:cxn>
                <a:cxn ang="0">
                  <a:pos x="58" y="28"/>
                </a:cxn>
                <a:cxn ang="0">
                  <a:pos x="57" y="28"/>
                </a:cxn>
                <a:cxn ang="0">
                  <a:pos x="57" y="28"/>
                </a:cxn>
                <a:cxn ang="0">
                  <a:pos x="55" y="26"/>
                </a:cxn>
                <a:cxn ang="0">
                  <a:pos x="55" y="26"/>
                </a:cxn>
                <a:cxn ang="0">
                  <a:pos x="55" y="26"/>
                </a:cxn>
                <a:cxn ang="0">
                  <a:pos x="55" y="25"/>
                </a:cxn>
                <a:cxn ang="0">
                  <a:pos x="55" y="25"/>
                </a:cxn>
                <a:cxn ang="0">
                  <a:pos x="57" y="23"/>
                </a:cxn>
                <a:cxn ang="0">
                  <a:pos x="57" y="23"/>
                </a:cxn>
                <a:cxn ang="0">
                  <a:pos x="57" y="21"/>
                </a:cxn>
                <a:cxn ang="0">
                  <a:pos x="58" y="21"/>
                </a:cxn>
                <a:cxn ang="0">
                  <a:pos x="58" y="21"/>
                </a:cxn>
                <a:cxn ang="0">
                  <a:pos x="55" y="18"/>
                </a:cxn>
                <a:cxn ang="0">
                  <a:pos x="52" y="14"/>
                </a:cxn>
                <a:cxn ang="0">
                  <a:pos x="47" y="12"/>
                </a:cxn>
                <a:cxn ang="0">
                  <a:pos x="44" y="9"/>
                </a:cxn>
                <a:cxn ang="0">
                  <a:pos x="39" y="7"/>
                </a:cxn>
                <a:cxn ang="0">
                  <a:pos x="36" y="5"/>
                </a:cxn>
                <a:cxn ang="0">
                  <a:pos x="33" y="4"/>
                </a:cxn>
                <a:cxn ang="0">
                  <a:pos x="31" y="0"/>
                </a:cxn>
                <a:cxn ang="0">
                  <a:pos x="27" y="2"/>
                </a:cxn>
                <a:cxn ang="0">
                  <a:pos x="23" y="5"/>
                </a:cxn>
                <a:cxn ang="0">
                  <a:pos x="19" y="9"/>
                </a:cxn>
                <a:cxn ang="0">
                  <a:pos x="14" y="12"/>
                </a:cxn>
                <a:cxn ang="0">
                  <a:pos x="9" y="18"/>
                </a:cxn>
                <a:cxn ang="0">
                  <a:pos x="4" y="21"/>
                </a:cxn>
                <a:cxn ang="0">
                  <a:pos x="1" y="25"/>
                </a:cxn>
                <a:cxn ang="0">
                  <a:pos x="0" y="28"/>
                </a:cxn>
              </a:cxnLst>
              <a:rect l="0" t="0" r="r" b="b"/>
              <a:pathLst>
                <a:path w="63" h="39">
                  <a:moveTo>
                    <a:pt x="0" y="28"/>
                  </a:moveTo>
                  <a:lnTo>
                    <a:pt x="0" y="30"/>
                  </a:lnTo>
                  <a:lnTo>
                    <a:pt x="1" y="32"/>
                  </a:lnTo>
                  <a:lnTo>
                    <a:pt x="3" y="33"/>
                  </a:lnTo>
                  <a:lnTo>
                    <a:pt x="4" y="35"/>
                  </a:lnTo>
                  <a:lnTo>
                    <a:pt x="8" y="35"/>
                  </a:lnTo>
                  <a:lnTo>
                    <a:pt x="9" y="37"/>
                  </a:lnTo>
                  <a:lnTo>
                    <a:pt x="12" y="37"/>
                  </a:lnTo>
                  <a:lnTo>
                    <a:pt x="14" y="39"/>
                  </a:lnTo>
                  <a:lnTo>
                    <a:pt x="19" y="37"/>
                  </a:lnTo>
                  <a:lnTo>
                    <a:pt x="22" y="37"/>
                  </a:lnTo>
                  <a:lnTo>
                    <a:pt x="23" y="33"/>
                  </a:lnTo>
                  <a:lnTo>
                    <a:pt x="27" y="32"/>
                  </a:lnTo>
                  <a:lnTo>
                    <a:pt x="28" y="30"/>
                  </a:lnTo>
                  <a:lnTo>
                    <a:pt x="30" y="28"/>
                  </a:lnTo>
                  <a:lnTo>
                    <a:pt x="33" y="26"/>
                  </a:lnTo>
                  <a:lnTo>
                    <a:pt x="36" y="26"/>
                  </a:lnTo>
                  <a:lnTo>
                    <a:pt x="39" y="26"/>
                  </a:lnTo>
                  <a:lnTo>
                    <a:pt x="41" y="28"/>
                  </a:lnTo>
                  <a:lnTo>
                    <a:pt x="44" y="30"/>
                  </a:lnTo>
                  <a:lnTo>
                    <a:pt x="46" y="30"/>
                  </a:lnTo>
                  <a:lnTo>
                    <a:pt x="47" y="32"/>
                  </a:lnTo>
                  <a:lnTo>
                    <a:pt x="49" y="33"/>
                  </a:lnTo>
                  <a:lnTo>
                    <a:pt x="50" y="35"/>
                  </a:lnTo>
                  <a:lnTo>
                    <a:pt x="52" y="35"/>
                  </a:lnTo>
                  <a:lnTo>
                    <a:pt x="63" y="35"/>
                  </a:lnTo>
                  <a:lnTo>
                    <a:pt x="63" y="28"/>
                  </a:lnTo>
                  <a:lnTo>
                    <a:pt x="62" y="28"/>
                  </a:lnTo>
                  <a:lnTo>
                    <a:pt x="62" y="28"/>
                  </a:lnTo>
                  <a:lnTo>
                    <a:pt x="60" y="28"/>
                  </a:lnTo>
                  <a:lnTo>
                    <a:pt x="58" y="28"/>
                  </a:lnTo>
                  <a:lnTo>
                    <a:pt x="57" y="28"/>
                  </a:lnTo>
                  <a:lnTo>
                    <a:pt x="57" y="28"/>
                  </a:lnTo>
                  <a:lnTo>
                    <a:pt x="55" y="26"/>
                  </a:lnTo>
                  <a:lnTo>
                    <a:pt x="55" y="26"/>
                  </a:lnTo>
                  <a:lnTo>
                    <a:pt x="55" y="26"/>
                  </a:lnTo>
                  <a:lnTo>
                    <a:pt x="55" y="25"/>
                  </a:lnTo>
                  <a:lnTo>
                    <a:pt x="55" y="25"/>
                  </a:lnTo>
                  <a:lnTo>
                    <a:pt x="57" y="23"/>
                  </a:lnTo>
                  <a:lnTo>
                    <a:pt x="57" y="23"/>
                  </a:lnTo>
                  <a:lnTo>
                    <a:pt x="57" y="21"/>
                  </a:lnTo>
                  <a:lnTo>
                    <a:pt x="58" y="21"/>
                  </a:lnTo>
                  <a:lnTo>
                    <a:pt x="58" y="21"/>
                  </a:lnTo>
                  <a:lnTo>
                    <a:pt x="55" y="18"/>
                  </a:lnTo>
                  <a:lnTo>
                    <a:pt x="52" y="14"/>
                  </a:lnTo>
                  <a:lnTo>
                    <a:pt x="47" y="12"/>
                  </a:lnTo>
                  <a:lnTo>
                    <a:pt x="44" y="9"/>
                  </a:lnTo>
                  <a:lnTo>
                    <a:pt x="39" y="7"/>
                  </a:lnTo>
                  <a:lnTo>
                    <a:pt x="36" y="5"/>
                  </a:lnTo>
                  <a:lnTo>
                    <a:pt x="33" y="4"/>
                  </a:lnTo>
                  <a:lnTo>
                    <a:pt x="31" y="0"/>
                  </a:lnTo>
                  <a:lnTo>
                    <a:pt x="27" y="2"/>
                  </a:lnTo>
                  <a:lnTo>
                    <a:pt x="23" y="5"/>
                  </a:lnTo>
                  <a:lnTo>
                    <a:pt x="19" y="9"/>
                  </a:lnTo>
                  <a:lnTo>
                    <a:pt x="14" y="12"/>
                  </a:lnTo>
                  <a:lnTo>
                    <a:pt x="9" y="18"/>
                  </a:lnTo>
                  <a:lnTo>
                    <a:pt x="4" y="21"/>
                  </a:lnTo>
                  <a:lnTo>
                    <a:pt x="1" y="25"/>
                  </a:lnTo>
                  <a:lnTo>
                    <a:pt x="0"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6" name="Freeform 474"/>
            <p:cNvSpPr>
              <a:spLocks/>
            </p:cNvSpPr>
            <p:nvPr/>
          </p:nvSpPr>
          <p:spPr bwMode="auto">
            <a:xfrm>
              <a:off x="1535358" y="1397734"/>
              <a:ext cx="253114" cy="98739"/>
            </a:xfrm>
            <a:custGeom>
              <a:avLst/>
              <a:gdLst/>
              <a:ahLst/>
              <a:cxnLst>
                <a:cxn ang="0">
                  <a:pos x="0" y="38"/>
                </a:cxn>
                <a:cxn ang="0">
                  <a:pos x="0" y="42"/>
                </a:cxn>
                <a:cxn ang="0">
                  <a:pos x="2" y="43"/>
                </a:cxn>
                <a:cxn ang="0">
                  <a:pos x="3" y="45"/>
                </a:cxn>
                <a:cxn ang="0">
                  <a:pos x="5" y="47"/>
                </a:cxn>
                <a:cxn ang="0">
                  <a:pos x="8" y="49"/>
                </a:cxn>
                <a:cxn ang="0">
                  <a:pos x="10" y="49"/>
                </a:cxn>
                <a:cxn ang="0">
                  <a:pos x="11" y="49"/>
                </a:cxn>
                <a:cxn ang="0">
                  <a:pos x="14" y="49"/>
                </a:cxn>
                <a:cxn ang="0">
                  <a:pos x="21" y="49"/>
                </a:cxn>
                <a:cxn ang="0">
                  <a:pos x="27" y="47"/>
                </a:cxn>
                <a:cxn ang="0">
                  <a:pos x="33" y="45"/>
                </a:cxn>
                <a:cxn ang="0">
                  <a:pos x="40" y="42"/>
                </a:cxn>
                <a:cxn ang="0">
                  <a:pos x="46" y="38"/>
                </a:cxn>
                <a:cxn ang="0">
                  <a:pos x="52" y="35"/>
                </a:cxn>
                <a:cxn ang="0">
                  <a:pos x="59" y="31"/>
                </a:cxn>
                <a:cxn ang="0">
                  <a:pos x="65" y="30"/>
                </a:cxn>
                <a:cxn ang="0">
                  <a:pos x="70" y="28"/>
                </a:cxn>
                <a:cxn ang="0">
                  <a:pos x="76" y="26"/>
                </a:cxn>
                <a:cxn ang="0">
                  <a:pos x="84" y="24"/>
                </a:cxn>
                <a:cxn ang="0">
                  <a:pos x="94" y="21"/>
                </a:cxn>
                <a:cxn ang="0">
                  <a:pos x="102" y="19"/>
                </a:cxn>
                <a:cxn ang="0">
                  <a:pos x="110" y="16"/>
                </a:cxn>
                <a:cxn ang="0">
                  <a:pos x="114" y="12"/>
                </a:cxn>
                <a:cxn ang="0">
                  <a:pos x="117" y="9"/>
                </a:cxn>
                <a:cxn ang="0">
                  <a:pos x="108" y="7"/>
                </a:cxn>
                <a:cxn ang="0">
                  <a:pos x="102" y="5"/>
                </a:cxn>
                <a:cxn ang="0">
                  <a:pos x="94" y="3"/>
                </a:cxn>
                <a:cxn ang="0">
                  <a:pos x="87" y="2"/>
                </a:cxn>
                <a:cxn ang="0">
                  <a:pos x="79" y="0"/>
                </a:cxn>
                <a:cxn ang="0">
                  <a:pos x="73" y="0"/>
                </a:cxn>
                <a:cxn ang="0">
                  <a:pos x="65" y="0"/>
                </a:cxn>
                <a:cxn ang="0">
                  <a:pos x="57" y="0"/>
                </a:cxn>
                <a:cxn ang="0">
                  <a:pos x="54" y="0"/>
                </a:cxn>
                <a:cxn ang="0">
                  <a:pos x="52" y="0"/>
                </a:cxn>
                <a:cxn ang="0">
                  <a:pos x="49" y="0"/>
                </a:cxn>
                <a:cxn ang="0">
                  <a:pos x="48" y="2"/>
                </a:cxn>
                <a:cxn ang="0">
                  <a:pos x="45" y="2"/>
                </a:cxn>
                <a:cxn ang="0">
                  <a:pos x="43" y="2"/>
                </a:cxn>
                <a:cxn ang="0">
                  <a:pos x="41" y="2"/>
                </a:cxn>
                <a:cxn ang="0">
                  <a:pos x="40" y="0"/>
                </a:cxn>
                <a:cxn ang="0">
                  <a:pos x="38" y="3"/>
                </a:cxn>
                <a:cxn ang="0">
                  <a:pos x="38" y="9"/>
                </a:cxn>
                <a:cxn ang="0">
                  <a:pos x="35" y="10"/>
                </a:cxn>
                <a:cxn ang="0">
                  <a:pos x="33" y="14"/>
                </a:cxn>
                <a:cxn ang="0">
                  <a:pos x="27" y="17"/>
                </a:cxn>
                <a:cxn ang="0">
                  <a:pos x="19" y="21"/>
                </a:cxn>
                <a:cxn ang="0">
                  <a:pos x="13" y="23"/>
                </a:cxn>
                <a:cxn ang="0">
                  <a:pos x="6" y="26"/>
                </a:cxn>
                <a:cxn ang="0">
                  <a:pos x="3" y="28"/>
                </a:cxn>
                <a:cxn ang="0">
                  <a:pos x="2" y="31"/>
                </a:cxn>
                <a:cxn ang="0">
                  <a:pos x="0" y="35"/>
                </a:cxn>
                <a:cxn ang="0">
                  <a:pos x="0" y="38"/>
                </a:cxn>
              </a:cxnLst>
              <a:rect l="0" t="0" r="r" b="b"/>
              <a:pathLst>
                <a:path w="117" h="49">
                  <a:moveTo>
                    <a:pt x="0" y="38"/>
                  </a:moveTo>
                  <a:lnTo>
                    <a:pt x="0" y="42"/>
                  </a:lnTo>
                  <a:lnTo>
                    <a:pt x="2" y="43"/>
                  </a:lnTo>
                  <a:lnTo>
                    <a:pt x="3" y="45"/>
                  </a:lnTo>
                  <a:lnTo>
                    <a:pt x="5" y="47"/>
                  </a:lnTo>
                  <a:lnTo>
                    <a:pt x="8" y="49"/>
                  </a:lnTo>
                  <a:lnTo>
                    <a:pt x="10" y="49"/>
                  </a:lnTo>
                  <a:lnTo>
                    <a:pt x="11" y="49"/>
                  </a:lnTo>
                  <a:lnTo>
                    <a:pt x="14" y="49"/>
                  </a:lnTo>
                  <a:lnTo>
                    <a:pt x="21" y="49"/>
                  </a:lnTo>
                  <a:lnTo>
                    <a:pt x="27" y="47"/>
                  </a:lnTo>
                  <a:lnTo>
                    <a:pt x="33" y="45"/>
                  </a:lnTo>
                  <a:lnTo>
                    <a:pt x="40" y="42"/>
                  </a:lnTo>
                  <a:lnTo>
                    <a:pt x="46" y="38"/>
                  </a:lnTo>
                  <a:lnTo>
                    <a:pt x="52" y="35"/>
                  </a:lnTo>
                  <a:lnTo>
                    <a:pt x="59" y="31"/>
                  </a:lnTo>
                  <a:lnTo>
                    <a:pt x="65" y="30"/>
                  </a:lnTo>
                  <a:lnTo>
                    <a:pt x="70" y="28"/>
                  </a:lnTo>
                  <a:lnTo>
                    <a:pt x="76" y="26"/>
                  </a:lnTo>
                  <a:lnTo>
                    <a:pt x="84" y="24"/>
                  </a:lnTo>
                  <a:lnTo>
                    <a:pt x="94" y="21"/>
                  </a:lnTo>
                  <a:lnTo>
                    <a:pt x="102" y="19"/>
                  </a:lnTo>
                  <a:lnTo>
                    <a:pt x="110" y="16"/>
                  </a:lnTo>
                  <a:lnTo>
                    <a:pt x="114" y="12"/>
                  </a:lnTo>
                  <a:lnTo>
                    <a:pt x="117" y="9"/>
                  </a:lnTo>
                  <a:lnTo>
                    <a:pt x="108" y="7"/>
                  </a:lnTo>
                  <a:lnTo>
                    <a:pt x="102" y="5"/>
                  </a:lnTo>
                  <a:lnTo>
                    <a:pt x="94" y="3"/>
                  </a:lnTo>
                  <a:lnTo>
                    <a:pt x="87" y="2"/>
                  </a:lnTo>
                  <a:lnTo>
                    <a:pt x="79" y="0"/>
                  </a:lnTo>
                  <a:lnTo>
                    <a:pt x="73" y="0"/>
                  </a:lnTo>
                  <a:lnTo>
                    <a:pt x="65" y="0"/>
                  </a:lnTo>
                  <a:lnTo>
                    <a:pt x="57" y="0"/>
                  </a:lnTo>
                  <a:lnTo>
                    <a:pt x="54" y="0"/>
                  </a:lnTo>
                  <a:lnTo>
                    <a:pt x="52" y="0"/>
                  </a:lnTo>
                  <a:lnTo>
                    <a:pt x="49" y="0"/>
                  </a:lnTo>
                  <a:lnTo>
                    <a:pt x="48" y="2"/>
                  </a:lnTo>
                  <a:lnTo>
                    <a:pt x="45" y="2"/>
                  </a:lnTo>
                  <a:lnTo>
                    <a:pt x="43" y="2"/>
                  </a:lnTo>
                  <a:lnTo>
                    <a:pt x="41" y="2"/>
                  </a:lnTo>
                  <a:lnTo>
                    <a:pt x="40" y="0"/>
                  </a:lnTo>
                  <a:lnTo>
                    <a:pt x="38" y="3"/>
                  </a:lnTo>
                  <a:lnTo>
                    <a:pt x="38" y="9"/>
                  </a:lnTo>
                  <a:lnTo>
                    <a:pt x="35" y="10"/>
                  </a:lnTo>
                  <a:lnTo>
                    <a:pt x="33" y="14"/>
                  </a:lnTo>
                  <a:lnTo>
                    <a:pt x="27" y="17"/>
                  </a:lnTo>
                  <a:lnTo>
                    <a:pt x="19" y="21"/>
                  </a:lnTo>
                  <a:lnTo>
                    <a:pt x="13" y="23"/>
                  </a:lnTo>
                  <a:lnTo>
                    <a:pt x="6" y="26"/>
                  </a:lnTo>
                  <a:lnTo>
                    <a:pt x="3" y="28"/>
                  </a:lnTo>
                  <a:lnTo>
                    <a:pt x="2" y="31"/>
                  </a:lnTo>
                  <a:lnTo>
                    <a:pt x="0" y="35"/>
                  </a:lnTo>
                  <a:lnTo>
                    <a:pt x="0" y="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7" name="Freeform 475"/>
            <p:cNvSpPr>
              <a:spLocks/>
            </p:cNvSpPr>
            <p:nvPr/>
          </p:nvSpPr>
          <p:spPr bwMode="auto">
            <a:xfrm>
              <a:off x="1727945" y="1307656"/>
              <a:ext cx="177914" cy="53700"/>
            </a:xfrm>
            <a:custGeom>
              <a:avLst/>
              <a:gdLst/>
              <a:ahLst/>
              <a:cxnLst>
                <a:cxn ang="0">
                  <a:pos x="25" y="26"/>
                </a:cxn>
                <a:cxn ang="0">
                  <a:pos x="32" y="23"/>
                </a:cxn>
                <a:cxn ang="0">
                  <a:pos x="40" y="21"/>
                </a:cxn>
                <a:cxn ang="0">
                  <a:pos x="48" y="19"/>
                </a:cxn>
                <a:cxn ang="0">
                  <a:pos x="55" y="18"/>
                </a:cxn>
                <a:cxn ang="0">
                  <a:pos x="63" y="16"/>
                </a:cxn>
                <a:cxn ang="0">
                  <a:pos x="70" y="14"/>
                </a:cxn>
                <a:cxn ang="0">
                  <a:pos x="78" y="11"/>
                </a:cxn>
                <a:cxn ang="0">
                  <a:pos x="82" y="5"/>
                </a:cxn>
                <a:cxn ang="0">
                  <a:pos x="81" y="5"/>
                </a:cxn>
                <a:cxn ang="0">
                  <a:pos x="78" y="4"/>
                </a:cxn>
                <a:cxn ang="0">
                  <a:pos x="76" y="4"/>
                </a:cxn>
                <a:cxn ang="0">
                  <a:pos x="74" y="2"/>
                </a:cxn>
                <a:cxn ang="0">
                  <a:pos x="73" y="2"/>
                </a:cxn>
                <a:cxn ang="0">
                  <a:pos x="70" y="0"/>
                </a:cxn>
                <a:cxn ang="0">
                  <a:pos x="68" y="0"/>
                </a:cxn>
                <a:cxn ang="0">
                  <a:pos x="65" y="0"/>
                </a:cxn>
                <a:cxn ang="0">
                  <a:pos x="59" y="2"/>
                </a:cxn>
                <a:cxn ang="0">
                  <a:pos x="51" y="4"/>
                </a:cxn>
                <a:cxn ang="0">
                  <a:pos x="40" y="5"/>
                </a:cxn>
                <a:cxn ang="0">
                  <a:pos x="30" y="11"/>
                </a:cxn>
                <a:cxn ang="0">
                  <a:pos x="19" y="14"/>
                </a:cxn>
                <a:cxn ang="0">
                  <a:pos x="11" y="18"/>
                </a:cxn>
                <a:cxn ang="0">
                  <a:pos x="3" y="23"/>
                </a:cxn>
                <a:cxn ang="0">
                  <a:pos x="0" y="26"/>
                </a:cxn>
                <a:cxn ang="0">
                  <a:pos x="25" y="26"/>
                </a:cxn>
              </a:cxnLst>
              <a:rect l="0" t="0" r="r" b="b"/>
              <a:pathLst>
                <a:path w="82" h="26">
                  <a:moveTo>
                    <a:pt x="25" y="26"/>
                  </a:moveTo>
                  <a:lnTo>
                    <a:pt x="32" y="23"/>
                  </a:lnTo>
                  <a:lnTo>
                    <a:pt x="40" y="21"/>
                  </a:lnTo>
                  <a:lnTo>
                    <a:pt x="48" y="19"/>
                  </a:lnTo>
                  <a:lnTo>
                    <a:pt x="55" y="18"/>
                  </a:lnTo>
                  <a:lnTo>
                    <a:pt x="63" y="16"/>
                  </a:lnTo>
                  <a:lnTo>
                    <a:pt x="70" y="14"/>
                  </a:lnTo>
                  <a:lnTo>
                    <a:pt x="78" y="11"/>
                  </a:lnTo>
                  <a:lnTo>
                    <a:pt x="82" y="5"/>
                  </a:lnTo>
                  <a:lnTo>
                    <a:pt x="81" y="5"/>
                  </a:lnTo>
                  <a:lnTo>
                    <a:pt x="78" y="4"/>
                  </a:lnTo>
                  <a:lnTo>
                    <a:pt x="76" y="4"/>
                  </a:lnTo>
                  <a:lnTo>
                    <a:pt x="74" y="2"/>
                  </a:lnTo>
                  <a:lnTo>
                    <a:pt x="73" y="2"/>
                  </a:lnTo>
                  <a:lnTo>
                    <a:pt x="70" y="0"/>
                  </a:lnTo>
                  <a:lnTo>
                    <a:pt x="68" y="0"/>
                  </a:lnTo>
                  <a:lnTo>
                    <a:pt x="65" y="0"/>
                  </a:lnTo>
                  <a:lnTo>
                    <a:pt x="59" y="2"/>
                  </a:lnTo>
                  <a:lnTo>
                    <a:pt x="51" y="4"/>
                  </a:lnTo>
                  <a:lnTo>
                    <a:pt x="40" y="5"/>
                  </a:lnTo>
                  <a:lnTo>
                    <a:pt x="30" y="11"/>
                  </a:lnTo>
                  <a:lnTo>
                    <a:pt x="19" y="14"/>
                  </a:lnTo>
                  <a:lnTo>
                    <a:pt x="11" y="18"/>
                  </a:lnTo>
                  <a:lnTo>
                    <a:pt x="3" y="23"/>
                  </a:lnTo>
                  <a:lnTo>
                    <a:pt x="0" y="26"/>
                  </a:lnTo>
                  <a:lnTo>
                    <a:pt x="25" y="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8" name="Freeform 476"/>
            <p:cNvSpPr>
              <a:spLocks/>
            </p:cNvSpPr>
            <p:nvPr/>
          </p:nvSpPr>
          <p:spPr bwMode="auto">
            <a:xfrm>
              <a:off x="2292867" y="1279940"/>
              <a:ext cx="66030" cy="25984"/>
            </a:xfrm>
            <a:custGeom>
              <a:avLst/>
              <a:gdLst/>
              <a:ahLst/>
              <a:cxnLst>
                <a:cxn ang="0">
                  <a:pos x="8" y="13"/>
                </a:cxn>
                <a:cxn ang="0">
                  <a:pos x="13" y="13"/>
                </a:cxn>
                <a:cxn ang="0">
                  <a:pos x="17" y="13"/>
                </a:cxn>
                <a:cxn ang="0">
                  <a:pos x="21" y="11"/>
                </a:cxn>
                <a:cxn ang="0">
                  <a:pos x="22" y="11"/>
                </a:cxn>
                <a:cxn ang="0">
                  <a:pos x="25" y="9"/>
                </a:cxn>
                <a:cxn ang="0">
                  <a:pos x="27" y="7"/>
                </a:cxn>
                <a:cxn ang="0">
                  <a:pos x="29" y="6"/>
                </a:cxn>
                <a:cxn ang="0">
                  <a:pos x="30" y="4"/>
                </a:cxn>
                <a:cxn ang="0">
                  <a:pos x="25" y="2"/>
                </a:cxn>
                <a:cxn ang="0">
                  <a:pos x="21" y="0"/>
                </a:cxn>
                <a:cxn ang="0">
                  <a:pos x="17" y="0"/>
                </a:cxn>
                <a:cxn ang="0">
                  <a:pos x="13" y="0"/>
                </a:cxn>
                <a:cxn ang="0">
                  <a:pos x="10" y="0"/>
                </a:cxn>
                <a:cxn ang="0">
                  <a:pos x="6" y="0"/>
                </a:cxn>
                <a:cxn ang="0">
                  <a:pos x="2" y="0"/>
                </a:cxn>
                <a:cxn ang="0">
                  <a:pos x="0" y="2"/>
                </a:cxn>
                <a:cxn ang="0">
                  <a:pos x="0" y="9"/>
                </a:cxn>
                <a:cxn ang="0">
                  <a:pos x="0" y="11"/>
                </a:cxn>
                <a:cxn ang="0">
                  <a:pos x="2" y="11"/>
                </a:cxn>
                <a:cxn ang="0">
                  <a:pos x="2" y="11"/>
                </a:cxn>
                <a:cxn ang="0">
                  <a:pos x="3" y="13"/>
                </a:cxn>
                <a:cxn ang="0">
                  <a:pos x="5" y="13"/>
                </a:cxn>
                <a:cxn ang="0">
                  <a:pos x="6" y="13"/>
                </a:cxn>
                <a:cxn ang="0">
                  <a:pos x="6" y="13"/>
                </a:cxn>
                <a:cxn ang="0">
                  <a:pos x="8" y="13"/>
                </a:cxn>
              </a:cxnLst>
              <a:rect l="0" t="0" r="r" b="b"/>
              <a:pathLst>
                <a:path w="30" h="13">
                  <a:moveTo>
                    <a:pt x="8" y="13"/>
                  </a:moveTo>
                  <a:lnTo>
                    <a:pt x="13" y="13"/>
                  </a:lnTo>
                  <a:lnTo>
                    <a:pt x="17" y="13"/>
                  </a:lnTo>
                  <a:lnTo>
                    <a:pt x="21" y="11"/>
                  </a:lnTo>
                  <a:lnTo>
                    <a:pt x="22" y="11"/>
                  </a:lnTo>
                  <a:lnTo>
                    <a:pt x="25" y="9"/>
                  </a:lnTo>
                  <a:lnTo>
                    <a:pt x="27" y="7"/>
                  </a:lnTo>
                  <a:lnTo>
                    <a:pt x="29" y="6"/>
                  </a:lnTo>
                  <a:lnTo>
                    <a:pt x="30" y="4"/>
                  </a:lnTo>
                  <a:lnTo>
                    <a:pt x="25" y="2"/>
                  </a:lnTo>
                  <a:lnTo>
                    <a:pt x="21" y="0"/>
                  </a:lnTo>
                  <a:lnTo>
                    <a:pt x="17" y="0"/>
                  </a:lnTo>
                  <a:lnTo>
                    <a:pt x="13" y="0"/>
                  </a:lnTo>
                  <a:lnTo>
                    <a:pt x="10" y="0"/>
                  </a:lnTo>
                  <a:lnTo>
                    <a:pt x="6" y="0"/>
                  </a:lnTo>
                  <a:lnTo>
                    <a:pt x="2" y="0"/>
                  </a:lnTo>
                  <a:lnTo>
                    <a:pt x="0" y="2"/>
                  </a:lnTo>
                  <a:lnTo>
                    <a:pt x="0" y="9"/>
                  </a:lnTo>
                  <a:lnTo>
                    <a:pt x="0" y="11"/>
                  </a:lnTo>
                  <a:lnTo>
                    <a:pt x="2" y="11"/>
                  </a:lnTo>
                  <a:lnTo>
                    <a:pt x="2" y="11"/>
                  </a:lnTo>
                  <a:lnTo>
                    <a:pt x="3" y="13"/>
                  </a:lnTo>
                  <a:lnTo>
                    <a:pt x="5" y="13"/>
                  </a:lnTo>
                  <a:lnTo>
                    <a:pt x="6" y="13"/>
                  </a:lnTo>
                  <a:lnTo>
                    <a:pt x="6" y="13"/>
                  </a:lnTo>
                  <a:lnTo>
                    <a:pt x="8" y="1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89" name="Freeform 477"/>
            <p:cNvSpPr>
              <a:spLocks/>
            </p:cNvSpPr>
            <p:nvPr/>
          </p:nvSpPr>
          <p:spPr bwMode="auto">
            <a:xfrm>
              <a:off x="2103948" y="1344033"/>
              <a:ext cx="58693" cy="29448"/>
            </a:xfrm>
            <a:custGeom>
              <a:avLst/>
              <a:gdLst/>
              <a:ahLst/>
              <a:cxnLst>
                <a:cxn ang="0">
                  <a:pos x="9" y="1"/>
                </a:cxn>
                <a:cxn ang="0">
                  <a:pos x="8" y="1"/>
                </a:cxn>
                <a:cxn ang="0">
                  <a:pos x="6" y="1"/>
                </a:cxn>
                <a:cxn ang="0">
                  <a:pos x="5" y="1"/>
                </a:cxn>
                <a:cxn ang="0">
                  <a:pos x="3" y="3"/>
                </a:cxn>
                <a:cxn ang="0">
                  <a:pos x="1" y="3"/>
                </a:cxn>
                <a:cxn ang="0">
                  <a:pos x="1" y="5"/>
                </a:cxn>
                <a:cxn ang="0">
                  <a:pos x="1" y="5"/>
                </a:cxn>
                <a:cxn ang="0">
                  <a:pos x="0" y="7"/>
                </a:cxn>
                <a:cxn ang="0">
                  <a:pos x="1" y="8"/>
                </a:cxn>
                <a:cxn ang="0">
                  <a:pos x="3" y="10"/>
                </a:cxn>
                <a:cxn ang="0">
                  <a:pos x="5" y="12"/>
                </a:cxn>
                <a:cxn ang="0">
                  <a:pos x="6" y="12"/>
                </a:cxn>
                <a:cxn ang="0">
                  <a:pos x="6" y="14"/>
                </a:cxn>
                <a:cxn ang="0">
                  <a:pos x="8" y="14"/>
                </a:cxn>
                <a:cxn ang="0">
                  <a:pos x="9" y="14"/>
                </a:cxn>
                <a:cxn ang="0">
                  <a:pos x="11" y="14"/>
                </a:cxn>
                <a:cxn ang="0">
                  <a:pos x="14" y="14"/>
                </a:cxn>
                <a:cxn ang="0">
                  <a:pos x="17" y="14"/>
                </a:cxn>
                <a:cxn ang="0">
                  <a:pos x="20" y="12"/>
                </a:cxn>
                <a:cxn ang="0">
                  <a:pos x="24" y="10"/>
                </a:cxn>
                <a:cxn ang="0">
                  <a:pos x="25" y="8"/>
                </a:cxn>
                <a:cxn ang="0">
                  <a:pos x="25" y="7"/>
                </a:cxn>
                <a:cxn ang="0">
                  <a:pos x="27" y="3"/>
                </a:cxn>
                <a:cxn ang="0">
                  <a:pos x="27" y="1"/>
                </a:cxn>
                <a:cxn ang="0">
                  <a:pos x="24" y="0"/>
                </a:cxn>
                <a:cxn ang="0">
                  <a:pos x="20" y="0"/>
                </a:cxn>
                <a:cxn ang="0">
                  <a:pos x="19" y="0"/>
                </a:cxn>
                <a:cxn ang="0">
                  <a:pos x="16" y="0"/>
                </a:cxn>
                <a:cxn ang="0">
                  <a:pos x="14" y="0"/>
                </a:cxn>
                <a:cxn ang="0">
                  <a:pos x="12" y="1"/>
                </a:cxn>
                <a:cxn ang="0">
                  <a:pos x="11" y="1"/>
                </a:cxn>
                <a:cxn ang="0">
                  <a:pos x="9" y="1"/>
                </a:cxn>
              </a:cxnLst>
              <a:rect l="0" t="0" r="r" b="b"/>
              <a:pathLst>
                <a:path w="27" h="14">
                  <a:moveTo>
                    <a:pt x="9" y="1"/>
                  </a:moveTo>
                  <a:lnTo>
                    <a:pt x="8" y="1"/>
                  </a:lnTo>
                  <a:lnTo>
                    <a:pt x="6" y="1"/>
                  </a:lnTo>
                  <a:lnTo>
                    <a:pt x="5" y="1"/>
                  </a:lnTo>
                  <a:lnTo>
                    <a:pt x="3" y="3"/>
                  </a:lnTo>
                  <a:lnTo>
                    <a:pt x="1" y="3"/>
                  </a:lnTo>
                  <a:lnTo>
                    <a:pt x="1" y="5"/>
                  </a:lnTo>
                  <a:lnTo>
                    <a:pt x="1" y="5"/>
                  </a:lnTo>
                  <a:lnTo>
                    <a:pt x="0" y="7"/>
                  </a:lnTo>
                  <a:lnTo>
                    <a:pt x="1" y="8"/>
                  </a:lnTo>
                  <a:lnTo>
                    <a:pt x="3" y="10"/>
                  </a:lnTo>
                  <a:lnTo>
                    <a:pt x="5" y="12"/>
                  </a:lnTo>
                  <a:lnTo>
                    <a:pt x="6" y="12"/>
                  </a:lnTo>
                  <a:lnTo>
                    <a:pt x="6" y="14"/>
                  </a:lnTo>
                  <a:lnTo>
                    <a:pt x="8" y="14"/>
                  </a:lnTo>
                  <a:lnTo>
                    <a:pt x="9" y="14"/>
                  </a:lnTo>
                  <a:lnTo>
                    <a:pt x="11" y="14"/>
                  </a:lnTo>
                  <a:lnTo>
                    <a:pt x="14" y="14"/>
                  </a:lnTo>
                  <a:lnTo>
                    <a:pt x="17" y="14"/>
                  </a:lnTo>
                  <a:lnTo>
                    <a:pt x="20" y="12"/>
                  </a:lnTo>
                  <a:lnTo>
                    <a:pt x="24" y="10"/>
                  </a:lnTo>
                  <a:lnTo>
                    <a:pt x="25" y="8"/>
                  </a:lnTo>
                  <a:lnTo>
                    <a:pt x="25" y="7"/>
                  </a:lnTo>
                  <a:lnTo>
                    <a:pt x="27" y="3"/>
                  </a:lnTo>
                  <a:lnTo>
                    <a:pt x="27" y="1"/>
                  </a:lnTo>
                  <a:lnTo>
                    <a:pt x="24" y="0"/>
                  </a:lnTo>
                  <a:lnTo>
                    <a:pt x="20" y="0"/>
                  </a:lnTo>
                  <a:lnTo>
                    <a:pt x="19" y="0"/>
                  </a:lnTo>
                  <a:lnTo>
                    <a:pt x="16" y="0"/>
                  </a:lnTo>
                  <a:lnTo>
                    <a:pt x="14" y="0"/>
                  </a:lnTo>
                  <a:lnTo>
                    <a:pt x="12" y="1"/>
                  </a:lnTo>
                  <a:lnTo>
                    <a:pt x="11" y="1"/>
                  </a:lnTo>
                  <a:lnTo>
                    <a:pt x="9" y="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0" name="Freeform 478"/>
            <p:cNvSpPr>
              <a:spLocks/>
            </p:cNvSpPr>
            <p:nvPr/>
          </p:nvSpPr>
          <p:spPr bwMode="auto">
            <a:xfrm>
              <a:off x="2158973" y="1331908"/>
              <a:ext cx="82537" cy="51968"/>
            </a:xfrm>
            <a:custGeom>
              <a:avLst/>
              <a:gdLst/>
              <a:ahLst/>
              <a:cxnLst>
                <a:cxn ang="0">
                  <a:pos x="0" y="23"/>
                </a:cxn>
                <a:cxn ang="0">
                  <a:pos x="2" y="25"/>
                </a:cxn>
                <a:cxn ang="0">
                  <a:pos x="2" y="25"/>
                </a:cxn>
                <a:cxn ang="0">
                  <a:pos x="3" y="25"/>
                </a:cxn>
                <a:cxn ang="0">
                  <a:pos x="5" y="25"/>
                </a:cxn>
                <a:cxn ang="0">
                  <a:pos x="5" y="25"/>
                </a:cxn>
                <a:cxn ang="0">
                  <a:pos x="7" y="23"/>
                </a:cxn>
                <a:cxn ang="0">
                  <a:pos x="7" y="23"/>
                </a:cxn>
                <a:cxn ang="0">
                  <a:pos x="8" y="23"/>
                </a:cxn>
                <a:cxn ang="0">
                  <a:pos x="11" y="23"/>
                </a:cxn>
                <a:cxn ang="0">
                  <a:pos x="16" y="21"/>
                </a:cxn>
                <a:cxn ang="0">
                  <a:pos x="19" y="20"/>
                </a:cxn>
                <a:cxn ang="0">
                  <a:pos x="24" y="18"/>
                </a:cxn>
                <a:cxn ang="0">
                  <a:pos x="29" y="14"/>
                </a:cxn>
                <a:cxn ang="0">
                  <a:pos x="33" y="11"/>
                </a:cxn>
                <a:cxn ang="0">
                  <a:pos x="37" y="7"/>
                </a:cxn>
                <a:cxn ang="0">
                  <a:pos x="38" y="4"/>
                </a:cxn>
                <a:cxn ang="0">
                  <a:pos x="33" y="2"/>
                </a:cxn>
                <a:cxn ang="0">
                  <a:pos x="29" y="2"/>
                </a:cxn>
                <a:cxn ang="0">
                  <a:pos x="24" y="0"/>
                </a:cxn>
                <a:cxn ang="0">
                  <a:pos x="19" y="0"/>
                </a:cxn>
                <a:cxn ang="0">
                  <a:pos x="16" y="0"/>
                </a:cxn>
                <a:cxn ang="0">
                  <a:pos x="11" y="2"/>
                </a:cxn>
                <a:cxn ang="0">
                  <a:pos x="10" y="2"/>
                </a:cxn>
                <a:cxn ang="0">
                  <a:pos x="8" y="6"/>
                </a:cxn>
                <a:cxn ang="0">
                  <a:pos x="8" y="6"/>
                </a:cxn>
                <a:cxn ang="0">
                  <a:pos x="8" y="7"/>
                </a:cxn>
                <a:cxn ang="0">
                  <a:pos x="8" y="7"/>
                </a:cxn>
                <a:cxn ang="0">
                  <a:pos x="10" y="9"/>
                </a:cxn>
                <a:cxn ang="0">
                  <a:pos x="10" y="9"/>
                </a:cxn>
                <a:cxn ang="0">
                  <a:pos x="10" y="11"/>
                </a:cxn>
                <a:cxn ang="0">
                  <a:pos x="11" y="11"/>
                </a:cxn>
                <a:cxn ang="0">
                  <a:pos x="11" y="11"/>
                </a:cxn>
                <a:cxn ang="0">
                  <a:pos x="10" y="13"/>
                </a:cxn>
                <a:cxn ang="0">
                  <a:pos x="8" y="14"/>
                </a:cxn>
                <a:cxn ang="0">
                  <a:pos x="7" y="16"/>
                </a:cxn>
                <a:cxn ang="0">
                  <a:pos x="7" y="18"/>
                </a:cxn>
                <a:cxn ang="0">
                  <a:pos x="5" y="20"/>
                </a:cxn>
                <a:cxn ang="0">
                  <a:pos x="3" y="21"/>
                </a:cxn>
                <a:cxn ang="0">
                  <a:pos x="2" y="21"/>
                </a:cxn>
                <a:cxn ang="0">
                  <a:pos x="0" y="23"/>
                </a:cxn>
              </a:cxnLst>
              <a:rect l="0" t="0" r="r" b="b"/>
              <a:pathLst>
                <a:path w="38" h="25">
                  <a:moveTo>
                    <a:pt x="0" y="23"/>
                  </a:moveTo>
                  <a:lnTo>
                    <a:pt x="2" y="25"/>
                  </a:lnTo>
                  <a:lnTo>
                    <a:pt x="2" y="25"/>
                  </a:lnTo>
                  <a:lnTo>
                    <a:pt x="3" y="25"/>
                  </a:lnTo>
                  <a:lnTo>
                    <a:pt x="5" y="25"/>
                  </a:lnTo>
                  <a:lnTo>
                    <a:pt x="5" y="25"/>
                  </a:lnTo>
                  <a:lnTo>
                    <a:pt x="7" y="23"/>
                  </a:lnTo>
                  <a:lnTo>
                    <a:pt x="7" y="23"/>
                  </a:lnTo>
                  <a:lnTo>
                    <a:pt x="8" y="23"/>
                  </a:lnTo>
                  <a:lnTo>
                    <a:pt x="11" y="23"/>
                  </a:lnTo>
                  <a:lnTo>
                    <a:pt x="16" y="21"/>
                  </a:lnTo>
                  <a:lnTo>
                    <a:pt x="19" y="20"/>
                  </a:lnTo>
                  <a:lnTo>
                    <a:pt x="24" y="18"/>
                  </a:lnTo>
                  <a:lnTo>
                    <a:pt x="29" y="14"/>
                  </a:lnTo>
                  <a:lnTo>
                    <a:pt x="33" y="11"/>
                  </a:lnTo>
                  <a:lnTo>
                    <a:pt x="37" y="7"/>
                  </a:lnTo>
                  <a:lnTo>
                    <a:pt x="38" y="4"/>
                  </a:lnTo>
                  <a:lnTo>
                    <a:pt x="33" y="2"/>
                  </a:lnTo>
                  <a:lnTo>
                    <a:pt x="29" y="2"/>
                  </a:lnTo>
                  <a:lnTo>
                    <a:pt x="24" y="0"/>
                  </a:lnTo>
                  <a:lnTo>
                    <a:pt x="19" y="0"/>
                  </a:lnTo>
                  <a:lnTo>
                    <a:pt x="16" y="0"/>
                  </a:lnTo>
                  <a:lnTo>
                    <a:pt x="11" y="2"/>
                  </a:lnTo>
                  <a:lnTo>
                    <a:pt x="10" y="2"/>
                  </a:lnTo>
                  <a:lnTo>
                    <a:pt x="8" y="6"/>
                  </a:lnTo>
                  <a:lnTo>
                    <a:pt x="8" y="6"/>
                  </a:lnTo>
                  <a:lnTo>
                    <a:pt x="8" y="7"/>
                  </a:lnTo>
                  <a:lnTo>
                    <a:pt x="8" y="7"/>
                  </a:lnTo>
                  <a:lnTo>
                    <a:pt x="10" y="9"/>
                  </a:lnTo>
                  <a:lnTo>
                    <a:pt x="10" y="9"/>
                  </a:lnTo>
                  <a:lnTo>
                    <a:pt x="10" y="11"/>
                  </a:lnTo>
                  <a:lnTo>
                    <a:pt x="11" y="11"/>
                  </a:lnTo>
                  <a:lnTo>
                    <a:pt x="11" y="11"/>
                  </a:lnTo>
                  <a:lnTo>
                    <a:pt x="10" y="13"/>
                  </a:lnTo>
                  <a:lnTo>
                    <a:pt x="8" y="14"/>
                  </a:lnTo>
                  <a:lnTo>
                    <a:pt x="7" y="16"/>
                  </a:lnTo>
                  <a:lnTo>
                    <a:pt x="7" y="18"/>
                  </a:lnTo>
                  <a:lnTo>
                    <a:pt x="5" y="20"/>
                  </a:lnTo>
                  <a:lnTo>
                    <a:pt x="3" y="21"/>
                  </a:lnTo>
                  <a:lnTo>
                    <a:pt x="2" y="21"/>
                  </a:lnTo>
                  <a:lnTo>
                    <a:pt x="0"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1" name="Freeform 479"/>
            <p:cNvSpPr>
              <a:spLocks/>
            </p:cNvSpPr>
            <p:nvPr/>
          </p:nvSpPr>
          <p:spPr bwMode="auto">
            <a:xfrm>
              <a:off x="2241511" y="1361356"/>
              <a:ext cx="45854" cy="32913"/>
            </a:xfrm>
            <a:custGeom>
              <a:avLst/>
              <a:gdLst/>
              <a:ahLst/>
              <a:cxnLst>
                <a:cxn ang="0">
                  <a:pos x="0" y="11"/>
                </a:cxn>
                <a:cxn ang="0">
                  <a:pos x="0" y="13"/>
                </a:cxn>
                <a:cxn ang="0">
                  <a:pos x="2" y="14"/>
                </a:cxn>
                <a:cxn ang="0">
                  <a:pos x="3" y="14"/>
                </a:cxn>
                <a:cxn ang="0">
                  <a:pos x="5" y="14"/>
                </a:cxn>
                <a:cxn ang="0">
                  <a:pos x="7" y="14"/>
                </a:cxn>
                <a:cxn ang="0">
                  <a:pos x="7" y="16"/>
                </a:cxn>
                <a:cxn ang="0">
                  <a:pos x="8" y="16"/>
                </a:cxn>
                <a:cxn ang="0">
                  <a:pos x="10" y="16"/>
                </a:cxn>
                <a:cxn ang="0">
                  <a:pos x="13" y="14"/>
                </a:cxn>
                <a:cxn ang="0">
                  <a:pos x="15" y="14"/>
                </a:cxn>
                <a:cxn ang="0">
                  <a:pos x="18" y="14"/>
                </a:cxn>
                <a:cxn ang="0">
                  <a:pos x="18" y="14"/>
                </a:cxn>
                <a:cxn ang="0">
                  <a:pos x="19" y="13"/>
                </a:cxn>
                <a:cxn ang="0">
                  <a:pos x="19" y="11"/>
                </a:cxn>
                <a:cxn ang="0">
                  <a:pos x="21" y="9"/>
                </a:cxn>
                <a:cxn ang="0">
                  <a:pos x="21" y="7"/>
                </a:cxn>
                <a:cxn ang="0">
                  <a:pos x="21" y="7"/>
                </a:cxn>
                <a:cxn ang="0">
                  <a:pos x="19" y="6"/>
                </a:cxn>
                <a:cxn ang="0">
                  <a:pos x="19" y="4"/>
                </a:cxn>
                <a:cxn ang="0">
                  <a:pos x="19" y="4"/>
                </a:cxn>
                <a:cxn ang="0">
                  <a:pos x="19" y="2"/>
                </a:cxn>
                <a:cxn ang="0">
                  <a:pos x="18" y="2"/>
                </a:cxn>
                <a:cxn ang="0">
                  <a:pos x="18" y="0"/>
                </a:cxn>
                <a:cxn ang="0">
                  <a:pos x="16" y="0"/>
                </a:cxn>
                <a:cxn ang="0">
                  <a:pos x="0" y="11"/>
                </a:cxn>
              </a:cxnLst>
              <a:rect l="0" t="0" r="r" b="b"/>
              <a:pathLst>
                <a:path w="21" h="16">
                  <a:moveTo>
                    <a:pt x="0" y="11"/>
                  </a:moveTo>
                  <a:lnTo>
                    <a:pt x="0" y="13"/>
                  </a:lnTo>
                  <a:lnTo>
                    <a:pt x="2" y="14"/>
                  </a:lnTo>
                  <a:lnTo>
                    <a:pt x="3" y="14"/>
                  </a:lnTo>
                  <a:lnTo>
                    <a:pt x="5" y="14"/>
                  </a:lnTo>
                  <a:lnTo>
                    <a:pt x="7" y="14"/>
                  </a:lnTo>
                  <a:lnTo>
                    <a:pt x="7" y="16"/>
                  </a:lnTo>
                  <a:lnTo>
                    <a:pt x="8" y="16"/>
                  </a:lnTo>
                  <a:lnTo>
                    <a:pt x="10" y="16"/>
                  </a:lnTo>
                  <a:lnTo>
                    <a:pt x="13" y="14"/>
                  </a:lnTo>
                  <a:lnTo>
                    <a:pt x="15" y="14"/>
                  </a:lnTo>
                  <a:lnTo>
                    <a:pt x="18" y="14"/>
                  </a:lnTo>
                  <a:lnTo>
                    <a:pt x="18" y="14"/>
                  </a:lnTo>
                  <a:lnTo>
                    <a:pt x="19" y="13"/>
                  </a:lnTo>
                  <a:lnTo>
                    <a:pt x="19" y="11"/>
                  </a:lnTo>
                  <a:lnTo>
                    <a:pt x="21" y="9"/>
                  </a:lnTo>
                  <a:lnTo>
                    <a:pt x="21" y="7"/>
                  </a:lnTo>
                  <a:lnTo>
                    <a:pt x="21" y="7"/>
                  </a:lnTo>
                  <a:lnTo>
                    <a:pt x="19" y="6"/>
                  </a:lnTo>
                  <a:lnTo>
                    <a:pt x="19" y="4"/>
                  </a:lnTo>
                  <a:lnTo>
                    <a:pt x="19" y="4"/>
                  </a:lnTo>
                  <a:lnTo>
                    <a:pt x="19" y="2"/>
                  </a:lnTo>
                  <a:lnTo>
                    <a:pt x="18" y="2"/>
                  </a:lnTo>
                  <a:lnTo>
                    <a:pt x="18" y="0"/>
                  </a:lnTo>
                  <a:lnTo>
                    <a:pt x="16" y="0"/>
                  </a:lnTo>
                  <a:lnTo>
                    <a:pt x="0" y="1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2" name="Freeform 480"/>
            <p:cNvSpPr>
              <a:spLocks/>
            </p:cNvSpPr>
            <p:nvPr/>
          </p:nvSpPr>
          <p:spPr bwMode="auto">
            <a:xfrm>
              <a:off x="2619348" y="2127015"/>
              <a:ext cx="176080" cy="168029"/>
            </a:xfrm>
            <a:custGeom>
              <a:avLst/>
              <a:gdLst/>
              <a:ahLst/>
              <a:cxnLst>
                <a:cxn ang="0">
                  <a:pos x="43" y="10"/>
                </a:cxn>
                <a:cxn ang="0">
                  <a:pos x="47" y="7"/>
                </a:cxn>
                <a:cxn ang="0">
                  <a:pos x="54" y="2"/>
                </a:cxn>
                <a:cxn ang="0">
                  <a:pos x="58" y="0"/>
                </a:cxn>
                <a:cxn ang="0">
                  <a:pos x="58" y="3"/>
                </a:cxn>
                <a:cxn ang="0">
                  <a:pos x="55" y="8"/>
                </a:cxn>
                <a:cxn ang="0">
                  <a:pos x="50" y="15"/>
                </a:cxn>
                <a:cxn ang="0">
                  <a:pos x="46" y="21"/>
                </a:cxn>
                <a:cxn ang="0">
                  <a:pos x="44" y="21"/>
                </a:cxn>
                <a:cxn ang="0">
                  <a:pos x="47" y="22"/>
                </a:cxn>
                <a:cxn ang="0">
                  <a:pos x="49" y="21"/>
                </a:cxn>
                <a:cxn ang="0">
                  <a:pos x="52" y="21"/>
                </a:cxn>
                <a:cxn ang="0">
                  <a:pos x="54" y="22"/>
                </a:cxn>
                <a:cxn ang="0">
                  <a:pos x="52" y="24"/>
                </a:cxn>
                <a:cxn ang="0">
                  <a:pos x="50" y="26"/>
                </a:cxn>
                <a:cxn ang="0">
                  <a:pos x="50" y="29"/>
                </a:cxn>
                <a:cxn ang="0">
                  <a:pos x="50" y="31"/>
                </a:cxn>
                <a:cxn ang="0">
                  <a:pos x="58" y="33"/>
                </a:cxn>
                <a:cxn ang="0">
                  <a:pos x="69" y="36"/>
                </a:cxn>
                <a:cxn ang="0">
                  <a:pos x="77" y="38"/>
                </a:cxn>
                <a:cxn ang="0">
                  <a:pos x="77" y="38"/>
                </a:cxn>
                <a:cxn ang="0">
                  <a:pos x="74" y="40"/>
                </a:cxn>
                <a:cxn ang="0">
                  <a:pos x="73" y="43"/>
                </a:cxn>
                <a:cxn ang="0">
                  <a:pos x="71" y="45"/>
                </a:cxn>
                <a:cxn ang="0">
                  <a:pos x="71" y="47"/>
                </a:cxn>
                <a:cxn ang="0">
                  <a:pos x="73" y="50"/>
                </a:cxn>
                <a:cxn ang="0">
                  <a:pos x="76" y="52"/>
                </a:cxn>
                <a:cxn ang="0">
                  <a:pos x="79" y="56"/>
                </a:cxn>
                <a:cxn ang="0">
                  <a:pos x="74" y="59"/>
                </a:cxn>
                <a:cxn ang="0">
                  <a:pos x="65" y="64"/>
                </a:cxn>
                <a:cxn ang="0">
                  <a:pos x="57" y="70"/>
                </a:cxn>
                <a:cxn ang="0">
                  <a:pos x="49" y="77"/>
                </a:cxn>
                <a:cxn ang="0">
                  <a:pos x="39" y="71"/>
                </a:cxn>
                <a:cxn ang="0">
                  <a:pos x="43" y="71"/>
                </a:cxn>
                <a:cxn ang="0">
                  <a:pos x="44" y="70"/>
                </a:cxn>
                <a:cxn ang="0">
                  <a:pos x="46" y="68"/>
                </a:cxn>
                <a:cxn ang="0">
                  <a:pos x="47" y="68"/>
                </a:cxn>
                <a:cxn ang="0">
                  <a:pos x="35" y="68"/>
                </a:cxn>
                <a:cxn ang="0">
                  <a:pos x="22" y="68"/>
                </a:cxn>
                <a:cxn ang="0">
                  <a:pos x="12" y="68"/>
                </a:cxn>
                <a:cxn ang="0">
                  <a:pos x="4" y="68"/>
                </a:cxn>
                <a:cxn ang="0">
                  <a:pos x="3" y="68"/>
                </a:cxn>
                <a:cxn ang="0">
                  <a:pos x="1" y="66"/>
                </a:cxn>
                <a:cxn ang="0">
                  <a:pos x="0" y="64"/>
                </a:cxn>
                <a:cxn ang="0">
                  <a:pos x="0" y="64"/>
                </a:cxn>
                <a:cxn ang="0">
                  <a:pos x="1" y="57"/>
                </a:cxn>
                <a:cxn ang="0">
                  <a:pos x="8" y="52"/>
                </a:cxn>
                <a:cxn ang="0">
                  <a:pos x="16" y="47"/>
                </a:cxn>
                <a:cxn ang="0">
                  <a:pos x="22" y="42"/>
                </a:cxn>
                <a:cxn ang="0">
                  <a:pos x="27" y="33"/>
                </a:cxn>
                <a:cxn ang="0">
                  <a:pos x="30" y="22"/>
                </a:cxn>
                <a:cxn ang="0">
                  <a:pos x="33" y="15"/>
                </a:cxn>
                <a:cxn ang="0">
                  <a:pos x="41" y="12"/>
                </a:cxn>
              </a:cxnLst>
              <a:rect l="0" t="0" r="r" b="b"/>
              <a:pathLst>
                <a:path w="81" h="82">
                  <a:moveTo>
                    <a:pt x="41" y="12"/>
                  </a:moveTo>
                  <a:lnTo>
                    <a:pt x="43" y="10"/>
                  </a:lnTo>
                  <a:lnTo>
                    <a:pt x="44" y="8"/>
                  </a:lnTo>
                  <a:lnTo>
                    <a:pt x="47" y="7"/>
                  </a:lnTo>
                  <a:lnTo>
                    <a:pt x="50" y="3"/>
                  </a:lnTo>
                  <a:lnTo>
                    <a:pt x="54" y="2"/>
                  </a:lnTo>
                  <a:lnTo>
                    <a:pt x="55" y="0"/>
                  </a:lnTo>
                  <a:lnTo>
                    <a:pt x="58" y="0"/>
                  </a:lnTo>
                  <a:lnTo>
                    <a:pt x="58" y="0"/>
                  </a:lnTo>
                  <a:lnTo>
                    <a:pt x="58" y="3"/>
                  </a:lnTo>
                  <a:lnTo>
                    <a:pt x="57" y="7"/>
                  </a:lnTo>
                  <a:lnTo>
                    <a:pt x="55" y="8"/>
                  </a:lnTo>
                  <a:lnTo>
                    <a:pt x="54" y="12"/>
                  </a:lnTo>
                  <a:lnTo>
                    <a:pt x="50" y="15"/>
                  </a:lnTo>
                  <a:lnTo>
                    <a:pt x="49" y="19"/>
                  </a:lnTo>
                  <a:lnTo>
                    <a:pt x="46" y="21"/>
                  </a:lnTo>
                  <a:lnTo>
                    <a:pt x="43" y="21"/>
                  </a:lnTo>
                  <a:lnTo>
                    <a:pt x="44" y="21"/>
                  </a:lnTo>
                  <a:lnTo>
                    <a:pt x="46" y="22"/>
                  </a:lnTo>
                  <a:lnTo>
                    <a:pt x="47" y="22"/>
                  </a:lnTo>
                  <a:lnTo>
                    <a:pt x="49" y="21"/>
                  </a:lnTo>
                  <a:lnTo>
                    <a:pt x="49" y="21"/>
                  </a:lnTo>
                  <a:lnTo>
                    <a:pt x="50" y="21"/>
                  </a:lnTo>
                  <a:lnTo>
                    <a:pt x="52" y="21"/>
                  </a:lnTo>
                  <a:lnTo>
                    <a:pt x="54" y="21"/>
                  </a:lnTo>
                  <a:lnTo>
                    <a:pt x="54" y="22"/>
                  </a:lnTo>
                  <a:lnTo>
                    <a:pt x="52" y="22"/>
                  </a:lnTo>
                  <a:lnTo>
                    <a:pt x="52" y="24"/>
                  </a:lnTo>
                  <a:lnTo>
                    <a:pt x="52" y="24"/>
                  </a:lnTo>
                  <a:lnTo>
                    <a:pt x="50" y="26"/>
                  </a:lnTo>
                  <a:lnTo>
                    <a:pt x="50" y="28"/>
                  </a:lnTo>
                  <a:lnTo>
                    <a:pt x="50" y="29"/>
                  </a:lnTo>
                  <a:lnTo>
                    <a:pt x="50" y="29"/>
                  </a:lnTo>
                  <a:lnTo>
                    <a:pt x="50" y="31"/>
                  </a:lnTo>
                  <a:lnTo>
                    <a:pt x="54" y="33"/>
                  </a:lnTo>
                  <a:lnTo>
                    <a:pt x="58" y="33"/>
                  </a:lnTo>
                  <a:lnTo>
                    <a:pt x="65" y="35"/>
                  </a:lnTo>
                  <a:lnTo>
                    <a:pt x="69" y="36"/>
                  </a:lnTo>
                  <a:lnTo>
                    <a:pt x="74" y="36"/>
                  </a:lnTo>
                  <a:lnTo>
                    <a:pt x="77" y="38"/>
                  </a:lnTo>
                  <a:lnTo>
                    <a:pt x="79" y="38"/>
                  </a:lnTo>
                  <a:lnTo>
                    <a:pt x="77" y="38"/>
                  </a:lnTo>
                  <a:lnTo>
                    <a:pt x="76" y="40"/>
                  </a:lnTo>
                  <a:lnTo>
                    <a:pt x="74" y="40"/>
                  </a:lnTo>
                  <a:lnTo>
                    <a:pt x="73" y="42"/>
                  </a:lnTo>
                  <a:lnTo>
                    <a:pt x="73" y="43"/>
                  </a:lnTo>
                  <a:lnTo>
                    <a:pt x="71" y="43"/>
                  </a:lnTo>
                  <a:lnTo>
                    <a:pt x="71" y="45"/>
                  </a:lnTo>
                  <a:lnTo>
                    <a:pt x="69" y="45"/>
                  </a:lnTo>
                  <a:lnTo>
                    <a:pt x="71" y="47"/>
                  </a:lnTo>
                  <a:lnTo>
                    <a:pt x="71" y="49"/>
                  </a:lnTo>
                  <a:lnTo>
                    <a:pt x="73" y="50"/>
                  </a:lnTo>
                  <a:lnTo>
                    <a:pt x="74" y="52"/>
                  </a:lnTo>
                  <a:lnTo>
                    <a:pt x="76" y="52"/>
                  </a:lnTo>
                  <a:lnTo>
                    <a:pt x="77" y="54"/>
                  </a:lnTo>
                  <a:lnTo>
                    <a:pt x="79" y="56"/>
                  </a:lnTo>
                  <a:lnTo>
                    <a:pt x="81" y="56"/>
                  </a:lnTo>
                  <a:lnTo>
                    <a:pt x="74" y="59"/>
                  </a:lnTo>
                  <a:lnTo>
                    <a:pt x="69" y="63"/>
                  </a:lnTo>
                  <a:lnTo>
                    <a:pt x="65" y="64"/>
                  </a:lnTo>
                  <a:lnTo>
                    <a:pt x="62" y="68"/>
                  </a:lnTo>
                  <a:lnTo>
                    <a:pt x="57" y="70"/>
                  </a:lnTo>
                  <a:lnTo>
                    <a:pt x="54" y="73"/>
                  </a:lnTo>
                  <a:lnTo>
                    <a:pt x="49" y="77"/>
                  </a:lnTo>
                  <a:lnTo>
                    <a:pt x="44" y="82"/>
                  </a:lnTo>
                  <a:lnTo>
                    <a:pt x="39" y="71"/>
                  </a:lnTo>
                  <a:lnTo>
                    <a:pt x="41" y="71"/>
                  </a:lnTo>
                  <a:lnTo>
                    <a:pt x="43" y="71"/>
                  </a:lnTo>
                  <a:lnTo>
                    <a:pt x="43" y="70"/>
                  </a:lnTo>
                  <a:lnTo>
                    <a:pt x="44" y="70"/>
                  </a:lnTo>
                  <a:lnTo>
                    <a:pt x="44" y="70"/>
                  </a:lnTo>
                  <a:lnTo>
                    <a:pt x="46" y="68"/>
                  </a:lnTo>
                  <a:lnTo>
                    <a:pt x="46" y="68"/>
                  </a:lnTo>
                  <a:lnTo>
                    <a:pt x="47" y="68"/>
                  </a:lnTo>
                  <a:lnTo>
                    <a:pt x="41" y="68"/>
                  </a:lnTo>
                  <a:lnTo>
                    <a:pt x="35" y="68"/>
                  </a:lnTo>
                  <a:lnTo>
                    <a:pt x="28" y="68"/>
                  </a:lnTo>
                  <a:lnTo>
                    <a:pt x="22" y="68"/>
                  </a:lnTo>
                  <a:lnTo>
                    <a:pt x="17" y="68"/>
                  </a:lnTo>
                  <a:lnTo>
                    <a:pt x="12" y="68"/>
                  </a:lnTo>
                  <a:lnTo>
                    <a:pt x="8" y="68"/>
                  </a:lnTo>
                  <a:lnTo>
                    <a:pt x="4" y="68"/>
                  </a:lnTo>
                  <a:lnTo>
                    <a:pt x="3" y="68"/>
                  </a:lnTo>
                  <a:lnTo>
                    <a:pt x="3" y="68"/>
                  </a:lnTo>
                  <a:lnTo>
                    <a:pt x="1" y="66"/>
                  </a:lnTo>
                  <a:lnTo>
                    <a:pt x="1" y="66"/>
                  </a:lnTo>
                  <a:lnTo>
                    <a:pt x="0" y="66"/>
                  </a:lnTo>
                  <a:lnTo>
                    <a:pt x="0" y="64"/>
                  </a:lnTo>
                  <a:lnTo>
                    <a:pt x="0" y="64"/>
                  </a:lnTo>
                  <a:lnTo>
                    <a:pt x="0" y="64"/>
                  </a:lnTo>
                  <a:lnTo>
                    <a:pt x="0" y="61"/>
                  </a:lnTo>
                  <a:lnTo>
                    <a:pt x="1" y="57"/>
                  </a:lnTo>
                  <a:lnTo>
                    <a:pt x="4" y="56"/>
                  </a:lnTo>
                  <a:lnTo>
                    <a:pt x="8" y="52"/>
                  </a:lnTo>
                  <a:lnTo>
                    <a:pt x="12" y="49"/>
                  </a:lnTo>
                  <a:lnTo>
                    <a:pt x="16" y="47"/>
                  </a:lnTo>
                  <a:lnTo>
                    <a:pt x="19" y="43"/>
                  </a:lnTo>
                  <a:lnTo>
                    <a:pt x="22" y="42"/>
                  </a:lnTo>
                  <a:lnTo>
                    <a:pt x="23" y="38"/>
                  </a:lnTo>
                  <a:lnTo>
                    <a:pt x="27" y="33"/>
                  </a:lnTo>
                  <a:lnTo>
                    <a:pt x="28" y="28"/>
                  </a:lnTo>
                  <a:lnTo>
                    <a:pt x="30" y="22"/>
                  </a:lnTo>
                  <a:lnTo>
                    <a:pt x="31" y="19"/>
                  </a:lnTo>
                  <a:lnTo>
                    <a:pt x="33" y="15"/>
                  </a:lnTo>
                  <a:lnTo>
                    <a:pt x="38" y="12"/>
                  </a:lnTo>
                  <a:lnTo>
                    <a:pt x="41"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3" name="Freeform 481"/>
            <p:cNvSpPr>
              <a:spLocks/>
            </p:cNvSpPr>
            <p:nvPr/>
          </p:nvSpPr>
          <p:spPr bwMode="auto">
            <a:xfrm>
              <a:off x="366997" y="1894892"/>
              <a:ext cx="86206" cy="60629"/>
            </a:xfrm>
            <a:custGeom>
              <a:avLst/>
              <a:gdLst/>
              <a:ahLst/>
              <a:cxnLst>
                <a:cxn ang="0">
                  <a:pos x="21" y="0"/>
                </a:cxn>
                <a:cxn ang="0">
                  <a:pos x="21" y="2"/>
                </a:cxn>
                <a:cxn ang="0">
                  <a:pos x="21" y="6"/>
                </a:cxn>
                <a:cxn ang="0">
                  <a:pos x="19" y="7"/>
                </a:cxn>
                <a:cxn ang="0">
                  <a:pos x="19" y="9"/>
                </a:cxn>
                <a:cxn ang="0">
                  <a:pos x="19" y="11"/>
                </a:cxn>
                <a:cxn ang="0">
                  <a:pos x="18" y="11"/>
                </a:cxn>
                <a:cxn ang="0">
                  <a:pos x="16" y="13"/>
                </a:cxn>
                <a:cxn ang="0">
                  <a:pos x="16" y="13"/>
                </a:cxn>
                <a:cxn ang="0">
                  <a:pos x="15" y="13"/>
                </a:cxn>
                <a:cxn ang="0">
                  <a:pos x="13" y="13"/>
                </a:cxn>
                <a:cxn ang="0">
                  <a:pos x="13" y="13"/>
                </a:cxn>
                <a:cxn ang="0">
                  <a:pos x="12" y="13"/>
                </a:cxn>
                <a:cxn ang="0">
                  <a:pos x="12" y="13"/>
                </a:cxn>
                <a:cxn ang="0">
                  <a:pos x="10" y="13"/>
                </a:cxn>
                <a:cxn ang="0">
                  <a:pos x="10" y="13"/>
                </a:cxn>
                <a:cxn ang="0">
                  <a:pos x="8" y="13"/>
                </a:cxn>
                <a:cxn ang="0">
                  <a:pos x="8" y="13"/>
                </a:cxn>
                <a:cxn ang="0">
                  <a:pos x="7" y="13"/>
                </a:cxn>
                <a:cxn ang="0">
                  <a:pos x="5" y="13"/>
                </a:cxn>
                <a:cxn ang="0">
                  <a:pos x="4" y="13"/>
                </a:cxn>
                <a:cxn ang="0">
                  <a:pos x="2" y="13"/>
                </a:cxn>
                <a:cxn ang="0">
                  <a:pos x="2" y="14"/>
                </a:cxn>
                <a:cxn ang="0">
                  <a:pos x="0" y="16"/>
                </a:cxn>
                <a:cxn ang="0">
                  <a:pos x="0" y="18"/>
                </a:cxn>
                <a:cxn ang="0">
                  <a:pos x="0" y="20"/>
                </a:cxn>
                <a:cxn ang="0">
                  <a:pos x="2" y="21"/>
                </a:cxn>
                <a:cxn ang="0">
                  <a:pos x="2" y="23"/>
                </a:cxn>
                <a:cxn ang="0">
                  <a:pos x="4" y="25"/>
                </a:cxn>
                <a:cxn ang="0">
                  <a:pos x="5" y="27"/>
                </a:cxn>
                <a:cxn ang="0">
                  <a:pos x="7" y="28"/>
                </a:cxn>
                <a:cxn ang="0">
                  <a:pos x="8" y="30"/>
                </a:cxn>
                <a:cxn ang="0">
                  <a:pos x="8" y="30"/>
                </a:cxn>
                <a:cxn ang="0">
                  <a:pos x="12" y="27"/>
                </a:cxn>
                <a:cxn ang="0">
                  <a:pos x="15" y="23"/>
                </a:cxn>
                <a:cxn ang="0">
                  <a:pos x="18" y="20"/>
                </a:cxn>
                <a:cxn ang="0">
                  <a:pos x="23" y="16"/>
                </a:cxn>
                <a:cxn ang="0">
                  <a:pos x="27" y="13"/>
                </a:cxn>
                <a:cxn ang="0">
                  <a:pos x="32" y="11"/>
                </a:cxn>
                <a:cxn ang="0">
                  <a:pos x="37" y="9"/>
                </a:cxn>
                <a:cxn ang="0">
                  <a:pos x="40" y="9"/>
                </a:cxn>
                <a:cxn ang="0">
                  <a:pos x="40" y="7"/>
                </a:cxn>
                <a:cxn ang="0">
                  <a:pos x="40" y="7"/>
                </a:cxn>
                <a:cxn ang="0">
                  <a:pos x="40" y="6"/>
                </a:cxn>
                <a:cxn ang="0">
                  <a:pos x="40" y="4"/>
                </a:cxn>
                <a:cxn ang="0">
                  <a:pos x="40" y="4"/>
                </a:cxn>
                <a:cxn ang="0">
                  <a:pos x="40" y="2"/>
                </a:cxn>
                <a:cxn ang="0">
                  <a:pos x="40" y="2"/>
                </a:cxn>
                <a:cxn ang="0">
                  <a:pos x="40" y="0"/>
                </a:cxn>
                <a:cxn ang="0">
                  <a:pos x="37" y="2"/>
                </a:cxn>
                <a:cxn ang="0">
                  <a:pos x="34" y="2"/>
                </a:cxn>
                <a:cxn ang="0">
                  <a:pos x="31" y="4"/>
                </a:cxn>
                <a:cxn ang="0">
                  <a:pos x="27" y="4"/>
                </a:cxn>
                <a:cxn ang="0">
                  <a:pos x="26" y="4"/>
                </a:cxn>
                <a:cxn ang="0">
                  <a:pos x="23" y="4"/>
                </a:cxn>
                <a:cxn ang="0">
                  <a:pos x="21" y="4"/>
                </a:cxn>
                <a:cxn ang="0">
                  <a:pos x="21" y="0"/>
                </a:cxn>
              </a:cxnLst>
              <a:rect l="0" t="0" r="r" b="b"/>
              <a:pathLst>
                <a:path w="40" h="30">
                  <a:moveTo>
                    <a:pt x="21" y="0"/>
                  </a:moveTo>
                  <a:lnTo>
                    <a:pt x="21" y="2"/>
                  </a:lnTo>
                  <a:lnTo>
                    <a:pt x="21" y="6"/>
                  </a:lnTo>
                  <a:lnTo>
                    <a:pt x="19" y="7"/>
                  </a:lnTo>
                  <a:lnTo>
                    <a:pt x="19" y="9"/>
                  </a:lnTo>
                  <a:lnTo>
                    <a:pt x="19" y="11"/>
                  </a:lnTo>
                  <a:lnTo>
                    <a:pt x="18" y="11"/>
                  </a:lnTo>
                  <a:lnTo>
                    <a:pt x="16" y="13"/>
                  </a:lnTo>
                  <a:lnTo>
                    <a:pt x="16" y="13"/>
                  </a:lnTo>
                  <a:lnTo>
                    <a:pt x="15" y="13"/>
                  </a:lnTo>
                  <a:lnTo>
                    <a:pt x="13" y="13"/>
                  </a:lnTo>
                  <a:lnTo>
                    <a:pt x="13" y="13"/>
                  </a:lnTo>
                  <a:lnTo>
                    <a:pt x="12" y="13"/>
                  </a:lnTo>
                  <a:lnTo>
                    <a:pt x="12" y="13"/>
                  </a:lnTo>
                  <a:lnTo>
                    <a:pt x="10" y="13"/>
                  </a:lnTo>
                  <a:lnTo>
                    <a:pt x="10" y="13"/>
                  </a:lnTo>
                  <a:lnTo>
                    <a:pt x="8" y="13"/>
                  </a:lnTo>
                  <a:lnTo>
                    <a:pt x="8" y="13"/>
                  </a:lnTo>
                  <a:lnTo>
                    <a:pt x="7" y="13"/>
                  </a:lnTo>
                  <a:lnTo>
                    <a:pt x="5" y="13"/>
                  </a:lnTo>
                  <a:lnTo>
                    <a:pt x="4" y="13"/>
                  </a:lnTo>
                  <a:lnTo>
                    <a:pt x="2" y="13"/>
                  </a:lnTo>
                  <a:lnTo>
                    <a:pt x="2" y="14"/>
                  </a:lnTo>
                  <a:lnTo>
                    <a:pt x="0" y="16"/>
                  </a:lnTo>
                  <a:lnTo>
                    <a:pt x="0" y="18"/>
                  </a:lnTo>
                  <a:lnTo>
                    <a:pt x="0" y="20"/>
                  </a:lnTo>
                  <a:lnTo>
                    <a:pt x="2" y="21"/>
                  </a:lnTo>
                  <a:lnTo>
                    <a:pt x="2" y="23"/>
                  </a:lnTo>
                  <a:lnTo>
                    <a:pt x="4" y="25"/>
                  </a:lnTo>
                  <a:lnTo>
                    <a:pt x="5" y="27"/>
                  </a:lnTo>
                  <a:lnTo>
                    <a:pt x="7" y="28"/>
                  </a:lnTo>
                  <a:lnTo>
                    <a:pt x="8" y="30"/>
                  </a:lnTo>
                  <a:lnTo>
                    <a:pt x="8" y="30"/>
                  </a:lnTo>
                  <a:lnTo>
                    <a:pt x="12" y="27"/>
                  </a:lnTo>
                  <a:lnTo>
                    <a:pt x="15" y="23"/>
                  </a:lnTo>
                  <a:lnTo>
                    <a:pt x="18" y="20"/>
                  </a:lnTo>
                  <a:lnTo>
                    <a:pt x="23" y="16"/>
                  </a:lnTo>
                  <a:lnTo>
                    <a:pt x="27" y="13"/>
                  </a:lnTo>
                  <a:lnTo>
                    <a:pt x="32" y="11"/>
                  </a:lnTo>
                  <a:lnTo>
                    <a:pt x="37" y="9"/>
                  </a:lnTo>
                  <a:lnTo>
                    <a:pt x="40" y="9"/>
                  </a:lnTo>
                  <a:lnTo>
                    <a:pt x="40" y="7"/>
                  </a:lnTo>
                  <a:lnTo>
                    <a:pt x="40" y="7"/>
                  </a:lnTo>
                  <a:lnTo>
                    <a:pt x="40" y="6"/>
                  </a:lnTo>
                  <a:lnTo>
                    <a:pt x="40" y="4"/>
                  </a:lnTo>
                  <a:lnTo>
                    <a:pt x="40" y="4"/>
                  </a:lnTo>
                  <a:lnTo>
                    <a:pt x="40" y="2"/>
                  </a:lnTo>
                  <a:lnTo>
                    <a:pt x="40" y="2"/>
                  </a:lnTo>
                  <a:lnTo>
                    <a:pt x="40" y="0"/>
                  </a:lnTo>
                  <a:lnTo>
                    <a:pt x="37" y="2"/>
                  </a:lnTo>
                  <a:lnTo>
                    <a:pt x="34" y="2"/>
                  </a:lnTo>
                  <a:lnTo>
                    <a:pt x="31" y="4"/>
                  </a:lnTo>
                  <a:lnTo>
                    <a:pt x="27" y="4"/>
                  </a:lnTo>
                  <a:lnTo>
                    <a:pt x="26" y="4"/>
                  </a:lnTo>
                  <a:lnTo>
                    <a:pt x="23" y="4"/>
                  </a:lnTo>
                  <a:lnTo>
                    <a:pt x="21" y="4"/>
                  </a:lnTo>
                  <a:lnTo>
                    <a:pt x="2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4" name="Freeform 482"/>
            <p:cNvSpPr>
              <a:spLocks/>
            </p:cNvSpPr>
            <p:nvPr/>
          </p:nvSpPr>
          <p:spPr bwMode="auto">
            <a:xfrm>
              <a:off x="829206" y="2158196"/>
              <a:ext cx="84371" cy="69290"/>
            </a:xfrm>
            <a:custGeom>
              <a:avLst/>
              <a:gdLst/>
              <a:ahLst/>
              <a:cxnLst>
                <a:cxn ang="0">
                  <a:pos x="0" y="0"/>
                </a:cxn>
                <a:cxn ang="0">
                  <a:pos x="2" y="6"/>
                </a:cxn>
                <a:cxn ang="0">
                  <a:pos x="5" y="11"/>
                </a:cxn>
                <a:cxn ang="0">
                  <a:pos x="8" y="18"/>
                </a:cxn>
                <a:cxn ang="0">
                  <a:pos x="13" y="23"/>
                </a:cxn>
                <a:cxn ang="0">
                  <a:pos x="17" y="27"/>
                </a:cxn>
                <a:cxn ang="0">
                  <a:pos x="22" y="30"/>
                </a:cxn>
                <a:cxn ang="0">
                  <a:pos x="27" y="34"/>
                </a:cxn>
                <a:cxn ang="0">
                  <a:pos x="32" y="34"/>
                </a:cxn>
                <a:cxn ang="0">
                  <a:pos x="32" y="34"/>
                </a:cxn>
                <a:cxn ang="0">
                  <a:pos x="33" y="34"/>
                </a:cxn>
                <a:cxn ang="0">
                  <a:pos x="35" y="34"/>
                </a:cxn>
                <a:cxn ang="0">
                  <a:pos x="35" y="34"/>
                </a:cxn>
                <a:cxn ang="0">
                  <a:pos x="36" y="32"/>
                </a:cxn>
                <a:cxn ang="0">
                  <a:pos x="36" y="32"/>
                </a:cxn>
                <a:cxn ang="0">
                  <a:pos x="38" y="32"/>
                </a:cxn>
                <a:cxn ang="0">
                  <a:pos x="40" y="32"/>
                </a:cxn>
                <a:cxn ang="0">
                  <a:pos x="38" y="30"/>
                </a:cxn>
                <a:cxn ang="0">
                  <a:pos x="36" y="28"/>
                </a:cxn>
                <a:cxn ang="0">
                  <a:pos x="35" y="27"/>
                </a:cxn>
                <a:cxn ang="0">
                  <a:pos x="33" y="25"/>
                </a:cxn>
                <a:cxn ang="0">
                  <a:pos x="33" y="21"/>
                </a:cxn>
                <a:cxn ang="0">
                  <a:pos x="32" y="20"/>
                </a:cxn>
                <a:cxn ang="0">
                  <a:pos x="32" y="18"/>
                </a:cxn>
                <a:cxn ang="0">
                  <a:pos x="32" y="14"/>
                </a:cxn>
                <a:cxn ang="0">
                  <a:pos x="30" y="14"/>
                </a:cxn>
                <a:cxn ang="0">
                  <a:pos x="27" y="14"/>
                </a:cxn>
                <a:cxn ang="0">
                  <a:pos x="25" y="13"/>
                </a:cxn>
                <a:cxn ang="0">
                  <a:pos x="24" y="11"/>
                </a:cxn>
                <a:cxn ang="0">
                  <a:pos x="21" y="9"/>
                </a:cxn>
                <a:cxn ang="0">
                  <a:pos x="19" y="6"/>
                </a:cxn>
                <a:cxn ang="0">
                  <a:pos x="17" y="4"/>
                </a:cxn>
                <a:cxn ang="0">
                  <a:pos x="17" y="2"/>
                </a:cxn>
                <a:cxn ang="0">
                  <a:pos x="16" y="2"/>
                </a:cxn>
                <a:cxn ang="0">
                  <a:pos x="14" y="2"/>
                </a:cxn>
                <a:cxn ang="0">
                  <a:pos x="14" y="2"/>
                </a:cxn>
                <a:cxn ang="0">
                  <a:pos x="13" y="2"/>
                </a:cxn>
                <a:cxn ang="0">
                  <a:pos x="11" y="2"/>
                </a:cxn>
                <a:cxn ang="0">
                  <a:pos x="11" y="0"/>
                </a:cxn>
                <a:cxn ang="0">
                  <a:pos x="9" y="0"/>
                </a:cxn>
                <a:cxn ang="0">
                  <a:pos x="9" y="0"/>
                </a:cxn>
                <a:cxn ang="0">
                  <a:pos x="0" y="0"/>
                </a:cxn>
              </a:cxnLst>
              <a:rect l="0" t="0" r="r" b="b"/>
              <a:pathLst>
                <a:path w="40" h="34">
                  <a:moveTo>
                    <a:pt x="0" y="0"/>
                  </a:moveTo>
                  <a:lnTo>
                    <a:pt x="2" y="6"/>
                  </a:lnTo>
                  <a:lnTo>
                    <a:pt x="5" y="11"/>
                  </a:lnTo>
                  <a:lnTo>
                    <a:pt x="8" y="18"/>
                  </a:lnTo>
                  <a:lnTo>
                    <a:pt x="13" y="23"/>
                  </a:lnTo>
                  <a:lnTo>
                    <a:pt x="17" y="27"/>
                  </a:lnTo>
                  <a:lnTo>
                    <a:pt x="22" y="30"/>
                  </a:lnTo>
                  <a:lnTo>
                    <a:pt x="27" y="34"/>
                  </a:lnTo>
                  <a:lnTo>
                    <a:pt x="32" y="34"/>
                  </a:lnTo>
                  <a:lnTo>
                    <a:pt x="32" y="34"/>
                  </a:lnTo>
                  <a:lnTo>
                    <a:pt x="33" y="34"/>
                  </a:lnTo>
                  <a:lnTo>
                    <a:pt x="35" y="34"/>
                  </a:lnTo>
                  <a:lnTo>
                    <a:pt x="35" y="34"/>
                  </a:lnTo>
                  <a:lnTo>
                    <a:pt x="36" y="32"/>
                  </a:lnTo>
                  <a:lnTo>
                    <a:pt x="36" y="32"/>
                  </a:lnTo>
                  <a:lnTo>
                    <a:pt x="38" y="32"/>
                  </a:lnTo>
                  <a:lnTo>
                    <a:pt x="40" y="32"/>
                  </a:lnTo>
                  <a:lnTo>
                    <a:pt x="38" y="30"/>
                  </a:lnTo>
                  <a:lnTo>
                    <a:pt x="36" y="28"/>
                  </a:lnTo>
                  <a:lnTo>
                    <a:pt x="35" y="27"/>
                  </a:lnTo>
                  <a:lnTo>
                    <a:pt x="33" y="25"/>
                  </a:lnTo>
                  <a:lnTo>
                    <a:pt x="33" y="21"/>
                  </a:lnTo>
                  <a:lnTo>
                    <a:pt x="32" y="20"/>
                  </a:lnTo>
                  <a:lnTo>
                    <a:pt x="32" y="18"/>
                  </a:lnTo>
                  <a:lnTo>
                    <a:pt x="32" y="14"/>
                  </a:lnTo>
                  <a:lnTo>
                    <a:pt x="30" y="14"/>
                  </a:lnTo>
                  <a:lnTo>
                    <a:pt x="27" y="14"/>
                  </a:lnTo>
                  <a:lnTo>
                    <a:pt x="25" y="13"/>
                  </a:lnTo>
                  <a:lnTo>
                    <a:pt x="24" y="11"/>
                  </a:lnTo>
                  <a:lnTo>
                    <a:pt x="21" y="9"/>
                  </a:lnTo>
                  <a:lnTo>
                    <a:pt x="19" y="6"/>
                  </a:lnTo>
                  <a:lnTo>
                    <a:pt x="17" y="4"/>
                  </a:lnTo>
                  <a:lnTo>
                    <a:pt x="17" y="2"/>
                  </a:lnTo>
                  <a:lnTo>
                    <a:pt x="16" y="2"/>
                  </a:lnTo>
                  <a:lnTo>
                    <a:pt x="14" y="2"/>
                  </a:lnTo>
                  <a:lnTo>
                    <a:pt x="14" y="2"/>
                  </a:lnTo>
                  <a:lnTo>
                    <a:pt x="13" y="2"/>
                  </a:lnTo>
                  <a:lnTo>
                    <a:pt x="11" y="2"/>
                  </a:lnTo>
                  <a:lnTo>
                    <a:pt x="11" y="0"/>
                  </a:lnTo>
                  <a:lnTo>
                    <a:pt x="9" y="0"/>
                  </a:lnTo>
                  <a:lnTo>
                    <a:pt x="9"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5" name="Freeform 483"/>
            <p:cNvSpPr>
              <a:spLocks/>
            </p:cNvSpPr>
            <p:nvPr/>
          </p:nvSpPr>
          <p:spPr bwMode="auto">
            <a:xfrm>
              <a:off x="790688" y="2036938"/>
              <a:ext cx="33015" cy="79684"/>
            </a:xfrm>
            <a:custGeom>
              <a:avLst/>
              <a:gdLst/>
              <a:ahLst/>
              <a:cxnLst>
                <a:cxn ang="0">
                  <a:pos x="7" y="35"/>
                </a:cxn>
                <a:cxn ang="0">
                  <a:pos x="15" y="9"/>
                </a:cxn>
                <a:cxn ang="0">
                  <a:pos x="15" y="4"/>
                </a:cxn>
                <a:cxn ang="0">
                  <a:pos x="14" y="4"/>
                </a:cxn>
                <a:cxn ang="0">
                  <a:pos x="12" y="4"/>
                </a:cxn>
                <a:cxn ang="0">
                  <a:pos x="11" y="2"/>
                </a:cxn>
                <a:cxn ang="0">
                  <a:pos x="9" y="2"/>
                </a:cxn>
                <a:cxn ang="0">
                  <a:pos x="9" y="2"/>
                </a:cxn>
                <a:cxn ang="0">
                  <a:pos x="7" y="2"/>
                </a:cxn>
                <a:cxn ang="0">
                  <a:pos x="7" y="0"/>
                </a:cxn>
                <a:cxn ang="0">
                  <a:pos x="7" y="0"/>
                </a:cxn>
                <a:cxn ang="0">
                  <a:pos x="0" y="0"/>
                </a:cxn>
                <a:cxn ang="0">
                  <a:pos x="0" y="4"/>
                </a:cxn>
                <a:cxn ang="0">
                  <a:pos x="0" y="5"/>
                </a:cxn>
                <a:cxn ang="0">
                  <a:pos x="0" y="9"/>
                </a:cxn>
                <a:cxn ang="0">
                  <a:pos x="0" y="11"/>
                </a:cxn>
                <a:cxn ang="0">
                  <a:pos x="0" y="12"/>
                </a:cxn>
                <a:cxn ang="0">
                  <a:pos x="0" y="14"/>
                </a:cxn>
                <a:cxn ang="0">
                  <a:pos x="0" y="16"/>
                </a:cxn>
                <a:cxn ang="0">
                  <a:pos x="0" y="16"/>
                </a:cxn>
                <a:cxn ang="0">
                  <a:pos x="0" y="19"/>
                </a:cxn>
                <a:cxn ang="0">
                  <a:pos x="0" y="21"/>
                </a:cxn>
                <a:cxn ang="0">
                  <a:pos x="0" y="25"/>
                </a:cxn>
                <a:cxn ang="0">
                  <a:pos x="1" y="28"/>
                </a:cxn>
                <a:cxn ang="0">
                  <a:pos x="1" y="32"/>
                </a:cxn>
                <a:cxn ang="0">
                  <a:pos x="3" y="33"/>
                </a:cxn>
                <a:cxn ang="0">
                  <a:pos x="3" y="37"/>
                </a:cxn>
                <a:cxn ang="0">
                  <a:pos x="4" y="39"/>
                </a:cxn>
                <a:cxn ang="0">
                  <a:pos x="4" y="39"/>
                </a:cxn>
                <a:cxn ang="0">
                  <a:pos x="6" y="39"/>
                </a:cxn>
                <a:cxn ang="0">
                  <a:pos x="6" y="37"/>
                </a:cxn>
                <a:cxn ang="0">
                  <a:pos x="6" y="37"/>
                </a:cxn>
                <a:cxn ang="0">
                  <a:pos x="6" y="37"/>
                </a:cxn>
                <a:cxn ang="0">
                  <a:pos x="6" y="35"/>
                </a:cxn>
                <a:cxn ang="0">
                  <a:pos x="7" y="35"/>
                </a:cxn>
                <a:cxn ang="0">
                  <a:pos x="7" y="35"/>
                </a:cxn>
              </a:cxnLst>
              <a:rect l="0" t="0" r="r" b="b"/>
              <a:pathLst>
                <a:path w="15" h="39">
                  <a:moveTo>
                    <a:pt x="7" y="35"/>
                  </a:moveTo>
                  <a:lnTo>
                    <a:pt x="15" y="9"/>
                  </a:lnTo>
                  <a:lnTo>
                    <a:pt x="15" y="4"/>
                  </a:lnTo>
                  <a:lnTo>
                    <a:pt x="14" y="4"/>
                  </a:lnTo>
                  <a:lnTo>
                    <a:pt x="12" y="4"/>
                  </a:lnTo>
                  <a:lnTo>
                    <a:pt x="11" y="2"/>
                  </a:lnTo>
                  <a:lnTo>
                    <a:pt x="9" y="2"/>
                  </a:lnTo>
                  <a:lnTo>
                    <a:pt x="9" y="2"/>
                  </a:lnTo>
                  <a:lnTo>
                    <a:pt x="7" y="2"/>
                  </a:lnTo>
                  <a:lnTo>
                    <a:pt x="7" y="0"/>
                  </a:lnTo>
                  <a:lnTo>
                    <a:pt x="7" y="0"/>
                  </a:lnTo>
                  <a:lnTo>
                    <a:pt x="0" y="0"/>
                  </a:lnTo>
                  <a:lnTo>
                    <a:pt x="0" y="4"/>
                  </a:lnTo>
                  <a:lnTo>
                    <a:pt x="0" y="5"/>
                  </a:lnTo>
                  <a:lnTo>
                    <a:pt x="0" y="9"/>
                  </a:lnTo>
                  <a:lnTo>
                    <a:pt x="0" y="11"/>
                  </a:lnTo>
                  <a:lnTo>
                    <a:pt x="0" y="12"/>
                  </a:lnTo>
                  <a:lnTo>
                    <a:pt x="0" y="14"/>
                  </a:lnTo>
                  <a:lnTo>
                    <a:pt x="0" y="16"/>
                  </a:lnTo>
                  <a:lnTo>
                    <a:pt x="0" y="16"/>
                  </a:lnTo>
                  <a:lnTo>
                    <a:pt x="0" y="19"/>
                  </a:lnTo>
                  <a:lnTo>
                    <a:pt x="0" y="21"/>
                  </a:lnTo>
                  <a:lnTo>
                    <a:pt x="0" y="25"/>
                  </a:lnTo>
                  <a:lnTo>
                    <a:pt x="1" y="28"/>
                  </a:lnTo>
                  <a:lnTo>
                    <a:pt x="1" y="32"/>
                  </a:lnTo>
                  <a:lnTo>
                    <a:pt x="3" y="33"/>
                  </a:lnTo>
                  <a:lnTo>
                    <a:pt x="3" y="37"/>
                  </a:lnTo>
                  <a:lnTo>
                    <a:pt x="4" y="39"/>
                  </a:lnTo>
                  <a:lnTo>
                    <a:pt x="4" y="39"/>
                  </a:lnTo>
                  <a:lnTo>
                    <a:pt x="6" y="39"/>
                  </a:lnTo>
                  <a:lnTo>
                    <a:pt x="6" y="37"/>
                  </a:lnTo>
                  <a:lnTo>
                    <a:pt x="6" y="37"/>
                  </a:lnTo>
                  <a:lnTo>
                    <a:pt x="6" y="37"/>
                  </a:lnTo>
                  <a:lnTo>
                    <a:pt x="6" y="35"/>
                  </a:lnTo>
                  <a:lnTo>
                    <a:pt x="7" y="35"/>
                  </a:lnTo>
                  <a:lnTo>
                    <a:pt x="7" y="3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6" name="Freeform 484"/>
            <p:cNvSpPr>
              <a:spLocks/>
            </p:cNvSpPr>
            <p:nvPr/>
          </p:nvSpPr>
          <p:spPr bwMode="auto">
            <a:xfrm>
              <a:off x="2006738" y="3197553"/>
              <a:ext cx="27512" cy="13858"/>
            </a:xfrm>
            <a:custGeom>
              <a:avLst/>
              <a:gdLst/>
              <a:ahLst/>
              <a:cxnLst>
                <a:cxn ang="0">
                  <a:pos x="0" y="7"/>
                </a:cxn>
                <a:cxn ang="0">
                  <a:pos x="2" y="7"/>
                </a:cxn>
                <a:cxn ang="0">
                  <a:pos x="5" y="7"/>
                </a:cxn>
                <a:cxn ang="0">
                  <a:pos x="7" y="7"/>
                </a:cxn>
                <a:cxn ang="0">
                  <a:pos x="8" y="6"/>
                </a:cxn>
                <a:cxn ang="0">
                  <a:pos x="10" y="6"/>
                </a:cxn>
                <a:cxn ang="0">
                  <a:pos x="11" y="4"/>
                </a:cxn>
                <a:cxn ang="0">
                  <a:pos x="13" y="2"/>
                </a:cxn>
                <a:cxn ang="0">
                  <a:pos x="13" y="0"/>
                </a:cxn>
                <a:cxn ang="0">
                  <a:pos x="11" y="0"/>
                </a:cxn>
                <a:cxn ang="0">
                  <a:pos x="8" y="0"/>
                </a:cxn>
                <a:cxn ang="0">
                  <a:pos x="7" y="2"/>
                </a:cxn>
                <a:cxn ang="0">
                  <a:pos x="5" y="2"/>
                </a:cxn>
                <a:cxn ang="0">
                  <a:pos x="4" y="2"/>
                </a:cxn>
                <a:cxn ang="0">
                  <a:pos x="2" y="4"/>
                </a:cxn>
                <a:cxn ang="0">
                  <a:pos x="0" y="6"/>
                </a:cxn>
                <a:cxn ang="0">
                  <a:pos x="0" y="7"/>
                </a:cxn>
              </a:cxnLst>
              <a:rect l="0" t="0" r="r" b="b"/>
              <a:pathLst>
                <a:path w="13" h="7">
                  <a:moveTo>
                    <a:pt x="0" y="7"/>
                  </a:moveTo>
                  <a:lnTo>
                    <a:pt x="2" y="7"/>
                  </a:lnTo>
                  <a:lnTo>
                    <a:pt x="5" y="7"/>
                  </a:lnTo>
                  <a:lnTo>
                    <a:pt x="7" y="7"/>
                  </a:lnTo>
                  <a:lnTo>
                    <a:pt x="8" y="6"/>
                  </a:lnTo>
                  <a:lnTo>
                    <a:pt x="10" y="6"/>
                  </a:lnTo>
                  <a:lnTo>
                    <a:pt x="11" y="4"/>
                  </a:lnTo>
                  <a:lnTo>
                    <a:pt x="13" y="2"/>
                  </a:lnTo>
                  <a:lnTo>
                    <a:pt x="13" y="0"/>
                  </a:lnTo>
                  <a:lnTo>
                    <a:pt x="11" y="0"/>
                  </a:lnTo>
                  <a:lnTo>
                    <a:pt x="8" y="0"/>
                  </a:lnTo>
                  <a:lnTo>
                    <a:pt x="7" y="2"/>
                  </a:lnTo>
                  <a:lnTo>
                    <a:pt x="5" y="2"/>
                  </a:lnTo>
                  <a:lnTo>
                    <a:pt x="4" y="2"/>
                  </a:lnTo>
                  <a:lnTo>
                    <a:pt x="2" y="4"/>
                  </a:lnTo>
                  <a:lnTo>
                    <a:pt x="0" y="6"/>
                  </a:lnTo>
                  <a:lnTo>
                    <a:pt x="0"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7" name="Freeform 485"/>
            <p:cNvSpPr>
              <a:spLocks/>
            </p:cNvSpPr>
            <p:nvPr/>
          </p:nvSpPr>
          <p:spPr bwMode="auto">
            <a:xfrm>
              <a:off x="2199325" y="3301489"/>
              <a:ext cx="42186" cy="19055"/>
            </a:xfrm>
            <a:custGeom>
              <a:avLst/>
              <a:gdLst/>
              <a:ahLst/>
              <a:cxnLst>
                <a:cxn ang="0">
                  <a:pos x="0" y="5"/>
                </a:cxn>
                <a:cxn ang="0">
                  <a:pos x="0" y="7"/>
                </a:cxn>
                <a:cxn ang="0">
                  <a:pos x="2" y="7"/>
                </a:cxn>
                <a:cxn ang="0">
                  <a:pos x="3" y="7"/>
                </a:cxn>
                <a:cxn ang="0">
                  <a:pos x="7" y="9"/>
                </a:cxn>
                <a:cxn ang="0">
                  <a:pos x="8" y="9"/>
                </a:cxn>
                <a:cxn ang="0">
                  <a:pos x="10" y="9"/>
                </a:cxn>
                <a:cxn ang="0">
                  <a:pos x="13" y="9"/>
                </a:cxn>
                <a:cxn ang="0">
                  <a:pos x="14" y="9"/>
                </a:cxn>
                <a:cxn ang="0">
                  <a:pos x="14" y="9"/>
                </a:cxn>
                <a:cxn ang="0">
                  <a:pos x="14" y="9"/>
                </a:cxn>
                <a:cxn ang="0">
                  <a:pos x="16" y="9"/>
                </a:cxn>
                <a:cxn ang="0">
                  <a:pos x="16" y="7"/>
                </a:cxn>
                <a:cxn ang="0">
                  <a:pos x="18" y="7"/>
                </a:cxn>
                <a:cxn ang="0">
                  <a:pos x="18" y="7"/>
                </a:cxn>
                <a:cxn ang="0">
                  <a:pos x="18" y="5"/>
                </a:cxn>
                <a:cxn ang="0">
                  <a:pos x="19" y="5"/>
                </a:cxn>
                <a:cxn ang="0">
                  <a:pos x="18" y="3"/>
                </a:cxn>
                <a:cxn ang="0">
                  <a:pos x="16" y="2"/>
                </a:cxn>
                <a:cxn ang="0">
                  <a:pos x="16" y="2"/>
                </a:cxn>
                <a:cxn ang="0">
                  <a:pos x="14" y="2"/>
                </a:cxn>
                <a:cxn ang="0">
                  <a:pos x="14" y="0"/>
                </a:cxn>
                <a:cxn ang="0">
                  <a:pos x="13" y="0"/>
                </a:cxn>
                <a:cxn ang="0">
                  <a:pos x="11" y="0"/>
                </a:cxn>
                <a:cxn ang="0">
                  <a:pos x="10" y="2"/>
                </a:cxn>
                <a:cxn ang="0">
                  <a:pos x="10" y="2"/>
                </a:cxn>
                <a:cxn ang="0">
                  <a:pos x="8" y="2"/>
                </a:cxn>
                <a:cxn ang="0">
                  <a:pos x="7" y="2"/>
                </a:cxn>
                <a:cxn ang="0">
                  <a:pos x="5" y="2"/>
                </a:cxn>
                <a:cxn ang="0">
                  <a:pos x="3" y="2"/>
                </a:cxn>
                <a:cxn ang="0">
                  <a:pos x="2" y="2"/>
                </a:cxn>
                <a:cxn ang="0">
                  <a:pos x="0" y="3"/>
                </a:cxn>
                <a:cxn ang="0">
                  <a:pos x="0" y="5"/>
                </a:cxn>
              </a:cxnLst>
              <a:rect l="0" t="0" r="r" b="b"/>
              <a:pathLst>
                <a:path w="19" h="9">
                  <a:moveTo>
                    <a:pt x="0" y="5"/>
                  </a:moveTo>
                  <a:lnTo>
                    <a:pt x="0" y="7"/>
                  </a:lnTo>
                  <a:lnTo>
                    <a:pt x="2" y="7"/>
                  </a:lnTo>
                  <a:lnTo>
                    <a:pt x="3" y="7"/>
                  </a:lnTo>
                  <a:lnTo>
                    <a:pt x="7" y="9"/>
                  </a:lnTo>
                  <a:lnTo>
                    <a:pt x="8" y="9"/>
                  </a:lnTo>
                  <a:lnTo>
                    <a:pt x="10" y="9"/>
                  </a:lnTo>
                  <a:lnTo>
                    <a:pt x="13" y="9"/>
                  </a:lnTo>
                  <a:lnTo>
                    <a:pt x="14" y="9"/>
                  </a:lnTo>
                  <a:lnTo>
                    <a:pt x="14" y="9"/>
                  </a:lnTo>
                  <a:lnTo>
                    <a:pt x="14" y="9"/>
                  </a:lnTo>
                  <a:lnTo>
                    <a:pt x="16" y="9"/>
                  </a:lnTo>
                  <a:lnTo>
                    <a:pt x="16" y="7"/>
                  </a:lnTo>
                  <a:lnTo>
                    <a:pt x="18" y="7"/>
                  </a:lnTo>
                  <a:lnTo>
                    <a:pt x="18" y="7"/>
                  </a:lnTo>
                  <a:lnTo>
                    <a:pt x="18" y="5"/>
                  </a:lnTo>
                  <a:lnTo>
                    <a:pt x="19" y="5"/>
                  </a:lnTo>
                  <a:lnTo>
                    <a:pt x="18" y="3"/>
                  </a:lnTo>
                  <a:lnTo>
                    <a:pt x="16" y="2"/>
                  </a:lnTo>
                  <a:lnTo>
                    <a:pt x="16" y="2"/>
                  </a:lnTo>
                  <a:lnTo>
                    <a:pt x="14" y="2"/>
                  </a:lnTo>
                  <a:lnTo>
                    <a:pt x="14" y="0"/>
                  </a:lnTo>
                  <a:lnTo>
                    <a:pt x="13" y="0"/>
                  </a:lnTo>
                  <a:lnTo>
                    <a:pt x="11" y="0"/>
                  </a:lnTo>
                  <a:lnTo>
                    <a:pt x="10" y="2"/>
                  </a:lnTo>
                  <a:lnTo>
                    <a:pt x="10" y="2"/>
                  </a:lnTo>
                  <a:lnTo>
                    <a:pt x="8" y="2"/>
                  </a:lnTo>
                  <a:lnTo>
                    <a:pt x="7" y="2"/>
                  </a:lnTo>
                  <a:lnTo>
                    <a:pt x="5" y="2"/>
                  </a:lnTo>
                  <a:lnTo>
                    <a:pt x="3" y="2"/>
                  </a:lnTo>
                  <a:lnTo>
                    <a:pt x="2" y="2"/>
                  </a:lnTo>
                  <a:lnTo>
                    <a:pt x="0" y="3"/>
                  </a:lnTo>
                  <a:lnTo>
                    <a:pt x="0"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98" name="Line 37"/>
            <p:cNvSpPr>
              <a:spLocks noChangeShapeType="1"/>
            </p:cNvSpPr>
            <p:nvPr/>
          </p:nvSpPr>
          <p:spPr bwMode="auto">
            <a:xfrm flipH="1" flipV="1">
              <a:off x="2347892" y="3322276"/>
              <a:ext cx="7337" cy="8661"/>
            </a:xfrm>
            <a:prstGeom prst="line">
              <a:avLst/>
            </a:prstGeom>
            <a:grpFill/>
            <a:ln w="19050">
              <a:solidFill>
                <a:schemeClr val="bg1">
                  <a:lumMod val="75000"/>
                  <a:alpha val="20000"/>
                </a:schemeClr>
              </a:solidFill>
              <a:round/>
              <a:headEnd/>
              <a:tailEnd/>
            </a:ln>
            <a:effectLst/>
          </p:spPr>
          <p:txBody>
            <a:bodyPr/>
            <a:lstStyle/>
            <a:p>
              <a:pPr>
                <a:defRPr/>
              </a:pPr>
              <a:endParaRPr lang="en-US" kern="0" dirty="0">
                <a:solidFill>
                  <a:srgbClr val="26547C">
                    <a:lumMod val="60000"/>
                    <a:lumOff val="40000"/>
                  </a:srgbClr>
                </a:solidFill>
              </a:endParaRPr>
            </a:p>
          </p:txBody>
        </p:sp>
        <p:sp>
          <p:nvSpPr>
            <p:cNvPr id="99" name="Freeform 487"/>
            <p:cNvSpPr>
              <a:spLocks/>
            </p:cNvSpPr>
            <p:nvPr/>
          </p:nvSpPr>
          <p:spPr bwMode="auto">
            <a:xfrm>
              <a:off x="2347892" y="3341331"/>
              <a:ext cx="11005" cy="19055"/>
            </a:xfrm>
            <a:custGeom>
              <a:avLst/>
              <a:gdLst/>
              <a:ahLst/>
              <a:cxnLst>
                <a:cxn ang="0">
                  <a:pos x="0" y="9"/>
                </a:cxn>
                <a:cxn ang="0">
                  <a:pos x="0" y="9"/>
                </a:cxn>
                <a:cxn ang="0">
                  <a:pos x="2" y="7"/>
                </a:cxn>
                <a:cxn ang="0">
                  <a:pos x="2" y="7"/>
                </a:cxn>
                <a:cxn ang="0">
                  <a:pos x="4" y="5"/>
                </a:cxn>
                <a:cxn ang="0">
                  <a:pos x="4" y="5"/>
                </a:cxn>
                <a:cxn ang="0">
                  <a:pos x="5" y="4"/>
                </a:cxn>
                <a:cxn ang="0">
                  <a:pos x="5" y="2"/>
                </a:cxn>
                <a:cxn ang="0">
                  <a:pos x="5" y="0"/>
                </a:cxn>
              </a:cxnLst>
              <a:rect l="0" t="0" r="r" b="b"/>
              <a:pathLst>
                <a:path w="5" h="9">
                  <a:moveTo>
                    <a:pt x="0" y="9"/>
                  </a:moveTo>
                  <a:lnTo>
                    <a:pt x="0" y="9"/>
                  </a:lnTo>
                  <a:lnTo>
                    <a:pt x="2" y="7"/>
                  </a:lnTo>
                  <a:lnTo>
                    <a:pt x="2" y="7"/>
                  </a:lnTo>
                  <a:lnTo>
                    <a:pt x="4" y="5"/>
                  </a:lnTo>
                  <a:lnTo>
                    <a:pt x="4" y="5"/>
                  </a:lnTo>
                  <a:lnTo>
                    <a:pt x="5" y="4"/>
                  </a:lnTo>
                  <a:lnTo>
                    <a:pt x="5" y="2"/>
                  </a:lnTo>
                  <a:lnTo>
                    <a:pt x="5"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0" name="Freeform 488"/>
            <p:cNvSpPr>
              <a:spLocks/>
            </p:cNvSpPr>
            <p:nvPr/>
          </p:nvSpPr>
          <p:spPr bwMode="auto">
            <a:xfrm>
              <a:off x="2355229" y="3374244"/>
              <a:ext cx="18342" cy="13858"/>
            </a:xfrm>
            <a:custGeom>
              <a:avLst/>
              <a:gdLst/>
              <a:ahLst/>
              <a:cxnLst>
                <a:cxn ang="0">
                  <a:pos x="3" y="2"/>
                </a:cxn>
                <a:cxn ang="0">
                  <a:pos x="0" y="5"/>
                </a:cxn>
                <a:cxn ang="0">
                  <a:pos x="1" y="5"/>
                </a:cxn>
                <a:cxn ang="0">
                  <a:pos x="1" y="5"/>
                </a:cxn>
                <a:cxn ang="0">
                  <a:pos x="3" y="5"/>
                </a:cxn>
                <a:cxn ang="0">
                  <a:pos x="4" y="7"/>
                </a:cxn>
                <a:cxn ang="0">
                  <a:pos x="4" y="7"/>
                </a:cxn>
                <a:cxn ang="0">
                  <a:pos x="6" y="7"/>
                </a:cxn>
                <a:cxn ang="0">
                  <a:pos x="6" y="7"/>
                </a:cxn>
                <a:cxn ang="0">
                  <a:pos x="8" y="7"/>
                </a:cxn>
                <a:cxn ang="0">
                  <a:pos x="8" y="0"/>
                </a:cxn>
                <a:cxn ang="0">
                  <a:pos x="4" y="0"/>
                </a:cxn>
                <a:cxn ang="0">
                  <a:pos x="3" y="2"/>
                </a:cxn>
              </a:cxnLst>
              <a:rect l="0" t="0" r="r" b="b"/>
              <a:pathLst>
                <a:path w="8" h="7">
                  <a:moveTo>
                    <a:pt x="3" y="2"/>
                  </a:moveTo>
                  <a:lnTo>
                    <a:pt x="0" y="5"/>
                  </a:lnTo>
                  <a:lnTo>
                    <a:pt x="1" y="5"/>
                  </a:lnTo>
                  <a:lnTo>
                    <a:pt x="1" y="5"/>
                  </a:lnTo>
                  <a:lnTo>
                    <a:pt x="3" y="5"/>
                  </a:lnTo>
                  <a:lnTo>
                    <a:pt x="4" y="7"/>
                  </a:lnTo>
                  <a:lnTo>
                    <a:pt x="4" y="7"/>
                  </a:lnTo>
                  <a:lnTo>
                    <a:pt x="6" y="7"/>
                  </a:lnTo>
                  <a:lnTo>
                    <a:pt x="6" y="7"/>
                  </a:lnTo>
                  <a:lnTo>
                    <a:pt x="8" y="7"/>
                  </a:lnTo>
                  <a:lnTo>
                    <a:pt x="8" y="0"/>
                  </a:lnTo>
                  <a:lnTo>
                    <a:pt x="4" y="0"/>
                  </a:lnTo>
                  <a:lnTo>
                    <a:pt x="3"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1" name="Freeform 489"/>
            <p:cNvSpPr>
              <a:spLocks/>
            </p:cNvSpPr>
            <p:nvPr/>
          </p:nvSpPr>
          <p:spPr bwMode="auto">
            <a:xfrm>
              <a:off x="2362565" y="3427944"/>
              <a:ext cx="16507" cy="10394"/>
            </a:xfrm>
            <a:custGeom>
              <a:avLst/>
              <a:gdLst/>
              <a:ahLst/>
              <a:cxnLst>
                <a:cxn ang="0">
                  <a:pos x="0" y="0"/>
                </a:cxn>
                <a:cxn ang="0">
                  <a:pos x="0" y="2"/>
                </a:cxn>
                <a:cxn ang="0">
                  <a:pos x="1" y="4"/>
                </a:cxn>
                <a:cxn ang="0">
                  <a:pos x="3" y="4"/>
                </a:cxn>
                <a:cxn ang="0">
                  <a:pos x="3" y="5"/>
                </a:cxn>
                <a:cxn ang="0">
                  <a:pos x="5" y="5"/>
                </a:cxn>
                <a:cxn ang="0">
                  <a:pos x="6" y="5"/>
                </a:cxn>
                <a:cxn ang="0">
                  <a:pos x="8" y="5"/>
                </a:cxn>
                <a:cxn ang="0">
                  <a:pos x="8" y="5"/>
                </a:cxn>
                <a:cxn ang="0">
                  <a:pos x="8" y="0"/>
                </a:cxn>
                <a:cxn ang="0">
                  <a:pos x="8" y="0"/>
                </a:cxn>
                <a:cxn ang="0">
                  <a:pos x="6" y="0"/>
                </a:cxn>
                <a:cxn ang="0">
                  <a:pos x="6" y="0"/>
                </a:cxn>
                <a:cxn ang="0">
                  <a:pos x="5" y="0"/>
                </a:cxn>
                <a:cxn ang="0">
                  <a:pos x="3" y="0"/>
                </a:cxn>
                <a:cxn ang="0">
                  <a:pos x="3" y="0"/>
                </a:cxn>
                <a:cxn ang="0">
                  <a:pos x="1" y="0"/>
                </a:cxn>
                <a:cxn ang="0">
                  <a:pos x="0" y="0"/>
                </a:cxn>
              </a:cxnLst>
              <a:rect l="0" t="0" r="r" b="b"/>
              <a:pathLst>
                <a:path w="8" h="5">
                  <a:moveTo>
                    <a:pt x="0" y="0"/>
                  </a:moveTo>
                  <a:lnTo>
                    <a:pt x="0" y="2"/>
                  </a:lnTo>
                  <a:lnTo>
                    <a:pt x="1" y="4"/>
                  </a:lnTo>
                  <a:lnTo>
                    <a:pt x="3" y="4"/>
                  </a:lnTo>
                  <a:lnTo>
                    <a:pt x="3" y="5"/>
                  </a:lnTo>
                  <a:lnTo>
                    <a:pt x="5" y="5"/>
                  </a:lnTo>
                  <a:lnTo>
                    <a:pt x="6" y="5"/>
                  </a:lnTo>
                  <a:lnTo>
                    <a:pt x="8" y="5"/>
                  </a:lnTo>
                  <a:lnTo>
                    <a:pt x="8" y="5"/>
                  </a:lnTo>
                  <a:lnTo>
                    <a:pt x="8" y="0"/>
                  </a:lnTo>
                  <a:lnTo>
                    <a:pt x="8" y="0"/>
                  </a:lnTo>
                  <a:lnTo>
                    <a:pt x="6" y="0"/>
                  </a:lnTo>
                  <a:lnTo>
                    <a:pt x="6" y="0"/>
                  </a:lnTo>
                  <a:lnTo>
                    <a:pt x="5" y="0"/>
                  </a:lnTo>
                  <a:lnTo>
                    <a:pt x="3" y="0"/>
                  </a:lnTo>
                  <a:lnTo>
                    <a:pt x="3" y="0"/>
                  </a:lnTo>
                  <a:lnTo>
                    <a:pt x="1"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2" name="Freeform 490"/>
            <p:cNvSpPr>
              <a:spLocks/>
            </p:cNvSpPr>
            <p:nvPr/>
          </p:nvSpPr>
          <p:spPr bwMode="auto">
            <a:xfrm>
              <a:off x="2369902" y="3455660"/>
              <a:ext cx="5502" cy="20787"/>
            </a:xfrm>
            <a:custGeom>
              <a:avLst/>
              <a:gdLst/>
              <a:ahLst/>
              <a:cxnLst>
                <a:cxn ang="0">
                  <a:pos x="2" y="10"/>
                </a:cxn>
                <a:cxn ang="0">
                  <a:pos x="3" y="9"/>
                </a:cxn>
                <a:cxn ang="0">
                  <a:pos x="3" y="9"/>
                </a:cxn>
                <a:cxn ang="0">
                  <a:pos x="3" y="7"/>
                </a:cxn>
                <a:cxn ang="0">
                  <a:pos x="3" y="5"/>
                </a:cxn>
                <a:cxn ang="0">
                  <a:pos x="2" y="5"/>
                </a:cxn>
                <a:cxn ang="0">
                  <a:pos x="2" y="3"/>
                </a:cxn>
                <a:cxn ang="0">
                  <a:pos x="2" y="2"/>
                </a:cxn>
                <a:cxn ang="0">
                  <a:pos x="2" y="0"/>
                </a:cxn>
                <a:cxn ang="0">
                  <a:pos x="2" y="2"/>
                </a:cxn>
                <a:cxn ang="0">
                  <a:pos x="2" y="3"/>
                </a:cxn>
                <a:cxn ang="0">
                  <a:pos x="0" y="3"/>
                </a:cxn>
                <a:cxn ang="0">
                  <a:pos x="0" y="5"/>
                </a:cxn>
                <a:cxn ang="0">
                  <a:pos x="0" y="7"/>
                </a:cxn>
                <a:cxn ang="0">
                  <a:pos x="2" y="9"/>
                </a:cxn>
                <a:cxn ang="0">
                  <a:pos x="2" y="9"/>
                </a:cxn>
                <a:cxn ang="0">
                  <a:pos x="2" y="10"/>
                </a:cxn>
              </a:cxnLst>
              <a:rect l="0" t="0" r="r" b="b"/>
              <a:pathLst>
                <a:path w="3" h="10">
                  <a:moveTo>
                    <a:pt x="2" y="10"/>
                  </a:moveTo>
                  <a:lnTo>
                    <a:pt x="3" y="9"/>
                  </a:lnTo>
                  <a:lnTo>
                    <a:pt x="3" y="9"/>
                  </a:lnTo>
                  <a:lnTo>
                    <a:pt x="3" y="7"/>
                  </a:lnTo>
                  <a:lnTo>
                    <a:pt x="3" y="5"/>
                  </a:lnTo>
                  <a:lnTo>
                    <a:pt x="2" y="5"/>
                  </a:lnTo>
                  <a:lnTo>
                    <a:pt x="2" y="3"/>
                  </a:lnTo>
                  <a:lnTo>
                    <a:pt x="2" y="2"/>
                  </a:lnTo>
                  <a:lnTo>
                    <a:pt x="2" y="0"/>
                  </a:lnTo>
                  <a:lnTo>
                    <a:pt x="2" y="2"/>
                  </a:lnTo>
                  <a:lnTo>
                    <a:pt x="2" y="3"/>
                  </a:lnTo>
                  <a:lnTo>
                    <a:pt x="0" y="3"/>
                  </a:lnTo>
                  <a:lnTo>
                    <a:pt x="0" y="5"/>
                  </a:lnTo>
                  <a:lnTo>
                    <a:pt x="0" y="7"/>
                  </a:lnTo>
                  <a:lnTo>
                    <a:pt x="2" y="9"/>
                  </a:lnTo>
                  <a:lnTo>
                    <a:pt x="2" y="9"/>
                  </a:lnTo>
                  <a:lnTo>
                    <a:pt x="2" y="1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3" name="Freeform 491"/>
            <p:cNvSpPr>
              <a:spLocks/>
            </p:cNvSpPr>
            <p:nvPr/>
          </p:nvSpPr>
          <p:spPr bwMode="auto">
            <a:xfrm>
              <a:off x="2397414" y="3490305"/>
              <a:ext cx="9171" cy="13858"/>
            </a:xfrm>
            <a:custGeom>
              <a:avLst/>
              <a:gdLst/>
              <a:ahLst/>
              <a:cxnLst>
                <a:cxn ang="0">
                  <a:pos x="0" y="0"/>
                </a:cxn>
                <a:cxn ang="0">
                  <a:pos x="0" y="6"/>
                </a:cxn>
                <a:cxn ang="0">
                  <a:pos x="4" y="4"/>
                </a:cxn>
                <a:cxn ang="0">
                  <a:pos x="0" y="0"/>
                </a:cxn>
              </a:cxnLst>
              <a:rect l="0" t="0" r="r" b="b"/>
              <a:pathLst>
                <a:path w="4" h="6">
                  <a:moveTo>
                    <a:pt x="0" y="0"/>
                  </a:moveTo>
                  <a:lnTo>
                    <a:pt x="0" y="6"/>
                  </a:lnTo>
                  <a:lnTo>
                    <a:pt x="4" y="4"/>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4" name="Freeform 492"/>
            <p:cNvSpPr>
              <a:spLocks/>
            </p:cNvSpPr>
            <p:nvPr/>
          </p:nvSpPr>
          <p:spPr bwMode="auto">
            <a:xfrm>
              <a:off x="2355229" y="3505895"/>
              <a:ext cx="9171" cy="12126"/>
            </a:xfrm>
            <a:custGeom>
              <a:avLst/>
              <a:gdLst/>
              <a:ahLst/>
              <a:cxnLst>
                <a:cxn ang="0">
                  <a:pos x="0" y="4"/>
                </a:cxn>
                <a:cxn ang="0">
                  <a:pos x="0" y="4"/>
                </a:cxn>
                <a:cxn ang="0">
                  <a:pos x="0" y="6"/>
                </a:cxn>
                <a:cxn ang="0">
                  <a:pos x="1" y="6"/>
                </a:cxn>
                <a:cxn ang="0">
                  <a:pos x="1" y="6"/>
                </a:cxn>
                <a:cxn ang="0">
                  <a:pos x="1" y="6"/>
                </a:cxn>
                <a:cxn ang="0">
                  <a:pos x="3" y="6"/>
                </a:cxn>
                <a:cxn ang="0">
                  <a:pos x="3" y="6"/>
                </a:cxn>
                <a:cxn ang="0">
                  <a:pos x="3" y="6"/>
                </a:cxn>
                <a:cxn ang="0">
                  <a:pos x="3" y="6"/>
                </a:cxn>
                <a:cxn ang="0">
                  <a:pos x="4" y="6"/>
                </a:cxn>
                <a:cxn ang="0">
                  <a:pos x="4" y="4"/>
                </a:cxn>
                <a:cxn ang="0">
                  <a:pos x="4" y="4"/>
                </a:cxn>
                <a:cxn ang="0">
                  <a:pos x="4" y="2"/>
                </a:cxn>
                <a:cxn ang="0">
                  <a:pos x="4" y="2"/>
                </a:cxn>
                <a:cxn ang="0">
                  <a:pos x="4" y="2"/>
                </a:cxn>
                <a:cxn ang="0">
                  <a:pos x="4" y="0"/>
                </a:cxn>
                <a:cxn ang="0">
                  <a:pos x="4" y="0"/>
                </a:cxn>
                <a:cxn ang="0">
                  <a:pos x="3" y="0"/>
                </a:cxn>
                <a:cxn ang="0">
                  <a:pos x="3" y="2"/>
                </a:cxn>
                <a:cxn ang="0">
                  <a:pos x="1" y="2"/>
                </a:cxn>
                <a:cxn ang="0">
                  <a:pos x="1" y="2"/>
                </a:cxn>
                <a:cxn ang="0">
                  <a:pos x="1" y="4"/>
                </a:cxn>
                <a:cxn ang="0">
                  <a:pos x="0" y="4"/>
                </a:cxn>
                <a:cxn ang="0">
                  <a:pos x="0" y="4"/>
                </a:cxn>
              </a:cxnLst>
              <a:rect l="0" t="0" r="r" b="b"/>
              <a:pathLst>
                <a:path w="4" h="6">
                  <a:moveTo>
                    <a:pt x="0" y="4"/>
                  </a:moveTo>
                  <a:lnTo>
                    <a:pt x="0" y="4"/>
                  </a:lnTo>
                  <a:lnTo>
                    <a:pt x="0" y="6"/>
                  </a:lnTo>
                  <a:lnTo>
                    <a:pt x="1" y="6"/>
                  </a:lnTo>
                  <a:lnTo>
                    <a:pt x="1" y="6"/>
                  </a:lnTo>
                  <a:lnTo>
                    <a:pt x="1" y="6"/>
                  </a:lnTo>
                  <a:lnTo>
                    <a:pt x="3" y="6"/>
                  </a:lnTo>
                  <a:lnTo>
                    <a:pt x="3" y="6"/>
                  </a:lnTo>
                  <a:lnTo>
                    <a:pt x="3" y="6"/>
                  </a:lnTo>
                  <a:lnTo>
                    <a:pt x="3" y="6"/>
                  </a:lnTo>
                  <a:lnTo>
                    <a:pt x="4" y="6"/>
                  </a:lnTo>
                  <a:lnTo>
                    <a:pt x="4" y="4"/>
                  </a:lnTo>
                  <a:lnTo>
                    <a:pt x="4" y="4"/>
                  </a:lnTo>
                  <a:lnTo>
                    <a:pt x="4" y="2"/>
                  </a:lnTo>
                  <a:lnTo>
                    <a:pt x="4" y="2"/>
                  </a:lnTo>
                  <a:lnTo>
                    <a:pt x="4" y="2"/>
                  </a:lnTo>
                  <a:lnTo>
                    <a:pt x="4" y="0"/>
                  </a:lnTo>
                  <a:lnTo>
                    <a:pt x="4" y="0"/>
                  </a:lnTo>
                  <a:lnTo>
                    <a:pt x="3" y="0"/>
                  </a:lnTo>
                  <a:lnTo>
                    <a:pt x="3" y="2"/>
                  </a:lnTo>
                  <a:lnTo>
                    <a:pt x="1" y="2"/>
                  </a:lnTo>
                  <a:lnTo>
                    <a:pt x="1" y="2"/>
                  </a:lnTo>
                  <a:lnTo>
                    <a:pt x="1" y="4"/>
                  </a:lnTo>
                  <a:lnTo>
                    <a:pt x="0" y="4"/>
                  </a:lnTo>
                  <a:lnTo>
                    <a:pt x="0"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5" name="Freeform 493"/>
            <p:cNvSpPr>
              <a:spLocks/>
            </p:cNvSpPr>
            <p:nvPr/>
          </p:nvSpPr>
          <p:spPr bwMode="auto">
            <a:xfrm>
              <a:off x="2340555" y="3575186"/>
              <a:ext cx="23844" cy="31181"/>
            </a:xfrm>
            <a:custGeom>
              <a:avLst/>
              <a:gdLst/>
              <a:ahLst/>
              <a:cxnLst>
                <a:cxn ang="0">
                  <a:pos x="0" y="12"/>
                </a:cxn>
                <a:cxn ang="0">
                  <a:pos x="0" y="12"/>
                </a:cxn>
                <a:cxn ang="0">
                  <a:pos x="0" y="14"/>
                </a:cxn>
                <a:cxn ang="0">
                  <a:pos x="0" y="14"/>
                </a:cxn>
                <a:cxn ang="0">
                  <a:pos x="2" y="14"/>
                </a:cxn>
                <a:cxn ang="0">
                  <a:pos x="2" y="15"/>
                </a:cxn>
                <a:cxn ang="0">
                  <a:pos x="2" y="15"/>
                </a:cxn>
                <a:cxn ang="0">
                  <a:pos x="3" y="15"/>
                </a:cxn>
                <a:cxn ang="0">
                  <a:pos x="3" y="15"/>
                </a:cxn>
                <a:cxn ang="0">
                  <a:pos x="5" y="15"/>
                </a:cxn>
                <a:cxn ang="0">
                  <a:pos x="5" y="15"/>
                </a:cxn>
                <a:cxn ang="0">
                  <a:pos x="7" y="14"/>
                </a:cxn>
                <a:cxn ang="0">
                  <a:pos x="8" y="14"/>
                </a:cxn>
                <a:cxn ang="0">
                  <a:pos x="10" y="12"/>
                </a:cxn>
                <a:cxn ang="0">
                  <a:pos x="11" y="12"/>
                </a:cxn>
                <a:cxn ang="0">
                  <a:pos x="11" y="10"/>
                </a:cxn>
                <a:cxn ang="0">
                  <a:pos x="11" y="10"/>
                </a:cxn>
                <a:cxn ang="0">
                  <a:pos x="11" y="8"/>
                </a:cxn>
                <a:cxn ang="0">
                  <a:pos x="11" y="7"/>
                </a:cxn>
                <a:cxn ang="0">
                  <a:pos x="11" y="7"/>
                </a:cxn>
                <a:cxn ang="0">
                  <a:pos x="11" y="5"/>
                </a:cxn>
                <a:cxn ang="0">
                  <a:pos x="11" y="3"/>
                </a:cxn>
                <a:cxn ang="0">
                  <a:pos x="11" y="3"/>
                </a:cxn>
                <a:cxn ang="0">
                  <a:pos x="11" y="1"/>
                </a:cxn>
                <a:cxn ang="0">
                  <a:pos x="11" y="0"/>
                </a:cxn>
                <a:cxn ang="0">
                  <a:pos x="7" y="0"/>
                </a:cxn>
                <a:cxn ang="0">
                  <a:pos x="5" y="3"/>
                </a:cxn>
                <a:cxn ang="0">
                  <a:pos x="3" y="3"/>
                </a:cxn>
                <a:cxn ang="0">
                  <a:pos x="3" y="5"/>
                </a:cxn>
                <a:cxn ang="0">
                  <a:pos x="2" y="7"/>
                </a:cxn>
                <a:cxn ang="0">
                  <a:pos x="0" y="8"/>
                </a:cxn>
                <a:cxn ang="0">
                  <a:pos x="0" y="8"/>
                </a:cxn>
                <a:cxn ang="0">
                  <a:pos x="0" y="10"/>
                </a:cxn>
                <a:cxn ang="0">
                  <a:pos x="0" y="12"/>
                </a:cxn>
              </a:cxnLst>
              <a:rect l="0" t="0" r="r" b="b"/>
              <a:pathLst>
                <a:path w="11" h="15">
                  <a:moveTo>
                    <a:pt x="0" y="12"/>
                  </a:moveTo>
                  <a:lnTo>
                    <a:pt x="0" y="12"/>
                  </a:lnTo>
                  <a:lnTo>
                    <a:pt x="0" y="14"/>
                  </a:lnTo>
                  <a:lnTo>
                    <a:pt x="0" y="14"/>
                  </a:lnTo>
                  <a:lnTo>
                    <a:pt x="2" y="14"/>
                  </a:lnTo>
                  <a:lnTo>
                    <a:pt x="2" y="15"/>
                  </a:lnTo>
                  <a:lnTo>
                    <a:pt x="2" y="15"/>
                  </a:lnTo>
                  <a:lnTo>
                    <a:pt x="3" y="15"/>
                  </a:lnTo>
                  <a:lnTo>
                    <a:pt x="3" y="15"/>
                  </a:lnTo>
                  <a:lnTo>
                    <a:pt x="5" y="15"/>
                  </a:lnTo>
                  <a:lnTo>
                    <a:pt x="5" y="15"/>
                  </a:lnTo>
                  <a:lnTo>
                    <a:pt x="7" y="14"/>
                  </a:lnTo>
                  <a:lnTo>
                    <a:pt x="8" y="14"/>
                  </a:lnTo>
                  <a:lnTo>
                    <a:pt x="10" y="12"/>
                  </a:lnTo>
                  <a:lnTo>
                    <a:pt x="11" y="12"/>
                  </a:lnTo>
                  <a:lnTo>
                    <a:pt x="11" y="10"/>
                  </a:lnTo>
                  <a:lnTo>
                    <a:pt x="11" y="10"/>
                  </a:lnTo>
                  <a:lnTo>
                    <a:pt x="11" y="8"/>
                  </a:lnTo>
                  <a:lnTo>
                    <a:pt x="11" y="7"/>
                  </a:lnTo>
                  <a:lnTo>
                    <a:pt x="11" y="7"/>
                  </a:lnTo>
                  <a:lnTo>
                    <a:pt x="11" y="5"/>
                  </a:lnTo>
                  <a:lnTo>
                    <a:pt x="11" y="3"/>
                  </a:lnTo>
                  <a:lnTo>
                    <a:pt x="11" y="3"/>
                  </a:lnTo>
                  <a:lnTo>
                    <a:pt x="11" y="1"/>
                  </a:lnTo>
                  <a:lnTo>
                    <a:pt x="11" y="0"/>
                  </a:lnTo>
                  <a:lnTo>
                    <a:pt x="7" y="0"/>
                  </a:lnTo>
                  <a:lnTo>
                    <a:pt x="5" y="3"/>
                  </a:lnTo>
                  <a:lnTo>
                    <a:pt x="3" y="3"/>
                  </a:lnTo>
                  <a:lnTo>
                    <a:pt x="3" y="5"/>
                  </a:lnTo>
                  <a:lnTo>
                    <a:pt x="2" y="7"/>
                  </a:lnTo>
                  <a:lnTo>
                    <a:pt x="0" y="8"/>
                  </a:lnTo>
                  <a:lnTo>
                    <a:pt x="0" y="8"/>
                  </a:lnTo>
                  <a:lnTo>
                    <a:pt x="0" y="10"/>
                  </a:lnTo>
                  <a:lnTo>
                    <a:pt x="0"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6" name="Freeform 494"/>
            <p:cNvSpPr>
              <a:spLocks/>
            </p:cNvSpPr>
            <p:nvPr/>
          </p:nvSpPr>
          <p:spPr bwMode="auto">
            <a:xfrm>
              <a:off x="1733448" y="3183695"/>
              <a:ext cx="14673" cy="12126"/>
            </a:xfrm>
            <a:custGeom>
              <a:avLst/>
              <a:gdLst/>
              <a:ahLst/>
              <a:cxnLst>
                <a:cxn ang="0">
                  <a:pos x="0" y="0"/>
                </a:cxn>
                <a:cxn ang="0">
                  <a:pos x="0" y="6"/>
                </a:cxn>
                <a:cxn ang="0">
                  <a:pos x="0" y="6"/>
                </a:cxn>
                <a:cxn ang="0">
                  <a:pos x="0" y="6"/>
                </a:cxn>
                <a:cxn ang="0">
                  <a:pos x="0" y="6"/>
                </a:cxn>
                <a:cxn ang="0">
                  <a:pos x="1" y="6"/>
                </a:cxn>
                <a:cxn ang="0">
                  <a:pos x="1" y="6"/>
                </a:cxn>
                <a:cxn ang="0">
                  <a:pos x="1" y="6"/>
                </a:cxn>
                <a:cxn ang="0">
                  <a:pos x="3" y="6"/>
                </a:cxn>
                <a:cxn ang="0">
                  <a:pos x="3" y="6"/>
                </a:cxn>
                <a:cxn ang="0">
                  <a:pos x="3" y="6"/>
                </a:cxn>
                <a:cxn ang="0">
                  <a:pos x="4" y="4"/>
                </a:cxn>
                <a:cxn ang="0">
                  <a:pos x="4" y="4"/>
                </a:cxn>
                <a:cxn ang="0">
                  <a:pos x="6" y="4"/>
                </a:cxn>
                <a:cxn ang="0">
                  <a:pos x="6" y="2"/>
                </a:cxn>
                <a:cxn ang="0">
                  <a:pos x="7" y="2"/>
                </a:cxn>
                <a:cxn ang="0">
                  <a:pos x="7" y="0"/>
                </a:cxn>
                <a:cxn ang="0">
                  <a:pos x="7" y="0"/>
                </a:cxn>
                <a:cxn ang="0">
                  <a:pos x="6" y="0"/>
                </a:cxn>
                <a:cxn ang="0">
                  <a:pos x="6" y="0"/>
                </a:cxn>
                <a:cxn ang="0">
                  <a:pos x="4" y="0"/>
                </a:cxn>
                <a:cxn ang="0">
                  <a:pos x="3" y="0"/>
                </a:cxn>
                <a:cxn ang="0">
                  <a:pos x="3" y="0"/>
                </a:cxn>
                <a:cxn ang="0">
                  <a:pos x="1" y="0"/>
                </a:cxn>
                <a:cxn ang="0">
                  <a:pos x="0" y="0"/>
                </a:cxn>
                <a:cxn ang="0">
                  <a:pos x="0" y="0"/>
                </a:cxn>
              </a:cxnLst>
              <a:rect l="0" t="0" r="r" b="b"/>
              <a:pathLst>
                <a:path w="7" h="6">
                  <a:moveTo>
                    <a:pt x="0" y="0"/>
                  </a:moveTo>
                  <a:lnTo>
                    <a:pt x="0" y="6"/>
                  </a:lnTo>
                  <a:lnTo>
                    <a:pt x="0" y="6"/>
                  </a:lnTo>
                  <a:lnTo>
                    <a:pt x="0" y="6"/>
                  </a:lnTo>
                  <a:lnTo>
                    <a:pt x="0" y="6"/>
                  </a:lnTo>
                  <a:lnTo>
                    <a:pt x="1" y="6"/>
                  </a:lnTo>
                  <a:lnTo>
                    <a:pt x="1" y="6"/>
                  </a:lnTo>
                  <a:lnTo>
                    <a:pt x="1" y="6"/>
                  </a:lnTo>
                  <a:lnTo>
                    <a:pt x="3" y="6"/>
                  </a:lnTo>
                  <a:lnTo>
                    <a:pt x="3" y="6"/>
                  </a:lnTo>
                  <a:lnTo>
                    <a:pt x="3" y="6"/>
                  </a:lnTo>
                  <a:lnTo>
                    <a:pt x="4" y="4"/>
                  </a:lnTo>
                  <a:lnTo>
                    <a:pt x="4" y="4"/>
                  </a:lnTo>
                  <a:lnTo>
                    <a:pt x="6" y="4"/>
                  </a:lnTo>
                  <a:lnTo>
                    <a:pt x="6" y="2"/>
                  </a:lnTo>
                  <a:lnTo>
                    <a:pt x="7" y="2"/>
                  </a:lnTo>
                  <a:lnTo>
                    <a:pt x="7" y="0"/>
                  </a:lnTo>
                  <a:lnTo>
                    <a:pt x="7" y="0"/>
                  </a:lnTo>
                  <a:lnTo>
                    <a:pt x="6" y="0"/>
                  </a:lnTo>
                  <a:lnTo>
                    <a:pt x="6" y="0"/>
                  </a:lnTo>
                  <a:lnTo>
                    <a:pt x="4" y="0"/>
                  </a:lnTo>
                  <a:lnTo>
                    <a:pt x="3" y="0"/>
                  </a:lnTo>
                  <a:lnTo>
                    <a:pt x="3" y="0"/>
                  </a:lnTo>
                  <a:lnTo>
                    <a:pt x="1" y="0"/>
                  </a:lnTo>
                  <a:lnTo>
                    <a:pt x="0"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7" name="Freeform 495"/>
            <p:cNvSpPr>
              <a:spLocks/>
            </p:cNvSpPr>
            <p:nvPr/>
          </p:nvSpPr>
          <p:spPr bwMode="auto">
            <a:xfrm>
              <a:off x="1882015" y="3012201"/>
              <a:ext cx="18342" cy="6929"/>
            </a:xfrm>
            <a:custGeom>
              <a:avLst/>
              <a:gdLst/>
              <a:ahLst/>
              <a:cxnLst>
                <a:cxn ang="0">
                  <a:pos x="0" y="0"/>
                </a:cxn>
                <a:cxn ang="0">
                  <a:pos x="0" y="0"/>
                </a:cxn>
                <a:cxn ang="0">
                  <a:pos x="0" y="0"/>
                </a:cxn>
                <a:cxn ang="0">
                  <a:pos x="0" y="0"/>
                </a:cxn>
                <a:cxn ang="0">
                  <a:pos x="0" y="1"/>
                </a:cxn>
                <a:cxn ang="0">
                  <a:pos x="0" y="1"/>
                </a:cxn>
                <a:cxn ang="0">
                  <a:pos x="0" y="1"/>
                </a:cxn>
                <a:cxn ang="0">
                  <a:pos x="0" y="3"/>
                </a:cxn>
                <a:cxn ang="0">
                  <a:pos x="0" y="3"/>
                </a:cxn>
                <a:cxn ang="0">
                  <a:pos x="2" y="3"/>
                </a:cxn>
                <a:cxn ang="0">
                  <a:pos x="3" y="3"/>
                </a:cxn>
                <a:cxn ang="0">
                  <a:pos x="3" y="1"/>
                </a:cxn>
                <a:cxn ang="0">
                  <a:pos x="5" y="1"/>
                </a:cxn>
                <a:cxn ang="0">
                  <a:pos x="5" y="1"/>
                </a:cxn>
                <a:cxn ang="0">
                  <a:pos x="7" y="1"/>
                </a:cxn>
                <a:cxn ang="0">
                  <a:pos x="7" y="1"/>
                </a:cxn>
                <a:cxn ang="0">
                  <a:pos x="8" y="1"/>
                </a:cxn>
                <a:cxn ang="0">
                  <a:pos x="7" y="0"/>
                </a:cxn>
                <a:cxn ang="0">
                  <a:pos x="7" y="0"/>
                </a:cxn>
                <a:cxn ang="0">
                  <a:pos x="5" y="0"/>
                </a:cxn>
                <a:cxn ang="0">
                  <a:pos x="5" y="0"/>
                </a:cxn>
                <a:cxn ang="0">
                  <a:pos x="3" y="0"/>
                </a:cxn>
                <a:cxn ang="0">
                  <a:pos x="3" y="0"/>
                </a:cxn>
                <a:cxn ang="0">
                  <a:pos x="2" y="0"/>
                </a:cxn>
                <a:cxn ang="0">
                  <a:pos x="0" y="0"/>
                </a:cxn>
              </a:cxnLst>
              <a:rect l="0" t="0" r="r" b="b"/>
              <a:pathLst>
                <a:path w="8" h="3">
                  <a:moveTo>
                    <a:pt x="0" y="0"/>
                  </a:moveTo>
                  <a:lnTo>
                    <a:pt x="0" y="0"/>
                  </a:lnTo>
                  <a:lnTo>
                    <a:pt x="0" y="0"/>
                  </a:lnTo>
                  <a:lnTo>
                    <a:pt x="0" y="0"/>
                  </a:lnTo>
                  <a:lnTo>
                    <a:pt x="0" y="1"/>
                  </a:lnTo>
                  <a:lnTo>
                    <a:pt x="0" y="1"/>
                  </a:lnTo>
                  <a:lnTo>
                    <a:pt x="0" y="1"/>
                  </a:lnTo>
                  <a:lnTo>
                    <a:pt x="0" y="3"/>
                  </a:lnTo>
                  <a:lnTo>
                    <a:pt x="0" y="3"/>
                  </a:lnTo>
                  <a:lnTo>
                    <a:pt x="2" y="3"/>
                  </a:lnTo>
                  <a:lnTo>
                    <a:pt x="3" y="3"/>
                  </a:lnTo>
                  <a:lnTo>
                    <a:pt x="3" y="1"/>
                  </a:lnTo>
                  <a:lnTo>
                    <a:pt x="5" y="1"/>
                  </a:lnTo>
                  <a:lnTo>
                    <a:pt x="5" y="1"/>
                  </a:lnTo>
                  <a:lnTo>
                    <a:pt x="7" y="1"/>
                  </a:lnTo>
                  <a:lnTo>
                    <a:pt x="7" y="1"/>
                  </a:lnTo>
                  <a:lnTo>
                    <a:pt x="8" y="1"/>
                  </a:lnTo>
                  <a:lnTo>
                    <a:pt x="7" y="0"/>
                  </a:lnTo>
                  <a:lnTo>
                    <a:pt x="7" y="0"/>
                  </a:lnTo>
                  <a:lnTo>
                    <a:pt x="5" y="0"/>
                  </a:lnTo>
                  <a:lnTo>
                    <a:pt x="5" y="0"/>
                  </a:lnTo>
                  <a:lnTo>
                    <a:pt x="3" y="0"/>
                  </a:lnTo>
                  <a:lnTo>
                    <a:pt x="3" y="0"/>
                  </a:lnTo>
                  <a:lnTo>
                    <a:pt x="2"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8" name="Freeform 496"/>
            <p:cNvSpPr>
              <a:spLocks/>
            </p:cNvSpPr>
            <p:nvPr/>
          </p:nvSpPr>
          <p:spPr bwMode="auto">
            <a:xfrm>
              <a:off x="1900356" y="2989682"/>
              <a:ext cx="38517" cy="51968"/>
            </a:xfrm>
            <a:custGeom>
              <a:avLst/>
              <a:gdLst/>
              <a:ahLst/>
              <a:cxnLst>
                <a:cxn ang="0">
                  <a:pos x="8" y="5"/>
                </a:cxn>
                <a:cxn ang="0">
                  <a:pos x="2" y="0"/>
                </a:cxn>
                <a:cxn ang="0">
                  <a:pos x="0" y="0"/>
                </a:cxn>
                <a:cxn ang="0">
                  <a:pos x="8" y="0"/>
                </a:cxn>
                <a:cxn ang="0">
                  <a:pos x="8" y="2"/>
                </a:cxn>
                <a:cxn ang="0">
                  <a:pos x="8" y="2"/>
                </a:cxn>
                <a:cxn ang="0">
                  <a:pos x="10" y="4"/>
                </a:cxn>
                <a:cxn ang="0">
                  <a:pos x="10" y="4"/>
                </a:cxn>
                <a:cxn ang="0">
                  <a:pos x="11" y="5"/>
                </a:cxn>
                <a:cxn ang="0">
                  <a:pos x="13" y="5"/>
                </a:cxn>
                <a:cxn ang="0">
                  <a:pos x="13" y="5"/>
                </a:cxn>
                <a:cxn ang="0">
                  <a:pos x="14" y="5"/>
                </a:cxn>
                <a:cxn ang="0">
                  <a:pos x="14" y="7"/>
                </a:cxn>
                <a:cxn ang="0">
                  <a:pos x="16" y="9"/>
                </a:cxn>
                <a:cxn ang="0">
                  <a:pos x="16" y="11"/>
                </a:cxn>
                <a:cxn ang="0">
                  <a:pos x="16" y="12"/>
                </a:cxn>
                <a:cxn ang="0">
                  <a:pos x="18" y="12"/>
                </a:cxn>
                <a:cxn ang="0">
                  <a:pos x="18" y="14"/>
                </a:cxn>
                <a:cxn ang="0">
                  <a:pos x="18" y="16"/>
                </a:cxn>
                <a:cxn ang="0">
                  <a:pos x="18" y="18"/>
                </a:cxn>
                <a:cxn ang="0">
                  <a:pos x="18" y="18"/>
                </a:cxn>
                <a:cxn ang="0">
                  <a:pos x="18" y="19"/>
                </a:cxn>
                <a:cxn ang="0">
                  <a:pos x="18" y="19"/>
                </a:cxn>
                <a:cxn ang="0">
                  <a:pos x="18" y="21"/>
                </a:cxn>
                <a:cxn ang="0">
                  <a:pos x="16" y="23"/>
                </a:cxn>
                <a:cxn ang="0">
                  <a:pos x="16" y="23"/>
                </a:cxn>
                <a:cxn ang="0">
                  <a:pos x="16" y="25"/>
                </a:cxn>
                <a:cxn ang="0">
                  <a:pos x="14" y="25"/>
                </a:cxn>
                <a:cxn ang="0">
                  <a:pos x="14" y="23"/>
                </a:cxn>
                <a:cxn ang="0">
                  <a:pos x="14" y="21"/>
                </a:cxn>
                <a:cxn ang="0">
                  <a:pos x="14" y="19"/>
                </a:cxn>
                <a:cxn ang="0">
                  <a:pos x="13" y="16"/>
                </a:cxn>
                <a:cxn ang="0">
                  <a:pos x="13" y="14"/>
                </a:cxn>
                <a:cxn ang="0">
                  <a:pos x="13" y="12"/>
                </a:cxn>
                <a:cxn ang="0">
                  <a:pos x="13" y="11"/>
                </a:cxn>
                <a:cxn ang="0">
                  <a:pos x="13" y="11"/>
                </a:cxn>
                <a:cxn ang="0">
                  <a:pos x="13" y="11"/>
                </a:cxn>
                <a:cxn ang="0">
                  <a:pos x="11" y="9"/>
                </a:cxn>
                <a:cxn ang="0">
                  <a:pos x="10" y="9"/>
                </a:cxn>
                <a:cxn ang="0">
                  <a:pos x="10" y="9"/>
                </a:cxn>
                <a:cxn ang="0">
                  <a:pos x="8" y="9"/>
                </a:cxn>
                <a:cxn ang="0">
                  <a:pos x="8" y="7"/>
                </a:cxn>
                <a:cxn ang="0">
                  <a:pos x="8" y="7"/>
                </a:cxn>
                <a:cxn ang="0">
                  <a:pos x="8" y="5"/>
                </a:cxn>
              </a:cxnLst>
              <a:rect l="0" t="0" r="r" b="b"/>
              <a:pathLst>
                <a:path w="18" h="25">
                  <a:moveTo>
                    <a:pt x="8" y="5"/>
                  </a:moveTo>
                  <a:lnTo>
                    <a:pt x="2" y="0"/>
                  </a:lnTo>
                  <a:lnTo>
                    <a:pt x="0" y="0"/>
                  </a:lnTo>
                  <a:lnTo>
                    <a:pt x="8" y="0"/>
                  </a:lnTo>
                  <a:lnTo>
                    <a:pt x="8" y="2"/>
                  </a:lnTo>
                  <a:lnTo>
                    <a:pt x="8" y="2"/>
                  </a:lnTo>
                  <a:lnTo>
                    <a:pt x="10" y="4"/>
                  </a:lnTo>
                  <a:lnTo>
                    <a:pt x="10" y="4"/>
                  </a:lnTo>
                  <a:lnTo>
                    <a:pt x="11" y="5"/>
                  </a:lnTo>
                  <a:lnTo>
                    <a:pt x="13" y="5"/>
                  </a:lnTo>
                  <a:lnTo>
                    <a:pt x="13" y="5"/>
                  </a:lnTo>
                  <a:lnTo>
                    <a:pt x="14" y="5"/>
                  </a:lnTo>
                  <a:lnTo>
                    <a:pt x="14" y="7"/>
                  </a:lnTo>
                  <a:lnTo>
                    <a:pt x="16" y="9"/>
                  </a:lnTo>
                  <a:lnTo>
                    <a:pt x="16" y="11"/>
                  </a:lnTo>
                  <a:lnTo>
                    <a:pt x="16" y="12"/>
                  </a:lnTo>
                  <a:lnTo>
                    <a:pt x="18" y="12"/>
                  </a:lnTo>
                  <a:lnTo>
                    <a:pt x="18" y="14"/>
                  </a:lnTo>
                  <a:lnTo>
                    <a:pt x="18" y="16"/>
                  </a:lnTo>
                  <a:lnTo>
                    <a:pt x="18" y="18"/>
                  </a:lnTo>
                  <a:lnTo>
                    <a:pt x="18" y="18"/>
                  </a:lnTo>
                  <a:lnTo>
                    <a:pt x="18" y="19"/>
                  </a:lnTo>
                  <a:lnTo>
                    <a:pt x="18" y="19"/>
                  </a:lnTo>
                  <a:lnTo>
                    <a:pt x="18" y="21"/>
                  </a:lnTo>
                  <a:lnTo>
                    <a:pt x="16" y="23"/>
                  </a:lnTo>
                  <a:lnTo>
                    <a:pt x="16" y="23"/>
                  </a:lnTo>
                  <a:lnTo>
                    <a:pt x="16" y="25"/>
                  </a:lnTo>
                  <a:lnTo>
                    <a:pt x="14" y="25"/>
                  </a:lnTo>
                  <a:lnTo>
                    <a:pt x="14" y="23"/>
                  </a:lnTo>
                  <a:lnTo>
                    <a:pt x="14" y="21"/>
                  </a:lnTo>
                  <a:lnTo>
                    <a:pt x="14" y="19"/>
                  </a:lnTo>
                  <a:lnTo>
                    <a:pt x="13" y="16"/>
                  </a:lnTo>
                  <a:lnTo>
                    <a:pt x="13" y="14"/>
                  </a:lnTo>
                  <a:lnTo>
                    <a:pt x="13" y="12"/>
                  </a:lnTo>
                  <a:lnTo>
                    <a:pt x="13" y="11"/>
                  </a:lnTo>
                  <a:lnTo>
                    <a:pt x="13" y="11"/>
                  </a:lnTo>
                  <a:lnTo>
                    <a:pt x="13" y="11"/>
                  </a:lnTo>
                  <a:lnTo>
                    <a:pt x="11" y="9"/>
                  </a:lnTo>
                  <a:lnTo>
                    <a:pt x="10" y="9"/>
                  </a:lnTo>
                  <a:lnTo>
                    <a:pt x="10" y="9"/>
                  </a:lnTo>
                  <a:lnTo>
                    <a:pt x="8" y="9"/>
                  </a:lnTo>
                  <a:lnTo>
                    <a:pt x="8" y="7"/>
                  </a:lnTo>
                  <a:lnTo>
                    <a:pt x="8" y="7"/>
                  </a:lnTo>
                  <a:lnTo>
                    <a:pt x="8"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09" name="Freeform 497"/>
            <p:cNvSpPr>
              <a:spLocks/>
            </p:cNvSpPr>
            <p:nvPr/>
          </p:nvSpPr>
          <p:spPr bwMode="auto">
            <a:xfrm>
              <a:off x="1887517" y="3058972"/>
              <a:ext cx="27512" cy="50236"/>
            </a:xfrm>
            <a:custGeom>
              <a:avLst/>
              <a:gdLst/>
              <a:ahLst/>
              <a:cxnLst>
                <a:cxn ang="0">
                  <a:pos x="8" y="6"/>
                </a:cxn>
                <a:cxn ang="0">
                  <a:pos x="6" y="6"/>
                </a:cxn>
                <a:cxn ang="0">
                  <a:pos x="6" y="4"/>
                </a:cxn>
                <a:cxn ang="0">
                  <a:pos x="6" y="4"/>
                </a:cxn>
                <a:cxn ang="0">
                  <a:pos x="5" y="4"/>
                </a:cxn>
                <a:cxn ang="0">
                  <a:pos x="5" y="2"/>
                </a:cxn>
                <a:cxn ang="0">
                  <a:pos x="5" y="2"/>
                </a:cxn>
                <a:cxn ang="0">
                  <a:pos x="5" y="2"/>
                </a:cxn>
                <a:cxn ang="0">
                  <a:pos x="5" y="0"/>
                </a:cxn>
                <a:cxn ang="0">
                  <a:pos x="3" y="2"/>
                </a:cxn>
                <a:cxn ang="0">
                  <a:pos x="3" y="2"/>
                </a:cxn>
                <a:cxn ang="0">
                  <a:pos x="1" y="4"/>
                </a:cxn>
                <a:cxn ang="0">
                  <a:pos x="1" y="6"/>
                </a:cxn>
                <a:cxn ang="0">
                  <a:pos x="1" y="6"/>
                </a:cxn>
                <a:cxn ang="0">
                  <a:pos x="1" y="7"/>
                </a:cxn>
                <a:cxn ang="0">
                  <a:pos x="1" y="9"/>
                </a:cxn>
                <a:cxn ang="0">
                  <a:pos x="0" y="11"/>
                </a:cxn>
                <a:cxn ang="0">
                  <a:pos x="1" y="11"/>
                </a:cxn>
                <a:cxn ang="0">
                  <a:pos x="1" y="13"/>
                </a:cxn>
                <a:cxn ang="0">
                  <a:pos x="1" y="14"/>
                </a:cxn>
                <a:cxn ang="0">
                  <a:pos x="3" y="18"/>
                </a:cxn>
                <a:cxn ang="0">
                  <a:pos x="3" y="20"/>
                </a:cxn>
                <a:cxn ang="0">
                  <a:pos x="5" y="21"/>
                </a:cxn>
                <a:cxn ang="0">
                  <a:pos x="6" y="23"/>
                </a:cxn>
                <a:cxn ang="0">
                  <a:pos x="8" y="25"/>
                </a:cxn>
                <a:cxn ang="0">
                  <a:pos x="8" y="23"/>
                </a:cxn>
                <a:cxn ang="0">
                  <a:pos x="9" y="21"/>
                </a:cxn>
                <a:cxn ang="0">
                  <a:pos x="11" y="18"/>
                </a:cxn>
                <a:cxn ang="0">
                  <a:pos x="13" y="14"/>
                </a:cxn>
                <a:cxn ang="0">
                  <a:pos x="13" y="11"/>
                </a:cxn>
                <a:cxn ang="0">
                  <a:pos x="13" y="7"/>
                </a:cxn>
                <a:cxn ang="0">
                  <a:pos x="11" y="6"/>
                </a:cxn>
                <a:cxn ang="0">
                  <a:pos x="8" y="6"/>
                </a:cxn>
              </a:cxnLst>
              <a:rect l="0" t="0" r="r" b="b"/>
              <a:pathLst>
                <a:path w="13" h="25">
                  <a:moveTo>
                    <a:pt x="8" y="6"/>
                  </a:moveTo>
                  <a:lnTo>
                    <a:pt x="6" y="6"/>
                  </a:lnTo>
                  <a:lnTo>
                    <a:pt x="6" y="4"/>
                  </a:lnTo>
                  <a:lnTo>
                    <a:pt x="6" y="4"/>
                  </a:lnTo>
                  <a:lnTo>
                    <a:pt x="5" y="4"/>
                  </a:lnTo>
                  <a:lnTo>
                    <a:pt x="5" y="2"/>
                  </a:lnTo>
                  <a:lnTo>
                    <a:pt x="5" y="2"/>
                  </a:lnTo>
                  <a:lnTo>
                    <a:pt x="5" y="2"/>
                  </a:lnTo>
                  <a:lnTo>
                    <a:pt x="5" y="0"/>
                  </a:lnTo>
                  <a:lnTo>
                    <a:pt x="3" y="2"/>
                  </a:lnTo>
                  <a:lnTo>
                    <a:pt x="3" y="2"/>
                  </a:lnTo>
                  <a:lnTo>
                    <a:pt x="1" y="4"/>
                  </a:lnTo>
                  <a:lnTo>
                    <a:pt x="1" y="6"/>
                  </a:lnTo>
                  <a:lnTo>
                    <a:pt x="1" y="6"/>
                  </a:lnTo>
                  <a:lnTo>
                    <a:pt x="1" y="7"/>
                  </a:lnTo>
                  <a:lnTo>
                    <a:pt x="1" y="9"/>
                  </a:lnTo>
                  <a:lnTo>
                    <a:pt x="0" y="11"/>
                  </a:lnTo>
                  <a:lnTo>
                    <a:pt x="1" y="11"/>
                  </a:lnTo>
                  <a:lnTo>
                    <a:pt x="1" y="13"/>
                  </a:lnTo>
                  <a:lnTo>
                    <a:pt x="1" y="14"/>
                  </a:lnTo>
                  <a:lnTo>
                    <a:pt x="3" y="18"/>
                  </a:lnTo>
                  <a:lnTo>
                    <a:pt x="3" y="20"/>
                  </a:lnTo>
                  <a:lnTo>
                    <a:pt x="5" y="21"/>
                  </a:lnTo>
                  <a:lnTo>
                    <a:pt x="6" y="23"/>
                  </a:lnTo>
                  <a:lnTo>
                    <a:pt x="8" y="25"/>
                  </a:lnTo>
                  <a:lnTo>
                    <a:pt x="8" y="23"/>
                  </a:lnTo>
                  <a:lnTo>
                    <a:pt x="9" y="21"/>
                  </a:lnTo>
                  <a:lnTo>
                    <a:pt x="11" y="18"/>
                  </a:lnTo>
                  <a:lnTo>
                    <a:pt x="13" y="14"/>
                  </a:lnTo>
                  <a:lnTo>
                    <a:pt x="13" y="11"/>
                  </a:lnTo>
                  <a:lnTo>
                    <a:pt x="13" y="7"/>
                  </a:lnTo>
                  <a:lnTo>
                    <a:pt x="11" y="6"/>
                  </a:lnTo>
                  <a:lnTo>
                    <a:pt x="8" y="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0" name="Freeform 498"/>
            <p:cNvSpPr>
              <a:spLocks/>
            </p:cNvSpPr>
            <p:nvPr/>
          </p:nvSpPr>
          <p:spPr bwMode="auto">
            <a:xfrm>
              <a:off x="1938874" y="3052043"/>
              <a:ext cx="20176" cy="29448"/>
            </a:xfrm>
            <a:custGeom>
              <a:avLst/>
              <a:gdLst/>
              <a:ahLst/>
              <a:cxnLst>
                <a:cxn ang="0">
                  <a:pos x="0" y="0"/>
                </a:cxn>
                <a:cxn ang="0">
                  <a:pos x="1" y="2"/>
                </a:cxn>
                <a:cxn ang="0">
                  <a:pos x="3" y="2"/>
                </a:cxn>
                <a:cxn ang="0">
                  <a:pos x="3" y="3"/>
                </a:cxn>
                <a:cxn ang="0">
                  <a:pos x="4" y="3"/>
                </a:cxn>
                <a:cxn ang="0">
                  <a:pos x="6" y="5"/>
                </a:cxn>
                <a:cxn ang="0">
                  <a:pos x="8" y="7"/>
                </a:cxn>
                <a:cxn ang="0">
                  <a:pos x="8" y="7"/>
                </a:cxn>
                <a:cxn ang="0">
                  <a:pos x="9" y="9"/>
                </a:cxn>
                <a:cxn ang="0">
                  <a:pos x="9" y="9"/>
                </a:cxn>
                <a:cxn ang="0">
                  <a:pos x="9" y="9"/>
                </a:cxn>
                <a:cxn ang="0">
                  <a:pos x="8" y="10"/>
                </a:cxn>
                <a:cxn ang="0">
                  <a:pos x="8" y="10"/>
                </a:cxn>
                <a:cxn ang="0">
                  <a:pos x="8" y="12"/>
                </a:cxn>
                <a:cxn ang="0">
                  <a:pos x="8" y="12"/>
                </a:cxn>
                <a:cxn ang="0">
                  <a:pos x="8" y="12"/>
                </a:cxn>
                <a:cxn ang="0">
                  <a:pos x="8" y="14"/>
                </a:cxn>
                <a:cxn ang="0">
                  <a:pos x="6" y="12"/>
                </a:cxn>
                <a:cxn ang="0">
                  <a:pos x="3" y="10"/>
                </a:cxn>
                <a:cxn ang="0">
                  <a:pos x="3" y="9"/>
                </a:cxn>
                <a:cxn ang="0">
                  <a:pos x="1" y="7"/>
                </a:cxn>
                <a:cxn ang="0">
                  <a:pos x="0" y="5"/>
                </a:cxn>
                <a:cxn ang="0">
                  <a:pos x="0" y="3"/>
                </a:cxn>
                <a:cxn ang="0">
                  <a:pos x="0" y="2"/>
                </a:cxn>
                <a:cxn ang="0">
                  <a:pos x="0" y="0"/>
                </a:cxn>
              </a:cxnLst>
              <a:rect l="0" t="0" r="r" b="b"/>
              <a:pathLst>
                <a:path w="9" h="14">
                  <a:moveTo>
                    <a:pt x="0" y="0"/>
                  </a:moveTo>
                  <a:lnTo>
                    <a:pt x="1" y="2"/>
                  </a:lnTo>
                  <a:lnTo>
                    <a:pt x="3" y="2"/>
                  </a:lnTo>
                  <a:lnTo>
                    <a:pt x="3" y="3"/>
                  </a:lnTo>
                  <a:lnTo>
                    <a:pt x="4" y="3"/>
                  </a:lnTo>
                  <a:lnTo>
                    <a:pt x="6" y="5"/>
                  </a:lnTo>
                  <a:lnTo>
                    <a:pt x="8" y="7"/>
                  </a:lnTo>
                  <a:lnTo>
                    <a:pt x="8" y="7"/>
                  </a:lnTo>
                  <a:lnTo>
                    <a:pt x="9" y="9"/>
                  </a:lnTo>
                  <a:lnTo>
                    <a:pt x="9" y="9"/>
                  </a:lnTo>
                  <a:lnTo>
                    <a:pt x="9" y="9"/>
                  </a:lnTo>
                  <a:lnTo>
                    <a:pt x="8" y="10"/>
                  </a:lnTo>
                  <a:lnTo>
                    <a:pt x="8" y="10"/>
                  </a:lnTo>
                  <a:lnTo>
                    <a:pt x="8" y="12"/>
                  </a:lnTo>
                  <a:lnTo>
                    <a:pt x="8" y="12"/>
                  </a:lnTo>
                  <a:lnTo>
                    <a:pt x="8" y="12"/>
                  </a:lnTo>
                  <a:lnTo>
                    <a:pt x="8" y="14"/>
                  </a:lnTo>
                  <a:lnTo>
                    <a:pt x="6" y="12"/>
                  </a:lnTo>
                  <a:lnTo>
                    <a:pt x="3" y="10"/>
                  </a:lnTo>
                  <a:lnTo>
                    <a:pt x="3" y="9"/>
                  </a:lnTo>
                  <a:lnTo>
                    <a:pt x="1" y="7"/>
                  </a:lnTo>
                  <a:lnTo>
                    <a:pt x="0" y="5"/>
                  </a:lnTo>
                  <a:lnTo>
                    <a:pt x="0" y="3"/>
                  </a:lnTo>
                  <a:lnTo>
                    <a:pt x="0" y="2"/>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1" name="Freeform 499"/>
            <p:cNvSpPr>
              <a:spLocks/>
            </p:cNvSpPr>
            <p:nvPr/>
          </p:nvSpPr>
          <p:spPr bwMode="auto">
            <a:xfrm>
              <a:off x="1964552" y="3076295"/>
              <a:ext cx="9171" cy="22519"/>
            </a:xfrm>
            <a:custGeom>
              <a:avLst/>
              <a:gdLst/>
              <a:ahLst/>
              <a:cxnLst>
                <a:cxn ang="0">
                  <a:pos x="2" y="0"/>
                </a:cxn>
                <a:cxn ang="0">
                  <a:pos x="4" y="2"/>
                </a:cxn>
                <a:cxn ang="0">
                  <a:pos x="4" y="4"/>
                </a:cxn>
                <a:cxn ang="0">
                  <a:pos x="4" y="5"/>
                </a:cxn>
                <a:cxn ang="0">
                  <a:pos x="4" y="5"/>
                </a:cxn>
                <a:cxn ang="0">
                  <a:pos x="4" y="7"/>
                </a:cxn>
                <a:cxn ang="0">
                  <a:pos x="4" y="9"/>
                </a:cxn>
                <a:cxn ang="0">
                  <a:pos x="2" y="9"/>
                </a:cxn>
                <a:cxn ang="0">
                  <a:pos x="0" y="11"/>
                </a:cxn>
                <a:cxn ang="0">
                  <a:pos x="0" y="9"/>
                </a:cxn>
                <a:cxn ang="0">
                  <a:pos x="0" y="7"/>
                </a:cxn>
                <a:cxn ang="0">
                  <a:pos x="0" y="5"/>
                </a:cxn>
                <a:cxn ang="0">
                  <a:pos x="0" y="4"/>
                </a:cxn>
                <a:cxn ang="0">
                  <a:pos x="2" y="2"/>
                </a:cxn>
                <a:cxn ang="0">
                  <a:pos x="2" y="2"/>
                </a:cxn>
                <a:cxn ang="0">
                  <a:pos x="2" y="0"/>
                </a:cxn>
                <a:cxn ang="0">
                  <a:pos x="2" y="0"/>
                </a:cxn>
              </a:cxnLst>
              <a:rect l="0" t="0" r="r" b="b"/>
              <a:pathLst>
                <a:path w="4" h="11">
                  <a:moveTo>
                    <a:pt x="2" y="0"/>
                  </a:moveTo>
                  <a:lnTo>
                    <a:pt x="4" y="2"/>
                  </a:lnTo>
                  <a:lnTo>
                    <a:pt x="4" y="4"/>
                  </a:lnTo>
                  <a:lnTo>
                    <a:pt x="4" y="5"/>
                  </a:lnTo>
                  <a:lnTo>
                    <a:pt x="4" y="5"/>
                  </a:lnTo>
                  <a:lnTo>
                    <a:pt x="4" y="7"/>
                  </a:lnTo>
                  <a:lnTo>
                    <a:pt x="4" y="9"/>
                  </a:lnTo>
                  <a:lnTo>
                    <a:pt x="2" y="9"/>
                  </a:lnTo>
                  <a:lnTo>
                    <a:pt x="0" y="11"/>
                  </a:lnTo>
                  <a:lnTo>
                    <a:pt x="0" y="9"/>
                  </a:lnTo>
                  <a:lnTo>
                    <a:pt x="0" y="7"/>
                  </a:lnTo>
                  <a:lnTo>
                    <a:pt x="0" y="5"/>
                  </a:lnTo>
                  <a:lnTo>
                    <a:pt x="0" y="4"/>
                  </a:lnTo>
                  <a:lnTo>
                    <a:pt x="2" y="2"/>
                  </a:lnTo>
                  <a:lnTo>
                    <a:pt x="2" y="2"/>
                  </a:lnTo>
                  <a:lnTo>
                    <a:pt x="2" y="0"/>
                  </a:lnTo>
                  <a:lnTo>
                    <a:pt x="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2" name="Freeform 500"/>
            <p:cNvSpPr>
              <a:spLocks/>
            </p:cNvSpPr>
            <p:nvPr/>
          </p:nvSpPr>
          <p:spPr bwMode="auto">
            <a:xfrm>
              <a:off x="1964552" y="3112672"/>
              <a:ext cx="16507" cy="25984"/>
            </a:xfrm>
            <a:custGeom>
              <a:avLst/>
              <a:gdLst/>
              <a:ahLst/>
              <a:cxnLst>
                <a:cxn ang="0">
                  <a:pos x="7" y="12"/>
                </a:cxn>
                <a:cxn ang="0">
                  <a:pos x="7" y="10"/>
                </a:cxn>
                <a:cxn ang="0">
                  <a:pos x="5" y="8"/>
                </a:cxn>
                <a:cxn ang="0">
                  <a:pos x="5" y="7"/>
                </a:cxn>
                <a:cxn ang="0">
                  <a:pos x="5" y="7"/>
                </a:cxn>
                <a:cxn ang="0">
                  <a:pos x="4" y="5"/>
                </a:cxn>
                <a:cxn ang="0">
                  <a:pos x="4" y="3"/>
                </a:cxn>
                <a:cxn ang="0">
                  <a:pos x="4" y="1"/>
                </a:cxn>
                <a:cxn ang="0">
                  <a:pos x="4" y="0"/>
                </a:cxn>
                <a:cxn ang="0">
                  <a:pos x="2" y="3"/>
                </a:cxn>
                <a:cxn ang="0">
                  <a:pos x="2" y="7"/>
                </a:cxn>
                <a:cxn ang="0">
                  <a:pos x="0" y="8"/>
                </a:cxn>
                <a:cxn ang="0">
                  <a:pos x="0" y="10"/>
                </a:cxn>
                <a:cxn ang="0">
                  <a:pos x="2" y="12"/>
                </a:cxn>
                <a:cxn ang="0">
                  <a:pos x="2" y="12"/>
                </a:cxn>
                <a:cxn ang="0">
                  <a:pos x="4" y="12"/>
                </a:cxn>
                <a:cxn ang="0">
                  <a:pos x="7" y="12"/>
                </a:cxn>
              </a:cxnLst>
              <a:rect l="0" t="0" r="r" b="b"/>
              <a:pathLst>
                <a:path w="7" h="12">
                  <a:moveTo>
                    <a:pt x="7" y="12"/>
                  </a:moveTo>
                  <a:lnTo>
                    <a:pt x="7" y="10"/>
                  </a:lnTo>
                  <a:lnTo>
                    <a:pt x="5" y="8"/>
                  </a:lnTo>
                  <a:lnTo>
                    <a:pt x="5" y="7"/>
                  </a:lnTo>
                  <a:lnTo>
                    <a:pt x="5" y="7"/>
                  </a:lnTo>
                  <a:lnTo>
                    <a:pt x="4" y="5"/>
                  </a:lnTo>
                  <a:lnTo>
                    <a:pt x="4" y="3"/>
                  </a:lnTo>
                  <a:lnTo>
                    <a:pt x="4" y="1"/>
                  </a:lnTo>
                  <a:lnTo>
                    <a:pt x="4" y="0"/>
                  </a:lnTo>
                  <a:lnTo>
                    <a:pt x="2" y="3"/>
                  </a:lnTo>
                  <a:lnTo>
                    <a:pt x="2" y="7"/>
                  </a:lnTo>
                  <a:lnTo>
                    <a:pt x="0" y="8"/>
                  </a:lnTo>
                  <a:lnTo>
                    <a:pt x="0" y="10"/>
                  </a:lnTo>
                  <a:lnTo>
                    <a:pt x="2" y="12"/>
                  </a:lnTo>
                  <a:lnTo>
                    <a:pt x="2" y="12"/>
                  </a:lnTo>
                  <a:lnTo>
                    <a:pt x="4" y="12"/>
                  </a:lnTo>
                  <a:lnTo>
                    <a:pt x="7"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3" name="Freeform 501"/>
            <p:cNvSpPr>
              <a:spLocks/>
            </p:cNvSpPr>
            <p:nvPr/>
          </p:nvSpPr>
          <p:spPr bwMode="auto">
            <a:xfrm>
              <a:off x="1993899" y="3140388"/>
              <a:ext cx="20176" cy="32913"/>
            </a:xfrm>
            <a:custGeom>
              <a:avLst/>
              <a:gdLst/>
              <a:ahLst/>
              <a:cxnLst>
                <a:cxn ang="0">
                  <a:pos x="10" y="0"/>
                </a:cxn>
                <a:cxn ang="0">
                  <a:pos x="10" y="0"/>
                </a:cxn>
                <a:cxn ang="0">
                  <a:pos x="10" y="2"/>
                </a:cxn>
                <a:cxn ang="0">
                  <a:pos x="10" y="2"/>
                </a:cxn>
                <a:cxn ang="0">
                  <a:pos x="10" y="4"/>
                </a:cxn>
                <a:cxn ang="0">
                  <a:pos x="10" y="6"/>
                </a:cxn>
                <a:cxn ang="0">
                  <a:pos x="10" y="6"/>
                </a:cxn>
                <a:cxn ang="0">
                  <a:pos x="10" y="7"/>
                </a:cxn>
                <a:cxn ang="0">
                  <a:pos x="10" y="7"/>
                </a:cxn>
                <a:cxn ang="0">
                  <a:pos x="10" y="9"/>
                </a:cxn>
                <a:cxn ang="0">
                  <a:pos x="8" y="11"/>
                </a:cxn>
                <a:cxn ang="0">
                  <a:pos x="8" y="13"/>
                </a:cxn>
                <a:cxn ang="0">
                  <a:pos x="6" y="14"/>
                </a:cxn>
                <a:cxn ang="0">
                  <a:pos x="5" y="14"/>
                </a:cxn>
                <a:cxn ang="0">
                  <a:pos x="5" y="16"/>
                </a:cxn>
                <a:cxn ang="0">
                  <a:pos x="3" y="16"/>
                </a:cxn>
                <a:cxn ang="0">
                  <a:pos x="0" y="14"/>
                </a:cxn>
                <a:cxn ang="0">
                  <a:pos x="2" y="13"/>
                </a:cxn>
                <a:cxn ang="0">
                  <a:pos x="3" y="11"/>
                </a:cxn>
                <a:cxn ang="0">
                  <a:pos x="3" y="7"/>
                </a:cxn>
                <a:cxn ang="0">
                  <a:pos x="5" y="6"/>
                </a:cxn>
                <a:cxn ang="0">
                  <a:pos x="5" y="4"/>
                </a:cxn>
                <a:cxn ang="0">
                  <a:pos x="6" y="4"/>
                </a:cxn>
                <a:cxn ang="0">
                  <a:pos x="8" y="2"/>
                </a:cxn>
                <a:cxn ang="0">
                  <a:pos x="10" y="0"/>
                </a:cxn>
              </a:cxnLst>
              <a:rect l="0" t="0" r="r" b="b"/>
              <a:pathLst>
                <a:path w="10" h="16">
                  <a:moveTo>
                    <a:pt x="10" y="0"/>
                  </a:moveTo>
                  <a:lnTo>
                    <a:pt x="10" y="0"/>
                  </a:lnTo>
                  <a:lnTo>
                    <a:pt x="10" y="2"/>
                  </a:lnTo>
                  <a:lnTo>
                    <a:pt x="10" y="2"/>
                  </a:lnTo>
                  <a:lnTo>
                    <a:pt x="10" y="4"/>
                  </a:lnTo>
                  <a:lnTo>
                    <a:pt x="10" y="6"/>
                  </a:lnTo>
                  <a:lnTo>
                    <a:pt x="10" y="6"/>
                  </a:lnTo>
                  <a:lnTo>
                    <a:pt x="10" y="7"/>
                  </a:lnTo>
                  <a:lnTo>
                    <a:pt x="10" y="7"/>
                  </a:lnTo>
                  <a:lnTo>
                    <a:pt x="10" y="9"/>
                  </a:lnTo>
                  <a:lnTo>
                    <a:pt x="8" y="11"/>
                  </a:lnTo>
                  <a:lnTo>
                    <a:pt x="8" y="13"/>
                  </a:lnTo>
                  <a:lnTo>
                    <a:pt x="6" y="14"/>
                  </a:lnTo>
                  <a:lnTo>
                    <a:pt x="5" y="14"/>
                  </a:lnTo>
                  <a:lnTo>
                    <a:pt x="5" y="16"/>
                  </a:lnTo>
                  <a:lnTo>
                    <a:pt x="3" y="16"/>
                  </a:lnTo>
                  <a:lnTo>
                    <a:pt x="0" y="14"/>
                  </a:lnTo>
                  <a:lnTo>
                    <a:pt x="2" y="13"/>
                  </a:lnTo>
                  <a:lnTo>
                    <a:pt x="3" y="11"/>
                  </a:lnTo>
                  <a:lnTo>
                    <a:pt x="3" y="7"/>
                  </a:lnTo>
                  <a:lnTo>
                    <a:pt x="5" y="6"/>
                  </a:lnTo>
                  <a:lnTo>
                    <a:pt x="5" y="4"/>
                  </a:lnTo>
                  <a:lnTo>
                    <a:pt x="6" y="4"/>
                  </a:lnTo>
                  <a:lnTo>
                    <a:pt x="8" y="2"/>
                  </a:lnTo>
                  <a:lnTo>
                    <a:pt x="1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4" name="Freeform 502"/>
            <p:cNvSpPr>
              <a:spLocks/>
            </p:cNvSpPr>
            <p:nvPr/>
          </p:nvSpPr>
          <p:spPr bwMode="auto">
            <a:xfrm>
              <a:off x="1973723" y="3254718"/>
              <a:ext cx="88040" cy="57165"/>
            </a:xfrm>
            <a:custGeom>
              <a:avLst/>
              <a:gdLst/>
              <a:ahLst/>
              <a:cxnLst>
                <a:cxn ang="0">
                  <a:pos x="38" y="28"/>
                </a:cxn>
                <a:cxn ang="0">
                  <a:pos x="35" y="28"/>
                </a:cxn>
                <a:cxn ang="0">
                  <a:pos x="33" y="28"/>
                </a:cxn>
                <a:cxn ang="0">
                  <a:pos x="30" y="26"/>
                </a:cxn>
                <a:cxn ang="0">
                  <a:pos x="27" y="26"/>
                </a:cxn>
                <a:cxn ang="0">
                  <a:pos x="22" y="26"/>
                </a:cxn>
                <a:cxn ang="0">
                  <a:pos x="19" y="26"/>
                </a:cxn>
                <a:cxn ang="0">
                  <a:pos x="14" y="26"/>
                </a:cxn>
                <a:cxn ang="0">
                  <a:pos x="10" y="28"/>
                </a:cxn>
                <a:cxn ang="0">
                  <a:pos x="10" y="28"/>
                </a:cxn>
                <a:cxn ang="0">
                  <a:pos x="8" y="28"/>
                </a:cxn>
                <a:cxn ang="0">
                  <a:pos x="6" y="26"/>
                </a:cxn>
                <a:cxn ang="0">
                  <a:pos x="5" y="26"/>
                </a:cxn>
                <a:cxn ang="0">
                  <a:pos x="3" y="25"/>
                </a:cxn>
                <a:cxn ang="0">
                  <a:pos x="2" y="25"/>
                </a:cxn>
                <a:cxn ang="0">
                  <a:pos x="0" y="23"/>
                </a:cxn>
                <a:cxn ang="0">
                  <a:pos x="0" y="23"/>
                </a:cxn>
                <a:cxn ang="0">
                  <a:pos x="0" y="21"/>
                </a:cxn>
                <a:cxn ang="0">
                  <a:pos x="2" y="19"/>
                </a:cxn>
                <a:cxn ang="0">
                  <a:pos x="3" y="19"/>
                </a:cxn>
                <a:cxn ang="0">
                  <a:pos x="5" y="18"/>
                </a:cxn>
                <a:cxn ang="0">
                  <a:pos x="8" y="18"/>
                </a:cxn>
                <a:cxn ang="0">
                  <a:pos x="10" y="18"/>
                </a:cxn>
                <a:cxn ang="0">
                  <a:pos x="13" y="18"/>
                </a:cxn>
                <a:cxn ang="0">
                  <a:pos x="16" y="19"/>
                </a:cxn>
                <a:cxn ang="0">
                  <a:pos x="16" y="19"/>
                </a:cxn>
                <a:cxn ang="0">
                  <a:pos x="18" y="19"/>
                </a:cxn>
                <a:cxn ang="0">
                  <a:pos x="18" y="19"/>
                </a:cxn>
                <a:cxn ang="0">
                  <a:pos x="19" y="19"/>
                </a:cxn>
                <a:cxn ang="0">
                  <a:pos x="21" y="19"/>
                </a:cxn>
                <a:cxn ang="0">
                  <a:pos x="21" y="19"/>
                </a:cxn>
                <a:cxn ang="0">
                  <a:pos x="22" y="19"/>
                </a:cxn>
                <a:cxn ang="0">
                  <a:pos x="24" y="19"/>
                </a:cxn>
                <a:cxn ang="0">
                  <a:pos x="24" y="18"/>
                </a:cxn>
                <a:cxn ang="0">
                  <a:pos x="24" y="16"/>
                </a:cxn>
                <a:cxn ang="0">
                  <a:pos x="24" y="14"/>
                </a:cxn>
                <a:cxn ang="0">
                  <a:pos x="24" y="11"/>
                </a:cxn>
                <a:cxn ang="0">
                  <a:pos x="24" y="9"/>
                </a:cxn>
                <a:cxn ang="0">
                  <a:pos x="24" y="7"/>
                </a:cxn>
                <a:cxn ang="0">
                  <a:pos x="24" y="7"/>
                </a:cxn>
                <a:cxn ang="0">
                  <a:pos x="24" y="6"/>
                </a:cxn>
                <a:cxn ang="0">
                  <a:pos x="22" y="6"/>
                </a:cxn>
                <a:cxn ang="0">
                  <a:pos x="21" y="6"/>
                </a:cxn>
                <a:cxn ang="0">
                  <a:pos x="18" y="6"/>
                </a:cxn>
                <a:cxn ang="0">
                  <a:pos x="16" y="6"/>
                </a:cxn>
                <a:cxn ang="0">
                  <a:pos x="14" y="4"/>
                </a:cxn>
                <a:cxn ang="0">
                  <a:pos x="13" y="4"/>
                </a:cxn>
                <a:cxn ang="0">
                  <a:pos x="11" y="2"/>
                </a:cxn>
                <a:cxn ang="0">
                  <a:pos x="10" y="0"/>
                </a:cxn>
                <a:cxn ang="0">
                  <a:pos x="35" y="0"/>
                </a:cxn>
                <a:cxn ang="0">
                  <a:pos x="37" y="4"/>
                </a:cxn>
                <a:cxn ang="0">
                  <a:pos x="37" y="7"/>
                </a:cxn>
                <a:cxn ang="0">
                  <a:pos x="38" y="9"/>
                </a:cxn>
                <a:cxn ang="0">
                  <a:pos x="38" y="13"/>
                </a:cxn>
                <a:cxn ang="0">
                  <a:pos x="40" y="14"/>
                </a:cxn>
                <a:cxn ang="0">
                  <a:pos x="40" y="18"/>
                </a:cxn>
                <a:cxn ang="0">
                  <a:pos x="38" y="19"/>
                </a:cxn>
                <a:cxn ang="0">
                  <a:pos x="38" y="21"/>
                </a:cxn>
                <a:cxn ang="0">
                  <a:pos x="38" y="28"/>
                </a:cxn>
              </a:cxnLst>
              <a:rect l="0" t="0" r="r" b="b"/>
              <a:pathLst>
                <a:path w="40" h="28">
                  <a:moveTo>
                    <a:pt x="38" y="28"/>
                  </a:moveTo>
                  <a:lnTo>
                    <a:pt x="35" y="28"/>
                  </a:lnTo>
                  <a:lnTo>
                    <a:pt x="33" y="28"/>
                  </a:lnTo>
                  <a:lnTo>
                    <a:pt x="30" y="26"/>
                  </a:lnTo>
                  <a:lnTo>
                    <a:pt x="27" y="26"/>
                  </a:lnTo>
                  <a:lnTo>
                    <a:pt x="22" y="26"/>
                  </a:lnTo>
                  <a:lnTo>
                    <a:pt x="19" y="26"/>
                  </a:lnTo>
                  <a:lnTo>
                    <a:pt x="14" y="26"/>
                  </a:lnTo>
                  <a:lnTo>
                    <a:pt x="10" y="28"/>
                  </a:lnTo>
                  <a:lnTo>
                    <a:pt x="10" y="28"/>
                  </a:lnTo>
                  <a:lnTo>
                    <a:pt x="8" y="28"/>
                  </a:lnTo>
                  <a:lnTo>
                    <a:pt x="6" y="26"/>
                  </a:lnTo>
                  <a:lnTo>
                    <a:pt x="5" y="26"/>
                  </a:lnTo>
                  <a:lnTo>
                    <a:pt x="3" y="25"/>
                  </a:lnTo>
                  <a:lnTo>
                    <a:pt x="2" y="25"/>
                  </a:lnTo>
                  <a:lnTo>
                    <a:pt x="0" y="23"/>
                  </a:lnTo>
                  <a:lnTo>
                    <a:pt x="0" y="23"/>
                  </a:lnTo>
                  <a:lnTo>
                    <a:pt x="0" y="21"/>
                  </a:lnTo>
                  <a:lnTo>
                    <a:pt x="2" y="19"/>
                  </a:lnTo>
                  <a:lnTo>
                    <a:pt x="3" y="19"/>
                  </a:lnTo>
                  <a:lnTo>
                    <a:pt x="5" y="18"/>
                  </a:lnTo>
                  <a:lnTo>
                    <a:pt x="8" y="18"/>
                  </a:lnTo>
                  <a:lnTo>
                    <a:pt x="10" y="18"/>
                  </a:lnTo>
                  <a:lnTo>
                    <a:pt x="13" y="18"/>
                  </a:lnTo>
                  <a:lnTo>
                    <a:pt x="16" y="19"/>
                  </a:lnTo>
                  <a:lnTo>
                    <a:pt x="16" y="19"/>
                  </a:lnTo>
                  <a:lnTo>
                    <a:pt x="18" y="19"/>
                  </a:lnTo>
                  <a:lnTo>
                    <a:pt x="18" y="19"/>
                  </a:lnTo>
                  <a:lnTo>
                    <a:pt x="19" y="19"/>
                  </a:lnTo>
                  <a:lnTo>
                    <a:pt x="21" y="19"/>
                  </a:lnTo>
                  <a:lnTo>
                    <a:pt x="21" y="19"/>
                  </a:lnTo>
                  <a:lnTo>
                    <a:pt x="22" y="19"/>
                  </a:lnTo>
                  <a:lnTo>
                    <a:pt x="24" y="19"/>
                  </a:lnTo>
                  <a:lnTo>
                    <a:pt x="24" y="18"/>
                  </a:lnTo>
                  <a:lnTo>
                    <a:pt x="24" y="16"/>
                  </a:lnTo>
                  <a:lnTo>
                    <a:pt x="24" y="14"/>
                  </a:lnTo>
                  <a:lnTo>
                    <a:pt x="24" y="11"/>
                  </a:lnTo>
                  <a:lnTo>
                    <a:pt x="24" y="9"/>
                  </a:lnTo>
                  <a:lnTo>
                    <a:pt x="24" y="7"/>
                  </a:lnTo>
                  <a:lnTo>
                    <a:pt x="24" y="7"/>
                  </a:lnTo>
                  <a:lnTo>
                    <a:pt x="24" y="6"/>
                  </a:lnTo>
                  <a:lnTo>
                    <a:pt x="22" y="6"/>
                  </a:lnTo>
                  <a:lnTo>
                    <a:pt x="21" y="6"/>
                  </a:lnTo>
                  <a:lnTo>
                    <a:pt x="18" y="6"/>
                  </a:lnTo>
                  <a:lnTo>
                    <a:pt x="16" y="6"/>
                  </a:lnTo>
                  <a:lnTo>
                    <a:pt x="14" y="4"/>
                  </a:lnTo>
                  <a:lnTo>
                    <a:pt x="13" y="4"/>
                  </a:lnTo>
                  <a:lnTo>
                    <a:pt x="11" y="2"/>
                  </a:lnTo>
                  <a:lnTo>
                    <a:pt x="10" y="0"/>
                  </a:lnTo>
                  <a:lnTo>
                    <a:pt x="35" y="0"/>
                  </a:lnTo>
                  <a:lnTo>
                    <a:pt x="37" y="4"/>
                  </a:lnTo>
                  <a:lnTo>
                    <a:pt x="37" y="7"/>
                  </a:lnTo>
                  <a:lnTo>
                    <a:pt x="38" y="9"/>
                  </a:lnTo>
                  <a:lnTo>
                    <a:pt x="38" y="13"/>
                  </a:lnTo>
                  <a:lnTo>
                    <a:pt x="40" y="14"/>
                  </a:lnTo>
                  <a:lnTo>
                    <a:pt x="40" y="18"/>
                  </a:lnTo>
                  <a:lnTo>
                    <a:pt x="38" y="19"/>
                  </a:lnTo>
                  <a:lnTo>
                    <a:pt x="38" y="21"/>
                  </a:lnTo>
                  <a:lnTo>
                    <a:pt x="38"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5" name="Freeform 503"/>
            <p:cNvSpPr>
              <a:spLocks/>
            </p:cNvSpPr>
            <p:nvPr/>
          </p:nvSpPr>
          <p:spPr bwMode="auto">
            <a:xfrm>
              <a:off x="1858171" y="3294560"/>
              <a:ext cx="56859" cy="27716"/>
            </a:xfrm>
            <a:custGeom>
              <a:avLst/>
              <a:gdLst/>
              <a:ahLst/>
              <a:cxnLst>
                <a:cxn ang="0">
                  <a:pos x="0" y="6"/>
                </a:cxn>
                <a:cxn ang="0">
                  <a:pos x="2" y="9"/>
                </a:cxn>
                <a:cxn ang="0">
                  <a:pos x="5" y="11"/>
                </a:cxn>
                <a:cxn ang="0">
                  <a:pos x="8" y="13"/>
                </a:cxn>
                <a:cxn ang="0">
                  <a:pos x="11" y="13"/>
                </a:cxn>
                <a:cxn ang="0">
                  <a:pos x="14" y="14"/>
                </a:cxn>
                <a:cxn ang="0">
                  <a:pos x="19" y="14"/>
                </a:cxn>
                <a:cxn ang="0">
                  <a:pos x="24" y="14"/>
                </a:cxn>
                <a:cxn ang="0">
                  <a:pos x="27" y="14"/>
                </a:cxn>
                <a:cxn ang="0">
                  <a:pos x="27" y="9"/>
                </a:cxn>
                <a:cxn ang="0">
                  <a:pos x="26" y="7"/>
                </a:cxn>
                <a:cxn ang="0">
                  <a:pos x="24" y="7"/>
                </a:cxn>
                <a:cxn ang="0">
                  <a:pos x="22" y="6"/>
                </a:cxn>
                <a:cxn ang="0">
                  <a:pos x="21" y="4"/>
                </a:cxn>
                <a:cxn ang="0">
                  <a:pos x="19" y="2"/>
                </a:cxn>
                <a:cxn ang="0">
                  <a:pos x="18" y="2"/>
                </a:cxn>
                <a:cxn ang="0">
                  <a:pos x="16" y="0"/>
                </a:cxn>
                <a:cxn ang="0">
                  <a:pos x="13" y="0"/>
                </a:cxn>
                <a:cxn ang="0">
                  <a:pos x="13" y="0"/>
                </a:cxn>
                <a:cxn ang="0">
                  <a:pos x="11" y="0"/>
                </a:cxn>
                <a:cxn ang="0">
                  <a:pos x="10" y="2"/>
                </a:cxn>
                <a:cxn ang="0">
                  <a:pos x="8" y="2"/>
                </a:cxn>
                <a:cxn ang="0">
                  <a:pos x="5" y="4"/>
                </a:cxn>
                <a:cxn ang="0">
                  <a:pos x="3" y="4"/>
                </a:cxn>
                <a:cxn ang="0">
                  <a:pos x="2" y="6"/>
                </a:cxn>
                <a:cxn ang="0">
                  <a:pos x="0" y="6"/>
                </a:cxn>
              </a:cxnLst>
              <a:rect l="0" t="0" r="r" b="b"/>
              <a:pathLst>
                <a:path w="27" h="14">
                  <a:moveTo>
                    <a:pt x="0" y="6"/>
                  </a:moveTo>
                  <a:lnTo>
                    <a:pt x="2" y="9"/>
                  </a:lnTo>
                  <a:lnTo>
                    <a:pt x="5" y="11"/>
                  </a:lnTo>
                  <a:lnTo>
                    <a:pt x="8" y="13"/>
                  </a:lnTo>
                  <a:lnTo>
                    <a:pt x="11" y="13"/>
                  </a:lnTo>
                  <a:lnTo>
                    <a:pt x="14" y="14"/>
                  </a:lnTo>
                  <a:lnTo>
                    <a:pt x="19" y="14"/>
                  </a:lnTo>
                  <a:lnTo>
                    <a:pt x="24" y="14"/>
                  </a:lnTo>
                  <a:lnTo>
                    <a:pt x="27" y="14"/>
                  </a:lnTo>
                  <a:lnTo>
                    <a:pt x="27" y="9"/>
                  </a:lnTo>
                  <a:lnTo>
                    <a:pt x="26" y="7"/>
                  </a:lnTo>
                  <a:lnTo>
                    <a:pt x="24" y="7"/>
                  </a:lnTo>
                  <a:lnTo>
                    <a:pt x="22" y="6"/>
                  </a:lnTo>
                  <a:lnTo>
                    <a:pt x="21" y="4"/>
                  </a:lnTo>
                  <a:lnTo>
                    <a:pt x="19" y="2"/>
                  </a:lnTo>
                  <a:lnTo>
                    <a:pt x="18" y="2"/>
                  </a:lnTo>
                  <a:lnTo>
                    <a:pt x="16" y="0"/>
                  </a:lnTo>
                  <a:lnTo>
                    <a:pt x="13" y="0"/>
                  </a:lnTo>
                  <a:lnTo>
                    <a:pt x="13" y="0"/>
                  </a:lnTo>
                  <a:lnTo>
                    <a:pt x="11" y="0"/>
                  </a:lnTo>
                  <a:lnTo>
                    <a:pt x="10" y="2"/>
                  </a:lnTo>
                  <a:lnTo>
                    <a:pt x="8" y="2"/>
                  </a:lnTo>
                  <a:lnTo>
                    <a:pt x="5" y="4"/>
                  </a:lnTo>
                  <a:lnTo>
                    <a:pt x="3" y="4"/>
                  </a:lnTo>
                  <a:lnTo>
                    <a:pt x="2" y="6"/>
                  </a:lnTo>
                  <a:lnTo>
                    <a:pt x="0" y="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6" name="Freeform 504"/>
            <p:cNvSpPr>
              <a:spLocks/>
            </p:cNvSpPr>
            <p:nvPr/>
          </p:nvSpPr>
          <p:spPr bwMode="auto">
            <a:xfrm>
              <a:off x="1682091" y="3136924"/>
              <a:ext cx="304471" cy="119526"/>
            </a:xfrm>
            <a:custGeom>
              <a:avLst/>
              <a:gdLst/>
              <a:ahLst/>
              <a:cxnLst>
                <a:cxn ang="0">
                  <a:pos x="32" y="0"/>
                </a:cxn>
                <a:cxn ang="0">
                  <a:pos x="24" y="1"/>
                </a:cxn>
                <a:cxn ang="0">
                  <a:pos x="16" y="5"/>
                </a:cxn>
                <a:cxn ang="0">
                  <a:pos x="10" y="7"/>
                </a:cxn>
                <a:cxn ang="0">
                  <a:pos x="7" y="10"/>
                </a:cxn>
                <a:cxn ang="0">
                  <a:pos x="3" y="14"/>
                </a:cxn>
                <a:cxn ang="0">
                  <a:pos x="0" y="19"/>
                </a:cxn>
                <a:cxn ang="0">
                  <a:pos x="0" y="22"/>
                </a:cxn>
                <a:cxn ang="0">
                  <a:pos x="5" y="22"/>
                </a:cxn>
                <a:cxn ang="0">
                  <a:pos x="13" y="21"/>
                </a:cxn>
                <a:cxn ang="0">
                  <a:pos x="19" y="17"/>
                </a:cxn>
                <a:cxn ang="0">
                  <a:pos x="26" y="12"/>
                </a:cxn>
                <a:cxn ang="0">
                  <a:pos x="42" y="10"/>
                </a:cxn>
                <a:cxn ang="0">
                  <a:pos x="43" y="15"/>
                </a:cxn>
                <a:cxn ang="0">
                  <a:pos x="46" y="17"/>
                </a:cxn>
                <a:cxn ang="0">
                  <a:pos x="49" y="17"/>
                </a:cxn>
                <a:cxn ang="0">
                  <a:pos x="56" y="17"/>
                </a:cxn>
                <a:cxn ang="0">
                  <a:pos x="65" y="22"/>
                </a:cxn>
                <a:cxn ang="0">
                  <a:pos x="75" y="28"/>
                </a:cxn>
                <a:cxn ang="0">
                  <a:pos x="83" y="31"/>
                </a:cxn>
                <a:cxn ang="0">
                  <a:pos x="91" y="35"/>
                </a:cxn>
                <a:cxn ang="0">
                  <a:pos x="92" y="40"/>
                </a:cxn>
                <a:cxn ang="0">
                  <a:pos x="97" y="43"/>
                </a:cxn>
                <a:cxn ang="0">
                  <a:pos x="102" y="45"/>
                </a:cxn>
                <a:cxn ang="0">
                  <a:pos x="105" y="49"/>
                </a:cxn>
                <a:cxn ang="0">
                  <a:pos x="103" y="49"/>
                </a:cxn>
                <a:cxn ang="0">
                  <a:pos x="102" y="50"/>
                </a:cxn>
                <a:cxn ang="0">
                  <a:pos x="100" y="52"/>
                </a:cxn>
                <a:cxn ang="0">
                  <a:pos x="99" y="54"/>
                </a:cxn>
                <a:cxn ang="0">
                  <a:pos x="100" y="57"/>
                </a:cxn>
                <a:cxn ang="0">
                  <a:pos x="103" y="59"/>
                </a:cxn>
                <a:cxn ang="0">
                  <a:pos x="108" y="59"/>
                </a:cxn>
                <a:cxn ang="0">
                  <a:pos x="111" y="59"/>
                </a:cxn>
                <a:cxn ang="0">
                  <a:pos x="135" y="54"/>
                </a:cxn>
                <a:cxn ang="0">
                  <a:pos x="137" y="52"/>
                </a:cxn>
                <a:cxn ang="0">
                  <a:pos x="138" y="50"/>
                </a:cxn>
                <a:cxn ang="0">
                  <a:pos x="140" y="50"/>
                </a:cxn>
                <a:cxn ang="0">
                  <a:pos x="140" y="49"/>
                </a:cxn>
                <a:cxn ang="0">
                  <a:pos x="140" y="47"/>
                </a:cxn>
                <a:cxn ang="0">
                  <a:pos x="140" y="45"/>
                </a:cxn>
                <a:cxn ang="0">
                  <a:pos x="140" y="43"/>
                </a:cxn>
                <a:cxn ang="0">
                  <a:pos x="134" y="43"/>
                </a:cxn>
                <a:cxn ang="0">
                  <a:pos x="119" y="36"/>
                </a:cxn>
                <a:cxn ang="0">
                  <a:pos x="105" y="28"/>
                </a:cxn>
                <a:cxn ang="0">
                  <a:pos x="92" y="19"/>
                </a:cxn>
                <a:cxn ang="0">
                  <a:pos x="86" y="14"/>
                </a:cxn>
                <a:cxn ang="0">
                  <a:pos x="80" y="14"/>
                </a:cxn>
                <a:cxn ang="0">
                  <a:pos x="75" y="14"/>
                </a:cxn>
                <a:cxn ang="0">
                  <a:pos x="72" y="10"/>
                </a:cxn>
                <a:cxn ang="0">
                  <a:pos x="35" y="0"/>
                </a:cxn>
              </a:cxnLst>
              <a:rect l="0" t="0" r="r" b="b"/>
              <a:pathLst>
                <a:path w="140" h="59">
                  <a:moveTo>
                    <a:pt x="35" y="0"/>
                  </a:moveTo>
                  <a:lnTo>
                    <a:pt x="32" y="0"/>
                  </a:lnTo>
                  <a:lnTo>
                    <a:pt x="27" y="0"/>
                  </a:lnTo>
                  <a:lnTo>
                    <a:pt x="24" y="1"/>
                  </a:lnTo>
                  <a:lnTo>
                    <a:pt x="19" y="3"/>
                  </a:lnTo>
                  <a:lnTo>
                    <a:pt x="16" y="5"/>
                  </a:lnTo>
                  <a:lnTo>
                    <a:pt x="13" y="5"/>
                  </a:lnTo>
                  <a:lnTo>
                    <a:pt x="10" y="7"/>
                  </a:lnTo>
                  <a:lnTo>
                    <a:pt x="8" y="8"/>
                  </a:lnTo>
                  <a:lnTo>
                    <a:pt x="7" y="10"/>
                  </a:lnTo>
                  <a:lnTo>
                    <a:pt x="7" y="12"/>
                  </a:lnTo>
                  <a:lnTo>
                    <a:pt x="3" y="14"/>
                  </a:lnTo>
                  <a:lnTo>
                    <a:pt x="2" y="17"/>
                  </a:lnTo>
                  <a:lnTo>
                    <a:pt x="0" y="19"/>
                  </a:lnTo>
                  <a:lnTo>
                    <a:pt x="0" y="21"/>
                  </a:lnTo>
                  <a:lnTo>
                    <a:pt x="0" y="22"/>
                  </a:lnTo>
                  <a:lnTo>
                    <a:pt x="2" y="24"/>
                  </a:lnTo>
                  <a:lnTo>
                    <a:pt x="5" y="22"/>
                  </a:lnTo>
                  <a:lnTo>
                    <a:pt x="10" y="22"/>
                  </a:lnTo>
                  <a:lnTo>
                    <a:pt x="13" y="21"/>
                  </a:lnTo>
                  <a:lnTo>
                    <a:pt x="16" y="19"/>
                  </a:lnTo>
                  <a:lnTo>
                    <a:pt x="19" y="17"/>
                  </a:lnTo>
                  <a:lnTo>
                    <a:pt x="23" y="14"/>
                  </a:lnTo>
                  <a:lnTo>
                    <a:pt x="26" y="12"/>
                  </a:lnTo>
                  <a:lnTo>
                    <a:pt x="30" y="10"/>
                  </a:lnTo>
                  <a:lnTo>
                    <a:pt x="42" y="10"/>
                  </a:lnTo>
                  <a:lnTo>
                    <a:pt x="43" y="14"/>
                  </a:lnTo>
                  <a:lnTo>
                    <a:pt x="43" y="15"/>
                  </a:lnTo>
                  <a:lnTo>
                    <a:pt x="45" y="15"/>
                  </a:lnTo>
                  <a:lnTo>
                    <a:pt x="46" y="17"/>
                  </a:lnTo>
                  <a:lnTo>
                    <a:pt x="48" y="17"/>
                  </a:lnTo>
                  <a:lnTo>
                    <a:pt x="49" y="17"/>
                  </a:lnTo>
                  <a:lnTo>
                    <a:pt x="53" y="17"/>
                  </a:lnTo>
                  <a:lnTo>
                    <a:pt x="56" y="17"/>
                  </a:lnTo>
                  <a:lnTo>
                    <a:pt x="61" y="21"/>
                  </a:lnTo>
                  <a:lnTo>
                    <a:pt x="65" y="22"/>
                  </a:lnTo>
                  <a:lnTo>
                    <a:pt x="70" y="24"/>
                  </a:lnTo>
                  <a:lnTo>
                    <a:pt x="75" y="28"/>
                  </a:lnTo>
                  <a:lnTo>
                    <a:pt x="78" y="29"/>
                  </a:lnTo>
                  <a:lnTo>
                    <a:pt x="83" y="31"/>
                  </a:lnTo>
                  <a:lnTo>
                    <a:pt x="86" y="33"/>
                  </a:lnTo>
                  <a:lnTo>
                    <a:pt x="91" y="35"/>
                  </a:lnTo>
                  <a:lnTo>
                    <a:pt x="92" y="38"/>
                  </a:lnTo>
                  <a:lnTo>
                    <a:pt x="92" y="40"/>
                  </a:lnTo>
                  <a:lnTo>
                    <a:pt x="94" y="42"/>
                  </a:lnTo>
                  <a:lnTo>
                    <a:pt x="97" y="43"/>
                  </a:lnTo>
                  <a:lnTo>
                    <a:pt x="99" y="45"/>
                  </a:lnTo>
                  <a:lnTo>
                    <a:pt x="102" y="45"/>
                  </a:lnTo>
                  <a:lnTo>
                    <a:pt x="103" y="47"/>
                  </a:lnTo>
                  <a:lnTo>
                    <a:pt x="105" y="49"/>
                  </a:lnTo>
                  <a:lnTo>
                    <a:pt x="103" y="49"/>
                  </a:lnTo>
                  <a:lnTo>
                    <a:pt x="103" y="49"/>
                  </a:lnTo>
                  <a:lnTo>
                    <a:pt x="102" y="50"/>
                  </a:lnTo>
                  <a:lnTo>
                    <a:pt x="102" y="50"/>
                  </a:lnTo>
                  <a:lnTo>
                    <a:pt x="100" y="52"/>
                  </a:lnTo>
                  <a:lnTo>
                    <a:pt x="100" y="52"/>
                  </a:lnTo>
                  <a:lnTo>
                    <a:pt x="99" y="52"/>
                  </a:lnTo>
                  <a:lnTo>
                    <a:pt x="99" y="54"/>
                  </a:lnTo>
                  <a:lnTo>
                    <a:pt x="99" y="56"/>
                  </a:lnTo>
                  <a:lnTo>
                    <a:pt x="100" y="57"/>
                  </a:lnTo>
                  <a:lnTo>
                    <a:pt x="102" y="57"/>
                  </a:lnTo>
                  <a:lnTo>
                    <a:pt x="103" y="59"/>
                  </a:lnTo>
                  <a:lnTo>
                    <a:pt x="107" y="59"/>
                  </a:lnTo>
                  <a:lnTo>
                    <a:pt x="108" y="59"/>
                  </a:lnTo>
                  <a:lnTo>
                    <a:pt x="110" y="59"/>
                  </a:lnTo>
                  <a:lnTo>
                    <a:pt x="111" y="59"/>
                  </a:lnTo>
                  <a:lnTo>
                    <a:pt x="135" y="56"/>
                  </a:lnTo>
                  <a:lnTo>
                    <a:pt x="135" y="54"/>
                  </a:lnTo>
                  <a:lnTo>
                    <a:pt x="135" y="54"/>
                  </a:lnTo>
                  <a:lnTo>
                    <a:pt x="137" y="52"/>
                  </a:lnTo>
                  <a:lnTo>
                    <a:pt x="137" y="52"/>
                  </a:lnTo>
                  <a:lnTo>
                    <a:pt x="138" y="50"/>
                  </a:lnTo>
                  <a:lnTo>
                    <a:pt x="138" y="50"/>
                  </a:lnTo>
                  <a:lnTo>
                    <a:pt x="140" y="50"/>
                  </a:lnTo>
                  <a:lnTo>
                    <a:pt x="140" y="50"/>
                  </a:lnTo>
                  <a:lnTo>
                    <a:pt x="140" y="49"/>
                  </a:lnTo>
                  <a:lnTo>
                    <a:pt x="140" y="49"/>
                  </a:lnTo>
                  <a:lnTo>
                    <a:pt x="140" y="47"/>
                  </a:lnTo>
                  <a:lnTo>
                    <a:pt x="138" y="47"/>
                  </a:lnTo>
                  <a:lnTo>
                    <a:pt x="140" y="45"/>
                  </a:lnTo>
                  <a:lnTo>
                    <a:pt x="140" y="45"/>
                  </a:lnTo>
                  <a:lnTo>
                    <a:pt x="140" y="43"/>
                  </a:lnTo>
                  <a:lnTo>
                    <a:pt x="140" y="43"/>
                  </a:lnTo>
                  <a:lnTo>
                    <a:pt x="134" y="43"/>
                  </a:lnTo>
                  <a:lnTo>
                    <a:pt x="126" y="40"/>
                  </a:lnTo>
                  <a:lnTo>
                    <a:pt x="119" y="36"/>
                  </a:lnTo>
                  <a:lnTo>
                    <a:pt x="111" y="33"/>
                  </a:lnTo>
                  <a:lnTo>
                    <a:pt x="105" y="28"/>
                  </a:lnTo>
                  <a:lnTo>
                    <a:pt x="99" y="22"/>
                  </a:lnTo>
                  <a:lnTo>
                    <a:pt x="92" y="19"/>
                  </a:lnTo>
                  <a:lnTo>
                    <a:pt x="88" y="14"/>
                  </a:lnTo>
                  <a:lnTo>
                    <a:pt x="86" y="14"/>
                  </a:lnTo>
                  <a:lnTo>
                    <a:pt x="83" y="14"/>
                  </a:lnTo>
                  <a:lnTo>
                    <a:pt x="80" y="14"/>
                  </a:lnTo>
                  <a:lnTo>
                    <a:pt x="78" y="14"/>
                  </a:lnTo>
                  <a:lnTo>
                    <a:pt x="75" y="14"/>
                  </a:lnTo>
                  <a:lnTo>
                    <a:pt x="73" y="14"/>
                  </a:lnTo>
                  <a:lnTo>
                    <a:pt x="72" y="10"/>
                  </a:lnTo>
                  <a:lnTo>
                    <a:pt x="72" y="7"/>
                  </a:lnTo>
                  <a:lnTo>
                    <a:pt x="35"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7" name="Freeform 505"/>
            <p:cNvSpPr>
              <a:spLocks/>
            </p:cNvSpPr>
            <p:nvPr/>
          </p:nvSpPr>
          <p:spPr bwMode="auto">
            <a:xfrm>
              <a:off x="2050758" y="3254718"/>
              <a:ext cx="111884" cy="76219"/>
            </a:xfrm>
            <a:custGeom>
              <a:avLst/>
              <a:gdLst/>
              <a:ahLst/>
              <a:cxnLst>
                <a:cxn ang="0">
                  <a:pos x="10" y="37"/>
                </a:cxn>
                <a:cxn ang="0">
                  <a:pos x="14" y="33"/>
                </a:cxn>
                <a:cxn ang="0">
                  <a:pos x="19" y="30"/>
                </a:cxn>
                <a:cxn ang="0">
                  <a:pos x="25" y="28"/>
                </a:cxn>
                <a:cxn ang="0">
                  <a:pos x="32" y="26"/>
                </a:cxn>
                <a:cxn ang="0">
                  <a:pos x="38" y="25"/>
                </a:cxn>
                <a:cxn ang="0">
                  <a:pos x="43" y="21"/>
                </a:cxn>
                <a:cxn ang="0">
                  <a:pos x="48" y="19"/>
                </a:cxn>
                <a:cxn ang="0">
                  <a:pos x="51" y="16"/>
                </a:cxn>
                <a:cxn ang="0">
                  <a:pos x="48" y="13"/>
                </a:cxn>
                <a:cxn ang="0">
                  <a:pos x="41" y="11"/>
                </a:cxn>
                <a:cxn ang="0">
                  <a:pos x="36" y="9"/>
                </a:cxn>
                <a:cxn ang="0">
                  <a:pos x="32" y="7"/>
                </a:cxn>
                <a:cxn ang="0">
                  <a:pos x="27" y="6"/>
                </a:cxn>
                <a:cxn ang="0">
                  <a:pos x="21" y="4"/>
                </a:cxn>
                <a:cxn ang="0">
                  <a:pos x="16" y="2"/>
                </a:cxn>
                <a:cxn ang="0">
                  <a:pos x="11" y="0"/>
                </a:cxn>
                <a:cxn ang="0">
                  <a:pos x="0" y="0"/>
                </a:cxn>
                <a:cxn ang="0">
                  <a:pos x="2" y="4"/>
                </a:cxn>
                <a:cxn ang="0">
                  <a:pos x="2" y="7"/>
                </a:cxn>
                <a:cxn ang="0">
                  <a:pos x="3" y="9"/>
                </a:cxn>
                <a:cxn ang="0">
                  <a:pos x="3" y="13"/>
                </a:cxn>
                <a:cxn ang="0">
                  <a:pos x="5" y="14"/>
                </a:cxn>
                <a:cxn ang="0">
                  <a:pos x="5" y="18"/>
                </a:cxn>
                <a:cxn ang="0">
                  <a:pos x="3" y="19"/>
                </a:cxn>
                <a:cxn ang="0">
                  <a:pos x="3" y="21"/>
                </a:cxn>
                <a:cxn ang="0">
                  <a:pos x="0" y="30"/>
                </a:cxn>
                <a:cxn ang="0">
                  <a:pos x="2" y="30"/>
                </a:cxn>
                <a:cxn ang="0">
                  <a:pos x="2" y="30"/>
                </a:cxn>
                <a:cxn ang="0">
                  <a:pos x="2" y="30"/>
                </a:cxn>
                <a:cxn ang="0">
                  <a:pos x="3" y="32"/>
                </a:cxn>
                <a:cxn ang="0">
                  <a:pos x="5" y="32"/>
                </a:cxn>
                <a:cxn ang="0">
                  <a:pos x="6" y="33"/>
                </a:cxn>
                <a:cxn ang="0">
                  <a:pos x="8" y="35"/>
                </a:cxn>
                <a:cxn ang="0">
                  <a:pos x="10" y="37"/>
                </a:cxn>
              </a:cxnLst>
              <a:rect l="0" t="0" r="r" b="b"/>
              <a:pathLst>
                <a:path w="51" h="37">
                  <a:moveTo>
                    <a:pt x="10" y="37"/>
                  </a:moveTo>
                  <a:lnTo>
                    <a:pt x="14" y="33"/>
                  </a:lnTo>
                  <a:lnTo>
                    <a:pt x="19" y="30"/>
                  </a:lnTo>
                  <a:lnTo>
                    <a:pt x="25" y="28"/>
                  </a:lnTo>
                  <a:lnTo>
                    <a:pt x="32" y="26"/>
                  </a:lnTo>
                  <a:lnTo>
                    <a:pt x="38" y="25"/>
                  </a:lnTo>
                  <a:lnTo>
                    <a:pt x="43" y="21"/>
                  </a:lnTo>
                  <a:lnTo>
                    <a:pt x="48" y="19"/>
                  </a:lnTo>
                  <a:lnTo>
                    <a:pt x="51" y="16"/>
                  </a:lnTo>
                  <a:lnTo>
                    <a:pt x="48" y="13"/>
                  </a:lnTo>
                  <a:lnTo>
                    <a:pt x="41" y="11"/>
                  </a:lnTo>
                  <a:lnTo>
                    <a:pt x="36" y="9"/>
                  </a:lnTo>
                  <a:lnTo>
                    <a:pt x="32" y="7"/>
                  </a:lnTo>
                  <a:lnTo>
                    <a:pt x="27" y="6"/>
                  </a:lnTo>
                  <a:lnTo>
                    <a:pt x="21" y="4"/>
                  </a:lnTo>
                  <a:lnTo>
                    <a:pt x="16" y="2"/>
                  </a:lnTo>
                  <a:lnTo>
                    <a:pt x="11" y="0"/>
                  </a:lnTo>
                  <a:lnTo>
                    <a:pt x="0" y="0"/>
                  </a:lnTo>
                  <a:lnTo>
                    <a:pt x="2" y="4"/>
                  </a:lnTo>
                  <a:lnTo>
                    <a:pt x="2" y="7"/>
                  </a:lnTo>
                  <a:lnTo>
                    <a:pt x="3" y="9"/>
                  </a:lnTo>
                  <a:lnTo>
                    <a:pt x="3" y="13"/>
                  </a:lnTo>
                  <a:lnTo>
                    <a:pt x="5" y="14"/>
                  </a:lnTo>
                  <a:lnTo>
                    <a:pt x="5" y="18"/>
                  </a:lnTo>
                  <a:lnTo>
                    <a:pt x="3" y="19"/>
                  </a:lnTo>
                  <a:lnTo>
                    <a:pt x="3" y="21"/>
                  </a:lnTo>
                  <a:lnTo>
                    <a:pt x="0" y="30"/>
                  </a:lnTo>
                  <a:lnTo>
                    <a:pt x="2" y="30"/>
                  </a:lnTo>
                  <a:lnTo>
                    <a:pt x="2" y="30"/>
                  </a:lnTo>
                  <a:lnTo>
                    <a:pt x="2" y="30"/>
                  </a:lnTo>
                  <a:lnTo>
                    <a:pt x="3" y="32"/>
                  </a:lnTo>
                  <a:lnTo>
                    <a:pt x="5" y="32"/>
                  </a:lnTo>
                  <a:lnTo>
                    <a:pt x="6" y="33"/>
                  </a:lnTo>
                  <a:lnTo>
                    <a:pt x="8" y="35"/>
                  </a:lnTo>
                  <a:lnTo>
                    <a:pt x="10" y="3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8" name="Freeform 506"/>
            <p:cNvSpPr>
              <a:spLocks/>
            </p:cNvSpPr>
            <p:nvPr/>
          </p:nvSpPr>
          <p:spPr bwMode="auto">
            <a:xfrm>
              <a:off x="2358897" y="3398495"/>
              <a:ext cx="14673" cy="17323"/>
            </a:xfrm>
            <a:custGeom>
              <a:avLst/>
              <a:gdLst/>
              <a:ahLst/>
              <a:cxnLst>
                <a:cxn ang="0">
                  <a:pos x="3" y="2"/>
                </a:cxn>
                <a:cxn ang="0">
                  <a:pos x="0" y="7"/>
                </a:cxn>
                <a:cxn ang="0">
                  <a:pos x="0" y="7"/>
                </a:cxn>
                <a:cxn ang="0">
                  <a:pos x="2" y="7"/>
                </a:cxn>
                <a:cxn ang="0">
                  <a:pos x="2" y="7"/>
                </a:cxn>
                <a:cxn ang="0">
                  <a:pos x="3" y="7"/>
                </a:cxn>
                <a:cxn ang="0">
                  <a:pos x="5" y="7"/>
                </a:cxn>
                <a:cxn ang="0">
                  <a:pos x="5" y="7"/>
                </a:cxn>
                <a:cxn ang="0">
                  <a:pos x="7" y="9"/>
                </a:cxn>
                <a:cxn ang="0">
                  <a:pos x="7" y="9"/>
                </a:cxn>
                <a:cxn ang="0">
                  <a:pos x="7" y="0"/>
                </a:cxn>
                <a:cxn ang="0">
                  <a:pos x="5" y="0"/>
                </a:cxn>
                <a:cxn ang="0">
                  <a:pos x="3" y="2"/>
                </a:cxn>
              </a:cxnLst>
              <a:rect l="0" t="0" r="r" b="b"/>
              <a:pathLst>
                <a:path w="7" h="9">
                  <a:moveTo>
                    <a:pt x="3" y="2"/>
                  </a:moveTo>
                  <a:lnTo>
                    <a:pt x="0" y="7"/>
                  </a:lnTo>
                  <a:lnTo>
                    <a:pt x="0" y="7"/>
                  </a:lnTo>
                  <a:lnTo>
                    <a:pt x="2" y="7"/>
                  </a:lnTo>
                  <a:lnTo>
                    <a:pt x="2" y="7"/>
                  </a:lnTo>
                  <a:lnTo>
                    <a:pt x="3" y="7"/>
                  </a:lnTo>
                  <a:lnTo>
                    <a:pt x="5" y="7"/>
                  </a:lnTo>
                  <a:lnTo>
                    <a:pt x="5" y="7"/>
                  </a:lnTo>
                  <a:lnTo>
                    <a:pt x="7" y="9"/>
                  </a:lnTo>
                  <a:lnTo>
                    <a:pt x="7" y="9"/>
                  </a:lnTo>
                  <a:lnTo>
                    <a:pt x="7" y="0"/>
                  </a:lnTo>
                  <a:lnTo>
                    <a:pt x="5" y="0"/>
                  </a:lnTo>
                  <a:lnTo>
                    <a:pt x="3"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19" name="Freeform 507"/>
            <p:cNvSpPr>
              <a:spLocks/>
            </p:cNvSpPr>
            <p:nvPr/>
          </p:nvSpPr>
          <p:spPr bwMode="auto">
            <a:xfrm>
              <a:off x="2008572" y="3533612"/>
              <a:ext cx="390677" cy="401885"/>
            </a:xfrm>
            <a:custGeom>
              <a:avLst/>
              <a:gdLst/>
              <a:ahLst/>
              <a:cxnLst>
                <a:cxn ang="0">
                  <a:pos x="8" y="75"/>
                </a:cxn>
                <a:cxn ang="0">
                  <a:pos x="36" y="89"/>
                </a:cxn>
                <a:cxn ang="0">
                  <a:pos x="43" y="98"/>
                </a:cxn>
                <a:cxn ang="0">
                  <a:pos x="75" y="107"/>
                </a:cxn>
                <a:cxn ang="0">
                  <a:pos x="70" y="116"/>
                </a:cxn>
                <a:cxn ang="0">
                  <a:pos x="71" y="136"/>
                </a:cxn>
                <a:cxn ang="0">
                  <a:pos x="73" y="152"/>
                </a:cxn>
                <a:cxn ang="0">
                  <a:pos x="71" y="159"/>
                </a:cxn>
                <a:cxn ang="0">
                  <a:pos x="76" y="177"/>
                </a:cxn>
                <a:cxn ang="0">
                  <a:pos x="97" y="196"/>
                </a:cxn>
                <a:cxn ang="0">
                  <a:pos x="119" y="184"/>
                </a:cxn>
                <a:cxn ang="0">
                  <a:pos x="124" y="168"/>
                </a:cxn>
                <a:cxn ang="0">
                  <a:pos x="116" y="150"/>
                </a:cxn>
                <a:cxn ang="0">
                  <a:pos x="124" y="140"/>
                </a:cxn>
                <a:cxn ang="0">
                  <a:pos x="136" y="145"/>
                </a:cxn>
                <a:cxn ang="0">
                  <a:pos x="147" y="136"/>
                </a:cxn>
                <a:cxn ang="0">
                  <a:pos x="160" y="129"/>
                </a:cxn>
                <a:cxn ang="0">
                  <a:pos x="167" y="124"/>
                </a:cxn>
                <a:cxn ang="0">
                  <a:pos x="160" y="96"/>
                </a:cxn>
                <a:cxn ang="0">
                  <a:pos x="170" y="84"/>
                </a:cxn>
                <a:cxn ang="0">
                  <a:pos x="171" y="75"/>
                </a:cxn>
                <a:cxn ang="0">
                  <a:pos x="173" y="68"/>
                </a:cxn>
                <a:cxn ang="0">
                  <a:pos x="178" y="65"/>
                </a:cxn>
                <a:cxn ang="0">
                  <a:pos x="170" y="58"/>
                </a:cxn>
                <a:cxn ang="0">
                  <a:pos x="163" y="41"/>
                </a:cxn>
                <a:cxn ang="0">
                  <a:pos x="160" y="42"/>
                </a:cxn>
                <a:cxn ang="0">
                  <a:pos x="154" y="44"/>
                </a:cxn>
                <a:cxn ang="0">
                  <a:pos x="152" y="39"/>
                </a:cxn>
                <a:cxn ang="0">
                  <a:pos x="146" y="34"/>
                </a:cxn>
                <a:cxn ang="0">
                  <a:pos x="141" y="27"/>
                </a:cxn>
                <a:cxn ang="0">
                  <a:pos x="143" y="21"/>
                </a:cxn>
                <a:cxn ang="0">
                  <a:pos x="127" y="23"/>
                </a:cxn>
                <a:cxn ang="0">
                  <a:pos x="119" y="25"/>
                </a:cxn>
                <a:cxn ang="0">
                  <a:pos x="114" y="27"/>
                </a:cxn>
                <a:cxn ang="0">
                  <a:pos x="113" y="30"/>
                </a:cxn>
                <a:cxn ang="0">
                  <a:pos x="108" y="34"/>
                </a:cxn>
                <a:cxn ang="0">
                  <a:pos x="103" y="34"/>
                </a:cxn>
                <a:cxn ang="0">
                  <a:pos x="101" y="30"/>
                </a:cxn>
                <a:cxn ang="0">
                  <a:pos x="94" y="28"/>
                </a:cxn>
                <a:cxn ang="0">
                  <a:pos x="86" y="23"/>
                </a:cxn>
                <a:cxn ang="0">
                  <a:pos x="76" y="23"/>
                </a:cxn>
                <a:cxn ang="0">
                  <a:pos x="71" y="25"/>
                </a:cxn>
                <a:cxn ang="0">
                  <a:pos x="67" y="28"/>
                </a:cxn>
                <a:cxn ang="0">
                  <a:pos x="62" y="28"/>
                </a:cxn>
                <a:cxn ang="0">
                  <a:pos x="52" y="13"/>
                </a:cxn>
                <a:cxn ang="0">
                  <a:pos x="35" y="0"/>
                </a:cxn>
                <a:cxn ang="0">
                  <a:pos x="33" y="7"/>
                </a:cxn>
                <a:cxn ang="0">
                  <a:pos x="30" y="13"/>
                </a:cxn>
                <a:cxn ang="0">
                  <a:pos x="27" y="20"/>
                </a:cxn>
                <a:cxn ang="0">
                  <a:pos x="27" y="30"/>
                </a:cxn>
                <a:cxn ang="0">
                  <a:pos x="29" y="42"/>
                </a:cxn>
                <a:cxn ang="0">
                  <a:pos x="25" y="54"/>
                </a:cxn>
                <a:cxn ang="0">
                  <a:pos x="22" y="56"/>
                </a:cxn>
                <a:cxn ang="0">
                  <a:pos x="19" y="54"/>
                </a:cxn>
                <a:cxn ang="0">
                  <a:pos x="11" y="47"/>
                </a:cxn>
                <a:cxn ang="0">
                  <a:pos x="13" y="27"/>
                </a:cxn>
                <a:cxn ang="0">
                  <a:pos x="22" y="6"/>
                </a:cxn>
                <a:cxn ang="0">
                  <a:pos x="5" y="18"/>
                </a:cxn>
              </a:cxnLst>
              <a:rect l="0" t="0" r="r" b="b"/>
              <a:pathLst>
                <a:path w="179" h="196">
                  <a:moveTo>
                    <a:pt x="0" y="41"/>
                  </a:moveTo>
                  <a:lnTo>
                    <a:pt x="0" y="51"/>
                  </a:lnTo>
                  <a:lnTo>
                    <a:pt x="2" y="61"/>
                  </a:lnTo>
                  <a:lnTo>
                    <a:pt x="5" y="68"/>
                  </a:lnTo>
                  <a:lnTo>
                    <a:pt x="8" y="75"/>
                  </a:lnTo>
                  <a:lnTo>
                    <a:pt x="14" y="81"/>
                  </a:lnTo>
                  <a:lnTo>
                    <a:pt x="21" y="84"/>
                  </a:lnTo>
                  <a:lnTo>
                    <a:pt x="29" y="86"/>
                  </a:lnTo>
                  <a:lnTo>
                    <a:pt x="36" y="88"/>
                  </a:lnTo>
                  <a:lnTo>
                    <a:pt x="36" y="89"/>
                  </a:lnTo>
                  <a:lnTo>
                    <a:pt x="38" y="91"/>
                  </a:lnTo>
                  <a:lnTo>
                    <a:pt x="38" y="93"/>
                  </a:lnTo>
                  <a:lnTo>
                    <a:pt x="40" y="95"/>
                  </a:lnTo>
                  <a:lnTo>
                    <a:pt x="41" y="96"/>
                  </a:lnTo>
                  <a:lnTo>
                    <a:pt x="43" y="98"/>
                  </a:lnTo>
                  <a:lnTo>
                    <a:pt x="44" y="100"/>
                  </a:lnTo>
                  <a:lnTo>
                    <a:pt x="48" y="100"/>
                  </a:lnTo>
                  <a:lnTo>
                    <a:pt x="76" y="100"/>
                  </a:lnTo>
                  <a:lnTo>
                    <a:pt x="75" y="103"/>
                  </a:lnTo>
                  <a:lnTo>
                    <a:pt x="75" y="107"/>
                  </a:lnTo>
                  <a:lnTo>
                    <a:pt x="73" y="109"/>
                  </a:lnTo>
                  <a:lnTo>
                    <a:pt x="71" y="110"/>
                  </a:lnTo>
                  <a:lnTo>
                    <a:pt x="70" y="112"/>
                  </a:lnTo>
                  <a:lnTo>
                    <a:pt x="70" y="114"/>
                  </a:lnTo>
                  <a:lnTo>
                    <a:pt x="70" y="116"/>
                  </a:lnTo>
                  <a:lnTo>
                    <a:pt x="68" y="119"/>
                  </a:lnTo>
                  <a:lnTo>
                    <a:pt x="70" y="123"/>
                  </a:lnTo>
                  <a:lnTo>
                    <a:pt x="70" y="128"/>
                  </a:lnTo>
                  <a:lnTo>
                    <a:pt x="70" y="131"/>
                  </a:lnTo>
                  <a:lnTo>
                    <a:pt x="71" y="136"/>
                  </a:lnTo>
                  <a:lnTo>
                    <a:pt x="73" y="142"/>
                  </a:lnTo>
                  <a:lnTo>
                    <a:pt x="73" y="145"/>
                  </a:lnTo>
                  <a:lnTo>
                    <a:pt x="73" y="149"/>
                  </a:lnTo>
                  <a:lnTo>
                    <a:pt x="75" y="150"/>
                  </a:lnTo>
                  <a:lnTo>
                    <a:pt x="73" y="152"/>
                  </a:lnTo>
                  <a:lnTo>
                    <a:pt x="73" y="154"/>
                  </a:lnTo>
                  <a:lnTo>
                    <a:pt x="73" y="154"/>
                  </a:lnTo>
                  <a:lnTo>
                    <a:pt x="73" y="156"/>
                  </a:lnTo>
                  <a:lnTo>
                    <a:pt x="71" y="157"/>
                  </a:lnTo>
                  <a:lnTo>
                    <a:pt x="71" y="159"/>
                  </a:lnTo>
                  <a:lnTo>
                    <a:pt x="71" y="161"/>
                  </a:lnTo>
                  <a:lnTo>
                    <a:pt x="70" y="161"/>
                  </a:lnTo>
                  <a:lnTo>
                    <a:pt x="71" y="166"/>
                  </a:lnTo>
                  <a:lnTo>
                    <a:pt x="73" y="171"/>
                  </a:lnTo>
                  <a:lnTo>
                    <a:pt x="76" y="177"/>
                  </a:lnTo>
                  <a:lnTo>
                    <a:pt x="81" y="182"/>
                  </a:lnTo>
                  <a:lnTo>
                    <a:pt x="84" y="187"/>
                  </a:lnTo>
                  <a:lnTo>
                    <a:pt x="89" y="192"/>
                  </a:lnTo>
                  <a:lnTo>
                    <a:pt x="94" y="194"/>
                  </a:lnTo>
                  <a:lnTo>
                    <a:pt x="97" y="196"/>
                  </a:lnTo>
                  <a:lnTo>
                    <a:pt x="101" y="194"/>
                  </a:lnTo>
                  <a:lnTo>
                    <a:pt x="106" y="192"/>
                  </a:lnTo>
                  <a:lnTo>
                    <a:pt x="111" y="191"/>
                  </a:lnTo>
                  <a:lnTo>
                    <a:pt x="116" y="187"/>
                  </a:lnTo>
                  <a:lnTo>
                    <a:pt x="119" y="184"/>
                  </a:lnTo>
                  <a:lnTo>
                    <a:pt x="122" y="178"/>
                  </a:lnTo>
                  <a:lnTo>
                    <a:pt x="125" y="175"/>
                  </a:lnTo>
                  <a:lnTo>
                    <a:pt x="127" y="171"/>
                  </a:lnTo>
                  <a:lnTo>
                    <a:pt x="125" y="170"/>
                  </a:lnTo>
                  <a:lnTo>
                    <a:pt x="124" y="168"/>
                  </a:lnTo>
                  <a:lnTo>
                    <a:pt x="122" y="164"/>
                  </a:lnTo>
                  <a:lnTo>
                    <a:pt x="121" y="161"/>
                  </a:lnTo>
                  <a:lnTo>
                    <a:pt x="119" y="157"/>
                  </a:lnTo>
                  <a:lnTo>
                    <a:pt x="117" y="154"/>
                  </a:lnTo>
                  <a:lnTo>
                    <a:pt x="116" y="150"/>
                  </a:lnTo>
                  <a:lnTo>
                    <a:pt x="114" y="149"/>
                  </a:lnTo>
                  <a:lnTo>
                    <a:pt x="114" y="138"/>
                  </a:lnTo>
                  <a:lnTo>
                    <a:pt x="121" y="138"/>
                  </a:lnTo>
                  <a:lnTo>
                    <a:pt x="122" y="138"/>
                  </a:lnTo>
                  <a:lnTo>
                    <a:pt x="124" y="140"/>
                  </a:lnTo>
                  <a:lnTo>
                    <a:pt x="127" y="140"/>
                  </a:lnTo>
                  <a:lnTo>
                    <a:pt x="128" y="142"/>
                  </a:lnTo>
                  <a:lnTo>
                    <a:pt x="132" y="143"/>
                  </a:lnTo>
                  <a:lnTo>
                    <a:pt x="135" y="143"/>
                  </a:lnTo>
                  <a:lnTo>
                    <a:pt x="136" y="145"/>
                  </a:lnTo>
                  <a:lnTo>
                    <a:pt x="138" y="145"/>
                  </a:lnTo>
                  <a:lnTo>
                    <a:pt x="140" y="143"/>
                  </a:lnTo>
                  <a:lnTo>
                    <a:pt x="141" y="142"/>
                  </a:lnTo>
                  <a:lnTo>
                    <a:pt x="144" y="140"/>
                  </a:lnTo>
                  <a:lnTo>
                    <a:pt x="147" y="136"/>
                  </a:lnTo>
                  <a:lnTo>
                    <a:pt x="151" y="135"/>
                  </a:lnTo>
                  <a:lnTo>
                    <a:pt x="154" y="133"/>
                  </a:lnTo>
                  <a:lnTo>
                    <a:pt x="157" y="131"/>
                  </a:lnTo>
                  <a:lnTo>
                    <a:pt x="159" y="128"/>
                  </a:lnTo>
                  <a:lnTo>
                    <a:pt x="160" y="129"/>
                  </a:lnTo>
                  <a:lnTo>
                    <a:pt x="162" y="129"/>
                  </a:lnTo>
                  <a:lnTo>
                    <a:pt x="163" y="128"/>
                  </a:lnTo>
                  <a:lnTo>
                    <a:pt x="165" y="128"/>
                  </a:lnTo>
                  <a:lnTo>
                    <a:pt x="165" y="126"/>
                  </a:lnTo>
                  <a:lnTo>
                    <a:pt x="167" y="124"/>
                  </a:lnTo>
                  <a:lnTo>
                    <a:pt x="167" y="123"/>
                  </a:lnTo>
                  <a:lnTo>
                    <a:pt x="167" y="121"/>
                  </a:lnTo>
                  <a:lnTo>
                    <a:pt x="159" y="100"/>
                  </a:lnTo>
                  <a:lnTo>
                    <a:pt x="159" y="98"/>
                  </a:lnTo>
                  <a:lnTo>
                    <a:pt x="160" y="96"/>
                  </a:lnTo>
                  <a:lnTo>
                    <a:pt x="162" y="95"/>
                  </a:lnTo>
                  <a:lnTo>
                    <a:pt x="163" y="91"/>
                  </a:lnTo>
                  <a:lnTo>
                    <a:pt x="167" y="89"/>
                  </a:lnTo>
                  <a:lnTo>
                    <a:pt x="168" y="86"/>
                  </a:lnTo>
                  <a:lnTo>
                    <a:pt x="170" y="84"/>
                  </a:lnTo>
                  <a:lnTo>
                    <a:pt x="171" y="84"/>
                  </a:lnTo>
                  <a:lnTo>
                    <a:pt x="171" y="81"/>
                  </a:lnTo>
                  <a:lnTo>
                    <a:pt x="171" y="79"/>
                  </a:lnTo>
                  <a:lnTo>
                    <a:pt x="171" y="77"/>
                  </a:lnTo>
                  <a:lnTo>
                    <a:pt x="171" y="75"/>
                  </a:lnTo>
                  <a:lnTo>
                    <a:pt x="171" y="74"/>
                  </a:lnTo>
                  <a:lnTo>
                    <a:pt x="171" y="72"/>
                  </a:lnTo>
                  <a:lnTo>
                    <a:pt x="171" y="70"/>
                  </a:lnTo>
                  <a:lnTo>
                    <a:pt x="171" y="68"/>
                  </a:lnTo>
                  <a:lnTo>
                    <a:pt x="173" y="68"/>
                  </a:lnTo>
                  <a:lnTo>
                    <a:pt x="174" y="68"/>
                  </a:lnTo>
                  <a:lnTo>
                    <a:pt x="176" y="67"/>
                  </a:lnTo>
                  <a:lnTo>
                    <a:pt x="176" y="67"/>
                  </a:lnTo>
                  <a:lnTo>
                    <a:pt x="178" y="65"/>
                  </a:lnTo>
                  <a:lnTo>
                    <a:pt x="178" y="65"/>
                  </a:lnTo>
                  <a:lnTo>
                    <a:pt x="179" y="63"/>
                  </a:lnTo>
                  <a:lnTo>
                    <a:pt x="179" y="63"/>
                  </a:lnTo>
                  <a:lnTo>
                    <a:pt x="174" y="61"/>
                  </a:lnTo>
                  <a:lnTo>
                    <a:pt x="171" y="60"/>
                  </a:lnTo>
                  <a:lnTo>
                    <a:pt x="170" y="58"/>
                  </a:lnTo>
                  <a:lnTo>
                    <a:pt x="167" y="56"/>
                  </a:lnTo>
                  <a:lnTo>
                    <a:pt x="165" y="53"/>
                  </a:lnTo>
                  <a:lnTo>
                    <a:pt x="165" y="49"/>
                  </a:lnTo>
                  <a:lnTo>
                    <a:pt x="163" y="46"/>
                  </a:lnTo>
                  <a:lnTo>
                    <a:pt x="163" y="41"/>
                  </a:lnTo>
                  <a:lnTo>
                    <a:pt x="163" y="41"/>
                  </a:lnTo>
                  <a:lnTo>
                    <a:pt x="162" y="41"/>
                  </a:lnTo>
                  <a:lnTo>
                    <a:pt x="162" y="42"/>
                  </a:lnTo>
                  <a:lnTo>
                    <a:pt x="160" y="42"/>
                  </a:lnTo>
                  <a:lnTo>
                    <a:pt x="160" y="42"/>
                  </a:lnTo>
                  <a:lnTo>
                    <a:pt x="160" y="44"/>
                  </a:lnTo>
                  <a:lnTo>
                    <a:pt x="159" y="44"/>
                  </a:lnTo>
                  <a:lnTo>
                    <a:pt x="159" y="44"/>
                  </a:lnTo>
                  <a:lnTo>
                    <a:pt x="155" y="44"/>
                  </a:lnTo>
                  <a:lnTo>
                    <a:pt x="154" y="44"/>
                  </a:lnTo>
                  <a:lnTo>
                    <a:pt x="152" y="42"/>
                  </a:lnTo>
                  <a:lnTo>
                    <a:pt x="152" y="42"/>
                  </a:lnTo>
                  <a:lnTo>
                    <a:pt x="152" y="41"/>
                  </a:lnTo>
                  <a:lnTo>
                    <a:pt x="152" y="39"/>
                  </a:lnTo>
                  <a:lnTo>
                    <a:pt x="152" y="39"/>
                  </a:lnTo>
                  <a:lnTo>
                    <a:pt x="152" y="37"/>
                  </a:lnTo>
                  <a:lnTo>
                    <a:pt x="151" y="37"/>
                  </a:lnTo>
                  <a:lnTo>
                    <a:pt x="149" y="35"/>
                  </a:lnTo>
                  <a:lnTo>
                    <a:pt x="147" y="35"/>
                  </a:lnTo>
                  <a:lnTo>
                    <a:pt x="146" y="34"/>
                  </a:lnTo>
                  <a:lnTo>
                    <a:pt x="144" y="32"/>
                  </a:lnTo>
                  <a:lnTo>
                    <a:pt x="143" y="30"/>
                  </a:lnTo>
                  <a:lnTo>
                    <a:pt x="141" y="30"/>
                  </a:lnTo>
                  <a:lnTo>
                    <a:pt x="141" y="28"/>
                  </a:lnTo>
                  <a:lnTo>
                    <a:pt x="141" y="27"/>
                  </a:lnTo>
                  <a:lnTo>
                    <a:pt x="141" y="25"/>
                  </a:lnTo>
                  <a:lnTo>
                    <a:pt x="143" y="25"/>
                  </a:lnTo>
                  <a:lnTo>
                    <a:pt x="143" y="23"/>
                  </a:lnTo>
                  <a:lnTo>
                    <a:pt x="143" y="23"/>
                  </a:lnTo>
                  <a:lnTo>
                    <a:pt x="143" y="21"/>
                  </a:lnTo>
                  <a:lnTo>
                    <a:pt x="143" y="21"/>
                  </a:lnTo>
                  <a:lnTo>
                    <a:pt x="143" y="20"/>
                  </a:lnTo>
                  <a:lnTo>
                    <a:pt x="130" y="20"/>
                  </a:lnTo>
                  <a:lnTo>
                    <a:pt x="128" y="21"/>
                  </a:lnTo>
                  <a:lnTo>
                    <a:pt x="127" y="23"/>
                  </a:lnTo>
                  <a:lnTo>
                    <a:pt x="125" y="25"/>
                  </a:lnTo>
                  <a:lnTo>
                    <a:pt x="124" y="25"/>
                  </a:lnTo>
                  <a:lnTo>
                    <a:pt x="122" y="25"/>
                  </a:lnTo>
                  <a:lnTo>
                    <a:pt x="122" y="25"/>
                  </a:lnTo>
                  <a:lnTo>
                    <a:pt x="119" y="25"/>
                  </a:lnTo>
                  <a:lnTo>
                    <a:pt x="117" y="25"/>
                  </a:lnTo>
                  <a:lnTo>
                    <a:pt x="117" y="25"/>
                  </a:lnTo>
                  <a:lnTo>
                    <a:pt x="116" y="25"/>
                  </a:lnTo>
                  <a:lnTo>
                    <a:pt x="116" y="25"/>
                  </a:lnTo>
                  <a:lnTo>
                    <a:pt x="114" y="27"/>
                  </a:lnTo>
                  <a:lnTo>
                    <a:pt x="114" y="27"/>
                  </a:lnTo>
                  <a:lnTo>
                    <a:pt x="113" y="28"/>
                  </a:lnTo>
                  <a:lnTo>
                    <a:pt x="113" y="28"/>
                  </a:lnTo>
                  <a:lnTo>
                    <a:pt x="113" y="30"/>
                  </a:lnTo>
                  <a:lnTo>
                    <a:pt x="113" y="30"/>
                  </a:lnTo>
                  <a:lnTo>
                    <a:pt x="111" y="30"/>
                  </a:lnTo>
                  <a:lnTo>
                    <a:pt x="111" y="30"/>
                  </a:lnTo>
                  <a:lnTo>
                    <a:pt x="109" y="32"/>
                  </a:lnTo>
                  <a:lnTo>
                    <a:pt x="109" y="32"/>
                  </a:lnTo>
                  <a:lnTo>
                    <a:pt x="108" y="34"/>
                  </a:lnTo>
                  <a:lnTo>
                    <a:pt x="108" y="34"/>
                  </a:lnTo>
                  <a:lnTo>
                    <a:pt x="106" y="34"/>
                  </a:lnTo>
                  <a:lnTo>
                    <a:pt x="105" y="34"/>
                  </a:lnTo>
                  <a:lnTo>
                    <a:pt x="105" y="34"/>
                  </a:lnTo>
                  <a:lnTo>
                    <a:pt x="103" y="34"/>
                  </a:lnTo>
                  <a:lnTo>
                    <a:pt x="103" y="32"/>
                  </a:lnTo>
                  <a:lnTo>
                    <a:pt x="101" y="32"/>
                  </a:lnTo>
                  <a:lnTo>
                    <a:pt x="101" y="32"/>
                  </a:lnTo>
                  <a:lnTo>
                    <a:pt x="101" y="30"/>
                  </a:lnTo>
                  <a:lnTo>
                    <a:pt x="101" y="30"/>
                  </a:lnTo>
                  <a:lnTo>
                    <a:pt x="98" y="30"/>
                  </a:lnTo>
                  <a:lnTo>
                    <a:pt x="97" y="30"/>
                  </a:lnTo>
                  <a:lnTo>
                    <a:pt x="95" y="30"/>
                  </a:lnTo>
                  <a:lnTo>
                    <a:pt x="95" y="30"/>
                  </a:lnTo>
                  <a:lnTo>
                    <a:pt x="94" y="28"/>
                  </a:lnTo>
                  <a:lnTo>
                    <a:pt x="92" y="27"/>
                  </a:lnTo>
                  <a:lnTo>
                    <a:pt x="92" y="25"/>
                  </a:lnTo>
                  <a:lnTo>
                    <a:pt x="90" y="21"/>
                  </a:lnTo>
                  <a:lnTo>
                    <a:pt x="89" y="23"/>
                  </a:lnTo>
                  <a:lnTo>
                    <a:pt x="86" y="23"/>
                  </a:lnTo>
                  <a:lnTo>
                    <a:pt x="84" y="25"/>
                  </a:lnTo>
                  <a:lnTo>
                    <a:pt x="82" y="25"/>
                  </a:lnTo>
                  <a:lnTo>
                    <a:pt x="79" y="25"/>
                  </a:lnTo>
                  <a:lnTo>
                    <a:pt x="78" y="25"/>
                  </a:lnTo>
                  <a:lnTo>
                    <a:pt x="76" y="23"/>
                  </a:lnTo>
                  <a:lnTo>
                    <a:pt x="76" y="21"/>
                  </a:lnTo>
                  <a:lnTo>
                    <a:pt x="75" y="23"/>
                  </a:lnTo>
                  <a:lnTo>
                    <a:pt x="75" y="23"/>
                  </a:lnTo>
                  <a:lnTo>
                    <a:pt x="73" y="25"/>
                  </a:lnTo>
                  <a:lnTo>
                    <a:pt x="71" y="25"/>
                  </a:lnTo>
                  <a:lnTo>
                    <a:pt x="71" y="27"/>
                  </a:lnTo>
                  <a:lnTo>
                    <a:pt x="70" y="27"/>
                  </a:lnTo>
                  <a:lnTo>
                    <a:pt x="68" y="28"/>
                  </a:lnTo>
                  <a:lnTo>
                    <a:pt x="67" y="28"/>
                  </a:lnTo>
                  <a:lnTo>
                    <a:pt x="67" y="28"/>
                  </a:lnTo>
                  <a:lnTo>
                    <a:pt x="65" y="28"/>
                  </a:lnTo>
                  <a:lnTo>
                    <a:pt x="65" y="28"/>
                  </a:lnTo>
                  <a:lnTo>
                    <a:pt x="63" y="28"/>
                  </a:lnTo>
                  <a:lnTo>
                    <a:pt x="62" y="28"/>
                  </a:lnTo>
                  <a:lnTo>
                    <a:pt x="62" y="28"/>
                  </a:lnTo>
                  <a:lnTo>
                    <a:pt x="60" y="28"/>
                  </a:lnTo>
                  <a:lnTo>
                    <a:pt x="59" y="28"/>
                  </a:lnTo>
                  <a:lnTo>
                    <a:pt x="59" y="21"/>
                  </a:lnTo>
                  <a:lnTo>
                    <a:pt x="55" y="16"/>
                  </a:lnTo>
                  <a:lnTo>
                    <a:pt x="52" y="13"/>
                  </a:lnTo>
                  <a:lnTo>
                    <a:pt x="49" y="11"/>
                  </a:lnTo>
                  <a:lnTo>
                    <a:pt x="46" y="7"/>
                  </a:lnTo>
                  <a:lnTo>
                    <a:pt x="41" y="6"/>
                  </a:lnTo>
                  <a:lnTo>
                    <a:pt x="38" y="4"/>
                  </a:lnTo>
                  <a:lnTo>
                    <a:pt x="35" y="0"/>
                  </a:lnTo>
                  <a:lnTo>
                    <a:pt x="35" y="2"/>
                  </a:lnTo>
                  <a:lnTo>
                    <a:pt x="33" y="2"/>
                  </a:lnTo>
                  <a:lnTo>
                    <a:pt x="33" y="4"/>
                  </a:lnTo>
                  <a:lnTo>
                    <a:pt x="33" y="6"/>
                  </a:lnTo>
                  <a:lnTo>
                    <a:pt x="33" y="7"/>
                  </a:lnTo>
                  <a:lnTo>
                    <a:pt x="33" y="7"/>
                  </a:lnTo>
                  <a:lnTo>
                    <a:pt x="33" y="9"/>
                  </a:lnTo>
                  <a:lnTo>
                    <a:pt x="33" y="11"/>
                  </a:lnTo>
                  <a:lnTo>
                    <a:pt x="32" y="13"/>
                  </a:lnTo>
                  <a:lnTo>
                    <a:pt x="30" y="13"/>
                  </a:lnTo>
                  <a:lnTo>
                    <a:pt x="30" y="14"/>
                  </a:lnTo>
                  <a:lnTo>
                    <a:pt x="29" y="14"/>
                  </a:lnTo>
                  <a:lnTo>
                    <a:pt x="29" y="16"/>
                  </a:lnTo>
                  <a:lnTo>
                    <a:pt x="27" y="18"/>
                  </a:lnTo>
                  <a:lnTo>
                    <a:pt x="27" y="20"/>
                  </a:lnTo>
                  <a:lnTo>
                    <a:pt x="27" y="21"/>
                  </a:lnTo>
                  <a:lnTo>
                    <a:pt x="27" y="25"/>
                  </a:lnTo>
                  <a:lnTo>
                    <a:pt x="27" y="28"/>
                  </a:lnTo>
                  <a:lnTo>
                    <a:pt x="27" y="30"/>
                  </a:lnTo>
                  <a:lnTo>
                    <a:pt x="27" y="30"/>
                  </a:lnTo>
                  <a:lnTo>
                    <a:pt x="27" y="32"/>
                  </a:lnTo>
                  <a:lnTo>
                    <a:pt x="29" y="35"/>
                  </a:lnTo>
                  <a:lnTo>
                    <a:pt x="29" y="37"/>
                  </a:lnTo>
                  <a:lnTo>
                    <a:pt x="29" y="41"/>
                  </a:lnTo>
                  <a:lnTo>
                    <a:pt x="29" y="42"/>
                  </a:lnTo>
                  <a:lnTo>
                    <a:pt x="27" y="44"/>
                  </a:lnTo>
                  <a:lnTo>
                    <a:pt x="27" y="46"/>
                  </a:lnTo>
                  <a:lnTo>
                    <a:pt x="25" y="49"/>
                  </a:lnTo>
                  <a:lnTo>
                    <a:pt x="25" y="53"/>
                  </a:lnTo>
                  <a:lnTo>
                    <a:pt x="25" y="54"/>
                  </a:lnTo>
                  <a:lnTo>
                    <a:pt x="24" y="56"/>
                  </a:lnTo>
                  <a:lnTo>
                    <a:pt x="25" y="58"/>
                  </a:lnTo>
                  <a:lnTo>
                    <a:pt x="24" y="58"/>
                  </a:lnTo>
                  <a:lnTo>
                    <a:pt x="24" y="58"/>
                  </a:lnTo>
                  <a:lnTo>
                    <a:pt x="22" y="56"/>
                  </a:lnTo>
                  <a:lnTo>
                    <a:pt x="22" y="56"/>
                  </a:lnTo>
                  <a:lnTo>
                    <a:pt x="21" y="56"/>
                  </a:lnTo>
                  <a:lnTo>
                    <a:pt x="21" y="54"/>
                  </a:lnTo>
                  <a:lnTo>
                    <a:pt x="21" y="54"/>
                  </a:lnTo>
                  <a:lnTo>
                    <a:pt x="19" y="54"/>
                  </a:lnTo>
                  <a:lnTo>
                    <a:pt x="17" y="53"/>
                  </a:lnTo>
                  <a:lnTo>
                    <a:pt x="14" y="53"/>
                  </a:lnTo>
                  <a:lnTo>
                    <a:pt x="13" y="51"/>
                  </a:lnTo>
                  <a:lnTo>
                    <a:pt x="13" y="49"/>
                  </a:lnTo>
                  <a:lnTo>
                    <a:pt x="11" y="47"/>
                  </a:lnTo>
                  <a:lnTo>
                    <a:pt x="11" y="44"/>
                  </a:lnTo>
                  <a:lnTo>
                    <a:pt x="11" y="42"/>
                  </a:lnTo>
                  <a:lnTo>
                    <a:pt x="11" y="39"/>
                  </a:lnTo>
                  <a:lnTo>
                    <a:pt x="11" y="32"/>
                  </a:lnTo>
                  <a:lnTo>
                    <a:pt x="13" y="27"/>
                  </a:lnTo>
                  <a:lnTo>
                    <a:pt x="14" y="21"/>
                  </a:lnTo>
                  <a:lnTo>
                    <a:pt x="16" y="16"/>
                  </a:lnTo>
                  <a:lnTo>
                    <a:pt x="19" y="13"/>
                  </a:lnTo>
                  <a:lnTo>
                    <a:pt x="21" y="9"/>
                  </a:lnTo>
                  <a:lnTo>
                    <a:pt x="22" y="6"/>
                  </a:lnTo>
                  <a:lnTo>
                    <a:pt x="24" y="2"/>
                  </a:lnTo>
                  <a:lnTo>
                    <a:pt x="17" y="6"/>
                  </a:lnTo>
                  <a:lnTo>
                    <a:pt x="13" y="9"/>
                  </a:lnTo>
                  <a:lnTo>
                    <a:pt x="8" y="13"/>
                  </a:lnTo>
                  <a:lnTo>
                    <a:pt x="5" y="18"/>
                  </a:lnTo>
                  <a:lnTo>
                    <a:pt x="3" y="23"/>
                  </a:lnTo>
                  <a:lnTo>
                    <a:pt x="0" y="28"/>
                  </a:lnTo>
                  <a:lnTo>
                    <a:pt x="0" y="34"/>
                  </a:lnTo>
                  <a:lnTo>
                    <a:pt x="0" y="4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0" name="Freeform 508"/>
            <p:cNvSpPr>
              <a:spLocks/>
            </p:cNvSpPr>
            <p:nvPr/>
          </p:nvSpPr>
          <p:spPr bwMode="auto">
            <a:xfrm>
              <a:off x="1810482" y="3516289"/>
              <a:ext cx="364998" cy="594166"/>
            </a:xfrm>
            <a:custGeom>
              <a:avLst/>
              <a:gdLst/>
              <a:ahLst/>
              <a:cxnLst>
                <a:cxn ang="0">
                  <a:pos x="163" y="174"/>
                </a:cxn>
                <a:cxn ang="0">
                  <a:pos x="163" y="169"/>
                </a:cxn>
                <a:cxn ang="0">
                  <a:pos x="165" y="162"/>
                </a:cxn>
                <a:cxn ang="0">
                  <a:pos x="165" y="150"/>
                </a:cxn>
                <a:cxn ang="0">
                  <a:pos x="160" y="127"/>
                </a:cxn>
                <a:cxn ang="0">
                  <a:pos x="165" y="117"/>
                </a:cxn>
                <a:cxn ang="0">
                  <a:pos x="136" y="108"/>
                </a:cxn>
                <a:cxn ang="0">
                  <a:pos x="130" y="99"/>
                </a:cxn>
                <a:cxn ang="0">
                  <a:pos x="106" y="89"/>
                </a:cxn>
                <a:cxn ang="0">
                  <a:pos x="92" y="49"/>
                </a:cxn>
                <a:cxn ang="0">
                  <a:pos x="100" y="21"/>
                </a:cxn>
                <a:cxn ang="0">
                  <a:pos x="113" y="5"/>
                </a:cxn>
                <a:cxn ang="0">
                  <a:pos x="109" y="1"/>
                </a:cxn>
                <a:cxn ang="0">
                  <a:pos x="98" y="8"/>
                </a:cxn>
                <a:cxn ang="0">
                  <a:pos x="84" y="21"/>
                </a:cxn>
                <a:cxn ang="0">
                  <a:pos x="79" y="21"/>
                </a:cxn>
                <a:cxn ang="0">
                  <a:pos x="71" y="24"/>
                </a:cxn>
                <a:cxn ang="0">
                  <a:pos x="60" y="24"/>
                </a:cxn>
                <a:cxn ang="0">
                  <a:pos x="49" y="43"/>
                </a:cxn>
                <a:cxn ang="0">
                  <a:pos x="40" y="64"/>
                </a:cxn>
                <a:cxn ang="0">
                  <a:pos x="30" y="76"/>
                </a:cxn>
                <a:cxn ang="0">
                  <a:pos x="24" y="89"/>
                </a:cxn>
                <a:cxn ang="0">
                  <a:pos x="21" y="97"/>
                </a:cxn>
                <a:cxn ang="0">
                  <a:pos x="21" y="108"/>
                </a:cxn>
                <a:cxn ang="0">
                  <a:pos x="24" y="124"/>
                </a:cxn>
                <a:cxn ang="0">
                  <a:pos x="24" y="146"/>
                </a:cxn>
                <a:cxn ang="0">
                  <a:pos x="17" y="165"/>
                </a:cxn>
                <a:cxn ang="0">
                  <a:pos x="3" y="179"/>
                </a:cxn>
                <a:cxn ang="0">
                  <a:pos x="0" y="186"/>
                </a:cxn>
                <a:cxn ang="0">
                  <a:pos x="11" y="199"/>
                </a:cxn>
                <a:cxn ang="0">
                  <a:pos x="33" y="211"/>
                </a:cxn>
                <a:cxn ang="0">
                  <a:pos x="38" y="211"/>
                </a:cxn>
                <a:cxn ang="0">
                  <a:pos x="49" y="212"/>
                </a:cxn>
                <a:cxn ang="0">
                  <a:pos x="68" y="226"/>
                </a:cxn>
                <a:cxn ang="0">
                  <a:pos x="82" y="247"/>
                </a:cxn>
                <a:cxn ang="0">
                  <a:pos x="97" y="256"/>
                </a:cxn>
                <a:cxn ang="0">
                  <a:pos x="109" y="254"/>
                </a:cxn>
                <a:cxn ang="0">
                  <a:pos x="117" y="254"/>
                </a:cxn>
                <a:cxn ang="0">
                  <a:pos x="122" y="253"/>
                </a:cxn>
                <a:cxn ang="0">
                  <a:pos x="124" y="261"/>
                </a:cxn>
                <a:cxn ang="0">
                  <a:pos x="124" y="267"/>
                </a:cxn>
                <a:cxn ang="0">
                  <a:pos x="119" y="272"/>
                </a:cxn>
                <a:cxn ang="0">
                  <a:pos x="121" y="282"/>
                </a:cxn>
                <a:cxn ang="0">
                  <a:pos x="130" y="289"/>
                </a:cxn>
                <a:cxn ang="0">
                  <a:pos x="136" y="256"/>
                </a:cxn>
                <a:cxn ang="0">
                  <a:pos x="136" y="226"/>
                </a:cxn>
                <a:cxn ang="0">
                  <a:pos x="127" y="216"/>
                </a:cxn>
                <a:cxn ang="0">
                  <a:pos x="133" y="206"/>
                </a:cxn>
                <a:cxn ang="0">
                  <a:pos x="141" y="197"/>
                </a:cxn>
                <a:cxn ang="0">
                  <a:pos x="135" y="193"/>
                </a:cxn>
                <a:cxn ang="0">
                  <a:pos x="138" y="188"/>
                </a:cxn>
                <a:cxn ang="0">
                  <a:pos x="163" y="183"/>
                </a:cxn>
              </a:cxnLst>
              <a:rect l="0" t="0" r="r" b="b"/>
              <a:pathLst>
                <a:path w="168" h="289">
                  <a:moveTo>
                    <a:pt x="167" y="181"/>
                  </a:moveTo>
                  <a:lnTo>
                    <a:pt x="165" y="179"/>
                  </a:lnTo>
                  <a:lnTo>
                    <a:pt x="165" y="178"/>
                  </a:lnTo>
                  <a:lnTo>
                    <a:pt x="163" y="176"/>
                  </a:lnTo>
                  <a:lnTo>
                    <a:pt x="163" y="174"/>
                  </a:lnTo>
                  <a:lnTo>
                    <a:pt x="163" y="172"/>
                  </a:lnTo>
                  <a:lnTo>
                    <a:pt x="163" y="172"/>
                  </a:lnTo>
                  <a:lnTo>
                    <a:pt x="162" y="171"/>
                  </a:lnTo>
                  <a:lnTo>
                    <a:pt x="162" y="169"/>
                  </a:lnTo>
                  <a:lnTo>
                    <a:pt x="163" y="169"/>
                  </a:lnTo>
                  <a:lnTo>
                    <a:pt x="163" y="167"/>
                  </a:lnTo>
                  <a:lnTo>
                    <a:pt x="163" y="165"/>
                  </a:lnTo>
                  <a:lnTo>
                    <a:pt x="165" y="164"/>
                  </a:lnTo>
                  <a:lnTo>
                    <a:pt x="165" y="162"/>
                  </a:lnTo>
                  <a:lnTo>
                    <a:pt x="165" y="162"/>
                  </a:lnTo>
                  <a:lnTo>
                    <a:pt x="165" y="160"/>
                  </a:lnTo>
                  <a:lnTo>
                    <a:pt x="167" y="158"/>
                  </a:lnTo>
                  <a:lnTo>
                    <a:pt x="165" y="157"/>
                  </a:lnTo>
                  <a:lnTo>
                    <a:pt x="165" y="153"/>
                  </a:lnTo>
                  <a:lnTo>
                    <a:pt x="165" y="150"/>
                  </a:lnTo>
                  <a:lnTo>
                    <a:pt x="163" y="144"/>
                  </a:lnTo>
                  <a:lnTo>
                    <a:pt x="162" y="139"/>
                  </a:lnTo>
                  <a:lnTo>
                    <a:pt x="162" y="136"/>
                  </a:lnTo>
                  <a:lnTo>
                    <a:pt x="162" y="131"/>
                  </a:lnTo>
                  <a:lnTo>
                    <a:pt x="160" y="127"/>
                  </a:lnTo>
                  <a:lnTo>
                    <a:pt x="162" y="124"/>
                  </a:lnTo>
                  <a:lnTo>
                    <a:pt x="162" y="122"/>
                  </a:lnTo>
                  <a:lnTo>
                    <a:pt x="162" y="120"/>
                  </a:lnTo>
                  <a:lnTo>
                    <a:pt x="163" y="118"/>
                  </a:lnTo>
                  <a:lnTo>
                    <a:pt x="165" y="117"/>
                  </a:lnTo>
                  <a:lnTo>
                    <a:pt x="167" y="115"/>
                  </a:lnTo>
                  <a:lnTo>
                    <a:pt x="167" y="111"/>
                  </a:lnTo>
                  <a:lnTo>
                    <a:pt x="168" y="108"/>
                  </a:lnTo>
                  <a:lnTo>
                    <a:pt x="140" y="108"/>
                  </a:lnTo>
                  <a:lnTo>
                    <a:pt x="136" y="108"/>
                  </a:lnTo>
                  <a:lnTo>
                    <a:pt x="135" y="106"/>
                  </a:lnTo>
                  <a:lnTo>
                    <a:pt x="133" y="104"/>
                  </a:lnTo>
                  <a:lnTo>
                    <a:pt x="132" y="103"/>
                  </a:lnTo>
                  <a:lnTo>
                    <a:pt x="130" y="101"/>
                  </a:lnTo>
                  <a:lnTo>
                    <a:pt x="130" y="99"/>
                  </a:lnTo>
                  <a:lnTo>
                    <a:pt x="128" y="97"/>
                  </a:lnTo>
                  <a:lnTo>
                    <a:pt x="128" y="96"/>
                  </a:lnTo>
                  <a:lnTo>
                    <a:pt x="121" y="94"/>
                  </a:lnTo>
                  <a:lnTo>
                    <a:pt x="113" y="92"/>
                  </a:lnTo>
                  <a:lnTo>
                    <a:pt x="106" y="89"/>
                  </a:lnTo>
                  <a:lnTo>
                    <a:pt x="100" y="83"/>
                  </a:lnTo>
                  <a:lnTo>
                    <a:pt x="97" y="76"/>
                  </a:lnTo>
                  <a:lnTo>
                    <a:pt x="94" y="69"/>
                  </a:lnTo>
                  <a:lnTo>
                    <a:pt x="92" y="59"/>
                  </a:lnTo>
                  <a:lnTo>
                    <a:pt x="92" y="49"/>
                  </a:lnTo>
                  <a:lnTo>
                    <a:pt x="92" y="42"/>
                  </a:lnTo>
                  <a:lnTo>
                    <a:pt x="92" y="36"/>
                  </a:lnTo>
                  <a:lnTo>
                    <a:pt x="95" y="31"/>
                  </a:lnTo>
                  <a:lnTo>
                    <a:pt x="97" y="26"/>
                  </a:lnTo>
                  <a:lnTo>
                    <a:pt x="100" y="21"/>
                  </a:lnTo>
                  <a:lnTo>
                    <a:pt x="105" y="17"/>
                  </a:lnTo>
                  <a:lnTo>
                    <a:pt x="109" y="14"/>
                  </a:lnTo>
                  <a:lnTo>
                    <a:pt x="116" y="10"/>
                  </a:lnTo>
                  <a:lnTo>
                    <a:pt x="114" y="7"/>
                  </a:lnTo>
                  <a:lnTo>
                    <a:pt x="113" y="5"/>
                  </a:lnTo>
                  <a:lnTo>
                    <a:pt x="113" y="3"/>
                  </a:lnTo>
                  <a:lnTo>
                    <a:pt x="111" y="3"/>
                  </a:lnTo>
                  <a:lnTo>
                    <a:pt x="111" y="3"/>
                  </a:lnTo>
                  <a:lnTo>
                    <a:pt x="109" y="1"/>
                  </a:lnTo>
                  <a:lnTo>
                    <a:pt x="109" y="1"/>
                  </a:lnTo>
                  <a:lnTo>
                    <a:pt x="108" y="1"/>
                  </a:lnTo>
                  <a:lnTo>
                    <a:pt x="106" y="0"/>
                  </a:lnTo>
                  <a:lnTo>
                    <a:pt x="105" y="3"/>
                  </a:lnTo>
                  <a:lnTo>
                    <a:pt x="101" y="7"/>
                  </a:lnTo>
                  <a:lnTo>
                    <a:pt x="98" y="8"/>
                  </a:lnTo>
                  <a:lnTo>
                    <a:pt x="95" y="12"/>
                  </a:lnTo>
                  <a:lnTo>
                    <a:pt x="92" y="15"/>
                  </a:lnTo>
                  <a:lnTo>
                    <a:pt x="89" y="17"/>
                  </a:lnTo>
                  <a:lnTo>
                    <a:pt x="87" y="19"/>
                  </a:lnTo>
                  <a:lnTo>
                    <a:pt x="84" y="21"/>
                  </a:lnTo>
                  <a:lnTo>
                    <a:pt x="84" y="21"/>
                  </a:lnTo>
                  <a:lnTo>
                    <a:pt x="82" y="21"/>
                  </a:lnTo>
                  <a:lnTo>
                    <a:pt x="81" y="21"/>
                  </a:lnTo>
                  <a:lnTo>
                    <a:pt x="79" y="21"/>
                  </a:lnTo>
                  <a:lnTo>
                    <a:pt x="79" y="21"/>
                  </a:lnTo>
                  <a:lnTo>
                    <a:pt x="78" y="21"/>
                  </a:lnTo>
                  <a:lnTo>
                    <a:pt x="78" y="19"/>
                  </a:lnTo>
                  <a:lnTo>
                    <a:pt x="76" y="19"/>
                  </a:lnTo>
                  <a:lnTo>
                    <a:pt x="75" y="22"/>
                  </a:lnTo>
                  <a:lnTo>
                    <a:pt x="71" y="24"/>
                  </a:lnTo>
                  <a:lnTo>
                    <a:pt x="70" y="24"/>
                  </a:lnTo>
                  <a:lnTo>
                    <a:pt x="67" y="24"/>
                  </a:lnTo>
                  <a:lnTo>
                    <a:pt x="65" y="24"/>
                  </a:lnTo>
                  <a:lnTo>
                    <a:pt x="62" y="22"/>
                  </a:lnTo>
                  <a:lnTo>
                    <a:pt x="60" y="24"/>
                  </a:lnTo>
                  <a:lnTo>
                    <a:pt x="57" y="24"/>
                  </a:lnTo>
                  <a:lnTo>
                    <a:pt x="54" y="29"/>
                  </a:lnTo>
                  <a:lnTo>
                    <a:pt x="52" y="35"/>
                  </a:lnTo>
                  <a:lnTo>
                    <a:pt x="51" y="38"/>
                  </a:lnTo>
                  <a:lnTo>
                    <a:pt x="49" y="43"/>
                  </a:lnTo>
                  <a:lnTo>
                    <a:pt x="49" y="47"/>
                  </a:lnTo>
                  <a:lnTo>
                    <a:pt x="48" y="52"/>
                  </a:lnTo>
                  <a:lnTo>
                    <a:pt x="46" y="57"/>
                  </a:lnTo>
                  <a:lnTo>
                    <a:pt x="43" y="62"/>
                  </a:lnTo>
                  <a:lnTo>
                    <a:pt x="40" y="64"/>
                  </a:lnTo>
                  <a:lnTo>
                    <a:pt x="38" y="66"/>
                  </a:lnTo>
                  <a:lnTo>
                    <a:pt x="36" y="69"/>
                  </a:lnTo>
                  <a:lnTo>
                    <a:pt x="35" y="71"/>
                  </a:lnTo>
                  <a:lnTo>
                    <a:pt x="32" y="75"/>
                  </a:lnTo>
                  <a:lnTo>
                    <a:pt x="30" y="76"/>
                  </a:lnTo>
                  <a:lnTo>
                    <a:pt x="29" y="80"/>
                  </a:lnTo>
                  <a:lnTo>
                    <a:pt x="27" y="82"/>
                  </a:lnTo>
                  <a:lnTo>
                    <a:pt x="25" y="85"/>
                  </a:lnTo>
                  <a:lnTo>
                    <a:pt x="25" y="87"/>
                  </a:lnTo>
                  <a:lnTo>
                    <a:pt x="24" y="89"/>
                  </a:lnTo>
                  <a:lnTo>
                    <a:pt x="24" y="90"/>
                  </a:lnTo>
                  <a:lnTo>
                    <a:pt x="22" y="92"/>
                  </a:lnTo>
                  <a:lnTo>
                    <a:pt x="22" y="94"/>
                  </a:lnTo>
                  <a:lnTo>
                    <a:pt x="21" y="96"/>
                  </a:lnTo>
                  <a:lnTo>
                    <a:pt x="21" y="97"/>
                  </a:lnTo>
                  <a:lnTo>
                    <a:pt x="21" y="99"/>
                  </a:lnTo>
                  <a:lnTo>
                    <a:pt x="19" y="101"/>
                  </a:lnTo>
                  <a:lnTo>
                    <a:pt x="21" y="103"/>
                  </a:lnTo>
                  <a:lnTo>
                    <a:pt x="21" y="106"/>
                  </a:lnTo>
                  <a:lnTo>
                    <a:pt x="21" y="108"/>
                  </a:lnTo>
                  <a:lnTo>
                    <a:pt x="22" y="111"/>
                  </a:lnTo>
                  <a:lnTo>
                    <a:pt x="22" y="113"/>
                  </a:lnTo>
                  <a:lnTo>
                    <a:pt x="24" y="113"/>
                  </a:lnTo>
                  <a:lnTo>
                    <a:pt x="24" y="118"/>
                  </a:lnTo>
                  <a:lnTo>
                    <a:pt x="24" y="124"/>
                  </a:lnTo>
                  <a:lnTo>
                    <a:pt x="24" y="129"/>
                  </a:lnTo>
                  <a:lnTo>
                    <a:pt x="24" y="134"/>
                  </a:lnTo>
                  <a:lnTo>
                    <a:pt x="24" y="139"/>
                  </a:lnTo>
                  <a:lnTo>
                    <a:pt x="24" y="143"/>
                  </a:lnTo>
                  <a:lnTo>
                    <a:pt x="24" y="146"/>
                  </a:lnTo>
                  <a:lnTo>
                    <a:pt x="24" y="150"/>
                  </a:lnTo>
                  <a:lnTo>
                    <a:pt x="24" y="153"/>
                  </a:lnTo>
                  <a:lnTo>
                    <a:pt x="22" y="157"/>
                  </a:lnTo>
                  <a:lnTo>
                    <a:pt x="21" y="162"/>
                  </a:lnTo>
                  <a:lnTo>
                    <a:pt x="17" y="165"/>
                  </a:lnTo>
                  <a:lnTo>
                    <a:pt x="14" y="171"/>
                  </a:lnTo>
                  <a:lnTo>
                    <a:pt x="11" y="174"/>
                  </a:lnTo>
                  <a:lnTo>
                    <a:pt x="8" y="176"/>
                  </a:lnTo>
                  <a:lnTo>
                    <a:pt x="3" y="178"/>
                  </a:lnTo>
                  <a:lnTo>
                    <a:pt x="3" y="179"/>
                  </a:lnTo>
                  <a:lnTo>
                    <a:pt x="3" y="179"/>
                  </a:lnTo>
                  <a:lnTo>
                    <a:pt x="3" y="181"/>
                  </a:lnTo>
                  <a:lnTo>
                    <a:pt x="2" y="183"/>
                  </a:lnTo>
                  <a:lnTo>
                    <a:pt x="2" y="185"/>
                  </a:lnTo>
                  <a:lnTo>
                    <a:pt x="0" y="186"/>
                  </a:lnTo>
                  <a:lnTo>
                    <a:pt x="0" y="186"/>
                  </a:lnTo>
                  <a:lnTo>
                    <a:pt x="0" y="188"/>
                  </a:lnTo>
                  <a:lnTo>
                    <a:pt x="3" y="192"/>
                  </a:lnTo>
                  <a:lnTo>
                    <a:pt x="8" y="193"/>
                  </a:lnTo>
                  <a:lnTo>
                    <a:pt x="11" y="199"/>
                  </a:lnTo>
                  <a:lnTo>
                    <a:pt x="16" y="202"/>
                  </a:lnTo>
                  <a:lnTo>
                    <a:pt x="21" y="206"/>
                  </a:lnTo>
                  <a:lnTo>
                    <a:pt x="25" y="207"/>
                  </a:lnTo>
                  <a:lnTo>
                    <a:pt x="30" y="211"/>
                  </a:lnTo>
                  <a:lnTo>
                    <a:pt x="33" y="211"/>
                  </a:lnTo>
                  <a:lnTo>
                    <a:pt x="35" y="211"/>
                  </a:lnTo>
                  <a:lnTo>
                    <a:pt x="35" y="211"/>
                  </a:lnTo>
                  <a:lnTo>
                    <a:pt x="36" y="211"/>
                  </a:lnTo>
                  <a:lnTo>
                    <a:pt x="36" y="211"/>
                  </a:lnTo>
                  <a:lnTo>
                    <a:pt x="38" y="211"/>
                  </a:lnTo>
                  <a:lnTo>
                    <a:pt x="38" y="211"/>
                  </a:lnTo>
                  <a:lnTo>
                    <a:pt x="40" y="211"/>
                  </a:lnTo>
                  <a:lnTo>
                    <a:pt x="41" y="211"/>
                  </a:lnTo>
                  <a:lnTo>
                    <a:pt x="44" y="211"/>
                  </a:lnTo>
                  <a:lnTo>
                    <a:pt x="49" y="212"/>
                  </a:lnTo>
                  <a:lnTo>
                    <a:pt x="54" y="214"/>
                  </a:lnTo>
                  <a:lnTo>
                    <a:pt x="57" y="216"/>
                  </a:lnTo>
                  <a:lnTo>
                    <a:pt x="60" y="219"/>
                  </a:lnTo>
                  <a:lnTo>
                    <a:pt x="65" y="223"/>
                  </a:lnTo>
                  <a:lnTo>
                    <a:pt x="68" y="226"/>
                  </a:lnTo>
                  <a:lnTo>
                    <a:pt x="71" y="230"/>
                  </a:lnTo>
                  <a:lnTo>
                    <a:pt x="75" y="233"/>
                  </a:lnTo>
                  <a:lnTo>
                    <a:pt x="76" y="237"/>
                  </a:lnTo>
                  <a:lnTo>
                    <a:pt x="79" y="242"/>
                  </a:lnTo>
                  <a:lnTo>
                    <a:pt x="82" y="247"/>
                  </a:lnTo>
                  <a:lnTo>
                    <a:pt x="84" y="251"/>
                  </a:lnTo>
                  <a:lnTo>
                    <a:pt x="87" y="254"/>
                  </a:lnTo>
                  <a:lnTo>
                    <a:pt x="90" y="256"/>
                  </a:lnTo>
                  <a:lnTo>
                    <a:pt x="95" y="258"/>
                  </a:lnTo>
                  <a:lnTo>
                    <a:pt x="97" y="256"/>
                  </a:lnTo>
                  <a:lnTo>
                    <a:pt x="100" y="256"/>
                  </a:lnTo>
                  <a:lnTo>
                    <a:pt x="103" y="256"/>
                  </a:lnTo>
                  <a:lnTo>
                    <a:pt x="105" y="256"/>
                  </a:lnTo>
                  <a:lnTo>
                    <a:pt x="108" y="254"/>
                  </a:lnTo>
                  <a:lnTo>
                    <a:pt x="109" y="254"/>
                  </a:lnTo>
                  <a:lnTo>
                    <a:pt x="111" y="254"/>
                  </a:lnTo>
                  <a:lnTo>
                    <a:pt x="114" y="253"/>
                  </a:lnTo>
                  <a:lnTo>
                    <a:pt x="114" y="253"/>
                  </a:lnTo>
                  <a:lnTo>
                    <a:pt x="116" y="254"/>
                  </a:lnTo>
                  <a:lnTo>
                    <a:pt x="117" y="254"/>
                  </a:lnTo>
                  <a:lnTo>
                    <a:pt x="117" y="254"/>
                  </a:lnTo>
                  <a:lnTo>
                    <a:pt x="119" y="254"/>
                  </a:lnTo>
                  <a:lnTo>
                    <a:pt x="119" y="254"/>
                  </a:lnTo>
                  <a:lnTo>
                    <a:pt x="121" y="254"/>
                  </a:lnTo>
                  <a:lnTo>
                    <a:pt x="122" y="253"/>
                  </a:lnTo>
                  <a:lnTo>
                    <a:pt x="122" y="254"/>
                  </a:lnTo>
                  <a:lnTo>
                    <a:pt x="122" y="256"/>
                  </a:lnTo>
                  <a:lnTo>
                    <a:pt x="124" y="258"/>
                  </a:lnTo>
                  <a:lnTo>
                    <a:pt x="124" y="260"/>
                  </a:lnTo>
                  <a:lnTo>
                    <a:pt x="124" y="261"/>
                  </a:lnTo>
                  <a:lnTo>
                    <a:pt x="125" y="263"/>
                  </a:lnTo>
                  <a:lnTo>
                    <a:pt x="125" y="263"/>
                  </a:lnTo>
                  <a:lnTo>
                    <a:pt x="125" y="265"/>
                  </a:lnTo>
                  <a:lnTo>
                    <a:pt x="125" y="267"/>
                  </a:lnTo>
                  <a:lnTo>
                    <a:pt x="124" y="267"/>
                  </a:lnTo>
                  <a:lnTo>
                    <a:pt x="124" y="268"/>
                  </a:lnTo>
                  <a:lnTo>
                    <a:pt x="122" y="268"/>
                  </a:lnTo>
                  <a:lnTo>
                    <a:pt x="121" y="270"/>
                  </a:lnTo>
                  <a:lnTo>
                    <a:pt x="119" y="270"/>
                  </a:lnTo>
                  <a:lnTo>
                    <a:pt x="119" y="272"/>
                  </a:lnTo>
                  <a:lnTo>
                    <a:pt x="119" y="274"/>
                  </a:lnTo>
                  <a:lnTo>
                    <a:pt x="119" y="277"/>
                  </a:lnTo>
                  <a:lnTo>
                    <a:pt x="119" y="279"/>
                  </a:lnTo>
                  <a:lnTo>
                    <a:pt x="121" y="281"/>
                  </a:lnTo>
                  <a:lnTo>
                    <a:pt x="121" y="282"/>
                  </a:lnTo>
                  <a:lnTo>
                    <a:pt x="122" y="284"/>
                  </a:lnTo>
                  <a:lnTo>
                    <a:pt x="122" y="286"/>
                  </a:lnTo>
                  <a:lnTo>
                    <a:pt x="124" y="288"/>
                  </a:lnTo>
                  <a:lnTo>
                    <a:pt x="125" y="289"/>
                  </a:lnTo>
                  <a:lnTo>
                    <a:pt x="130" y="289"/>
                  </a:lnTo>
                  <a:lnTo>
                    <a:pt x="130" y="282"/>
                  </a:lnTo>
                  <a:lnTo>
                    <a:pt x="132" y="275"/>
                  </a:lnTo>
                  <a:lnTo>
                    <a:pt x="133" y="268"/>
                  </a:lnTo>
                  <a:lnTo>
                    <a:pt x="135" y="263"/>
                  </a:lnTo>
                  <a:lnTo>
                    <a:pt x="136" y="256"/>
                  </a:lnTo>
                  <a:lnTo>
                    <a:pt x="138" y="249"/>
                  </a:lnTo>
                  <a:lnTo>
                    <a:pt x="138" y="242"/>
                  </a:lnTo>
                  <a:lnTo>
                    <a:pt x="140" y="235"/>
                  </a:lnTo>
                  <a:lnTo>
                    <a:pt x="138" y="230"/>
                  </a:lnTo>
                  <a:lnTo>
                    <a:pt x="136" y="226"/>
                  </a:lnTo>
                  <a:lnTo>
                    <a:pt x="135" y="223"/>
                  </a:lnTo>
                  <a:lnTo>
                    <a:pt x="133" y="221"/>
                  </a:lnTo>
                  <a:lnTo>
                    <a:pt x="130" y="219"/>
                  </a:lnTo>
                  <a:lnTo>
                    <a:pt x="128" y="218"/>
                  </a:lnTo>
                  <a:lnTo>
                    <a:pt x="127" y="216"/>
                  </a:lnTo>
                  <a:lnTo>
                    <a:pt x="127" y="212"/>
                  </a:lnTo>
                  <a:lnTo>
                    <a:pt x="127" y="211"/>
                  </a:lnTo>
                  <a:lnTo>
                    <a:pt x="128" y="209"/>
                  </a:lnTo>
                  <a:lnTo>
                    <a:pt x="130" y="207"/>
                  </a:lnTo>
                  <a:lnTo>
                    <a:pt x="133" y="206"/>
                  </a:lnTo>
                  <a:lnTo>
                    <a:pt x="135" y="206"/>
                  </a:lnTo>
                  <a:lnTo>
                    <a:pt x="138" y="204"/>
                  </a:lnTo>
                  <a:lnTo>
                    <a:pt x="140" y="204"/>
                  </a:lnTo>
                  <a:lnTo>
                    <a:pt x="141" y="204"/>
                  </a:lnTo>
                  <a:lnTo>
                    <a:pt x="141" y="197"/>
                  </a:lnTo>
                  <a:lnTo>
                    <a:pt x="140" y="197"/>
                  </a:lnTo>
                  <a:lnTo>
                    <a:pt x="138" y="197"/>
                  </a:lnTo>
                  <a:lnTo>
                    <a:pt x="136" y="197"/>
                  </a:lnTo>
                  <a:lnTo>
                    <a:pt x="136" y="195"/>
                  </a:lnTo>
                  <a:lnTo>
                    <a:pt x="135" y="193"/>
                  </a:lnTo>
                  <a:lnTo>
                    <a:pt x="135" y="193"/>
                  </a:lnTo>
                  <a:lnTo>
                    <a:pt x="133" y="192"/>
                  </a:lnTo>
                  <a:lnTo>
                    <a:pt x="133" y="190"/>
                  </a:lnTo>
                  <a:lnTo>
                    <a:pt x="135" y="190"/>
                  </a:lnTo>
                  <a:lnTo>
                    <a:pt x="138" y="188"/>
                  </a:lnTo>
                  <a:lnTo>
                    <a:pt x="143" y="188"/>
                  </a:lnTo>
                  <a:lnTo>
                    <a:pt x="147" y="186"/>
                  </a:lnTo>
                  <a:lnTo>
                    <a:pt x="154" y="185"/>
                  </a:lnTo>
                  <a:lnTo>
                    <a:pt x="159" y="183"/>
                  </a:lnTo>
                  <a:lnTo>
                    <a:pt x="163" y="183"/>
                  </a:lnTo>
                  <a:lnTo>
                    <a:pt x="167" y="18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1" name="Freeform 509"/>
            <p:cNvSpPr>
              <a:spLocks/>
            </p:cNvSpPr>
            <p:nvPr/>
          </p:nvSpPr>
          <p:spPr bwMode="auto">
            <a:xfrm>
              <a:off x="1432645" y="3318811"/>
              <a:ext cx="111884" cy="159368"/>
            </a:xfrm>
            <a:custGeom>
              <a:avLst/>
              <a:gdLst/>
              <a:ahLst/>
              <a:cxnLst>
                <a:cxn ang="0">
                  <a:pos x="1" y="61"/>
                </a:cxn>
                <a:cxn ang="0">
                  <a:pos x="3" y="52"/>
                </a:cxn>
                <a:cxn ang="0">
                  <a:pos x="4" y="47"/>
                </a:cxn>
                <a:cxn ang="0">
                  <a:pos x="7" y="40"/>
                </a:cxn>
                <a:cxn ang="0">
                  <a:pos x="9" y="35"/>
                </a:cxn>
                <a:cxn ang="0">
                  <a:pos x="15" y="33"/>
                </a:cxn>
                <a:cxn ang="0">
                  <a:pos x="23" y="33"/>
                </a:cxn>
                <a:cxn ang="0">
                  <a:pos x="30" y="29"/>
                </a:cxn>
                <a:cxn ang="0">
                  <a:pos x="30" y="24"/>
                </a:cxn>
                <a:cxn ang="0">
                  <a:pos x="25" y="21"/>
                </a:cxn>
                <a:cxn ang="0">
                  <a:pos x="22" y="17"/>
                </a:cxn>
                <a:cxn ang="0">
                  <a:pos x="19" y="14"/>
                </a:cxn>
                <a:cxn ang="0">
                  <a:pos x="19" y="10"/>
                </a:cxn>
                <a:cxn ang="0">
                  <a:pos x="25" y="5"/>
                </a:cxn>
                <a:cxn ang="0">
                  <a:pos x="31" y="1"/>
                </a:cxn>
                <a:cxn ang="0">
                  <a:pos x="38" y="0"/>
                </a:cxn>
                <a:cxn ang="0">
                  <a:pos x="41" y="0"/>
                </a:cxn>
                <a:cxn ang="0">
                  <a:pos x="44" y="0"/>
                </a:cxn>
                <a:cxn ang="0">
                  <a:pos x="47" y="1"/>
                </a:cxn>
                <a:cxn ang="0">
                  <a:pos x="49" y="1"/>
                </a:cxn>
                <a:cxn ang="0">
                  <a:pos x="49" y="15"/>
                </a:cxn>
                <a:cxn ang="0">
                  <a:pos x="49" y="22"/>
                </a:cxn>
                <a:cxn ang="0">
                  <a:pos x="47" y="31"/>
                </a:cxn>
                <a:cxn ang="0">
                  <a:pos x="46" y="38"/>
                </a:cxn>
                <a:cxn ang="0">
                  <a:pos x="44" y="45"/>
                </a:cxn>
                <a:cxn ang="0">
                  <a:pos x="47" y="45"/>
                </a:cxn>
                <a:cxn ang="0">
                  <a:pos x="49" y="45"/>
                </a:cxn>
                <a:cxn ang="0">
                  <a:pos x="52" y="45"/>
                </a:cxn>
                <a:cxn ang="0">
                  <a:pos x="52" y="45"/>
                </a:cxn>
                <a:cxn ang="0">
                  <a:pos x="52" y="45"/>
                </a:cxn>
                <a:cxn ang="0">
                  <a:pos x="52" y="49"/>
                </a:cxn>
                <a:cxn ang="0">
                  <a:pos x="52" y="50"/>
                </a:cxn>
                <a:cxn ang="0">
                  <a:pos x="49" y="52"/>
                </a:cxn>
                <a:cxn ang="0">
                  <a:pos x="44" y="63"/>
                </a:cxn>
                <a:cxn ang="0">
                  <a:pos x="38" y="71"/>
                </a:cxn>
                <a:cxn ang="0">
                  <a:pos x="31" y="76"/>
                </a:cxn>
                <a:cxn ang="0">
                  <a:pos x="28" y="78"/>
                </a:cxn>
                <a:cxn ang="0">
                  <a:pos x="20" y="75"/>
                </a:cxn>
                <a:cxn ang="0">
                  <a:pos x="14" y="71"/>
                </a:cxn>
                <a:cxn ang="0">
                  <a:pos x="6" y="69"/>
                </a:cxn>
                <a:cxn ang="0">
                  <a:pos x="0" y="64"/>
                </a:cxn>
              </a:cxnLst>
              <a:rect l="0" t="0" r="r" b="b"/>
              <a:pathLst>
                <a:path w="52" h="78">
                  <a:moveTo>
                    <a:pt x="1" y="64"/>
                  </a:moveTo>
                  <a:lnTo>
                    <a:pt x="1" y="61"/>
                  </a:lnTo>
                  <a:lnTo>
                    <a:pt x="3" y="56"/>
                  </a:lnTo>
                  <a:lnTo>
                    <a:pt x="3" y="52"/>
                  </a:lnTo>
                  <a:lnTo>
                    <a:pt x="4" y="50"/>
                  </a:lnTo>
                  <a:lnTo>
                    <a:pt x="4" y="47"/>
                  </a:lnTo>
                  <a:lnTo>
                    <a:pt x="6" y="43"/>
                  </a:lnTo>
                  <a:lnTo>
                    <a:pt x="7" y="40"/>
                  </a:lnTo>
                  <a:lnTo>
                    <a:pt x="9" y="36"/>
                  </a:lnTo>
                  <a:lnTo>
                    <a:pt x="9" y="35"/>
                  </a:lnTo>
                  <a:lnTo>
                    <a:pt x="12" y="33"/>
                  </a:lnTo>
                  <a:lnTo>
                    <a:pt x="15" y="33"/>
                  </a:lnTo>
                  <a:lnTo>
                    <a:pt x="20" y="33"/>
                  </a:lnTo>
                  <a:lnTo>
                    <a:pt x="23" y="33"/>
                  </a:lnTo>
                  <a:lnTo>
                    <a:pt x="26" y="31"/>
                  </a:lnTo>
                  <a:lnTo>
                    <a:pt x="30" y="29"/>
                  </a:lnTo>
                  <a:lnTo>
                    <a:pt x="33" y="26"/>
                  </a:lnTo>
                  <a:lnTo>
                    <a:pt x="30" y="24"/>
                  </a:lnTo>
                  <a:lnTo>
                    <a:pt x="26" y="22"/>
                  </a:lnTo>
                  <a:lnTo>
                    <a:pt x="25" y="21"/>
                  </a:lnTo>
                  <a:lnTo>
                    <a:pt x="23" y="19"/>
                  </a:lnTo>
                  <a:lnTo>
                    <a:pt x="22" y="17"/>
                  </a:lnTo>
                  <a:lnTo>
                    <a:pt x="20" y="15"/>
                  </a:lnTo>
                  <a:lnTo>
                    <a:pt x="19" y="14"/>
                  </a:lnTo>
                  <a:lnTo>
                    <a:pt x="19" y="10"/>
                  </a:lnTo>
                  <a:lnTo>
                    <a:pt x="19" y="10"/>
                  </a:lnTo>
                  <a:lnTo>
                    <a:pt x="22" y="7"/>
                  </a:lnTo>
                  <a:lnTo>
                    <a:pt x="25" y="5"/>
                  </a:lnTo>
                  <a:lnTo>
                    <a:pt x="28" y="3"/>
                  </a:lnTo>
                  <a:lnTo>
                    <a:pt x="31" y="1"/>
                  </a:lnTo>
                  <a:lnTo>
                    <a:pt x="34" y="1"/>
                  </a:lnTo>
                  <a:lnTo>
                    <a:pt x="38" y="0"/>
                  </a:lnTo>
                  <a:lnTo>
                    <a:pt x="39" y="0"/>
                  </a:lnTo>
                  <a:lnTo>
                    <a:pt x="41" y="0"/>
                  </a:lnTo>
                  <a:lnTo>
                    <a:pt x="42" y="0"/>
                  </a:lnTo>
                  <a:lnTo>
                    <a:pt x="44" y="0"/>
                  </a:lnTo>
                  <a:lnTo>
                    <a:pt x="46" y="1"/>
                  </a:lnTo>
                  <a:lnTo>
                    <a:pt x="47" y="1"/>
                  </a:lnTo>
                  <a:lnTo>
                    <a:pt x="49" y="1"/>
                  </a:lnTo>
                  <a:lnTo>
                    <a:pt x="49" y="1"/>
                  </a:lnTo>
                  <a:lnTo>
                    <a:pt x="49" y="1"/>
                  </a:lnTo>
                  <a:lnTo>
                    <a:pt x="49" y="15"/>
                  </a:lnTo>
                  <a:lnTo>
                    <a:pt x="49" y="19"/>
                  </a:lnTo>
                  <a:lnTo>
                    <a:pt x="49" y="22"/>
                  </a:lnTo>
                  <a:lnTo>
                    <a:pt x="47" y="28"/>
                  </a:lnTo>
                  <a:lnTo>
                    <a:pt x="47" y="31"/>
                  </a:lnTo>
                  <a:lnTo>
                    <a:pt x="47" y="35"/>
                  </a:lnTo>
                  <a:lnTo>
                    <a:pt x="46" y="38"/>
                  </a:lnTo>
                  <a:lnTo>
                    <a:pt x="46" y="42"/>
                  </a:lnTo>
                  <a:lnTo>
                    <a:pt x="44" y="45"/>
                  </a:lnTo>
                  <a:lnTo>
                    <a:pt x="46" y="45"/>
                  </a:lnTo>
                  <a:lnTo>
                    <a:pt x="47" y="45"/>
                  </a:lnTo>
                  <a:lnTo>
                    <a:pt x="49" y="45"/>
                  </a:lnTo>
                  <a:lnTo>
                    <a:pt x="49" y="45"/>
                  </a:lnTo>
                  <a:lnTo>
                    <a:pt x="50" y="45"/>
                  </a:lnTo>
                  <a:lnTo>
                    <a:pt x="52" y="45"/>
                  </a:lnTo>
                  <a:lnTo>
                    <a:pt x="52" y="45"/>
                  </a:lnTo>
                  <a:lnTo>
                    <a:pt x="52" y="45"/>
                  </a:lnTo>
                  <a:lnTo>
                    <a:pt x="52" y="45"/>
                  </a:lnTo>
                  <a:lnTo>
                    <a:pt x="52" y="45"/>
                  </a:lnTo>
                  <a:lnTo>
                    <a:pt x="52" y="47"/>
                  </a:lnTo>
                  <a:lnTo>
                    <a:pt x="52" y="49"/>
                  </a:lnTo>
                  <a:lnTo>
                    <a:pt x="52" y="49"/>
                  </a:lnTo>
                  <a:lnTo>
                    <a:pt x="52" y="50"/>
                  </a:lnTo>
                  <a:lnTo>
                    <a:pt x="50" y="52"/>
                  </a:lnTo>
                  <a:lnTo>
                    <a:pt x="49" y="52"/>
                  </a:lnTo>
                  <a:lnTo>
                    <a:pt x="47" y="57"/>
                  </a:lnTo>
                  <a:lnTo>
                    <a:pt x="44" y="63"/>
                  </a:lnTo>
                  <a:lnTo>
                    <a:pt x="41" y="66"/>
                  </a:lnTo>
                  <a:lnTo>
                    <a:pt x="38" y="71"/>
                  </a:lnTo>
                  <a:lnTo>
                    <a:pt x="34" y="73"/>
                  </a:lnTo>
                  <a:lnTo>
                    <a:pt x="31" y="76"/>
                  </a:lnTo>
                  <a:lnTo>
                    <a:pt x="30" y="76"/>
                  </a:lnTo>
                  <a:lnTo>
                    <a:pt x="28" y="78"/>
                  </a:lnTo>
                  <a:lnTo>
                    <a:pt x="25" y="76"/>
                  </a:lnTo>
                  <a:lnTo>
                    <a:pt x="20" y="75"/>
                  </a:lnTo>
                  <a:lnTo>
                    <a:pt x="17" y="73"/>
                  </a:lnTo>
                  <a:lnTo>
                    <a:pt x="14" y="71"/>
                  </a:lnTo>
                  <a:lnTo>
                    <a:pt x="9" y="71"/>
                  </a:lnTo>
                  <a:lnTo>
                    <a:pt x="6" y="69"/>
                  </a:lnTo>
                  <a:lnTo>
                    <a:pt x="3" y="66"/>
                  </a:lnTo>
                  <a:lnTo>
                    <a:pt x="0" y="64"/>
                  </a:lnTo>
                  <a:lnTo>
                    <a:pt x="1" y="6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2" name="Freeform 510"/>
            <p:cNvSpPr>
              <a:spLocks/>
            </p:cNvSpPr>
            <p:nvPr/>
          </p:nvSpPr>
          <p:spPr bwMode="auto">
            <a:xfrm>
              <a:off x="1493172" y="3443534"/>
              <a:ext cx="82537" cy="51968"/>
            </a:xfrm>
            <a:custGeom>
              <a:avLst/>
              <a:gdLst/>
              <a:ahLst/>
              <a:cxnLst>
                <a:cxn ang="0">
                  <a:pos x="16" y="0"/>
                </a:cxn>
                <a:cxn ang="0">
                  <a:pos x="19" y="2"/>
                </a:cxn>
                <a:cxn ang="0">
                  <a:pos x="21" y="5"/>
                </a:cxn>
                <a:cxn ang="0">
                  <a:pos x="24" y="7"/>
                </a:cxn>
                <a:cxn ang="0">
                  <a:pos x="27" y="7"/>
                </a:cxn>
                <a:cxn ang="0">
                  <a:pos x="29" y="8"/>
                </a:cxn>
                <a:cxn ang="0">
                  <a:pos x="32" y="10"/>
                </a:cxn>
                <a:cxn ang="0">
                  <a:pos x="35" y="10"/>
                </a:cxn>
                <a:cxn ang="0">
                  <a:pos x="38" y="10"/>
                </a:cxn>
                <a:cxn ang="0">
                  <a:pos x="38" y="17"/>
                </a:cxn>
                <a:cxn ang="0">
                  <a:pos x="37" y="17"/>
                </a:cxn>
                <a:cxn ang="0">
                  <a:pos x="37" y="19"/>
                </a:cxn>
                <a:cxn ang="0">
                  <a:pos x="35" y="21"/>
                </a:cxn>
                <a:cxn ang="0">
                  <a:pos x="33" y="21"/>
                </a:cxn>
                <a:cxn ang="0">
                  <a:pos x="32" y="22"/>
                </a:cxn>
                <a:cxn ang="0">
                  <a:pos x="30" y="24"/>
                </a:cxn>
                <a:cxn ang="0">
                  <a:pos x="29" y="24"/>
                </a:cxn>
                <a:cxn ang="0">
                  <a:pos x="27" y="24"/>
                </a:cxn>
                <a:cxn ang="0">
                  <a:pos x="24" y="22"/>
                </a:cxn>
                <a:cxn ang="0">
                  <a:pos x="21" y="21"/>
                </a:cxn>
                <a:cxn ang="0">
                  <a:pos x="16" y="21"/>
                </a:cxn>
                <a:cxn ang="0">
                  <a:pos x="14" y="21"/>
                </a:cxn>
                <a:cxn ang="0">
                  <a:pos x="11" y="19"/>
                </a:cxn>
                <a:cxn ang="0">
                  <a:pos x="8" y="19"/>
                </a:cxn>
                <a:cxn ang="0">
                  <a:pos x="5" y="17"/>
                </a:cxn>
                <a:cxn ang="0">
                  <a:pos x="0" y="17"/>
                </a:cxn>
                <a:cxn ang="0">
                  <a:pos x="2" y="17"/>
                </a:cxn>
                <a:cxn ang="0">
                  <a:pos x="2" y="15"/>
                </a:cxn>
                <a:cxn ang="0">
                  <a:pos x="3" y="14"/>
                </a:cxn>
                <a:cxn ang="0">
                  <a:pos x="6" y="14"/>
                </a:cxn>
                <a:cxn ang="0">
                  <a:pos x="8" y="10"/>
                </a:cxn>
                <a:cxn ang="0">
                  <a:pos x="11" y="8"/>
                </a:cxn>
                <a:cxn ang="0">
                  <a:pos x="13" y="5"/>
                </a:cxn>
                <a:cxn ang="0">
                  <a:pos x="16" y="2"/>
                </a:cxn>
                <a:cxn ang="0">
                  <a:pos x="16" y="0"/>
                </a:cxn>
              </a:cxnLst>
              <a:rect l="0" t="0" r="r" b="b"/>
              <a:pathLst>
                <a:path w="38" h="24">
                  <a:moveTo>
                    <a:pt x="16" y="0"/>
                  </a:moveTo>
                  <a:lnTo>
                    <a:pt x="19" y="2"/>
                  </a:lnTo>
                  <a:lnTo>
                    <a:pt x="21" y="5"/>
                  </a:lnTo>
                  <a:lnTo>
                    <a:pt x="24" y="7"/>
                  </a:lnTo>
                  <a:lnTo>
                    <a:pt x="27" y="7"/>
                  </a:lnTo>
                  <a:lnTo>
                    <a:pt x="29" y="8"/>
                  </a:lnTo>
                  <a:lnTo>
                    <a:pt x="32" y="10"/>
                  </a:lnTo>
                  <a:lnTo>
                    <a:pt x="35" y="10"/>
                  </a:lnTo>
                  <a:lnTo>
                    <a:pt x="38" y="10"/>
                  </a:lnTo>
                  <a:lnTo>
                    <a:pt x="38" y="17"/>
                  </a:lnTo>
                  <a:lnTo>
                    <a:pt x="37" y="17"/>
                  </a:lnTo>
                  <a:lnTo>
                    <a:pt x="37" y="19"/>
                  </a:lnTo>
                  <a:lnTo>
                    <a:pt x="35" y="21"/>
                  </a:lnTo>
                  <a:lnTo>
                    <a:pt x="33" y="21"/>
                  </a:lnTo>
                  <a:lnTo>
                    <a:pt x="32" y="22"/>
                  </a:lnTo>
                  <a:lnTo>
                    <a:pt x="30" y="24"/>
                  </a:lnTo>
                  <a:lnTo>
                    <a:pt x="29" y="24"/>
                  </a:lnTo>
                  <a:lnTo>
                    <a:pt x="27" y="24"/>
                  </a:lnTo>
                  <a:lnTo>
                    <a:pt x="24" y="22"/>
                  </a:lnTo>
                  <a:lnTo>
                    <a:pt x="21" y="21"/>
                  </a:lnTo>
                  <a:lnTo>
                    <a:pt x="16" y="21"/>
                  </a:lnTo>
                  <a:lnTo>
                    <a:pt x="14" y="21"/>
                  </a:lnTo>
                  <a:lnTo>
                    <a:pt x="11" y="19"/>
                  </a:lnTo>
                  <a:lnTo>
                    <a:pt x="8" y="19"/>
                  </a:lnTo>
                  <a:lnTo>
                    <a:pt x="5" y="17"/>
                  </a:lnTo>
                  <a:lnTo>
                    <a:pt x="0" y="17"/>
                  </a:lnTo>
                  <a:lnTo>
                    <a:pt x="2" y="17"/>
                  </a:lnTo>
                  <a:lnTo>
                    <a:pt x="2" y="15"/>
                  </a:lnTo>
                  <a:lnTo>
                    <a:pt x="3" y="14"/>
                  </a:lnTo>
                  <a:lnTo>
                    <a:pt x="6" y="14"/>
                  </a:lnTo>
                  <a:lnTo>
                    <a:pt x="8" y="10"/>
                  </a:lnTo>
                  <a:lnTo>
                    <a:pt x="11" y="8"/>
                  </a:lnTo>
                  <a:lnTo>
                    <a:pt x="13" y="5"/>
                  </a:lnTo>
                  <a:lnTo>
                    <a:pt x="16" y="2"/>
                  </a:lnTo>
                  <a:lnTo>
                    <a:pt x="16"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3" name="Freeform 511"/>
            <p:cNvSpPr>
              <a:spLocks/>
            </p:cNvSpPr>
            <p:nvPr/>
          </p:nvSpPr>
          <p:spPr bwMode="auto">
            <a:xfrm>
              <a:off x="1528021" y="3398495"/>
              <a:ext cx="170577" cy="103936"/>
            </a:xfrm>
            <a:custGeom>
              <a:avLst/>
              <a:gdLst/>
              <a:ahLst/>
              <a:cxnLst>
                <a:cxn ang="0">
                  <a:pos x="0" y="23"/>
                </a:cxn>
                <a:cxn ang="0">
                  <a:pos x="5" y="28"/>
                </a:cxn>
                <a:cxn ang="0">
                  <a:pos x="11" y="30"/>
                </a:cxn>
                <a:cxn ang="0">
                  <a:pos x="16" y="33"/>
                </a:cxn>
                <a:cxn ang="0">
                  <a:pos x="22" y="33"/>
                </a:cxn>
                <a:cxn ang="0">
                  <a:pos x="21" y="44"/>
                </a:cxn>
                <a:cxn ang="0">
                  <a:pos x="22" y="45"/>
                </a:cxn>
                <a:cxn ang="0">
                  <a:pos x="24" y="49"/>
                </a:cxn>
                <a:cxn ang="0">
                  <a:pos x="25" y="51"/>
                </a:cxn>
                <a:cxn ang="0">
                  <a:pos x="28" y="51"/>
                </a:cxn>
                <a:cxn ang="0">
                  <a:pos x="32" y="47"/>
                </a:cxn>
                <a:cxn ang="0">
                  <a:pos x="33" y="44"/>
                </a:cxn>
                <a:cxn ang="0">
                  <a:pos x="36" y="38"/>
                </a:cxn>
                <a:cxn ang="0">
                  <a:pos x="43" y="35"/>
                </a:cxn>
                <a:cxn ang="0">
                  <a:pos x="52" y="28"/>
                </a:cxn>
                <a:cxn ang="0">
                  <a:pos x="62" y="25"/>
                </a:cxn>
                <a:cxn ang="0">
                  <a:pos x="73" y="19"/>
                </a:cxn>
                <a:cxn ang="0">
                  <a:pos x="79" y="16"/>
                </a:cxn>
                <a:cxn ang="0">
                  <a:pos x="79" y="12"/>
                </a:cxn>
                <a:cxn ang="0">
                  <a:pos x="79" y="9"/>
                </a:cxn>
                <a:cxn ang="0">
                  <a:pos x="79" y="4"/>
                </a:cxn>
                <a:cxn ang="0">
                  <a:pos x="76" y="0"/>
                </a:cxn>
                <a:cxn ang="0">
                  <a:pos x="68" y="0"/>
                </a:cxn>
                <a:cxn ang="0">
                  <a:pos x="55" y="0"/>
                </a:cxn>
                <a:cxn ang="0">
                  <a:pos x="43" y="0"/>
                </a:cxn>
                <a:cxn ang="0">
                  <a:pos x="30" y="2"/>
                </a:cxn>
                <a:cxn ang="0">
                  <a:pos x="21" y="4"/>
                </a:cxn>
                <a:cxn ang="0">
                  <a:pos x="13" y="5"/>
                </a:cxn>
                <a:cxn ang="0">
                  <a:pos x="9" y="7"/>
                </a:cxn>
                <a:cxn ang="0">
                  <a:pos x="8" y="7"/>
                </a:cxn>
                <a:cxn ang="0">
                  <a:pos x="8" y="9"/>
                </a:cxn>
                <a:cxn ang="0">
                  <a:pos x="8" y="11"/>
                </a:cxn>
                <a:cxn ang="0">
                  <a:pos x="6" y="14"/>
                </a:cxn>
                <a:cxn ang="0">
                  <a:pos x="5" y="16"/>
                </a:cxn>
                <a:cxn ang="0">
                  <a:pos x="3" y="18"/>
                </a:cxn>
                <a:cxn ang="0">
                  <a:pos x="2" y="21"/>
                </a:cxn>
                <a:cxn ang="0">
                  <a:pos x="0" y="23"/>
                </a:cxn>
                <a:cxn ang="0">
                  <a:pos x="0" y="25"/>
                </a:cxn>
              </a:cxnLst>
              <a:rect l="0" t="0" r="r" b="b"/>
              <a:pathLst>
                <a:path w="79" h="51">
                  <a:moveTo>
                    <a:pt x="0" y="25"/>
                  </a:moveTo>
                  <a:lnTo>
                    <a:pt x="0" y="23"/>
                  </a:lnTo>
                  <a:lnTo>
                    <a:pt x="3" y="25"/>
                  </a:lnTo>
                  <a:lnTo>
                    <a:pt x="5" y="28"/>
                  </a:lnTo>
                  <a:lnTo>
                    <a:pt x="8" y="30"/>
                  </a:lnTo>
                  <a:lnTo>
                    <a:pt x="11" y="30"/>
                  </a:lnTo>
                  <a:lnTo>
                    <a:pt x="13" y="31"/>
                  </a:lnTo>
                  <a:lnTo>
                    <a:pt x="16" y="33"/>
                  </a:lnTo>
                  <a:lnTo>
                    <a:pt x="19" y="33"/>
                  </a:lnTo>
                  <a:lnTo>
                    <a:pt x="22" y="33"/>
                  </a:lnTo>
                  <a:lnTo>
                    <a:pt x="21" y="42"/>
                  </a:lnTo>
                  <a:lnTo>
                    <a:pt x="21" y="44"/>
                  </a:lnTo>
                  <a:lnTo>
                    <a:pt x="22" y="45"/>
                  </a:lnTo>
                  <a:lnTo>
                    <a:pt x="22" y="45"/>
                  </a:lnTo>
                  <a:lnTo>
                    <a:pt x="24" y="47"/>
                  </a:lnTo>
                  <a:lnTo>
                    <a:pt x="24" y="49"/>
                  </a:lnTo>
                  <a:lnTo>
                    <a:pt x="24" y="51"/>
                  </a:lnTo>
                  <a:lnTo>
                    <a:pt x="25" y="51"/>
                  </a:lnTo>
                  <a:lnTo>
                    <a:pt x="27" y="51"/>
                  </a:lnTo>
                  <a:lnTo>
                    <a:pt x="28" y="51"/>
                  </a:lnTo>
                  <a:lnTo>
                    <a:pt x="30" y="49"/>
                  </a:lnTo>
                  <a:lnTo>
                    <a:pt x="32" y="47"/>
                  </a:lnTo>
                  <a:lnTo>
                    <a:pt x="33" y="45"/>
                  </a:lnTo>
                  <a:lnTo>
                    <a:pt x="33" y="44"/>
                  </a:lnTo>
                  <a:lnTo>
                    <a:pt x="35" y="40"/>
                  </a:lnTo>
                  <a:lnTo>
                    <a:pt x="36" y="38"/>
                  </a:lnTo>
                  <a:lnTo>
                    <a:pt x="36" y="38"/>
                  </a:lnTo>
                  <a:lnTo>
                    <a:pt x="43" y="35"/>
                  </a:lnTo>
                  <a:lnTo>
                    <a:pt x="48" y="31"/>
                  </a:lnTo>
                  <a:lnTo>
                    <a:pt x="52" y="28"/>
                  </a:lnTo>
                  <a:lnTo>
                    <a:pt x="57" y="26"/>
                  </a:lnTo>
                  <a:lnTo>
                    <a:pt x="62" y="25"/>
                  </a:lnTo>
                  <a:lnTo>
                    <a:pt x="67" y="21"/>
                  </a:lnTo>
                  <a:lnTo>
                    <a:pt x="73" y="19"/>
                  </a:lnTo>
                  <a:lnTo>
                    <a:pt x="79" y="18"/>
                  </a:lnTo>
                  <a:lnTo>
                    <a:pt x="79" y="16"/>
                  </a:lnTo>
                  <a:lnTo>
                    <a:pt x="79" y="14"/>
                  </a:lnTo>
                  <a:lnTo>
                    <a:pt x="79" y="12"/>
                  </a:lnTo>
                  <a:lnTo>
                    <a:pt x="79" y="11"/>
                  </a:lnTo>
                  <a:lnTo>
                    <a:pt x="79" y="9"/>
                  </a:lnTo>
                  <a:lnTo>
                    <a:pt x="79" y="7"/>
                  </a:lnTo>
                  <a:lnTo>
                    <a:pt x="79" y="4"/>
                  </a:lnTo>
                  <a:lnTo>
                    <a:pt x="79" y="0"/>
                  </a:lnTo>
                  <a:lnTo>
                    <a:pt x="76" y="0"/>
                  </a:lnTo>
                  <a:lnTo>
                    <a:pt x="73" y="0"/>
                  </a:lnTo>
                  <a:lnTo>
                    <a:pt x="68" y="0"/>
                  </a:lnTo>
                  <a:lnTo>
                    <a:pt x="62" y="0"/>
                  </a:lnTo>
                  <a:lnTo>
                    <a:pt x="55" y="0"/>
                  </a:lnTo>
                  <a:lnTo>
                    <a:pt x="49" y="0"/>
                  </a:lnTo>
                  <a:lnTo>
                    <a:pt x="43" y="0"/>
                  </a:lnTo>
                  <a:lnTo>
                    <a:pt x="35" y="0"/>
                  </a:lnTo>
                  <a:lnTo>
                    <a:pt x="30" y="2"/>
                  </a:lnTo>
                  <a:lnTo>
                    <a:pt x="25" y="2"/>
                  </a:lnTo>
                  <a:lnTo>
                    <a:pt x="21" y="4"/>
                  </a:lnTo>
                  <a:lnTo>
                    <a:pt x="17" y="5"/>
                  </a:lnTo>
                  <a:lnTo>
                    <a:pt x="13" y="5"/>
                  </a:lnTo>
                  <a:lnTo>
                    <a:pt x="11" y="7"/>
                  </a:lnTo>
                  <a:lnTo>
                    <a:pt x="9" y="7"/>
                  </a:lnTo>
                  <a:lnTo>
                    <a:pt x="8" y="7"/>
                  </a:lnTo>
                  <a:lnTo>
                    <a:pt x="8" y="7"/>
                  </a:lnTo>
                  <a:lnTo>
                    <a:pt x="8" y="7"/>
                  </a:lnTo>
                  <a:lnTo>
                    <a:pt x="8" y="9"/>
                  </a:lnTo>
                  <a:lnTo>
                    <a:pt x="8" y="11"/>
                  </a:lnTo>
                  <a:lnTo>
                    <a:pt x="8" y="11"/>
                  </a:lnTo>
                  <a:lnTo>
                    <a:pt x="8" y="12"/>
                  </a:lnTo>
                  <a:lnTo>
                    <a:pt x="6" y="14"/>
                  </a:lnTo>
                  <a:lnTo>
                    <a:pt x="5" y="14"/>
                  </a:lnTo>
                  <a:lnTo>
                    <a:pt x="5" y="16"/>
                  </a:lnTo>
                  <a:lnTo>
                    <a:pt x="3" y="16"/>
                  </a:lnTo>
                  <a:lnTo>
                    <a:pt x="3" y="18"/>
                  </a:lnTo>
                  <a:lnTo>
                    <a:pt x="3" y="19"/>
                  </a:lnTo>
                  <a:lnTo>
                    <a:pt x="2" y="21"/>
                  </a:lnTo>
                  <a:lnTo>
                    <a:pt x="2" y="21"/>
                  </a:lnTo>
                  <a:lnTo>
                    <a:pt x="0" y="23"/>
                  </a:lnTo>
                  <a:lnTo>
                    <a:pt x="0" y="23"/>
                  </a:lnTo>
                  <a:lnTo>
                    <a:pt x="0" y="2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4" name="Freeform 512"/>
            <p:cNvSpPr>
              <a:spLocks/>
            </p:cNvSpPr>
            <p:nvPr/>
          </p:nvSpPr>
          <p:spPr bwMode="auto">
            <a:xfrm>
              <a:off x="1551866" y="3434873"/>
              <a:ext cx="146733" cy="138581"/>
            </a:xfrm>
            <a:custGeom>
              <a:avLst/>
              <a:gdLst/>
              <a:ahLst/>
              <a:cxnLst>
                <a:cxn ang="0">
                  <a:pos x="10" y="24"/>
                </a:cxn>
                <a:cxn ang="0">
                  <a:pos x="10" y="26"/>
                </a:cxn>
                <a:cxn ang="0">
                  <a:pos x="11" y="27"/>
                </a:cxn>
                <a:cxn ang="0">
                  <a:pos x="11" y="27"/>
                </a:cxn>
                <a:cxn ang="0">
                  <a:pos x="13" y="29"/>
                </a:cxn>
                <a:cxn ang="0">
                  <a:pos x="13" y="31"/>
                </a:cxn>
                <a:cxn ang="0">
                  <a:pos x="13" y="33"/>
                </a:cxn>
                <a:cxn ang="0">
                  <a:pos x="14" y="33"/>
                </a:cxn>
                <a:cxn ang="0">
                  <a:pos x="16" y="33"/>
                </a:cxn>
                <a:cxn ang="0">
                  <a:pos x="17" y="33"/>
                </a:cxn>
                <a:cxn ang="0">
                  <a:pos x="19" y="31"/>
                </a:cxn>
                <a:cxn ang="0">
                  <a:pos x="21" y="29"/>
                </a:cxn>
                <a:cxn ang="0">
                  <a:pos x="22" y="27"/>
                </a:cxn>
                <a:cxn ang="0">
                  <a:pos x="22" y="26"/>
                </a:cxn>
                <a:cxn ang="0">
                  <a:pos x="24" y="22"/>
                </a:cxn>
                <a:cxn ang="0">
                  <a:pos x="25" y="20"/>
                </a:cxn>
                <a:cxn ang="0">
                  <a:pos x="25" y="20"/>
                </a:cxn>
                <a:cxn ang="0">
                  <a:pos x="32" y="17"/>
                </a:cxn>
                <a:cxn ang="0">
                  <a:pos x="37" y="13"/>
                </a:cxn>
                <a:cxn ang="0">
                  <a:pos x="41" y="10"/>
                </a:cxn>
                <a:cxn ang="0">
                  <a:pos x="46" y="8"/>
                </a:cxn>
                <a:cxn ang="0">
                  <a:pos x="51" y="7"/>
                </a:cxn>
                <a:cxn ang="0">
                  <a:pos x="56" y="3"/>
                </a:cxn>
                <a:cxn ang="0">
                  <a:pos x="62" y="1"/>
                </a:cxn>
                <a:cxn ang="0">
                  <a:pos x="68" y="0"/>
                </a:cxn>
                <a:cxn ang="0">
                  <a:pos x="68" y="5"/>
                </a:cxn>
                <a:cxn ang="0">
                  <a:pos x="67" y="12"/>
                </a:cxn>
                <a:cxn ang="0">
                  <a:pos x="65" y="20"/>
                </a:cxn>
                <a:cxn ang="0">
                  <a:pos x="62" y="27"/>
                </a:cxn>
                <a:cxn ang="0">
                  <a:pos x="60" y="36"/>
                </a:cxn>
                <a:cxn ang="0">
                  <a:pos x="59" y="45"/>
                </a:cxn>
                <a:cxn ang="0">
                  <a:pos x="57" y="54"/>
                </a:cxn>
                <a:cxn ang="0">
                  <a:pos x="57" y="62"/>
                </a:cxn>
                <a:cxn ang="0">
                  <a:pos x="35" y="61"/>
                </a:cxn>
                <a:cxn ang="0">
                  <a:pos x="33" y="61"/>
                </a:cxn>
                <a:cxn ang="0">
                  <a:pos x="33" y="62"/>
                </a:cxn>
                <a:cxn ang="0">
                  <a:pos x="33" y="62"/>
                </a:cxn>
                <a:cxn ang="0">
                  <a:pos x="32" y="62"/>
                </a:cxn>
                <a:cxn ang="0">
                  <a:pos x="32" y="64"/>
                </a:cxn>
                <a:cxn ang="0">
                  <a:pos x="30" y="66"/>
                </a:cxn>
                <a:cxn ang="0">
                  <a:pos x="30" y="68"/>
                </a:cxn>
                <a:cxn ang="0">
                  <a:pos x="30" y="68"/>
                </a:cxn>
                <a:cxn ang="0">
                  <a:pos x="25" y="64"/>
                </a:cxn>
                <a:cxn ang="0">
                  <a:pos x="22" y="57"/>
                </a:cxn>
                <a:cxn ang="0">
                  <a:pos x="19" y="52"/>
                </a:cxn>
                <a:cxn ang="0">
                  <a:pos x="16" y="47"/>
                </a:cxn>
                <a:cxn ang="0">
                  <a:pos x="13" y="41"/>
                </a:cxn>
                <a:cxn ang="0">
                  <a:pos x="10" y="36"/>
                </a:cxn>
                <a:cxn ang="0">
                  <a:pos x="6" y="33"/>
                </a:cxn>
                <a:cxn ang="0">
                  <a:pos x="0" y="29"/>
                </a:cxn>
                <a:cxn ang="0">
                  <a:pos x="2" y="29"/>
                </a:cxn>
                <a:cxn ang="0">
                  <a:pos x="3" y="29"/>
                </a:cxn>
                <a:cxn ang="0">
                  <a:pos x="5" y="27"/>
                </a:cxn>
                <a:cxn ang="0">
                  <a:pos x="6" y="26"/>
                </a:cxn>
                <a:cxn ang="0">
                  <a:pos x="8" y="26"/>
                </a:cxn>
                <a:cxn ang="0">
                  <a:pos x="10" y="24"/>
                </a:cxn>
                <a:cxn ang="0">
                  <a:pos x="10" y="22"/>
                </a:cxn>
                <a:cxn ang="0">
                  <a:pos x="11" y="22"/>
                </a:cxn>
                <a:cxn ang="0">
                  <a:pos x="10" y="24"/>
                </a:cxn>
              </a:cxnLst>
              <a:rect l="0" t="0" r="r" b="b"/>
              <a:pathLst>
                <a:path w="68" h="68">
                  <a:moveTo>
                    <a:pt x="10" y="24"/>
                  </a:moveTo>
                  <a:lnTo>
                    <a:pt x="10" y="26"/>
                  </a:lnTo>
                  <a:lnTo>
                    <a:pt x="11" y="27"/>
                  </a:lnTo>
                  <a:lnTo>
                    <a:pt x="11" y="27"/>
                  </a:lnTo>
                  <a:lnTo>
                    <a:pt x="13" y="29"/>
                  </a:lnTo>
                  <a:lnTo>
                    <a:pt x="13" y="31"/>
                  </a:lnTo>
                  <a:lnTo>
                    <a:pt x="13" y="33"/>
                  </a:lnTo>
                  <a:lnTo>
                    <a:pt x="14" y="33"/>
                  </a:lnTo>
                  <a:lnTo>
                    <a:pt x="16" y="33"/>
                  </a:lnTo>
                  <a:lnTo>
                    <a:pt x="17" y="33"/>
                  </a:lnTo>
                  <a:lnTo>
                    <a:pt x="19" y="31"/>
                  </a:lnTo>
                  <a:lnTo>
                    <a:pt x="21" y="29"/>
                  </a:lnTo>
                  <a:lnTo>
                    <a:pt x="22" y="27"/>
                  </a:lnTo>
                  <a:lnTo>
                    <a:pt x="22" y="26"/>
                  </a:lnTo>
                  <a:lnTo>
                    <a:pt x="24" y="22"/>
                  </a:lnTo>
                  <a:lnTo>
                    <a:pt x="25" y="20"/>
                  </a:lnTo>
                  <a:lnTo>
                    <a:pt x="25" y="20"/>
                  </a:lnTo>
                  <a:lnTo>
                    <a:pt x="32" y="17"/>
                  </a:lnTo>
                  <a:lnTo>
                    <a:pt x="37" y="13"/>
                  </a:lnTo>
                  <a:lnTo>
                    <a:pt x="41" y="10"/>
                  </a:lnTo>
                  <a:lnTo>
                    <a:pt x="46" y="8"/>
                  </a:lnTo>
                  <a:lnTo>
                    <a:pt x="51" y="7"/>
                  </a:lnTo>
                  <a:lnTo>
                    <a:pt x="56" y="3"/>
                  </a:lnTo>
                  <a:lnTo>
                    <a:pt x="62" y="1"/>
                  </a:lnTo>
                  <a:lnTo>
                    <a:pt x="68" y="0"/>
                  </a:lnTo>
                  <a:lnTo>
                    <a:pt x="68" y="5"/>
                  </a:lnTo>
                  <a:lnTo>
                    <a:pt x="67" y="12"/>
                  </a:lnTo>
                  <a:lnTo>
                    <a:pt x="65" y="20"/>
                  </a:lnTo>
                  <a:lnTo>
                    <a:pt x="62" y="27"/>
                  </a:lnTo>
                  <a:lnTo>
                    <a:pt x="60" y="36"/>
                  </a:lnTo>
                  <a:lnTo>
                    <a:pt x="59" y="45"/>
                  </a:lnTo>
                  <a:lnTo>
                    <a:pt x="57" y="54"/>
                  </a:lnTo>
                  <a:lnTo>
                    <a:pt x="57" y="62"/>
                  </a:lnTo>
                  <a:lnTo>
                    <a:pt x="35" y="61"/>
                  </a:lnTo>
                  <a:lnTo>
                    <a:pt x="33" y="61"/>
                  </a:lnTo>
                  <a:lnTo>
                    <a:pt x="33" y="62"/>
                  </a:lnTo>
                  <a:lnTo>
                    <a:pt x="33" y="62"/>
                  </a:lnTo>
                  <a:lnTo>
                    <a:pt x="32" y="62"/>
                  </a:lnTo>
                  <a:lnTo>
                    <a:pt x="32" y="64"/>
                  </a:lnTo>
                  <a:lnTo>
                    <a:pt x="30" y="66"/>
                  </a:lnTo>
                  <a:lnTo>
                    <a:pt x="30" y="68"/>
                  </a:lnTo>
                  <a:lnTo>
                    <a:pt x="30" y="68"/>
                  </a:lnTo>
                  <a:lnTo>
                    <a:pt x="25" y="64"/>
                  </a:lnTo>
                  <a:lnTo>
                    <a:pt x="22" y="57"/>
                  </a:lnTo>
                  <a:lnTo>
                    <a:pt x="19" y="52"/>
                  </a:lnTo>
                  <a:lnTo>
                    <a:pt x="16" y="47"/>
                  </a:lnTo>
                  <a:lnTo>
                    <a:pt x="13" y="41"/>
                  </a:lnTo>
                  <a:lnTo>
                    <a:pt x="10" y="36"/>
                  </a:lnTo>
                  <a:lnTo>
                    <a:pt x="6" y="33"/>
                  </a:lnTo>
                  <a:lnTo>
                    <a:pt x="0" y="29"/>
                  </a:lnTo>
                  <a:lnTo>
                    <a:pt x="2" y="29"/>
                  </a:lnTo>
                  <a:lnTo>
                    <a:pt x="3" y="29"/>
                  </a:lnTo>
                  <a:lnTo>
                    <a:pt x="5" y="27"/>
                  </a:lnTo>
                  <a:lnTo>
                    <a:pt x="6" y="26"/>
                  </a:lnTo>
                  <a:lnTo>
                    <a:pt x="8" y="26"/>
                  </a:lnTo>
                  <a:lnTo>
                    <a:pt x="10" y="24"/>
                  </a:lnTo>
                  <a:lnTo>
                    <a:pt x="10" y="22"/>
                  </a:lnTo>
                  <a:lnTo>
                    <a:pt x="11" y="22"/>
                  </a:lnTo>
                  <a:lnTo>
                    <a:pt x="10" y="2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5" name="Freeform 513"/>
            <p:cNvSpPr>
              <a:spLocks/>
            </p:cNvSpPr>
            <p:nvPr/>
          </p:nvSpPr>
          <p:spPr bwMode="auto">
            <a:xfrm>
              <a:off x="1605056" y="3559596"/>
              <a:ext cx="110050" cy="112597"/>
            </a:xfrm>
            <a:custGeom>
              <a:avLst/>
              <a:gdLst/>
              <a:ahLst/>
              <a:cxnLst>
                <a:cxn ang="0">
                  <a:pos x="50" y="55"/>
                </a:cxn>
                <a:cxn ang="0">
                  <a:pos x="46" y="55"/>
                </a:cxn>
                <a:cxn ang="0">
                  <a:pos x="45" y="55"/>
                </a:cxn>
                <a:cxn ang="0">
                  <a:pos x="43" y="55"/>
                </a:cxn>
                <a:cxn ang="0">
                  <a:pos x="38" y="55"/>
                </a:cxn>
                <a:cxn ang="0">
                  <a:pos x="34" y="50"/>
                </a:cxn>
                <a:cxn ang="0">
                  <a:pos x="31" y="45"/>
                </a:cxn>
                <a:cxn ang="0">
                  <a:pos x="27" y="38"/>
                </a:cxn>
                <a:cxn ang="0">
                  <a:pos x="24" y="36"/>
                </a:cxn>
                <a:cxn ang="0">
                  <a:pos x="24" y="38"/>
                </a:cxn>
                <a:cxn ang="0">
                  <a:pos x="24" y="38"/>
                </a:cxn>
                <a:cxn ang="0">
                  <a:pos x="24" y="40"/>
                </a:cxn>
                <a:cxn ang="0">
                  <a:pos x="23" y="40"/>
                </a:cxn>
                <a:cxn ang="0">
                  <a:pos x="19" y="34"/>
                </a:cxn>
                <a:cxn ang="0">
                  <a:pos x="16" y="28"/>
                </a:cxn>
                <a:cxn ang="0">
                  <a:pos x="12" y="21"/>
                </a:cxn>
                <a:cxn ang="0">
                  <a:pos x="10" y="19"/>
                </a:cxn>
                <a:cxn ang="0">
                  <a:pos x="10" y="22"/>
                </a:cxn>
                <a:cxn ang="0">
                  <a:pos x="12" y="24"/>
                </a:cxn>
                <a:cxn ang="0">
                  <a:pos x="13" y="26"/>
                </a:cxn>
                <a:cxn ang="0">
                  <a:pos x="13" y="31"/>
                </a:cxn>
                <a:cxn ang="0">
                  <a:pos x="7" y="29"/>
                </a:cxn>
                <a:cxn ang="0">
                  <a:pos x="4" y="26"/>
                </a:cxn>
                <a:cxn ang="0">
                  <a:pos x="2" y="22"/>
                </a:cxn>
                <a:cxn ang="0">
                  <a:pos x="0" y="17"/>
                </a:cxn>
                <a:cxn ang="0">
                  <a:pos x="0" y="14"/>
                </a:cxn>
                <a:cxn ang="0">
                  <a:pos x="2" y="12"/>
                </a:cxn>
                <a:cxn ang="0">
                  <a:pos x="2" y="10"/>
                </a:cxn>
                <a:cxn ang="0">
                  <a:pos x="4" y="8"/>
                </a:cxn>
                <a:cxn ang="0">
                  <a:pos x="5" y="7"/>
                </a:cxn>
                <a:cxn ang="0">
                  <a:pos x="7" y="3"/>
                </a:cxn>
                <a:cxn ang="0">
                  <a:pos x="8" y="1"/>
                </a:cxn>
                <a:cxn ang="0">
                  <a:pos x="8" y="0"/>
                </a:cxn>
                <a:cxn ang="0">
                  <a:pos x="32" y="1"/>
                </a:cxn>
                <a:cxn ang="0">
                  <a:pos x="34" y="12"/>
                </a:cxn>
                <a:cxn ang="0">
                  <a:pos x="37" y="22"/>
                </a:cxn>
                <a:cxn ang="0">
                  <a:pos x="42" y="31"/>
                </a:cxn>
                <a:cxn ang="0">
                  <a:pos x="48" y="40"/>
                </a:cxn>
                <a:cxn ang="0">
                  <a:pos x="48" y="41"/>
                </a:cxn>
                <a:cxn ang="0">
                  <a:pos x="48" y="47"/>
                </a:cxn>
                <a:cxn ang="0">
                  <a:pos x="48" y="50"/>
                </a:cxn>
                <a:cxn ang="0">
                  <a:pos x="48" y="55"/>
                </a:cxn>
              </a:cxnLst>
              <a:rect l="0" t="0" r="r" b="b"/>
              <a:pathLst>
                <a:path w="51" h="55">
                  <a:moveTo>
                    <a:pt x="51" y="55"/>
                  </a:moveTo>
                  <a:lnTo>
                    <a:pt x="50" y="55"/>
                  </a:lnTo>
                  <a:lnTo>
                    <a:pt x="48" y="55"/>
                  </a:lnTo>
                  <a:lnTo>
                    <a:pt x="46" y="55"/>
                  </a:lnTo>
                  <a:lnTo>
                    <a:pt x="45" y="55"/>
                  </a:lnTo>
                  <a:lnTo>
                    <a:pt x="45" y="55"/>
                  </a:lnTo>
                  <a:lnTo>
                    <a:pt x="45" y="55"/>
                  </a:lnTo>
                  <a:lnTo>
                    <a:pt x="43" y="55"/>
                  </a:lnTo>
                  <a:lnTo>
                    <a:pt x="42" y="55"/>
                  </a:lnTo>
                  <a:lnTo>
                    <a:pt x="38" y="55"/>
                  </a:lnTo>
                  <a:lnTo>
                    <a:pt x="35" y="54"/>
                  </a:lnTo>
                  <a:lnTo>
                    <a:pt x="34" y="50"/>
                  </a:lnTo>
                  <a:lnTo>
                    <a:pt x="32" y="47"/>
                  </a:lnTo>
                  <a:lnTo>
                    <a:pt x="31" y="45"/>
                  </a:lnTo>
                  <a:lnTo>
                    <a:pt x="29" y="41"/>
                  </a:lnTo>
                  <a:lnTo>
                    <a:pt x="27" y="38"/>
                  </a:lnTo>
                  <a:lnTo>
                    <a:pt x="24" y="34"/>
                  </a:lnTo>
                  <a:lnTo>
                    <a:pt x="24" y="36"/>
                  </a:lnTo>
                  <a:lnTo>
                    <a:pt x="24" y="36"/>
                  </a:lnTo>
                  <a:lnTo>
                    <a:pt x="24" y="38"/>
                  </a:lnTo>
                  <a:lnTo>
                    <a:pt x="24" y="38"/>
                  </a:lnTo>
                  <a:lnTo>
                    <a:pt x="24" y="38"/>
                  </a:lnTo>
                  <a:lnTo>
                    <a:pt x="24" y="40"/>
                  </a:lnTo>
                  <a:lnTo>
                    <a:pt x="24" y="40"/>
                  </a:lnTo>
                  <a:lnTo>
                    <a:pt x="24" y="41"/>
                  </a:lnTo>
                  <a:lnTo>
                    <a:pt x="23" y="40"/>
                  </a:lnTo>
                  <a:lnTo>
                    <a:pt x="21" y="38"/>
                  </a:lnTo>
                  <a:lnTo>
                    <a:pt x="19" y="34"/>
                  </a:lnTo>
                  <a:lnTo>
                    <a:pt x="18" y="31"/>
                  </a:lnTo>
                  <a:lnTo>
                    <a:pt x="16" y="28"/>
                  </a:lnTo>
                  <a:lnTo>
                    <a:pt x="13" y="24"/>
                  </a:lnTo>
                  <a:lnTo>
                    <a:pt x="12" y="21"/>
                  </a:lnTo>
                  <a:lnTo>
                    <a:pt x="10" y="19"/>
                  </a:lnTo>
                  <a:lnTo>
                    <a:pt x="10" y="19"/>
                  </a:lnTo>
                  <a:lnTo>
                    <a:pt x="10" y="21"/>
                  </a:lnTo>
                  <a:lnTo>
                    <a:pt x="10" y="22"/>
                  </a:lnTo>
                  <a:lnTo>
                    <a:pt x="10" y="22"/>
                  </a:lnTo>
                  <a:lnTo>
                    <a:pt x="12" y="24"/>
                  </a:lnTo>
                  <a:lnTo>
                    <a:pt x="12" y="26"/>
                  </a:lnTo>
                  <a:lnTo>
                    <a:pt x="13" y="26"/>
                  </a:lnTo>
                  <a:lnTo>
                    <a:pt x="13" y="26"/>
                  </a:lnTo>
                  <a:lnTo>
                    <a:pt x="13" y="31"/>
                  </a:lnTo>
                  <a:lnTo>
                    <a:pt x="8" y="31"/>
                  </a:lnTo>
                  <a:lnTo>
                    <a:pt x="7" y="29"/>
                  </a:lnTo>
                  <a:lnTo>
                    <a:pt x="5" y="28"/>
                  </a:lnTo>
                  <a:lnTo>
                    <a:pt x="4" y="26"/>
                  </a:lnTo>
                  <a:lnTo>
                    <a:pt x="2" y="24"/>
                  </a:lnTo>
                  <a:lnTo>
                    <a:pt x="2" y="22"/>
                  </a:lnTo>
                  <a:lnTo>
                    <a:pt x="2" y="19"/>
                  </a:lnTo>
                  <a:lnTo>
                    <a:pt x="0" y="17"/>
                  </a:lnTo>
                  <a:lnTo>
                    <a:pt x="0" y="15"/>
                  </a:lnTo>
                  <a:lnTo>
                    <a:pt x="0" y="14"/>
                  </a:lnTo>
                  <a:lnTo>
                    <a:pt x="2" y="12"/>
                  </a:lnTo>
                  <a:lnTo>
                    <a:pt x="2" y="12"/>
                  </a:lnTo>
                  <a:lnTo>
                    <a:pt x="2" y="10"/>
                  </a:lnTo>
                  <a:lnTo>
                    <a:pt x="2" y="10"/>
                  </a:lnTo>
                  <a:lnTo>
                    <a:pt x="4" y="8"/>
                  </a:lnTo>
                  <a:lnTo>
                    <a:pt x="4" y="8"/>
                  </a:lnTo>
                  <a:lnTo>
                    <a:pt x="5" y="7"/>
                  </a:lnTo>
                  <a:lnTo>
                    <a:pt x="5" y="7"/>
                  </a:lnTo>
                  <a:lnTo>
                    <a:pt x="5" y="5"/>
                  </a:lnTo>
                  <a:lnTo>
                    <a:pt x="7" y="3"/>
                  </a:lnTo>
                  <a:lnTo>
                    <a:pt x="7" y="1"/>
                  </a:lnTo>
                  <a:lnTo>
                    <a:pt x="8" y="1"/>
                  </a:lnTo>
                  <a:lnTo>
                    <a:pt x="8" y="1"/>
                  </a:lnTo>
                  <a:lnTo>
                    <a:pt x="8" y="0"/>
                  </a:lnTo>
                  <a:lnTo>
                    <a:pt x="10" y="0"/>
                  </a:lnTo>
                  <a:lnTo>
                    <a:pt x="32" y="1"/>
                  </a:lnTo>
                  <a:lnTo>
                    <a:pt x="32" y="7"/>
                  </a:lnTo>
                  <a:lnTo>
                    <a:pt x="34" y="12"/>
                  </a:lnTo>
                  <a:lnTo>
                    <a:pt x="35" y="17"/>
                  </a:lnTo>
                  <a:lnTo>
                    <a:pt x="37" y="22"/>
                  </a:lnTo>
                  <a:lnTo>
                    <a:pt x="40" y="26"/>
                  </a:lnTo>
                  <a:lnTo>
                    <a:pt x="42" y="31"/>
                  </a:lnTo>
                  <a:lnTo>
                    <a:pt x="45" y="34"/>
                  </a:lnTo>
                  <a:lnTo>
                    <a:pt x="48" y="40"/>
                  </a:lnTo>
                  <a:lnTo>
                    <a:pt x="48" y="40"/>
                  </a:lnTo>
                  <a:lnTo>
                    <a:pt x="48" y="41"/>
                  </a:lnTo>
                  <a:lnTo>
                    <a:pt x="48" y="43"/>
                  </a:lnTo>
                  <a:lnTo>
                    <a:pt x="48" y="47"/>
                  </a:lnTo>
                  <a:lnTo>
                    <a:pt x="48" y="48"/>
                  </a:lnTo>
                  <a:lnTo>
                    <a:pt x="48" y="50"/>
                  </a:lnTo>
                  <a:lnTo>
                    <a:pt x="48" y="54"/>
                  </a:lnTo>
                  <a:lnTo>
                    <a:pt x="48" y="55"/>
                  </a:lnTo>
                  <a:lnTo>
                    <a:pt x="51" y="5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6" name="Freeform 514"/>
            <p:cNvSpPr>
              <a:spLocks/>
            </p:cNvSpPr>
            <p:nvPr/>
          </p:nvSpPr>
          <p:spPr bwMode="auto">
            <a:xfrm>
              <a:off x="1711438" y="3623689"/>
              <a:ext cx="170577" cy="97007"/>
            </a:xfrm>
            <a:custGeom>
              <a:avLst/>
              <a:gdLst/>
              <a:ahLst/>
              <a:cxnLst>
                <a:cxn ang="0">
                  <a:pos x="0" y="21"/>
                </a:cxn>
                <a:cxn ang="0">
                  <a:pos x="0" y="16"/>
                </a:cxn>
                <a:cxn ang="0">
                  <a:pos x="0" y="12"/>
                </a:cxn>
                <a:cxn ang="0">
                  <a:pos x="0" y="9"/>
                </a:cxn>
                <a:cxn ang="0">
                  <a:pos x="2" y="9"/>
                </a:cxn>
                <a:cxn ang="0">
                  <a:pos x="6" y="10"/>
                </a:cxn>
                <a:cxn ang="0">
                  <a:pos x="10" y="12"/>
                </a:cxn>
                <a:cxn ang="0">
                  <a:pos x="13" y="14"/>
                </a:cxn>
                <a:cxn ang="0">
                  <a:pos x="19" y="12"/>
                </a:cxn>
                <a:cxn ang="0">
                  <a:pos x="27" y="9"/>
                </a:cxn>
                <a:cxn ang="0">
                  <a:pos x="35" y="5"/>
                </a:cxn>
                <a:cxn ang="0">
                  <a:pos x="41" y="2"/>
                </a:cxn>
                <a:cxn ang="0">
                  <a:pos x="52" y="2"/>
                </a:cxn>
                <a:cxn ang="0">
                  <a:pos x="60" y="7"/>
                </a:cxn>
                <a:cxn ang="0">
                  <a:pos x="68" y="14"/>
                </a:cxn>
                <a:cxn ang="0">
                  <a:pos x="75" y="21"/>
                </a:cxn>
                <a:cxn ang="0">
                  <a:pos x="76" y="24"/>
                </a:cxn>
                <a:cxn ang="0">
                  <a:pos x="71" y="31"/>
                </a:cxn>
                <a:cxn ang="0">
                  <a:pos x="68" y="38"/>
                </a:cxn>
                <a:cxn ang="0">
                  <a:pos x="67" y="44"/>
                </a:cxn>
                <a:cxn ang="0">
                  <a:pos x="65" y="45"/>
                </a:cxn>
                <a:cxn ang="0">
                  <a:pos x="62" y="44"/>
                </a:cxn>
                <a:cxn ang="0">
                  <a:pos x="59" y="40"/>
                </a:cxn>
                <a:cxn ang="0">
                  <a:pos x="57" y="37"/>
                </a:cxn>
                <a:cxn ang="0">
                  <a:pos x="57" y="33"/>
                </a:cxn>
                <a:cxn ang="0">
                  <a:pos x="57" y="30"/>
                </a:cxn>
                <a:cxn ang="0">
                  <a:pos x="59" y="28"/>
                </a:cxn>
                <a:cxn ang="0">
                  <a:pos x="62" y="26"/>
                </a:cxn>
                <a:cxn ang="0">
                  <a:pos x="60" y="23"/>
                </a:cxn>
                <a:cxn ang="0">
                  <a:pos x="56" y="19"/>
                </a:cxn>
                <a:cxn ang="0">
                  <a:pos x="51" y="17"/>
                </a:cxn>
                <a:cxn ang="0">
                  <a:pos x="48" y="12"/>
                </a:cxn>
                <a:cxn ang="0">
                  <a:pos x="41" y="12"/>
                </a:cxn>
                <a:cxn ang="0">
                  <a:pos x="35" y="17"/>
                </a:cxn>
                <a:cxn ang="0">
                  <a:pos x="32" y="24"/>
                </a:cxn>
                <a:cxn ang="0">
                  <a:pos x="32" y="31"/>
                </a:cxn>
                <a:cxn ang="0">
                  <a:pos x="30" y="37"/>
                </a:cxn>
                <a:cxn ang="0">
                  <a:pos x="30" y="38"/>
                </a:cxn>
                <a:cxn ang="0">
                  <a:pos x="29" y="38"/>
                </a:cxn>
                <a:cxn ang="0">
                  <a:pos x="25" y="40"/>
                </a:cxn>
                <a:cxn ang="0">
                  <a:pos x="21" y="38"/>
                </a:cxn>
                <a:cxn ang="0">
                  <a:pos x="16" y="35"/>
                </a:cxn>
                <a:cxn ang="0">
                  <a:pos x="11" y="28"/>
                </a:cxn>
                <a:cxn ang="0">
                  <a:pos x="6" y="23"/>
                </a:cxn>
                <a:cxn ang="0">
                  <a:pos x="0" y="23"/>
                </a:cxn>
              </a:cxnLst>
              <a:rect l="0" t="0" r="r" b="b"/>
              <a:pathLst>
                <a:path w="79" h="47">
                  <a:moveTo>
                    <a:pt x="0" y="23"/>
                  </a:moveTo>
                  <a:lnTo>
                    <a:pt x="0" y="21"/>
                  </a:lnTo>
                  <a:lnTo>
                    <a:pt x="0" y="17"/>
                  </a:lnTo>
                  <a:lnTo>
                    <a:pt x="0" y="16"/>
                  </a:lnTo>
                  <a:lnTo>
                    <a:pt x="0" y="14"/>
                  </a:lnTo>
                  <a:lnTo>
                    <a:pt x="0" y="12"/>
                  </a:lnTo>
                  <a:lnTo>
                    <a:pt x="0" y="10"/>
                  </a:lnTo>
                  <a:lnTo>
                    <a:pt x="0" y="9"/>
                  </a:lnTo>
                  <a:lnTo>
                    <a:pt x="0" y="9"/>
                  </a:lnTo>
                  <a:lnTo>
                    <a:pt x="2" y="9"/>
                  </a:lnTo>
                  <a:lnTo>
                    <a:pt x="5" y="10"/>
                  </a:lnTo>
                  <a:lnTo>
                    <a:pt x="6" y="10"/>
                  </a:lnTo>
                  <a:lnTo>
                    <a:pt x="8" y="12"/>
                  </a:lnTo>
                  <a:lnTo>
                    <a:pt x="10" y="12"/>
                  </a:lnTo>
                  <a:lnTo>
                    <a:pt x="11" y="12"/>
                  </a:lnTo>
                  <a:lnTo>
                    <a:pt x="13" y="14"/>
                  </a:lnTo>
                  <a:lnTo>
                    <a:pt x="14" y="14"/>
                  </a:lnTo>
                  <a:lnTo>
                    <a:pt x="19" y="12"/>
                  </a:lnTo>
                  <a:lnTo>
                    <a:pt x="24" y="12"/>
                  </a:lnTo>
                  <a:lnTo>
                    <a:pt x="27" y="9"/>
                  </a:lnTo>
                  <a:lnTo>
                    <a:pt x="32" y="7"/>
                  </a:lnTo>
                  <a:lnTo>
                    <a:pt x="35" y="5"/>
                  </a:lnTo>
                  <a:lnTo>
                    <a:pt x="38" y="2"/>
                  </a:lnTo>
                  <a:lnTo>
                    <a:pt x="41" y="2"/>
                  </a:lnTo>
                  <a:lnTo>
                    <a:pt x="46" y="0"/>
                  </a:lnTo>
                  <a:lnTo>
                    <a:pt x="52" y="2"/>
                  </a:lnTo>
                  <a:lnTo>
                    <a:pt x="57" y="3"/>
                  </a:lnTo>
                  <a:lnTo>
                    <a:pt x="60" y="7"/>
                  </a:lnTo>
                  <a:lnTo>
                    <a:pt x="65" y="10"/>
                  </a:lnTo>
                  <a:lnTo>
                    <a:pt x="68" y="14"/>
                  </a:lnTo>
                  <a:lnTo>
                    <a:pt x="71" y="17"/>
                  </a:lnTo>
                  <a:lnTo>
                    <a:pt x="75" y="21"/>
                  </a:lnTo>
                  <a:lnTo>
                    <a:pt x="79" y="21"/>
                  </a:lnTo>
                  <a:lnTo>
                    <a:pt x="76" y="24"/>
                  </a:lnTo>
                  <a:lnTo>
                    <a:pt x="73" y="28"/>
                  </a:lnTo>
                  <a:lnTo>
                    <a:pt x="71" y="31"/>
                  </a:lnTo>
                  <a:lnTo>
                    <a:pt x="70" y="35"/>
                  </a:lnTo>
                  <a:lnTo>
                    <a:pt x="68" y="38"/>
                  </a:lnTo>
                  <a:lnTo>
                    <a:pt x="68" y="42"/>
                  </a:lnTo>
                  <a:lnTo>
                    <a:pt x="67" y="44"/>
                  </a:lnTo>
                  <a:lnTo>
                    <a:pt x="67" y="47"/>
                  </a:lnTo>
                  <a:lnTo>
                    <a:pt x="65" y="45"/>
                  </a:lnTo>
                  <a:lnTo>
                    <a:pt x="63" y="45"/>
                  </a:lnTo>
                  <a:lnTo>
                    <a:pt x="62" y="44"/>
                  </a:lnTo>
                  <a:lnTo>
                    <a:pt x="60" y="42"/>
                  </a:lnTo>
                  <a:lnTo>
                    <a:pt x="59" y="40"/>
                  </a:lnTo>
                  <a:lnTo>
                    <a:pt x="57" y="38"/>
                  </a:lnTo>
                  <a:lnTo>
                    <a:pt x="57" y="37"/>
                  </a:lnTo>
                  <a:lnTo>
                    <a:pt x="56" y="37"/>
                  </a:lnTo>
                  <a:lnTo>
                    <a:pt x="57" y="33"/>
                  </a:lnTo>
                  <a:lnTo>
                    <a:pt x="57" y="31"/>
                  </a:lnTo>
                  <a:lnTo>
                    <a:pt x="57" y="30"/>
                  </a:lnTo>
                  <a:lnTo>
                    <a:pt x="59" y="28"/>
                  </a:lnTo>
                  <a:lnTo>
                    <a:pt x="59" y="28"/>
                  </a:lnTo>
                  <a:lnTo>
                    <a:pt x="60" y="26"/>
                  </a:lnTo>
                  <a:lnTo>
                    <a:pt x="62" y="26"/>
                  </a:lnTo>
                  <a:lnTo>
                    <a:pt x="63" y="24"/>
                  </a:lnTo>
                  <a:lnTo>
                    <a:pt x="60" y="23"/>
                  </a:lnTo>
                  <a:lnTo>
                    <a:pt x="57" y="21"/>
                  </a:lnTo>
                  <a:lnTo>
                    <a:pt x="56" y="19"/>
                  </a:lnTo>
                  <a:lnTo>
                    <a:pt x="52" y="19"/>
                  </a:lnTo>
                  <a:lnTo>
                    <a:pt x="51" y="17"/>
                  </a:lnTo>
                  <a:lnTo>
                    <a:pt x="49" y="16"/>
                  </a:lnTo>
                  <a:lnTo>
                    <a:pt x="48" y="12"/>
                  </a:lnTo>
                  <a:lnTo>
                    <a:pt x="46" y="10"/>
                  </a:lnTo>
                  <a:lnTo>
                    <a:pt x="41" y="12"/>
                  </a:lnTo>
                  <a:lnTo>
                    <a:pt x="38" y="14"/>
                  </a:lnTo>
                  <a:lnTo>
                    <a:pt x="35" y="17"/>
                  </a:lnTo>
                  <a:lnTo>
                    <a:pt x="33" y="19"/>
                  </a:lnTo>
                  <a:lnTo>
                    <a:pt x="32" y="24"/>
                  </a:lnTo>
                  <a:lnTo>
                    <a:pt x="32" y="28"/>
                  </a:lnTo>
                  <a:lnTo>
                    <a:pt x="32" y="31"/>
                  </a:lnTo>
                  <a:lnTo>
                    <a:pt x="30" y="37"/>
                  </a:lnTo>
                  <a:lnTo>
                    <a:pt x="30" y="37"/>
                  </a:lnTo>
                  <a:lnTo>
                    <a:pt x="30" y="37"/>
                  </a:lnTo>
                  <a:lnTo>
                    <a:pt x="30" y="38"/>
                  </a:lnTo>
                  <a:lnTo>
                    <a:pt x="29" y="38"/>
                  </a:lnTo>
                  <a:lnTo>
                    <a:pt x="29" y="38"/>
                  </a:lnTo>
                  <a:lnTo>
                    <a:pt x="27" y="38"/>
                  </a:lnTo>
                  <a:lnTo>
                    <a:pt x="25" y="40"/>
                  </a:lnTo>
                  <a:lnTo>
                    <a:pt x="24" y="40"/>
                  </a:lnTo>
                  <a:lnTo>
                    <a:pt x="21" y="38"/>
                  </a:lnTo>
                  <a:lnTo>
                    <a:pt x="19" y="37"/>
                  </a:lnTo>
                  <a:lnTo>
                    <a:pt x="16" y="35"/>
                  </a:lnTo>
                  <a:lnTo>
                    <a:pt x="14" y="31"/>
                  </a:lnTo>
                  <a:lnTo>
                    <a:pt x="11" y="28"/>
                  </a:lnTo>
                  <a:lnTo>
                    <a:pt x="10" y="26"/>
                  </a:lnTo>
                  <a:lnTo>
                    <a:pt x="6" y="23"/>
                  </a:lnTo>
                  <a:lnTo>
                    <a:pt x="3" y="23"/>
                  </a:lnTo>
                  <a:lnTo>
                    <a:pt x="0"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7" name="Freeform 515"/>
            <p:cNvSpPr>
              <a:spLocks/>
            </p:cNvSpPr>
            <p:nvPr/>
          </p:nvSpPr>
          <p:spPr bwMode="auto">
            <a:xfrm>
              <a:off x="2091109" y="4306200"/>
              <a:ext cx="401681" cy="465978"/>
            </a:xfrm>
            <a:custGeom>
              <a:avLst/>
              <a:gdLst/>
              <a:ahLst/>
              <a:cxnLst>
                <a:cxn ang="0">
                  <a:pos x="2" y="23"/>
                </a:cxn>
                <a:cxn ang="0">
                  <a:pos x="5" y="23"/>
                </a:cxn>
                <a:cxn ang="0">
                  <a:pos x="14" y="26"/>
                </a:cxn>
                <a:cxn ang="0">
                  <a:pos x="24" y="42"/>
                </a:cxn>
                <a:cxn ang="0">
                  <a:pos x="22" y="51"/>
                </a:cxn>
                <a:cxn ang="0">
                  <a:pos x="21" y="54"/>
                </a:cxn>
                <a:cxn ang="0">
                  <a:pos x="21" y="63"/>
                </a:cxn>
                <a:cxn ang="0">
                  <a:pos x="22" y="72"/>
                </a:cxn>
                <a:cxn ang="0">
                  <a:pos x="22" y="75"/>
                </a:cxn>
                <a:cxn ang="0">
                  <a:pos x="25" y="79"/>
                </a:cxn>
                <a:cxn ang="0">
                  <a:pos x="22" y="84"/>
                </a:cxn>
                <a:cxn ang="0">
                  <a:pos x="21" y="94"/>
                </a:cxn>
                <a:cxn ang="0">
                  <a:pos x="22" y="107"/>
                </a:cxn>
                <a:cxn ang="0">
                  <a:pos x="25" y="115"/>
                </a:cxn>
                <a:cxn ang="0">
                  <a:pos x="22" y="124"/>
                </a:cxn>
                <a:cxn ang="0">
                  <a:pos x="19" y="133"/>
                </a:cxn>
                <a:cxn ang="0">
                  <a:pos x="27" y="152"/>
                </a:cxn>
                <a:cxn ang="0">
                  <a:pos x="35" y="176"/>
                </a:cxn>
                <a:cxn ang="0">
                  <a:pos x="41" y="201"/>
                </a:cxn>
                <a:cxn ang="0">
                  <a:pos x="56" y="225"/>
                </a:cxn>
                <a:cxn ang="0">
                  <a:pos x="65" y="224"/>
                </a:cxn>
                <a:cxn ang="0">
                  <a:pos x="78" y="215"/>
                </a:cxn>
                <a:cxn ang="0">
                  <a:pos x="92" y="218"/>
                </a:cxn>
                <a:cxn ang="0">
                  <a:pos x="98" y="225"/>
                </a:cxn>
                <a:cxn ang="0">
                  <a:pos x="108" y="217"/>
                </a:cxn>
                <a:cxn ang="0">
                  <a:pos x="121" y="213"/>
                </a:cxn>
                <a:cxn ang="0">
                  <a:pos x="129" y="185"/>
                </a:cxn>
                <a:cxn ang="0">
                  <a:pos x="129" y="182"/>
                </a:cxn>
                <a:cxn ang="0">
                  <a:pos x="132" y="173"/>
                </a:cxn>
                <a:cxn ang="0">
                  <a:pos x="151" y="166"/>
                </a:cxn>
                <a:cxn ang="0">
                  <a:pos x="165" y="164"/>
                </a:cxn>
                <a:cxn ang="0">
                  <a:pos x="170" y="169"/>
                </a:cxn>
                <a:cxn ang="0">
                  <a:pos x="179" y="171"/>
                </a:cxn>
                <a:cxn ang="0">
                  <a:pos x="182" y="162"/>
                </a:cxn>
                <a:cxn ang="0">
                  <a:pos x="184" y="147"/>
                </a:cxn>
                <a:cxn ang="0">
                  <a:pos x="176" y="131"/>
                </a:cxn>
                <a:cxn ang="0">
                  <a:pos x="165" y="115"/>
                </a:cxn>
                <a:cxn ang="0">
                  <a:pos x="149" y="108"/>
                </a:cxn>
                <a:cxn ang="0">
                  <a:pos x="144" y="93"/>
                </a:cxn>
                <a:cxn ang="0">
                  <a:pos x="144" y="89"/>
                </a:cxn>
                <a:cxn ang="0">
                  <a:pos x="144" y="80"/>
                </a:cxn>
                <a:cxn ang="0">
                  <a:pos x="124" y="60"/>
                </a:cxn>
                <a:cxn ang="0">
                  <a:pos x="97" y="49"/>
                </a:cxn>
                <a:cxn ang="0">
                  <a:pos x="81" y="42"/>
                </a:cxn>
                <a:cxn ang="0">
                  <a:pos x="71" y="26"/>
                </a:cxn>
                <a:cxn ang="0">
                  <a:pos x="70" y="9"/>
                </a:cxn>
                <a:cxn ang="0">
                  <a:pos x="62" y="0"/>
                </a:cxn>
                <a:cxn ang="0">
                  <a:pos x="43" y="9"/>
                </a:cxn>
                <a:cxn ang="0">
                  <a:pos x="24" y="21"/>
                </a:cxn>
              </a:cxnLst>
              <a:rect l="0" t="0" r="r" b="b"/>
              <a:pathLst>
                <a:path w="184" h="227">
                  <a:moveTo>
                    <a:pt x="0" y="23"/>
                  </a:moveTo>
                  <a:lnTo>
                    <a:pt x="2" y="23"/>
                  </a:lnTo>
                  <a:lnTo>
                    <a:pt x="2" y="23"/>
                  </a:lnTo>
                  <a:lnTo>
                    <a:pt x="2" y="23"/>
                  </a:lnTo>
                  <a:lnTo>
                    <a:pt x="3" y="23"/>
                  </a:lnTo>
                  <a:lnTo>
                    <a:pt x="3" y="23"/>
                  </a:lnTo>
                  <a:lnTo>
                    <a:pt x="5" y="23"/>
                  </a:lnTo>
                  <a:lnTo>
                    <a:pt x="5" y="23"/>
                  </a:lnTo>
                  <a:lnTo>
                    <a:pt x="5" y="23"/>
                  </a:lnTo>
                  <a:lnTo>
                    <a:pt x="8" y="23"/>
                  </a:lnTo>
                  <a:lnTo>
                    <a:pt x="11" y="25"/>
                  </a:lnTo>
                  <a:lnTo>
                    <a:pt x="14" y="26"/>
                  </a:lnTo>
                  <a:lnTo>
                    <a:pt x="17" y="30"/>
                  </a:lnTo>
                  <a:lnTo>
                    <a:pt x="21" y="33"/>
                  </a:lnTo>
                  <a:lnTo>
                    <a:pt x="22" y="37"/>
                  </a:lnTo>
                  <a:lnTo>
                    <a:pt x="24" y="42"/>
                  </a:lnTo>
                  <a:lnTo>
                    <a:pt x="24" y="47"/>
                  </a:lnTo>
                  <a:lnTo>
                    <a:pt x="24" y="49"/>
                  </a:lnTo>
                  <a:lnTo>
                    <a:pt x="24" y="51"/>
                  </a:lnTo>
                  <a:lnTo>
                    <a:pt x="22" y="51"/>
                  </a:lnTo>
                  <a:lnTo>
                    <a:pt x="22" y="53"/>
                  </a:lnTo>
                  <a:lnTo>
                    <a:pt x="22" y="53"/>
                  </a:lnTo>
                  <a:lnTo>
                    <a:pt x="21" y="54"/>
                  </a:lnTo>
                  <a:lnTo>
                    <a:pt x="21" y="54"/>
                  </a:lnTo>
                  <a:lnTo>
                    <a:pt x="21" y="56"/>
                  </a:lnTo>
                  <a:lnTo>
                    <a:pt x="21" y="60"/>
                  </a:lnTo>
                  <a:lnTo>
                    <a:pt x="21" y="61"/>
                  </a:lnTo>
                  <a:lnTo>
                    <a:pt x="21" y="63"/>
                  </a:lnTo>
                  <a:lnTo>
                    <a:pt x="21" y="65"/>
                  </a:lnTo>
                  <a:lnTo>
                    <a:pt x="21" y="67"/>
                  </a:lnTo>
                  <a:lnTo>
                    <a:pt x="21" y="68"/>
                  </a:lnTo>
                  <a:lnTo>
                    <a:pt x="22" y="72"/>
                  </a:lnTo>
                  <a:lnTo>
                    <a:pt x="22" y="73"/>
                  </a:lnTo>
                  <a:lnTo>
                    <a:pt x="22" y="73"/>
                  </a:lnTo>
                  <a:lnTo>
                    <a:pt x="22" y="75"/>
                  </a:lnTo>
                  <a:lnTo>
                    <a:pt x="22" y="75"/>
                  </a:lnTo>
                  <a:lnTo>
                    <a:pt x="24" y="75"/>
                  </a:lnTo>
                  <a:lnTo>
                    <a:pt x="24" y="77"/>
                  </a:lnTo>
                  <a:lnTo>
                    <a:pt x="24" y="77"/>
                  </a:lnTo>
                  <a:lnTo>
                    <a:pt x="25" y="79"/>
                  </a:lnTo>
                  <a:lnTo>
                    <a:pt x="25" y="79"/>
                  </a:lnTo>
                  <a:lnTo>
                    <a:pt x="24" y="80"/>
                  </a:lnTo>
                  <a:lnTo>
                    <a:pt x="24" y="82"/>
                  </a:lnTo>
                  <a:lnTo>
                    <a:pt x="22" y="84"/>
                  </a:lnTo>
                  <a:lnTo>
                    <a:pt x="22" y="86"/>
                  </a:lnTo>
                  <a:lnTo>
                    <a:pt x="21" y="89"/>
                  </a:lnTo>
                  <a:lnTo>
                    <a:pt x="21" y="91"/>
                  </a:lnTo>
                  <a:lnTo>
                    <a:pt x="21" y="94"/>
                  </a:lnTo>
                  <a:lnTo>
                    <a:pt x="21" y="98"/>
                  </a:lnTo>
                  <a:lnTo>
                    <a:pt x="21" y="101"/>
                  </a:lnTo>
                  <a:lnTo>
                    <a:pt x="21" y="105"/>
                  </a:lnTo>
                  <a:lnTo>
                    <a:pt x="22" y="107"/>
                  </a:lnTo>
                  <a:lnTo>
                    <a:pt x="22" y="110"/>
                  </a:lnTo>
                  <a:lnTo>
                    <a:pt x="24" y="112"/>
                  </a:lnTo>
                  <a:lnTo>
                    <a:pt x="25" y="114"/>
                  </a:lnTo>
                  <a:lnTo>
                    <a:pt x="25" y="115"/>
                  </a:lnTo>
                  <a:lnTo>
                    <a:pt x="27" y="115"/>
                  </a:lnTo>
                  <a:lnTo>
                    <a:pt x="25" y="119"/>
                  </a:lnTo>
                  <a:lnTo>
                    <a:pt x="24" y="122"/>
                  </a:lnTo>
                  <a:lnTo>
                    <a:pt x="22" y="124"/>
                  </a:lnTo>
                  <a:lnTo>
                    <a:pt x="22" y="128"/>
                  </a:lnTo>
                  <a:lnTo>
                    <a:pt x="21" y="129"/>
                  </a:lnTo>
                  <a:lnTo>
                    <a:pt x="19" y="131"/>
                  </a:lnTo>
                  <a:lnTo>
                    <a:pt x="19" y="133"/>
                  </a:lnTo>
                  <a:lnTo>
                    <a:pt x="17" y="136"/>
                  </a:lnTo>
                  <a:lnTo>
                    <a:pt x="21" y="142"/>
                  </a:lnTo>
                  <a:lnTo>
                    <a:pt x="24" y="147"/>
                  </a:lnTo>
                  <a:lnTo>
                    <a:pt x="27" y="152"/>
                  </a:lnTo>
                  <a:lnTo>
                    <a:pt x="30" y="159"/>
                  </a:lnTo>
                  <a:lnTo>
                    <a:pt x="33" y="164"/>
                  </a:lnTo>
                  <a:lnTo>
                    <a:pt x="35" y="169"/>
                  </a:lnTo>
                  <a:lnTo>
                    <a:pt x="35" y="176"/>
                  </a:lnTo>
                  <a:lnTo>
                    <a:pt x="37" y="183"/>
                  </a:lnTo>
                  <a:lnTo>
                    <a:pt x="37" y="187"/>
                  </a:lnTo>
                  <a:lnTo>
                    <a:pt x="38" y="192"/>
                  </a:lnTo>
                  <a:lnTo>
                    <a:pt x="41" y="201"/>
                  </a:lnTo>
                  <a:lnTo>
                    <a:pt x="44" y="208"/>
                  </a:lnTo>
                  <a:lnTo>
                    <a:pt x="48" y="215"/>
                  </a:lnTo>
                  <a:lnTo>
                    <a:pt x="51" y="222"/>
                  </a:lnTo>
                  <a:lnTo>
                    <a:pt x="56" y="225"/>
                  </a:lnTo>
                  <a:lnTo>
                    <a:pt x="57" y="227"/>
                  </a:lnTo>
                  <a:lnTo>
                    <a:pt x="60" y="227"/>
                  </a:lnTo>
                  <a:lnTo>
                    <a:pt x="63" y="225"/>
                  </a:lnTo>
                  <a:lnTo>
                    <a:pt x="65" y="224"/>
                  </a:lnTo>
                  <a:lnTo>
                    <a:pt x="68" y="220"/>
                  </a:lnTo>
                  <a:lnTo>
                    <a:pt x="70" y="218"/>
                  </a:lnTo>
                  <a:lnTo>
                    <a:pt x="73" y="217"/>
                  </a:lnTo>
                  <a:lnTo>
                    <a:pt x="78" y="215"/>
                  </a:lnTo>
                  <a:lnTo>
                    <a:pt x="81" y="215"/>
                  </a:lnTo>
                  <a:lnTo>
                    <a:pt x="86" y="215"/>
                  </a:lnTo>
                  <a:lnTo>
                    <a:pt x="89" y="217"/>
                  </a:lnTo>
                  <a:lnTo>
                    <a:pt x="92" y="218"/>
                  </a:lnTo>
                  <a:lnTo>
                    <a:pt x="94" y="220"/>
                  </a:lnTo>
                  <a:lnTo>
                    <a:pt x="95" y="222"/>
                  </a:lnTo>
                  <a:lnTo>
                    <a:pt x="97" y="224"/>
                  </a:lnTo>
                  <a:lnTo>
                    <a:pt x="98" y="225"/>
                  </a:lnTo>
                  <a:lnTo>
                    <a:pt x="100" y="227"/>
                  </a:lnTo>
                  <a:lnTo>
                    <a:pt x="103" y="224"/>
                  </a:lnTo>
                  <a:lnTo>
                    <a:pt x="105" y="220"/>
                  </a:lnTo>
                  <a:lnTo>
                    <a:pt x="108" y="217"/>
                  </a:lnTo>
                  <a:lnTo>
                    <a:pt x="111" y="217"/>
                  </a:lnTo>
                  <a:lnTo>
                    <a:pt x="114" y="215"/>
                  </a:lnTo>
                  <a:lnTo>
                    <a:pt x="117" y="215"/>
                  </a:lnTo>
                  <a:lnTo>
                    <a:pt x="121" y="213"/>
                  </a:lnTo>
                  <a:lnTo>
                    <a:pt x="124" y="213"/>
                  </a:lnTo>
                  <a:lnTo>
                    <a:pt x="129" y="187"/>
                  </a:lnTo>
                  <a:lnTo>
                    <a:pt x="129" y="185"/>
                  </a:lnTo>
                  <a:lnTo>
                    <a:pt x="129" y="185"/>
                  </a:lnTo>
                  <a:lnTo>
                    <a:pt x="129" y="185"/>
                  </a:lnTo>
                  <a:lnTo>
                    <a:pt x="129" y="183"/>
                  </a:lnTo>
                  <a:lnTo>
                    <a:pt x="129" y="183"/>
                  </a:lnTo>
                  <a:lnTo>
                    <a:pt x="129" y="182"/>
                  </a:lnTo>
                  <a:lnTo>
                    <a:pt x="129" y="182"/>
                  </a:lnTo>
                  <a:lnTo>
                    <a:pt x="129" y="182"/>
                  </a:lnTo>
                  <a:lnTo>
                    <a:pt x="130" y="176"/>
                  </a:lnTo>
                  <a:lnTo>
                    <a:pt x="132" y="173"/>
                  </a:lnTo>
                  <a:lnTo>
                    <a:pt x="136" y="171"/>
                  </a:lnTo>
                  <a:lnTo>
                    <a:pt x="141" y="168"/>
                  </a:lnTo>
                  <a:lnTo>
                    <a:pt x="146" y="166"/>
                  </a:lnTo>
                  <a:lnTo>
                    <a:pt x="151" y="166"/>
                  </a:lnTo>
                  <a:lnTo>
                    <a:pt x="155" y="164"/>
                  </a:lnTo>
                  <a:lnTo>
                    <a:pt x="160" y="164"/>
                  </a:lnTo>
                  <a:lnTo>
                    <a:pt x="163" y="164"/>
                  </a:lnTo>
                  <a:lnTo>
                    <a:pt x="165" y="164"/>
                  </a:lnTo>
                  <a:lnTo>
                    <a:pt x="167" y="166"/>
                  </a:lnTo>
                  <a:lnTo>
                    <a:pt x="167" y="168"/>
                  </a:lnTo>
                  <a:lnTo>
                    <a:pt x="168" y="168"/>
                  </a:lnTo>
                  <a:lnTo>
                    <a:pt x="170" y="169"/>
                  </a:lnTo>
                  <a:lnTo>
                    <a:pt x="170" y="169"/>
                  </a:lnTo>
                  <a:lnTo>
                    <a:pt x="171" y="169"/>
                  </a:lnTo>
                  <a:lnTo>
                    <a:pt x="179" y="173"/>
                  </a:lnTo>
                  <a:lnTo>
                    <a:pt x="179" y="171"/>
                  </a:lnTo>
                  <a:lnTo>
                    <a:pt x="181" y="168"/>
                  </a:lnTo>
                  <a:lnTo>
                    <a:pt x="181" y="166"/>
                  </a:lnTo>
                  <a:lnTo>
                    <a:pt x="182" y="164"/>
                  </a:lnTo>
                  <a:lnTo>
                    <a:pt x="182" y="162"/>
                  </a:lnTo>
                  <a:lnTo>
                    <a:pt x="184" y="159"/>
                  </a:lnTo>
                  <a:lnTo>
                    <a:pt x="184" y="155"/>
                  </a:lnTo>
                  <a:lnTo>
                    <a:pt x="184" y="154"/>
                  </a:lnTo>
                  <a:lnTo>
                    <a:pt x="184" y="147"/>
                  </a:lnTo>
                  <a:lnTo>
                    <a:pt x="182" y="142"/>
                  </a:lnTo>
                  <a:lnTo>
                    <a:pt x="181" y="138"/>
                  </a:lnTo>
                  <a:lnTo>
                    <a:pt x="178" y="135"/>
                  </a:lnTo>
                  <a:lnTo>
                    <a:pt x="176" y="131"/>
                  </a:lnTo>
                  <a:lnTo>
                    <a:pt x="173" y="128"/>
                  </a:lnTo>
                  <a:lnTo>
                    <a:pt x="171" y="122"/>
                  </a:lnTo>
                  <a:lnTo>
                    <a:pt x="171" y="115"/>
                  </a:lnTo>
                  <a:lnTo>
                    <a:pt x="165" y="115"/>
                  </a:lnTo>
                  <a:lnTo>
                    <a:pt x="159" y="117"/>
                  </a:lnTo>
                  <a:lnTo>
                    <a:pt x="155" y="115"/>
                  </a:lnTo>
                  <a:lnTo>
                    <a:pt x="151" y="112"/>
                  </a:lnTo>
                  <a:lnTo>
                    <a:pt x="149" y="108"/>
                  </a:lnTo>
                  <a:lnTo>
                    <a:pt x="146" y="105"/>
                  </a:lnTo>
                  <a:lnTo>
                    <a:pt x="144" y="100"/>
                  </a:lnTo>
                  <a:lnTo>
                    <a:pt x="144" y="96"/>
                  </a:lnTo>
                  <a:lnTo>
                    <a:pt x="144" y="93"/>
                  </a:lnTo>
                  <a:lnTo>
                    <a:pt x="144" y="93"/>
                  </a:lnTo>
                  <a:lnTo>
                    <a:pt x="144" y="91"/>
                  </a:lnTo>
                  <a:lnTo>
                    <a:pt x="144" y="91"/>
                  </a:lnTo>
                  <a:lnTo>
                    <a:pt x="144" y="89"/>
                  </a:lnTo>
                  <a:lnTo>
                    <a:pt x="144" y="87"/>
                  </a:lnTo>
                  <a:lnTo>
                    <a:pt x="144" y="86"/>
                  </a:lnTo>
                  <a:lnTo>
                    <a:pt x="144" y="82"/>
                  </a:lnTo>
                  <a:lnTo>
                    <a:pt x="144" y="80"/>
                  </a:lnTo>
                  <a:lnTo>
                    <a:pt x="143" y="75"/>
                  </a:lnTo>
                  <a:lnTo>
                    <a:pt x="138" y="70"/>
                  </a:lnTo>
                  <a:lnTo>
                    <a:pt x="132" y="65"/>
                  </a:lnTo>
                  <a:lnTo>
                    <a:pt x="124" y="60"/>
                  </a:lnTo>
                  <a:lnTo>
                    <a:pt x="116" y="56"/>
                  </a:lnTo>
                  <a:lnTo>
                    <a:pt x="108" y="53"/>
                  </a:lnTo>
                  <a:lnTo>
                    <a:pt x="102" y="49"/>
                  </a:lnTo>
                  <a:lnTo>
                    <a:pt x="97" y="49"/>
                  </a:lnTo>
                  <a:lnTo>
                    <a:pt x="92" y="49"/>
                  </a:lnTo>
                  <a:lnTo>
                    <a:pt x="89" y="47"/>
                  </a:lnTo>
                  <a:lnTo>
                    <a:pt x="84" y="46"/>
                  </a:lnTo>
                  <a:lnTo>
                    <a:pt x="81" y="42"/>
                  </a:lnTo>
                  <a:lnTo>
                    <a:pt x="78" y="39"/>
                  </a:lnTo>
                  <a:lnTo>
                    <a:pt x="75" y="35"/>
                  </a:lnTo>
                  <a:lnTo>
                    <a:pt x="73" y="32"/>
                  </a:lnTo>
                  <a:lnTo>
                    <a:pt x="71" y="26"/>
                  </a:lnTo>
                  <a:lnTo>
                    <a:pt x="71" y="23"/>
                  </a:lnTo>
                  <a:lnTo>
                    <a:pt x="71" y="18"/>
                  </a:lnTo>
                  <a:lnTo>
                    <a:pt x="71" y="14"/>
                  </a:lnTo>
                  <a:lnTo>
                    <a:pt x="70" y="9"/>
                  </a:lnTo>
                  <a:lnTo>
                    <a:pt x="68" y="5"/>
                  </a:lnTo>
                  <a:lnTo>
                    <a:pt x="67" y="4"/>
                  </a:lnTo>
                  <a:lnTo>
                    <a:pt x="65" y="2"/>
                  </a:lnTo>
                  <a:lnTo>
                    <a:pt x="62" y="0"/>
                  </a:lnTo>
                  <a:lnTo>
                    <a:pt x="56" y="2"/>
                  </a:lnTo>
                  <a:lnTo>
                    <a:pt x="51" y="4"/>
                  </a:lnTo>
                  <a:lnTo>
                    <a:pt x="48" y="5"/>
                  </a:lnTo>
                  <a:lnTo>
                    <a:pt x="43" y="9"/>
                  </a:lnTo>
                  <a:lnTo>
                    <a:pt x="38" y="12"/>
                  </a:lnTo>
                  <a:lnTo>
                    <a:pt x="33" y="16"/>
                  </a:lnTo>
                  <a:lnTo>
                    <a:pt x="29" y="18"/>
                  </a:lnTo>
                  <a:lnTo>
                    <a:pt x="24" y="21"/>
                  </a:lnTo>
                  <a:lnTo>
                    <a:pt x="5" y="23"/>
                  </a:lnTo>
                  <a:lnTo>
                    <a:pt x="0"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8" name="Freeform 516"/>
            <p:cNvSpPr>
              <a:spLocks/>
            </p:cNvSpPr>
            <p:nvPr/>
          </p:nvSpPr>
          <p:spPr bwMode="auto">
            <a:xfrm>
              <a:off x="1981060" y="3781325"/>
              <a:ext cx="1175698" cy="1349431"/>
            </a:xfrm>
            <a:custGeom>
              <a:avLst/>
              <a:gdLst/>
              <a:ahLst/>
              <a:cxnLst>
                <a:cxn ang="0">
                  <a:pos x="113" y="256"/>
                </a:cxn>
                <a:cxn ang="0">
                  <a:pos x="126" y="291"/>
                </a:cxn>
                <a:cxn ang="0">
                  <a:pos x="175" y="316"/>
                </a:cxn>
                <a:cxn ang="0">
                  <a:pos x="195" y="347"/>
                </a:cxn>
                <a:cxn ang="0">
                  <a:pos x="216" y="371"/>
                </a:cxn>
                <a:cxn ang="0">
                  <a:pos x="235" y="411"/>
                </a:cxn>
                <a:cxn ang="0">
                  <a:pos x="233" y="438"/>
                </a:cxn>
                <a:cxn ang="0">
                  <a:pos x="237" y="455"/>
                </a:cxn>
                <a:cxn ang="0">
                  <a:pos x="267" y="481"/>
                </a:cxn>
                <a:cxn ang="0">
                  <a:pos x="287" y="497"/>
                </a:cxn>
                <a:cxn ang="0">
                  <a:pos x="302" y="537"/>
                </a:cxn>
                <a:cxn ang="0">
                  <a:pos x="302" y="560"/>
                </a:cxn>
                <a:cxn ang="0">
                  <a:pos x="264" y="605"/>
                </a:cxn>
                <a:cxn ang="0">
                  <a:pos x="281" y="617"/>
                </a:cxn>
                <a:cxn ang="0">
                  <a:pos x="314" y="642"/>
                </a:cxn>
                <a:cxn ang="0">
                  <a:pos x="341" y="640"/>
                </a:cxn>
                <a:cxn ang="0">
                  <a:pos x="356" y="605"/>
                </a:cxn>
                <a:cxn ang="0">
                  <a:pos x="373" y="570"/>
                </a:cxn>
                <a:cxn ang="0">
                  <a:pos x="375" y="518"/>
                </a:cxn>
                <a:cxn ang="0">
                  <a:pos x="421" y="488"/>
                </a:cxn>
                <a:cxn ang="0">
                  <a:pos x="443" y="483"/>
                </a:cxn>
                <a:cxn ang="0">
                  <a:pos x="470" y="450"/>
                </a:cxn>
                <a:cxn ang="0">
                  <a:pos x="482" y="399"/>
                </a:cxn>
                <a:cxn ang="0">
                  <a:pos x="489" y="370"/>
                </a:cxn>
                <a:cxn ang="0">
                  <a:pos x="486" y="329"/>
                </a:cxn>
                <a:cxn ang="0">
                  <a:pos x="503" y="303"/>
                </a:cxn>
                <a:cxn ang="0">
                  <a:pos x="540" y="237"/>
                </a:cxn>
                <a:cxn ang="0">
                  <a:pos x="532" y="178"/>
                </a:cxn>
                <a:cxn ang="0">
                  <a:pos x="500" y="160"/>
                </a:cxn>
                <a:cxn ang="0">
                  <a:pos x="457" y="132"/>
                </a:cxn>
                <a:cxn ang="0">
                  <a:pos x="430" y="129"/>
                </a:cxn>
                <a:cxn ang="0">
                  <a:pos x="406" y="138"/>
                </a:cxn>
                <a:cxn ang="0">
                  <a:pos x="406" y="120"/>
                </a:cxn>
                <a:cxn ang="0">
                  <a:pos x="392" y="108"/>
                </a:cxn>
                <a:cxn ang="0">
                  <a:pos x="368" y="97"/>
                </a:cxn>
                <a:cxn ang="0">
                  <a:pos x="338" y="118"/>
                </a:cxn>
                <a:cxn ang="0">
                  <a:pos x="308" y="106"/>
                </a:cxn>
                <a:cxn ang="0">
                  <a:pos x="313" y="87"/>
                </a:cxn>
                <a:cxn ang="0">
                  <a:pos x="329" y="59"/>
                </a:cxn>
                <a:cxn ang="0">
                  <a:pos x="316" y="29"/>
                </a:cxn>
                <a:cxn ang="0">
                  <a:pos x="292" y="45"/>
                </a:cxn>
                <a:cxn ang="0">
                  <a:pos x="248" y="45"/>
                </a:cxn>
                <a:cxn ang="0">
                  <a:pos x="241" y="50"/>
                </a:cxn>
                <a:cxn ang="0">
                  <a:pos x="224" y="59"/>
                </a:cxn>
                <a:cxn ang="0">
                  <a:pos x="194" y="43"/>
                </a:cxn>
                <a:cxn ang="0">
                  <a:pos x="197" y="21"/>
                </a:cxn>
                <a:cxn ang="0">
                  <a:pos x="180" y="3"/>
                </a:cxn>
                <a:cxn ang="0">
                  <a:pos x="160" y="15"/>
                </a:cxn>
                <a:cxn ang="0">
                  <a:pos x="137" y="19"/>
                </a:cxn>
                <a:cxn ang="0">
                  <a:pos x="137" y="47"/>
                </a:cxn>
                <a:cxn ang="0">
                  <a:pos x="110" y="75"/>
                </a:cxn>
                <a:cxn ang="0">
                  <a:pos x="80" y="54"/>
                </a:cxn>
                <a:cxn ang="0">
                  <a:pos x="57" y="66"/>
                </a:cxn>
                <a:cxn ang="0">
                  <a:pos x="51" y="78"/>
                </a:cxn>
                <a:cxn ang="0">
                  <a:pos x="59" y="101"/>
                </a:cxn>
                <a:cxn ang="0">
                  <a:pos x="46" y="160"/>
                </a:cxn>
                <a:cxn ang="0">
                  <a:pos x="38" y="159"/>
                </a:cxn>
                <a:cxn ang="0">
                  <a:pos x="22" y="165"/>
                </a:cxn>
                <a:cxn ang="0">
                  <a:pos x="2" y="202"/>
                </a:cxn>
                <a:cxn ang="0">
                  <a:pos x="29" y="258"/>
                </a:cxn>
                <a:cxn ang="0">
                  <a:pos x="45" y="258"/>
                </a:cxn>
              </a:cxnLst>
              <a:rect l="0" t="0" r="r" b="b"/>
              <a:pathLst>
                <a:path w="541" h="657">
                  <a:moveTo>
                    <a:pt x="56" y="279"/>
                  </a:moveTo>
                  <a:lnTo>
                    <a:pt x="75" y="277"/>
                  </a:lnTo>
                  <a:lnTo>
                    <a:pt x="80" y="274"/>
                  </a:lnTo>
                  <a:lnTo>
                    <a:pt x="84" y="272"/>
                  </a:lnTo>
                  <a:lnTo>
                    <a:pt x="89" y="268"/>
                  </a:lnTo>
                  <a:lnTo>
                    <a:pt x="94" y="265"/>
                  </a:lnTo>
                  <a:lnTo>
                    <a:pt x="99" y="261"/>
                  </a:lnTo>
                  <a:lnTo>
                    <a:pt x="102" y="260"/>
                  </a:lnTo>
                  <a:lnTo>
                    <a:pt x="107" y="258"/>
                  </a:lnTo>
                  <a:lnTo>
                    <a:pt x="113" y="256"/>
                  </a:lnTo>
                  <a:lnTo>
                    <a:pt x="116" y="258"/>
                  </a:lnTo>
                  <a:lnTo>
                    <a:pt x="118" y="260"/>
                  </a:lnTo>
                  <a:lnTo>
                    <a:pt x="119" y="261"/>
                  </a:lnTo>
                  <a:lnTo>
                    <a:pt x="121" y="265"/>
                  </a:lnTo>
                  <a:lnTo>
                    <a:pt x="122" y="270"/>
                  </a:lnTo>
                  <a:lnTo>
                    <a:pt x="122" y="274"/>
                  </a:lnTo>
                  <a:lnTo>
                    <a:pt x="122" y="279"/>
                  </a:lnTo>
                  <a:lnTo>
                    <a:pt x="122" y="282"/>
                  </a:lnTo>
                  <a:lnTo>
                    <a:pt x="124" y="288"/>
                  </a:lnTo>
                  <a:lnTo>
                    <a:pt x="126" y="291"/>
                  </a:lnTo>
                  <a:lnTo>
                    <a:pt x="129" y="295"/>
                  </a:lnTo>
                  <a:lnTo>
                    <a:pt x="132" y="298"/>
                  </a:lnTo>
                  <a:lnTo>
                    <a:pt x="135" y="302"/>
                  </a:lnTo>
                  <a:lnTo>
                    <a:pt x="140" y="303"/>
                  </a:lnTo>
                  <a:lnTo>
                    <a:pt x="143" y="305"/>
                  </a:lnTo>
                  <a:lnTo>
                    <a:pt x="148" y="305"/>
                  </a:lnTo>
                  <a:lnTo>
                    <a:pt x="153" y="305"/>
                  </a:lnTo>
                  <a:lnTo>
                    <a:pt x="159" y="309"/>
                  </a:lnTo>
                  <a:lnTo>
                    <a:pt x="167" y="312"/>
                  </a:lnTo>
                  <a:lnTo>
                    <a:pt x="175" y="316"/>
                  </a:lnTo>
                  <a:lnTo>
                    <a:pt x="183" y="321"/>
                  </a:lnTo>
                  <a:lnTo>
                    <a:pt x="189" y="326"/>
                  </a:lnTo>
                  <a:lnTo>
                    <a:pt x="194" y="331"/>
                  </a:lnTo>
                  <a:lnTo>
                    <a:pt x="195" y="336"/>
                  </a:lnTo>
                  <a:lnTo>
                    <a:pt x="195" y="338"/>
                  </a:lnTo>
                  <a:lnTo>
                    <a:pt x="195" y="342"/>
                  </a:lnTo>
                  <a:lnTo>
                    <a:pt x="195" y="343"/>
                  </a:lnTo>
                  <a:lnTo>
                    <a:pt x="195" y="345"/>
                  </a:lnTo>
                  <a:lnTo>
                    <a:pt x="195" y="347"/>
                  </a:lnTo>
                  <a:lnTo>
                    <a:pt x="195" y="347"/>
                  </a:lnTo>
                  <a:lnTo>
                    <a:pt x="195" y="349"/>
                  </a:lnTo>
                  <a:lnTo>
                    <a:pt x="195" y="349"/>
                  </a:lnTo>
                  <a:lnTo>
                    <a:pt x="195" y="352"/>
                  </a:lnTo>
                  <a:lnTo>
                    <a:pt x="195" y="356"/>
                  </a:lnTo>
                  <a:lnTo>
                    <a:pt x="197" y="361"/>
                  </a:lnTo>
                  <a:lnTo>
                    <a:pt x="200" y="364"/>
                  </a:lnTo>
                  <a:lnTo>
                    <a:pt x="202" y="368"/>
                  </a:lnTo>
                  <a:lnTo>
                    <a:pt x="206" y="371"/>
                  </a:lnTo>
                  <a:lnTo>
                    <a:pt x="210" y="373"/>
                  </a:lnTo>
                  <a:lnTo>
                    <a:pt x="216" y="371"/>
                  </a:lnTo>
                  <a:lnTo>
                    <a:pt x="222" y="371"/>
                  </a:lnTo>
                  <a:lnTo>
                    <a:pt x="222" y="378"/>
                  </a:lnTo>
                  <a:lnTo>
                    <a:pt x="224" y="384"/>
                  </a:lnTo>
                  <a:lnTo>
                    <a:pt x="227" y="387"/>
                  </a:lnTo>
                  <a:lnTo>
                    <a:pt x="229" y="391"/>
                  </a:lnTo>
                  <a:lnTo>
                    <a:pt x="232" y="394"/>
                  </a:lnTo>
                  <a:lnTo>
                    <a:pt x="233" y="398"/>
                  </a:lnTo>
                  <a:lnTo>
                    <a:pt x="235" y="403"/>
                  </a:lnTo>
                  <a:lnTo>
                    <a:pt x="235" y="410"/>
                  </a:lnTo>
                  <a:lnTo>
                    <a:pt x="235" y="411"/>
                  </a:lnTo>
                  <a:lnTo>
                    <a:pt x="235" y="415"/>
                  </a:lnTo>
                  <a:lnTo>
                    <a:pt x="233" y="418"/>
                  </a:lnTo>
                  <a:lnTo>
                    <a:pt x="233" y="420"/>
                  </a:lnTo>
                  <a:lnTo>
                    <a:pt x="232" y="422"/>
                  </a:lnTo>
                  <a:lnTo>
                    <a:pt x="232" y="424"/>
                  </a:lnTo>
                  <a:lnTo>
                    <a:pt x="230" y="427"/>
                  </a:lnTo>
                  <a:lnTo>
                    <a:pt x="230" y="429"/>
                  </a:lnTo>
                  <a:lnTo>
                    <a:pt x="230" y="432"/>
                  </a:lnTo>
                  <a:lnTo>
                    <a:pt x="232" y="436"/>
                  </a:lnTo>
                  <a:lnTo>
                    <a:pt x="233" y="438"/>
                  </a:lnTo>
                  <a:lnTo>
                    <a:pt x="233" y="439"/>
                  </a:lnTo>
                  <a:lnTo>
                    <a:pt x="235" y="439"/>
                  </a:lnTo>
                  <a:lnTo>
                    <a:pt x="237" y="441"/>
                  </a:lnTo>
                  <a:lnTo>
                    <a:pt x="237" y="441"/>
                  </a:lnTo>
                  <a:lnTo>
                    <a:pt x="237" y="443"/>
                  </a:lnTo>
                  <a:lnTo>
                    <a:pt x="238" y="445"/>
                  </a:lnTo>
                  <a:lnTo>
                    <a:pt x="238" y="448"/>
                  </a:lnTo>
                  <a:lnTo>
                    <a:pt x="238" y="450"/>
                  </a:lnTo>
                  <a:lnTo>
                    <a:pt x="237" y="453"/>
                  </a:lnTo>
                  <a:lnTo>
                    <a:pt x="237" y="455"/>
                  </a:lnTo>
                  <a:lnTo>
                    <a:pt x="237" y="457"/>
                  </a:lnTo>
                  <a:lnTo>
                    <a:pt x="237" y="460"/>
                  </a:lnTo>
                  <a:lnTo>
                    <a:pt x="237" y="462"/>
                  </a:lnTo>
                  <a:lnTo>
                    <a:pt x="240" y="467"/>
                  </a:lnTo>
                  <a:lnTo>
                    <a:pt x="243" y="469"/>
                  </a:lnTo>
                  <a:lnTo>
                    <a:pt x="248" y="473"/>
                  </a:lnTo>
                  <a:lnTo>
                    <a:pt x="252" y="474"/>
                  </a:lnTo>
                  <a:lnTo>
                    <a:pt x="257" y="476"/>
                  </a:lnTo>
                  <a:lnTo>
                    <a:pt x="262" y="478"/>
                  </a:lnTo>
                  <a:lnTo>
                    <a:pt x="267" y="481"/>
                  </a:lnTo>
                  <a:lnTo>
                    <a:pt x="270" y="483"/>
                  </a:lnTo>
                  <a:lnTo>
                    <a:pt x="271" y="485"/>
                  </a:lnTo>
                  <a:lnTo>
                    <a:pt x="273" y="486"/>
                  </a:lnTo>
                  <a:lnTo>
                    <a:pt x="275" y="488"/>
                  </a:lnTo>
                  <a:lnTo>
                    <a:pt x="278" y="488"/>
                  </a:lnTo>
                  <a:lnTo>
                    <a:pt x="279" y="490"/>
                  </a:lnTo>
                  <a:lnTo>
                    <a:pt x="281" y="490"/>
                  </a:lnTo>
                  <a:lnTo>
                    <a:pt x="283" y="492"/>
                  </a:lnTo>
                  <a:lnTo>
                    <a:pt x="284" y="493"/>
                  </a:lnTo>
                  <a:lnTo>
                    <a:pt x="287" y="497"/>
                  </a:lnTo>
                  <a:lnTo>
                    <a:pt x="289" y="504"/>
                  </a:lnTo>
                  <a:lnTo>
                    <a:pt x="289" y="509"/>
                  </a:lnTo>
                  <a:lnTo>
                    <a:pt x="291" y="516"/>
                  </a:lnTo>
                  <a:lnTo>
                    <a:pt x="291" y="523"/>
                  </a:lnTo>
                  <a:lnTo>
                    <a:pt x="292" y="527"/>
                  </a:lnTo>
                  <a:lnTo>
                    <a:pt x="295" y="530"/>
                  </a:lnTo>
                  <a:lnTo>
                    <a:pt x="302" y="532"/>
                  </a:lnTo>
                  <a:lnTo>
                    <a:pt x="302" y="534"/>
                  </a:lnTo>
                  <a:lnTo>
                    <a:pt x="302" y="535"/>
                  </a:lnTo>
                  <a:lnTo>
                    <a:pt x="302" y="537"/>
                  </a:lnTo>
                  <a:lnTo>
                    <a:pt x="302" y="539"/>
                  </a:lnTo>
                  <a:lnTo>
                    <a:pt x="302" y="541"/>
                  </a:lnTo>
                  <a:lnTo>
                    <a:pt x="302" y="542"/>
                  </a:lnTo>
                  <a:lnTo>
                    <a:pt x="302" y="544"/>
                  </a:lnTo>
                  <a:lnTo>
                    <a:pt x="302" y="546"/>
                  </a:lnTo>
                  <a:lnTo>
                    <a:pt x="302" y="549"/>
                  </a:lnTo>
                  <a:lnTo>
                    <a:pt x="302" y="551"/>
                  </a:lnTo>
                  <a:lnTo>
                    <a:pt x="302" y="555"/>
                  </a:lnTo>
                  <a:lnTo>
                    <a:pt x="302" y="558"/>
                  </a:lnTo>
                  <a:lnTo>
                    <a:pt x="302" y="560"/>
                  </a:lnTo>
                  <a:lnTo>
                    <a:pt x="302" y="563"/>
                  </a:lnTo>
                  <a:lnTo>
                    <a:pt x="302" y="565"/>
                  </a:lnTo>
                  <a:lnTo>
                    <a:pt x="302" y="567"/>
                  </a:lnTo>
                  <a:lnTo>
                    <a:pt x="297" y="568"/>
                  </a:lnTo>
                  <a:lnTo>
                    <a:pt x="291" y="572"/>
                  </a:lnTo>
                  <a:lnTo>
                    <a:pt x="284" y="579"/>
                  </a:lnTo>
                  <a:lnTo>
                    <a:pt x="278" y="584"/>
                  </a:lnTo>
                  <a:lnTo>
                    <a:pt x="271" y="591"/>
                  </a:lnTo>
                  <a:lnTo>
                    <a:pt x="267" y="598"/>
                  </a:lnTo>
                  <a:lnTo>
                    <a:pt x="264" y="605"/>
                  </a:lnTo>
                  <a:lnTo>
                    <a:pt x="262" y="612"/>
                  </a:lnTo>
                  <a:lnTo>
                    <a:pt x="264" y="614"/>
                  </a:lnTo>
                  <a:lnTo>
                    <a:pt x="265" y="614"/>
                  </a:lnTo>
                  <a:lnTo>
                    <a:pt x="267" y="614"/>
                  </a:lnTo>
                  <a:lnTo>
                    <a:pt x="270" y="616"/>
                  </a:lnTo>
                  <a:lnTo>
                    <a:pt x="273" y="616"/>
                  </a:lnTo>
                  <a:lnTo>
                    <a:pt x="275" y="616"/>
                  </a:lnTo>
                  <a:lnTo>
                    <a:pt x="276" y="616"/>
                  </a:lnTo>
                  <a:lnTo>
                    <a:pt x="278" y="616"/>
                  </a:lnTo>
                  <a:lnTo>
                    <a:pt x="281" y="617"/>
                  </a:lnTo>
                  <a:lnTo>
                    <a:pt x="284" y="619"/>
                  </a:lnTo>
                  <a:lnTo>
                    <a:pt x="287" y="621"/>
                  </a:lnTo>
                  <a:lnTo>
                    <a:pt x="291" y="624"/>
                  </a:lnTo>
                  <a:lnTo>
                    <a:pt x="292" y="626"/>
                  </a:lnTo>
                  <a:lnTo>
                    <a:pt x="295" y="628"/>
                  </a:lnTo>
                  <a:lnTo>
                    <a:pt x="298" y="631"/>
                  </a:lnTo>
                  <a:lnTo>
                    <a:pt x="302" y="633"/>
                  </a:lnTo>
                  <a:lnTo>
                    <a:pt x="306" y="635"/>
                  </a:lnTo>
                  <a:lnTo>
                    <a:pt x="311" y="637"/>
                  </a:lnTo>
                  <a:lnTo>
                    <a:pt x="314" y="642"/>
                  </a:lnTo>
                  <a:lnTo>
                    <a:pt x="319" y="645"/>
                  </a:lnTo>
                  <a:lnTo>
                    <a:pt x="322" y="649"/>
                  </a:lnTo>
                  <a:lnTo>
                    <a:pt x="325" y="654"/>
                  </a:lnTo>
                  <a:lnTo>
                    <a:pt x="329" y="656"/>
                  </a:lnTo>
                  <a:lnTo>
                    <a:pt x="332" y="657"/>
                  </a:lnTo>
                  <a:lnTo>
                    <a:pt x="333" y="654"/>
                  </a:lnTo>
                  <a:lnTo>
                    <a:pt x="335" y="650"/>
                  </a:lnTo>
                  <a:lnTo>
                    <a:pt x="337" y="647"/>
                  </a:lnTo>
                  <a:lnTo>
                    <a:pt x="340" y="644"/>
                  </a:lnTo>
                  <a:lnTo>
                    <a:pt x="341" y="640"/>
                  </a:lnTo>
                  <a:lnTo>
                    <a:pt x="343" y="637"/>
                  </a:lnTo>
                  <a:lnTo>
                    <a:pt x="344" y="633"/>
                  </a:lnTo>
                  <a:lnTo>
                    <a:pt x="348" y="630"/>
                  </a:lnTo>
                  <a:lnTo>
                    <a:pt x="349" y="626"/>
                  </a:lnTo>
                  <a:lnTo>
                    <a:pt x="349" y="623"/>
                  </a:lnTo>
                  <a:lnTo>
                    <a:pt x="351" y="619"/>
                  </a:lnTo>
                  <a:lnTo>
                    <a:pt x="352" y="616"/>
                  </a:lnTo>
                  <a:lnTo>
                    <a:pt x="354" y="612"/>
                  </a:lnTo>
                  <a:lnTo>
                    <a:pt x="356" y="609"/>
                  </a:lnTo>
                  <a:lnTo>
                    <a:pt x="356" y="605"/>
                  </a:lnTo>
                  <a:lnTo>
                    <a:pt x="357" y="600"/>
                  </a:lnTo>
                  <a:lnTo>
                    <a:pt x="359" y="596"/>
                  </a:lnTo>
                  <a:lnTo>
                    <a:pt x="362" y="593"/>
                  </a:lnTo>
                  <a:lnTo>
                    <a:pt x="363" y="591"/>
                  </a:lnTo>
                  <a:lnTo>
                    <a:pt x="367" y="588"/>
                  </a:lnTo>
                  <a:lnTo>
                    <a:pt x="368" y="584"/>
                  </a:lnTo>
                  <a:lnTo>
                    <a:pt x="371" y="582"/>
                  </a:lnTo>
                  <a:lnTo>
                    <a:pt x="371" y="579"/>
                  </a:lnTo>
                  <a:lnTo>
                    <a:pt x="373" y="574"/>
                  </a:lnTo>
                  <a:lnTo>
                    <a:pt x="373" y="570"/>
                  </a:lnTo>
                  <a:lnTo>
                    <a:pt x="371" y="565"/>
                  </a:lnTo>
                  <a:lnTo>
                    <a:pt x="370" y="560"/>
                  </a:lnTo>
                  <a:lnTo>
                    <a:pt x="368" y="556"/>
                  </a:lnTo>
                  <a:lnTo>
                    <a:pt x="367" y="551"/>
                  </a:lnTo>
                  <a:lnTo>
                    <a:pt x="365" y="548"/>
                  </a:lnTo>
                  <a:lnTo>
                    <a:pt x="365" y="542"/>
                  </a:lnTo>
                  <a:lnTo>
                    <a:pt x="363" y="539"/>
                  </a:lnTo>
                  <a:lnTo>
                    <a:pt x="365" y="532"/>
                  </a:lnTo>
                  <a:lnTo>
                    <a:pt x="370" y="525"/>
                  </a:lnTo>
                  <a:lnTo>
                    <a:pt x="375" y="518"/>
                  </a:lnTo>
                  <a:lnTo>
                    <a:pt x="383" y="511"/>
                  </a:lnTo>
                  <a:lnTo>
                    <a:pt x="390" y="506"/>
                  </a:lnTo>
                  <a:lnTo>
                    <a:pt x="398" y="500"/>
                  </a:lnTo>
                  <a:lnTo>
                    <a:pt x="405" y="497"/>
                  </a:lnTo>
                  <a:lnTo>
                    <a:pt x="411" y="497"/>
                  </a:lnTo>
                  <a:lnTo>
                    <a:pt x="413" y="495"/>
                  </a:lnTo>
                  <a:lnTo>
                    <a:pt x="416" y="495"/>
                  </a:lnTo>
                  <a:lnTo>
                    <a:pt x="417" y="492"/>
                  </a:lnTo>
                  <a:lnTo>
                    <a:pt x="419" y="490"/>
                  </a:lnTo>
                  <a:lnTo>
                    <a:pt x="421" y="488"/>
                  </a:lnTo>
                  <a:lnTo>
                    <a:pt x="422" y="485"/>
                  </a:lnTo>
                  <a:lnTo>
                    <a:pt x="425" y="485"/>
                  </a:lnTo>
                  <a:lnTo>
                    <a:pt x="429" y="483"/>
                  </a:lnTo>
                  <a:lnTo>
                    <a:pt x="432" y="483"/>
                  </a:lnTo>
                  <a:lnTo>
                    <a:pt x="433" y="483"/>
                  </a:lnTo>
                  <a:lnTo>
                    <a:pt x="436" y="483"/>
                  </a:lnTo>
                  <a:lnTo>
                    <a:pt x="438" y="483"/>
                  </a:lnTo>
                  <a:lnTo>
                    <a:pt x="440" y="483"/>
                  </a:lnTo>
                  <a:lnTo>
                    <a:pt x="441" y="483"/>
                  </a:lnTo>
                  <a:lnTo>
                    <a:pt x="443" y="483"/>
                  </a:lnTo>
                  <a:lnTo>
                    <a:pt x="446" y="483"/>
                  </a:lnTo>
                  <a:lnTo>
                    <a:pt x="451" y="483"/>
                  </a:lnTo>
                  <a:lnTo>
                    <a:pt x="454" y="483"/>
                  </a:lnTo>
                  <a:lnTo>
                    <a:pt x="457" y="481"/>
                  </a:lnTo>
                  <a:lnTo>
                    <a:pt x="459" y="480"/>
                  </a:lnTo>
                  <a:lnTo>
                    <a:pt x="459" y="476"/>
                  </a:lnTo>
                  <a:lnTo>
                    <a:pt x="460" y="474"/>
                  </a:lnTo>
                  <a:lnTo>
                    <a:pt x="462" y="471"/>
                  </a:lnTo>
                  <a:lnTo>
                    <a:pt x="462" y="467"/>
                  </a:lnTo>
                  <a:lnTo>
                    <a:pt x="470" y="450"/>
                  </a:lnTo>
                  <a:lnTo>
                    <a:pt x="471" y="445"/>
                  </a:lnTo>
                  <a:lnTo>
                    <a:pt x="473" y="441"/>
                  </a:lnTo>
                  <a:lnTo>
                    <a:pt x="476" y="436"/>
                  </a:lnTo>
                  <a:lnTo>
                    <a:pt x="478" y="431"/>
                  </a:lnTo>
                  <a:lnTo>
                    <a:pt x="479" y="425"/>
                  </a:lnTo>
                  <a:lnTo>
                    <a:pt x="479" y="420"/>
                  </a:lnTo>
                  <a:lnTo>
                    <a:pt x="481" y="413"/>
                  </a:lnTo>
                  <a:lnTo>
                    <a:pt x="481" y="405"/>
                  </a:lnTo>
                  <a:lnTo>
                    <a:pt x="481" y="403"/>
                  </a:lnTo>
                  <a:lnTo>
                    <a:pt x="482" y="399"/>
                  </a:lnTo>
                  <a:lnTo>
                    <a:pt x="484" y="396"/>
                  </a:lnTo>
                  <a:lnTo>
                    <a:pt x="486" y="394"/>
                  </a:lnTo>
                  <a:lnTo>
                    <a:pt x="487" y="392"/>
                  </a:lnTo>
                  <a:lnTo>
                    <a:pt x="487" y="389"/>
                  </a:lnTo>
                  <a:lnTo>
                    <a:pt x="489" y="387"/>
                  </a:lnTo>
                  <a:lnTo>
                    <a:pt x="489" y="384"/>
                  </a:lnTo>
                  <a:lnTo>
                    <a:pt x="489" y="378"/>
                  </a:lnTo>
                  <a:lnTo>
                    <a:pt x="489" y="377"/>
                  </a:lnTo>
                  <a:lnTo>
                    <a:pt x="489" y="373"/>
                  </a:lnTo>
                  <a:lnTo>
                    <a:pt x="489" y="370"/>
                  </a:lnTo>
                  <a:lnTo>
                    <a:pt x="489" y="368"/>
                  </a:lnTo>
                  <a:lnTo>
                    <a:pt x="489" y="364"/>
                  </a:lnTo>
                  <a:lnTo>
                    <a:pt x="489" y="363"/>
                  </a:lnTo>
                  <a:lnTo>
                    <a:pt x="489" y="359"/>
                  </a:lnTo>
                  <a:lnTo>
                    <a:pt x="489" y="356"/>
                  </a:lnTo>
                  <a:lnTo>
                    <a:pt x="489" y="350"/>
                  </a:lnTo>
                  <a:lnTo>
                    <a:pt x="487" y="345"/>
                  </a:lnTo>
                  <a:lnTo>
                    <a:pt x="487" y="340"/>
                  </a:lnTo>
                  <a:lnTo>
                    <a:pt x="486" y="335"/>
                  </a:lnTo>
                  <a:lnTo>
                    <a:pt x="486" y="329"/>
                  </a:lnTo>
                  <a:lnTo>
                    <a:pt x="484" y="324"/>
                  </a:lnTo>
                  <a:lnTo>
                    <a:pt x="484" y="319"/>
                  </a:lnTo>
                  <a:lnTo>
                    <a:pt x="486" y="317"/>
                  </a:lnTo>
                  <a:lnTo>
                    <a:pt x="487" y="314"/>
                  </a:lnTo>
                  <a:lnTo>
                    <a:pt x="489" y="310"/>
                  </a:lnTo>
                  <a:lnTo>
                    <a:pt x="492" y="309"/>
                  </a:lnTo>
                  <a:lnTo>
                    <a:pt x="495" y="307"/>
                  </a:lnTo>
                  <a:lnTo>
                    <a:pt x="498" y="305"/>
                  </a:lnTo>
                  <a:lnTo>
                    <a:pt x="500" y="303"/>
                  </a:lnTo>
                  <a:lnTo>
                    <a:pt x="503" y="303"/>
                  </a:lnTo>
                  <a:lnTo>
                    <a:pt x="503" y="296"/>
                  </a:lnTo>
                  <a:lnTo>
                    <a:pt x="505" y="289"/>
                  </a:lnTo>
                  <a:lnTo>
                    <a:pt x="506" y="284"/>
                  </a:lnTo>
                  <a:lnTo>
                    <a:pt x="509" y="279"/>
                  </a:lnTo>
                  <a:lnTo>
                    <a:pt x="516" y="270"/>
                  </a:lnTo>
                  <a:lnTo>
                    <a:pt x="522" y="263"/>
                  </a:lnTo>
                  <a:lnTo>
                    <a:pt x="530" y="256"/>
                  </a:lnTo>
                  <a:lnTo>
                    <a:pt x="536" y="247"/>
                  </a:lnTo>
                  <a:lnTo>
                    <a:pt x="538" y="242"/>
                  </a:lnTo>
                  <a:lnTo>
                    <a:pt x="540" y="237"/>
                  </a:lnTo>
                  <a:lnTo>
                    <a:pt x="541" y="230"/>
                  </a:lnTo>
                  <a:lnTo>
                    <a:pt x="541" y="221"/>
                  </a:lnTo>
                  <a:lnTo>
                    <a:pt x="541" y="216"/>
                  </a:lnTo>
                  <a:lnTo>
                    <a:pt x="541" y="211"/>
                  </a:lnTo>
                  <a:lnTo>
                    <a:pt x="540" y="204"/>
                  </a:lnTo>
                  <a:lnTo>
                    <a:pt x="538" y="197"/>
                  </a:lnTo>
                  <a:lnTo>
                    <a:pt x="536" y="192"/>
                  </a:lnTo>
                  <a:lnTo>
                    <a:pt x="535" y="186"/>
                  </a:lnTo>
                  <a:lnTo>
                    <a:pt x="533" y="181"/>
                  </a:lnTo>
                  <a:lnTo>
                    <a:pt x="532" y="178"/>
                  </a:lnTo>
                  <a:lnTo>
                    <a:pt x="530" y="174"/>
                  </a:lnTo>
                  <a:lnTo>
                    <a:pt x="527" y="172"/>
                  </a:lnTo>
                  <a:lnTo>
                    <a:pt x="524" y="171"/>
                  </a:lnTo>
                  <a:lnTo>
                    <a:pt x="522" y="171"/>
                  </a:lnTo>
                  <a:lnTo>
                    <a:pt x="519" y="172"/>
                  </a:lnTo>
                  <a:lnTo>
                    <a:pt x="516" y="172"/>
                  </a:lnTo>
                  <a:lnTo>
                    <a:pt x="514" y="172"/>
                  </a:lnTo>
                  <a:lnTo>
                    <a:pt x="511" y="171"/>
                  </a:lnTo>
                  <a:lnTo>
                    <a:pt x="505" y="165"/>
                  </a:lnTo>
                  <a:lnTo>
                    <a:pt x="500" y="160"/>
                  </a:lnTo>
                  <a:lnTo>
                    <a:pt x="495" y="153"/>
                  </a:lnTo>
                  <a:lnTo>
                    <a:pt x="490" y="148"/>
                  </a:lnTo>
                  <a:lnTo>
                    <a:pt x="486" y="141"/>
                  </a:lnTo>
                  <a:lnTo>
                    <a:pt x="479" y="136"/>
                  </a:lnTo>
                  <a:lnTo>
                    <a:pt x="474" y="132"/>
                  </a:lnTo>
                  <a:lnTo>
                    <a:pt x="467" y="132"/>
                  </a:lnTo>
                  <a:lnTo>
                    <a:pt x="465" y="132"/>
                  </a:lnTo>
                  <a:lnTo>
                    <a:pt x="462" y="132"/>
                  </a:lnTo>
                  <a:lnTo>
                    <a:pt x="459" y="132"/>
                  </a:lnTo>
                  <a:lnTo>
                    <a:pt x="457" y="132"/>
                  </a:lnTo>
                  <a:lnTo>
                    <a:pt x="454" y="132"/>
                  </a:lnTo>
                  <a:lnTo>
                    <a:pt x="452" y="132"/>
                  </a:lnTo>
                  <a:lnTo>
                    <a:pt x="449" y="132"/>
                  </a:lnTo>
                  <a:lnTo>
                    <a:pt x="448" y="132"/>
                  </a:lnTo>
                  <a:lnTo>
                    <a:pt x="444" y="132"/>
                  </a:lnTo>
                  <a:lnTo>
                    <a:pt x="441" y="131"/>
                  </a:lnTo>
                  <a:lnTo>
                    <a:pt x="438" y="131"/>
                  </a:lnTo>
                  <a:lnTo>
                    <a:pt x="436" y="131"/>
                  </a:lnTo>
                  <a:lnTo>
                    <a:pt x="433" y="129"/>
                  </a:lnTo>
                  <a:lnTo>
                    <a:pt x="430" y="129"/>
                  </a:lnTo>
                  <a:lnTo>
                    <a:pt x="427" y="129"/>
                  </a:lnTo>
                  <a:lnTo>
                    <a:pt x="424" y="129"/>
                  </a:lnTo>
                  <a:lnTo>
                    <a:pt x="419" y="129"/>
                  </a:lnTo>
                  <a:lnTo>
                    <a:pt x="416" y="129"/>
                  </a:lnTo>
                  <a:lnTo>
                    <a:pt x="414" y="129"/>
                  </a:lnTo>
                  <a:lnTo>
                    <a:pt x="411" y="131"/>
                  </a:lnTo>
                  <a:lnTo>
                    <a:pt x="409" y="132"/>
                  </a:lnTo>
                  <a:lnTo>
                    <a:pt x="409" y="134"/>
                  </a:lnTo>
                  <a:lnTo>
                    <a:pt x="408" y="136"/>
                  </a:lnTo>
                  <a:lnTo>
                    <a:pt x="406" y="138"/>
                  </a:lnTo>
                  <a:lnTo>
                    <a:pt x="406" y="134"/>
                  </a:lnTo>
                  <a:lnTo>
                    <a:pt x="406" y="132"/>
                  </a:lnTo>
                  <a:lnTo>
                    <a:pt x="406" y="129"/>
                  </a:lnTo>
                  <a:lnTo>
                    <a:pt x="406" y="127"/>
                  </a:lnTo>
                  <a:lnTo>
                    <a:pt x="406" y="125"/>
                  </a:lnTo>
                  <a:lnTo>
                    <a:pt x="406" y="124"/>
                  </a:lnTo>
                  <a:lnTo>
                    <a:pt x="406" y="124"/>
                  </a:lnTo>
                  <a:lnTo>
                    <a:pt x="406" y="122"/>
                  </a:lnTo>
                  <a:lnTo>
                    <a:pt x="406" y="122"/>
                  </a:lnTo>
                  <a:lnTo>
                    <a:pt x="406" y="120"/>
                  </a:lnTo>
                  <a:lnTo>
                    <a:pt x="405" y="120"/>
                  </a:lnTo>
                  <a:lnTo>
                    <a:pt x="405" y="118"/>
                  </a:lnTo>
                  <a:lnTo>
                    <a:pt x="405" y="117"/>
                  </a:lnTo>
                  <a:lnTo>
                    <a:pt x="403" y="117"/>
                  </a:lnTo>
                  <a:lnTo>
                    <a:pt x="403" y="115"/>
                  </a:lnTo>
                  <a:lnTo>
                    <a:pt x="403" y="113"/>
                  </a:lnTo>
                  <a:lnTo>
                    <a:pt x="400" y="113"/>
                  </a:lnTo>
                  <a:lnTo>
                    <a:pt x="397" y="111"/>
                  </a:lnTo>
                  <a:lnTo>
                    <a:pt x="395" y="110"/>
                  </a:lnTo>
                  <a:lnTo>
                    <a:pt x="392" y="108"/>
                  </a:lnTo>
                  <a:lnTo>
                    <a:pt x="390" y="106"/>
                  </a:lnTo>
                  <a:lnTo>
                    <a:pt x="387" y="104"/>
                  </a:lnTo>
                  <a:lnTo>
                    <a:pt x="387" y="103"/>
                  </a:lnTo>
                  <a:lnTo>
                    <a:pt x="386" y="103"/>
                  </a:lnTo>
                  <a:lnTo>
                    <a:pt x="383" y="103"/>
                  </a:lnTo>
                  <a:lnTo>
                    <a:pt x="379" y="103"/>
                  </a:lnTo>
                  <a:lnTo>
                    <a:pt x="376" y="103"/>
                  </a:lnTo>
                  <a:lnTo>
                    <a:pt x="373" y="101"/>
                  </a:lnTo>
                  <a:lnTo>
                    <a:pt x="370" y="99"/>
                  </a:lnTo>
                  <a:lnTo>
                    <a:pt x="368" y="97"/>
                  </a:lnTo>
                  <a:lnTo>
                    <a:pt x="365" y="96"/>
                  </a:lnTo>
                  <a:lnTo>
                    <a:pt x="363" y="92"/>
                  </a:lnTo>
                  <a:lnTo>
                    <a:pt x="357" y="92"/>
                  </a:lnTo>
                  <a:lnTo>
                    <a:pt x="356" y="96"/>
                  </a:lnTo>
                  <a:lnTo>
                    <a:pt x="354" y="101"/>
                  </a:lnTo>
                  <a:lnTo>
                    <a:pt x="351" y="106"/>
                  </a:lnTo>
                  <a:lnTo>
                    <a:pt x="348" y="111"/>
                  </a:lnTo>
                  <a:lnTo>
                    <a:pt x="344" y="115"/>
                  </a:lnTo>
                  <a:lnTo>
                    <a:pt x="341" y="118"/>
                  </a:lnTo>
                  <a:lnTo>
                    <a:pt x="338" y="118"/>
                  </a:lnTo>
                  <a:lnTo>
                    <a:pt x="335" y="117"/>
                  </a:lnTo>
                  <a:lnTo>
                    <a:pt x="332" y="117"/>
                  </a:lnTo>
                  <a:lnTo>
                    <a:pt x="327" y="117"/>
                  </a:lnTo>
                  <a:lnTo>
                    <a:pt x="324" y="117"/>
                  </a:lnTo>
                  <a:lnTo>
                    <a:pt x="321" y="115"/>
                  </a:lnTo>
                  <a:lnTo>
                    <a:pt x="317" y="113"/>
                  </a:lnTo>
                  <a:lnTo>
                    <a:pt x="316" y="111"/>
                  </a:lnTo>
                  <a:lnTo>
                    <a:pt x="314" y="110"/>
                  </a:lnTo>
                  <a:lnTo>
                    <a:pt x="313" y="106"/>
                  </a:lnTo>
                  <a:lnTo>
                    <a:pt x="308" y="106"/>
                  </a:lnTo>
                  <a:lnTo>
                    <a:pt x="306" y="106"/>
                  </a:lnTo>
                  <a:lnTo>
                    <a:pt x="306" y="108"/>
                  </a:lnTo>
                  <a:lnTo>
                    <a:pt x="305" y="108"/>
                  </a:lnTo>
                  <a:lnTo>
                    <a:pt x="303" y="110"/>
                  </a:lnTo>
                  <a:lnTo>
                    <a:pt x="302" y="110"/>
                  </a:lnTo>
                  <a:lnTo>
                    <a:pt x="300" y="110"/>
                  </a:lnTo>
                  <a:lnTo>
                    <a:pt x="298" y="110"/>
                  </a:lnTo>
                  <a:lnTo>
                    <a:pt x="297" y="110"/>
                  </a:lnTo>
                  <a:lnTo>
                    <a:pt x="311" y="92"/>
                  </a:lnTo>
                  <a:lnTo>
                    <a:pt x="313" y="87"/>
                  </a:lnTo>
                  <a:lnTo>
                    <a:pt x="314" y="82"/>
                  </a:lnTo>
                  <a:lnTo>
                    <a:pt x="317" y="78"/>
                  </a:lnTo>
                  <a:lnTo>
                    <a:pt x="321" y="75"/>
                  </a:lnTo>
                  <a:lnTo>
                    <a:pt x="324" y="71"/>
                  </a:lnTo>
                  <a:lnTo>
                    <a:pt x="327" y="70"/>
                  </a:lnTo>
                  <a:lnTo>
                    <a:pt x="330" y="66"/>
                  </a:lnTo>
                  <a:lnTo>
                    <a:pt x="332" y="63"/>
                  </a:lnTo>
                  <a:lnTo>
                    <a:pt x="330" y="63"/>
                  </a:lnTo>
                  <a:lnTo>
                    <a:pt x="329" y="61"/>
                  </a:lnTo>
                  <a:lnTo>
                    <a:pt x="329" y="59"/>
                  </a:lnTo>
                  <a:lnTo>
                    <a:pt x="327" y="59"/>
                  </a:lnTo>
                  <a:lnTo>
                    <a:pt x="327" y="57"/>
                  </a:lnTo>
                  <a:lnTo>
                    <a:pt x="327" y="56"/>
                  </a:lnTo>
                  <a:lnTo>
                    <a:pt x="325" y="56"/>
                  </a:lnTo>
                  <a:lnTo>
                    <a:pt x="325" y="54"/>
                  </a:lnTo>
                  <a:lnTo>
                    <a:pt x="322" y="52"/>
                  </a:lnTo>
                  <a:lnTo>
                    <a:pt x="319" y="49"/>
                  </a:lnTo>
                  <a:lnTo>
                    <a:pt x="317" y="43"/>
                  </a:lnTo>
                  <a:lnTo>
                    <a:pt x="316" y="36"/>
                  </a:lnTo>
                  <a:lnTo>
                    <a:pt x="316" y="29"/>
                  </a:lnTo>
                  <a:lnTo>
                    <a:pt x="314" y="22"/>
                  </a:lnTo>
                  <a:lnTo>
                    <a:pt x="313" y="17"/>
                  </a:lnTo>
                  <a:lnTo>
                    <a:pt x="310" y="15"/>
                  </a:lnTo>
                  <a:lnTo>
                    <a:pt x="310" y="17"/>
                  </a:lnTo>
                  <a:lnTo>
                    <a:pt x="306" y="21"/>
                  </a:lnTo>
                  <a:lnTo>
                    <a:pt x="305" y="26"/>
                  </a:lnTo>
                  <a:lnTo>
                    <a:pt x="302" y="31"/>
                  </a:lnTo>
                  <a:lnTo>
                    <a:pt x="298" y="36"/>
                  </a:lnTo>
                  <a:lnTo>
                    <a:pt x="295" y="42"/>
                  </a:lnTo>
                  <a:lnTo>
                    <a:pt x="292" y="45"/>
                  </a:lnTo>
                  <a:lnTo>
                    <a:pt x="291" y="47"/>
                  </a:lnTo>
                  <a:lnTo>
                    <a:pt x="273" y="38"/>
                  </a:lnTo>
                  <a:lnTo>
                    <a:pt x="270" y="40"/>
                  </a:lnTo>
                  <a:lnTo>
                    <a:pt x="267" y="42"/>
                  </a:lnTo>
                  <a:lnTo>
                    <a:pt x="265" y="42"/>
                  </a:lnTo>
                  <a:lnTo>
                    <a:pt x="262" y="43"/>
                  </a:lnTo>
                  <a:lnTo>
                    <a:pt x="259" y="43"/>
                  </a:lnTo>
                  <a:lnTo>
                    <a:pt x="254" y="43"/>
                  </a:lnTo>
                  <a:lnTo>
                    <a:pt x="251" y="45"/>
                  </a:lnTo>
                  <a:lnTo>
                    <a:pt x="248" y="45"/>
                  </a:lnTo>
                  <a:lnTo>
                    <a:pt x="248" y="45"/>
                  </a:lnTo>
                  <a:lnTo>
                    <a:pt x="248" y="47"/>
                  </a:lnTo>
                  <a:lnTo>
                    <a:pt x="246" y="47"/>
                  </a:lnTo>
                  <a:lnTo>
                    <a:pt x="246" y="49"/>
                  </a:lnTo>
                  <a:lnTo>
                    <a:pt x="245" y="49"/>
                  </a:lnTo>
                  <a:lnTo>
                    <a:pt x="245" y="49"/>
                  </a:lnTo>
                  <a:lnTo>
                    <a:pt x="243" y="50"/>
                  </a:lnTo>
                  <a:lnTo>
                    <a:pt x="243" y="50"/>
                  </a:lnTo>
                  <a:lnTo>
                    <a:pt x="241" y="50"/>
                  </a:lnTo>
                  <a:lnTo>
                    <a:pt x="241" y="50"/>
                  </a:lnTo>
                  <a:lnTo>
                    <a:pt x="240" y="50"/>
                  </a:lnTo>
                  <a:lnTo>
                    <a:pt x="240" y="50"/>
                  </a:lnTo>
                  <a:lnTo>
                    <a:pt x="240" y="50"/>
                  </a:lnTo>
                  <a:lnTo>
                    <a:pt x="238" y="50"/>
                  </a:lnTo>
                  <a:lnTo>
                    <a:pt x="238" y="50"/>
                  </a:lnTo>
                  <a:lnTo>
                    <a:pt x="237" y="50"/>
                  </a:lnTo>
                  <a:lnTo>
                    <a:pt x="237" y="52"/>
                  </a:lnTo>
                  <a:lnTo>
                    <a:pt x="233" y="54"/>
                  </a:lnTo>
                  <a:lnTo>
                    <a:pt x="229" y="57"/>
                  </a:lnTo>
                  <a:lnTo>
                    <a:pt x="224" y="59"/>
                  </a:lnTo>
                  <a:lnTo>
                    <a:pt x="219" y="61"/>
                  </a:lnTo>
                  <a:lnTo>
                    <a:pt x="214" y="63"/>
                  </a:lnTo>
                  <a:lnTo>
                    <a:pt x="210" y="63"/>
                  </a:lnTo>
                  <a:lnTo>
                    <a:pt x="208" y="63"/>
                  </a:lnTo>
                  <a:lnTo>
                    <a:pt x="205" y="63"/>
                  </a:lnTo>
                  <a:lnTo>
                    <a:pt x="203" y="59"/>
                  </a:lnTo>
                  <a:lnTo>
                    <a:pt x="200" y="56"/>
                  </a:lnTo>
                  <a:lnTo>
                    <a:pt x="199" y="52"/>
                  </a:lnTo>
                  <a:lnTo>
                    <a:pt x="195" y="47"/>
                  </a:lnTo>
                  <a:lnTo>
                    <a:pt x="194" y="43"/>
                  </a:lnTo>
                  <a:lnTo>
                    <a:pt x="194" y="38"/>
                  </a:lnTo>
                  <a:lnTo>
                    <a:pt x="194" y="35"/>
                  </a:lnTo>
                  <a:lnTo>
                    <a:pt x="194" y="33"/>
                  </a:lnTo>
                  <a:lnTo>
                    <a:pt x="194" y="31"/>
                  </a:lnTo>
                  <a:lnTo>
                    <a:pt x="194" y="29"/>
                  </a:lnTo>
                  <a:lnTo>
                    <a:pt x="195" y="28"/>
                  </a:lnTo>
                  <a:lnTo>
                    <a:pt x="195" y="26"/>
                  </a:lnTo>
                  <a:lnTo>
                    <a:pt x="197" y="24"/>
                  </a:lnTo>
                  <a:lnTo>
                    <a:pt x="197" y="22"/>
                  </a:lnTo>
                  <a:lnTo>
                    <a:pt x="197" y="21"/>
                  </a:lnTo>
                  <a:lnTo>
                    <a:pt x="197" y="15"/>
                  </a:lnTo>
                  <a:lnTo>
                    <a:pt x="195" y="12"/>
                  </a:lnTo>
                  <a:lnTo>
                    <a:pt x="195" y="8"/>
                  </a:lnTo>
                  <a:lnTo>
                    <a:pt x="194" y="5"/>
                  </a:lnTo>
                  <a:lnTo>
                    <a:pt x="191" y="3"/>
                  </a:lnTo>
                  <a:lnTo>
                    <a:pt x="187" y="2"/>
                  </a:lnTo>
                  <a:lnTo>
                    <a:pt x="184" y="2"/>
                  </a:lnTo>
                  <a:lnTo>
                    <a:pt x="180" y="0"/>
                  </a:lnTo>
                  <a:lnTo>
                    <a:pt x="180" y="2"/>
                  </a:lnTo>
                  <a:lnTo>
                    <a:pt x="180" y="3"/>
                  </a:lnTo>
                  <a:lnTo>
                    <a:pt x="178" y="5"/>
                  </a:lnTo>
                  <a:lnTo>
                    <a:pt x="178" y="7"/>
                  </a:lnTo>
                  <a:lnTo>
                    <a:pt x="176" y="7"/>
                  </a:lnTo>
                  <a:lnTo>
                    <a:pt x="175" y="8"/>
                  </a:lnTo>
                  <a:lnTo>
                    <a:pt x="173" y="8"/>
                  </a:lnTo>
                  <a:lnTo>
                    <a:pt x="172" y="7"/>
                  </a:lnTo>
                  <a:lnTo>
                    <a:pt x="170" y="10"/>
                  </a:lnTo>
                  <a:lnTo>
                    <a:pt x="167" y="12"/>
                  </a:lnTo>
                  <a:lnTo>
                    <a:pt x="164" y="14"/>
                  </a:lnTo>
                  <a:lnTo>
                    <a:pt x="160" y="15"/>
                  </a:lnTo>
                  <a:lnTo>
                    <a:pt x="157" y="19"/>
                  </a:lnTo>
                  <a:lnTo>
                    <a:pt x="154" y="21"/>
                  </a:lnTo>
                  <a:lnTo>
                    <a:pt x="153" y="22"/>
                  </a:lnTo>
                  <a:lnTo>
                    <a:pt x="151" y="24"/>
                  </a:lnTo>
                  <a:lnTo>
                    <a:pt x="149" y="24"/>
                  </a:lnTo>
                  <a:lnTo>
                    <a:pt x="148" y="22"/>
                  </a:lnTo>
                  <a:lnTo>
                    <a:pt x="145" y="22"/>
                  </a:lnTo>
                  <a:lnTo>
                    <a:pt x="141" y="21"/>
                  </a:lnTo>
                  <a:lnTo>
                    <a:pt x="140" y="19"/>
                  </a:lnTo>
                  <a:lnTo>
                    <a:pt x="137" y="19"/>
                  </a:lnTo>
                  <a:lnTo>
                    <a:pt x="135" y="17"/>
                  </a:lnTo>
                  <a:lnTo>
                    <a:pt x="134" y="17"/>
                  </a:lnTo>
                  <a:lnTo>
                    <a:pt x="127" y="17"/>
                  </a:lnTo>
                  <a:lnTo>
                    <a:pt x="127" y="28"/>
                  </a:lnTo>
                  <a:lnTo>
                    <a:pt x="129" y="29"/>
                  </a:lnTo>
                  <a:lnTo>
                    <a:pt x="130" y="33"/>
                  </a:lnTo>
                  <a:lnTo>
                    <a:pt x="132" y="36"/>
                  </a:lnTo>
                  <a:lnTo>
                    <a:pt x="134" y="40"/>
                  </a:lnTo>
                  <a:lnTo>
                    <a:pt x="135" y="43"/>
                  </a:lnTo>
                  <a:lnTo>
                    <a:pt x="137" y="47"/>
                  </a:lnTo>
                  <a:lnTo>
                    <a:pt x="138" y="49"/>
                  </a:lnTo>
                  <a:lnTo>
                    <a:pt x="140" y="50"/>
                  </a:lnTo>
                  <a:lnTo>
                    <a:pt x="138" y="54"/>
                  </a:lnTo>
                  <a:lnTo>
                    <a:pt x="135" y="57"/>
                  </a:lnTo>
                  <a:lnTo>
                    <a:pt x="132" y="63"/>
                  </a:lnTo>
                  <a:lnTo>
                    <a:pt x="129" y="66"/>
                  </a:lnTo>
                  <a:lnTo>
                    <a:pt x="124" y="70"/>
                  </a:lnTo>
                  <a:lnTo>
                    <a:pt x="119" y="71"/>
                  </a:lnTo>
                  <a:lnTo>
                    <a:pt x="114" y="73"/>
                  </a:lnTo>
                  <a:lnTo>
                    <a:pt x="110" y="75"/>
                  </a:lnTo>
                  <a:lnTo>
                    <a:pt x="107" y="73"/>
                  </a:lnTo>
                  <a:lnTo>
                    <a:pt x="103" y="73"/>
                  </a:lnTo>
                  <a:lnTo>
                    <a:pt x="100" y="70"/>
                  </a:lnTo>
                  <a:lnTo>
                    <a:pt x="97" y="68"/>
                  </a:lnTo>
                  <a:lnTo>
                    <a:pt x="94" y="64"/>
                  </a:lnTo>
                  <a:lnTo>
                    <a:pt x="91" y="61"/>
                  </a:lnTo>
                  <a:lnTo>
                    <a:pt x="89" y="56"/>
                  </a:lnTo>
                  <a:lnTo>
                    <a:pt x="88" y="52"/>
                  </a:lnTo>
                  <a:lnTo>
                    <a:pt x="84" y="54"/>
                  </a:lnTo>
                  <a:lnTo>
                    <a:pt x="80" y="54"/>
                  </a:lnTo>
                  <a:lnTo>
                    <a:pt x="75" y="56"/>
                  </a:lnTo>
                  <a:lnTo>
                    <a:pt x="68" y="57"/>
                  </a:lnTo>
                  <a:lnTo>
                    <a:pt x="64" y="59"/>
                  </a:lnTo>
                  <a:lnTo>
                    <a:pt x="59" y="59"/>
                  </a:lnTo>
                  <a:lnTo>
                    <a:pt x="56" y="61"/>
                  </a:lnTo>
                  <a:lnTo>
                    <a:pt x="54" y="61"/>
                  </a:lnTo>
                  <a:lnTo>
                    <a:pt x="54" y="63"/>
                  </a:lnTo>
                  <a:lnTo>
                    <a:pt x="56" y="64"/>
                  </a:lnTo>
                  <a:lnTo>
                    <a:pt x="56" y="64"/>
                  </a:lnTo>
                  <a:lnTo>
                    <a:pt x="57" y="66"/>
                  </a:lnTo>
                  <a:lnTo>
                    <a:pt x="57" y="68"/>
                  </a:lnTo>
                  <a:lnTo>
                    <a:pt x="59" y="68"/>
                  </a:lnTo>
                  <a:lnTo>
                    <a:pt x="61" y="68"/>
                  </a:lnTo>
                  <a:lnTo>
                    <a:pt x="62" y="68"/>
                  </a:lnTo>
                  <a:lnTo>
                    <a:pt x="62" y="75"/>
                  </a:lnTo>
                  <a:lnTo>
                    <a:pt x="61" y="75"/>
                  </a:lnTo>
                  <a:lnTo>
                    <a:pt x="59" y="75"/>
                  </a:lnTo>
                  <a:lnTo>
                    <a:pt x="56" y="77"/>
                  </a:lnTo>
                  <a:lnTo>
                    <a:pt x="54" y="77"/>
                  </a:lnTo>
                  <a:lnTo>
                    <a:pt x="51" y="78"/>
                  </a:lnTo>
                  <a:lnTo>
                    <a:pt x="49" y="80"/>
                  </a:lnTo>
                  <a:lnTo>
                    <a:pt x="48" y="82"/>
                  </a:lnTo>
                  <a:lnTo>
                    <a:pt x="48" y="83"/>
                  </a:lnTo>
                  <a:lnTo>
                    <a:pt x="48" y="87"/>
                  </a:lnTo>
                  <a:lnTo>
                    <a:pt x="49" y="89"/>
                  </a:lnTo>
                  <a:lnTo>
                    <a:pt x="51" y="90"/>
                  </a:lnTo>
                  <a:lnTo>
                    <a:pt x="54" y="92"/>
                  </a:lnTo>
                  <a:lnTo>
                    <a:pt x="56" y="94"/>
                  </a:lnTo>
                  <a:lnTo>
                    <a:pt x="57" y="97"/>
                  </a:lnTo>
                  <a:lnTo>
                    <a:pt x="59" y="101"/>
                  </a:lnTo>
                  <a:lnTo>
                    <a:pt x="61" y="106"/>
                  </a:lnTo>
                  <a:lnTo>
                    <a:pt x="59" y="113"/>
                  </a:lnTo>
                  <a:lnTo>
                    <a:pt x="59" y="120"/>
                  </a:lnTo>
                  <a:lnTo>
                    <a:pt x="57" y="127"/>
                  </a:lnTo>
                  <a:lnTo>
                    <a:pt x="56" y="134"/>
                  </a:lnTo>
                  <a:lnTo>
                    <a:pt x="54" y="139"/>
                  </a:lnTo>
                  <a:lnTo>
                    <a:pt x="53" y="146"/>
                  </a:lnTo>
                  <a:lnTo>
                    <a:pt x="51" y="153"/>
                  </a:lnTo>
                  <a:lnTo>
                    <a:pt x="51" y="160"/>
                  </a:lnTo>
                  <a:lnTo>
                    <a:pt x="46" y="160"/>
                  </a:lnTo>
                  <a:lnTo>
                    <a:pt x="46" y="159"/>
                  </a:lnTo>
                  <a:lnTo>
                    <a:pt x="45" y="159"/>
                  </a:lnTo>
                  <a:lnTo>
                    <a:pt x="45" y="159"/>
                  </a:lnTo>
                  <a:lnTo>
                    <a:pt x="45" y="159"/>
                  </a:lnTo>
                  <a:lnTo>
                    <a:pt x="45" y="157"/>
                  </a:lnTo>
                  <a:lnTo>
                    <a:pt x="43" y="157"/>
                  </a:lnTo>
                  <a:lnTo>
                    <a:pt x="43" y="157"/>
                  </a:lnTo>
                  <a:lnTo>
                    <a:pt x="43" y="157"/>
                  </a:lnTo>
                  <a:lnTo>
                    <a:pt x="40" y="159"/>
                  </a:lnTo>
                  <a:lnTo>
                    <a:pt x="38" y="159"/>
                  </a:lnTo>
                  <a:lnTo>
                    <a:pt x="35" y="160"/>
                  </a:lnTo>
                  <a:lnTo>
                    <a:pt x="34" y="160"/>
                  </a:lnTo>
                  <a:lnTo>
                    <a:pt x="32" y="162"/>
                  </a:lnTo>
                  <a:lnTo>
                    <a:pt x="29" y="162"/>
                  </a:lnTo>
                  <a:lnTo>
                    <a:pt x="27" y="162"/>
                  </a:lnTo>
                  <a:lnTo>
                    <a:pt x="24" y="162"/>
                  </a:lnTo>
                  <a:lnTo>
                    <a:pt x="22" y="162"/>
                  </a:lnTo>
                  <a:lnTo>
                    <a:pt x="22" y="162"/>
                  </a:lnTo>
                  <a:lnTo>
                    <a:pt x="22" y="164"/>
                  </a:lnTo>
                  <a:lnTo>
                    <a:pt x="22" y="165"/>
                  </a:lnTo>
                  <a:lnTo>
                    <a:pt x="22" y="165"/>
                  </a:lnTo>
                  <a:lnTo>
                    <a:pt x="21" y="167"/>
                  </a:lnTo>
                  <a:lnTo>
                    <a:pt x="21" y="169"/>
                  </a:lnTo>
                  <a:lnTo>
                    <a:pt x="21" y="169"/>
                  </a:lnTo>
                  <a:lnTo>
                    <a:pt x="18" y="174"/>
                  </a:lnTo>
                  <a:lnTo>
                    <a:pt x="13" y="179"/>
                  </a:lnTo>
                  <a:lnTo>
                    <a:pt x="10" y="185"/>
                  </a:lnTo>
                  <a:lnTo>
                    <a:pt x="7" y="190"/>
                  </a:lnTo>
                  <a:lnTo>
                    <a:pt x="5" y="197"/>
                  </a:lnTo>
                  <a:lnTo>
                    <a:pt x="2" y="202"/>
                  </a:lnTo>
                  <a:lnTo>
                    <a:pt x="0" y="209"/>
                  </a:lnTo>
                  <a:lnTo>
                    <a:pt x="0" y="216"/>
                  </a:lnTo>
                  <a:lnTo>
                    <a:pt x="2" y="221"/>
                  </a:lnTo>
                  <a:lnTo>
                    <a:pt x="3" y="228"/>
                  </a:lnTo>
                  <a:lnTo>
                    <a:pt x="7" y="235"/>
                  </a:lnTo>
                  <a:lnTo>
                    <a:pt x="10" y="242"/>
                  </a:lnTo>
                  <a:lnTo>
                    <a:pt x="15" y="249"/>
                  </a:lnTo>
                  <a:lnTo>
                    <a:pt x="19" y="254"/>
                  </a:lnTo>
                  <a:lnTo>
                    <a:pt x="24" y="258"/>
                  </a:lnTo>
                  <a:lnTo>
                    <a:pt x="29" y="258"/>
                  </a:lnTo>
                  <a:lnTo>
                    <a:pt x="32" y="258"/>
                  </a:lnTo>
                  <a:lnTo>
                    <a:pt x="34" y="258"/>
                  </a:lnTo>
                  <a:lnTo>
                    <a:pt x="35" y="256"/>
                  </a:lnTo>
                  <a:lnTo>
                    <a:pt x="37" y="254"/>
                  </a:lnTo>
                  <a:lnTo>
                    <a:pt x="38" y="254"/>
                  </a:lnTo>
                  <a:lnTo>
                    <a:pt x="42" y="253"/>
                  </a:lnTo>
                  <a:lnTo>
                    <a:pt x="43" y="251"/>
                  </a:lnTo>
                  <a:lnTo>
                    <a:pt x="45" y="251"/>
                  </a:lnTo>
                  <a:lnTo>
                    <a:pt x="45" y="254"/>
                  </a:lnTo>
                  <a:lnTo>
                    <a:pt x="45" y="258"/>
                  </a:lnTo>
                  <a:lnTo>
                    <a:pt x="45" y="263"/>
                  </a:lnTo>
                  <a:lnTo>
                    <a:pt x="45" y="268"/>
                  </a:lnTo>
                  <a:lnTo>
                    <a:pt x="46" y="272"/>
                  </a:lnTo>
                  <a:lnTo>
                    <a:pt x="46" y="275"/>
                  </a:lnTo>
                  <a:lnTo>
                    <a:pt x="49" y="277"/>
                  </a:lnTo>
                  <a:lnTo>
                    <a:pt x="51" y="279"/>
                  </a:lnTo>
                  <a:lnTo>
                    <a:pt x="56" y="27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29" name="Freeform 517"/>
            <p:cNvSpPr>
              <a:spLocks/>
            </p:cNvSpPr>
            <p:nvPr/>
          </p:nvSpPr>
          <p:spPr bwMode="auto">
            <a:xfrm>
              <a:off x="2463444" y="3743215"/>
              <a:ext cx="121055" cy="142045"/>
            </a:xfrm>
            <a:custGeom>
              <a:avLst/>
              <a:gdLst/>
              <a:ahLst/>
              <a:cxnLst>
                <a:cxn ang="0">
                  <a:pos x="16" y="68"/>
                </a:cxn>
                <a:cxn ang="0">
                  <a:pos x="18" y="68"/>
                </a:cxn>
                <a:cxn ang="0">
                  <a:pos x="18" y="68"/>
                </a:cxn>
                <a:cxn ang="0">
                  <a:pos x="19" y="68"/>
                </a:cxn>
                <a:cxn ang="0">
                  <a:pos x="21" y="68"/>
                </a:cxn>
                <a:cxn ang="0">
                  <a:pos x="23" y="67"/>
                </a:cxn>
                <a:cxn ang="0">
                  <a:pos x="24" y="65"/>
                </a:cxn>
                <a:cxn ang="0">
                  <a:pos x="26" y="63"/>
                </a:cxn>
                <a:cxn ang="0">
                  <a:pos x="30" y="63"/>
                </a:cxn>
                <a:cxn ang="0">
                  <a:pos x="42" y="61"/>
                </a:cxn>
                <a:cxn ang="0">
                  <a:pos x="51" y="58"/>
                </a:cxn>
                <a:cxn ang="0">
                  <a:pos x="56" y="51"/>
                </a:cxn>
                <a:cxn ang="0">
                  <a:pos x="56" y="42"/>
                </a:cxn>
                <a:cxn ang="0">
                  <a:pos x="53" y="35"/>
                </a:cxn>
                <a:cxn ang="0">
                  <a:pos x="49" y="30"/>
                </a:cxn>
                <a:cxn ang="0">
                  <a:pos x="48" y="23"/>
                </a:cxn>
                <a:cxn ang="0">
                  <a:pos x="48" y="18"/>
                </a:cxn>
                <a:cxn ang="0">
                  <a:pos x="49" y="13"/>
                </a:cxn>
                <a:cxn ang="0">
                  <a:pos x="51" y="9"/>
                </a:cxn>
                <a:cxn ang="0">
                  <a:pos x="53" y="7"/>
                </a:cxn>
                <a:cxn ang="0">
                  <a:pos x="53" y="6"/>
                </a:cxn>
                <a:cxn ang="0">
                  <a:pos x="48" y="4"/>
                </a:cxn>
                <a:cxn ang="0">
                  <a:pos x="42" y="2"/>
                </a:cxn>
                <a:cxn ang="0">
                  <a:pos x="35" y="0"/>
                </a:cxn>
                <a:cxn ang="0">
                  <a:pos x="7" y="0"/>
                </a:cxn>
                <a:cxn ang="0">
                  <a:pos x="5" y="9"/>
                </a:cxn>
                <a:cxn ang="0">
                  <a:pos x="3" y="16"/>
                </a:cxn>
                <a:cxn ang="0">
                  <a:pos x="2" y="23"/>
                </a:cxn>
                <a:cxn ang="0">
                  <a:pos x="0" y="33"/>
                </a:cxn>
                <a:cxn ang="0">
                  <a:pos x="2" y="44"/>
                </a:cxn>
                <a:cxn ang="0">
                  <a:pos x="8" y="51"/>
                </a:cxn>
                <a:cxn ang="0">
                  <a:pos x="13" y="58"/>
                </a:cxn>
                <a:cxn ang="0">
                  <a:pos x="15" y="68"/>
                </a:cxn>
              </a:cxnLst>
              <a:rect l="0" t="0" r="r" b="b"/>
              <a:pathLst>
                <a:path w="56" h="68">
                  <a:moveTo>
                    <a:pt x="15" y="68"/>
                  </a:moveTo>
                  <a:lnTo>
                    <a:pt x="16" y="68"/>
                  </a:lnTo>
                  <a:lnTo>
                    <a:pt x="16" y="68"/>
                  </a:lnTo>
                  <a:lnTo>
                    <a:pt x="18" y="68"/>
                  </a:lnTo>
                  <a:lnTo>
                    <a:pt x="18" y="68"/>
                  </a:lnTo>
                  <a:lnTo>
                    <a:pt x="18" y="68"/>
                  </a:lnTo>
                  <a:lnTo>
                    <a:pt x="19" y="68"/>
                  </a:lnTo>
                  <a:lnTo>
                    <a:pt x="19" y="68"/>
                  </a:lnTo>
                  <a:lnTo>
                    <a:pt x="21" y="68"/>
                  </a:lnTo>
                  <a:lnTo>
                    <a:pt x="21" y="68"/>
                  </a:lnTo>
                  <a:lnTo>
                    <a:pt x="23" y="67"/>
                  </a:lnTo>
                  <a:lnTo>
                    <a:pt x="23" y="67"/>
                  </a:lnTo>
                  <a:lnTo>
                    <a:pt x="24" y="67"/>
                  </a:lnTo>
                  <a:lnTo>
                    <a:pt x="24" y="65"/>
                  </a:lnTo>
                  <a:lnTo>
                    <a:pt x="26" y="65"/>
                  </a:lnTo>
                  <a:lnTo>
                    <a:pt x="26" y="63"/>
                  </a:lnTo>
                  <a:lnTo>
                    <a:pt x="26" y="63"/>
                  </a:lnTo>
                  <a:lnTo>
                    <a:pt x="30" y="63"/>
                  </a:lnTo>
                  <a:lnTo>
                    <a:pt x="37" y="61"/>
                  </a:lnTo>
                  <a:lnTo>
                    <a:pt x="42" y="61"/>
                  </a:lnTo>
                  <a:lnTo>
                    <a:pt x="46" y="60"/>
                  </a:lnTo>
                  <a:lnTo>
                    <a:pt x="51" y="58"/>
                  </a:lnTo>
                  <a:lnTo>
                    <a:pt x="53" y="54"/>
                  </a:lnTo>
                  <a:lnTo>
                    <a:pt x="56" y="51"/>
                  </a:lnTo>
                  <a:lnTo>
                    <a:pt x="56" y="46"/>
                  </a:lnTo>
                  <a:lnTo>
                    <a:pt x="56" y="42"/>
                  </a:lnTo>
                  <a:lnTo>
                    <a:pt x="54" y="39"/>
                  </a:lnTo>
                  <a:lnTo>
                    <a:pt x="53" y="35"/>
                  </a:lnTo>
                  <a:lnTo>
                    <a:pt x="51" y="33"/>
                  </a:lnTo>
                  <a:lnTo>
                    <a:pt x="49" y="30"/>
                  </a:lnTo>
                  <a:lnTo>
                    <a:pt x="49" y="26"/>
                  </a:lnTo>
                  <a:lnTo>
                    <a:pt x="48" y="23"/>
                  </a:lnTo>
                  <a:lnTo>
                    <a:pt x="48" y="20"/>
                  </a:lnTo>
                  <a:lnTo>
                    <a:pt x="48" y="18"/>
                  </a:lnTo>
                  <a:lnTo>
                    <a:pt x="48" y="14"/>
                  </a:lnTo>
                  <a:lnTo>
                    <a:pt x="49" y="13"/>
                  </a:lnTo>
                  <a:lnTo>
                    <a:pt x="49" y="11"/>
                  </a:lnTo>
                  <a:lnTo>
                    <a:pt x="51" y="9"/>
                  </a:lnTo>
                  <a:lnTo>
                    <a:pt x="53" y="9"/>
                  </a:lnTo>
                  <a:lnTo>
                    <a:pt x="53" y="7"/>
                  </a:lnTo>
                  <a:lnTo>
                    <a:pt x="54" y="7"/>
                  </a:lnTo>
                  <a:lnTo>
                    <a:pt x="53" y="6"/>
                  </a:lnTo>
                  <a:lnTo>
                    <a:pt x="51" y="4"/>
                  </a:lnTo>
                  <a:lnTo>
                    <a:pt x="48" y="4"/>
                  </a:lnTo>
                  <a:lnTo>
                    <a:pt x="45" y="2"/>
                  </a:lnTo>
                  <a:lnTo>
                    <a:pt x="42" y="2"/>
                  </a:lnTo>
                  <a:lnTo>
                    <a:pt x="38" y="2"/>
                  </a:lnTo>
                  <a:lnTo>
                    <a:pt x="35" y="0"/>
                  </a:lnTo>
                  <a:lnTo>
                    <a:pt x="32" y="0"/>
                  </a:lnTo>
                  <a:lnTo>
                    <a:pt x="7" y="0"/>
                  </a:lnTo>
                  <a:lnTo>
                    <a:pt x="7" y="6"/>
                  </a:lnTo>
                  <a:lnTo>
                    <a:pt x="5" y="9"/>
                  </a:lnTo>
                  <a:lnTo>
                    <a:pt x="5" y="13"/>
                  </a:lnTo>
                  <a:lnTo>
                    <a:pt x="3" y="16"/>
                  </a:lnTo>
                  <a:lnTo>
                    <a:pt x="2" y="20"/>
                  </a:lnTo>
                  <a:lnTo>
                    <a:pt x="2" y="23"/>
                  </a:lnTo>
                  <a:lnTo>
                    <a:pt x="0" y="28"/>
                  </a:lnTo>
                  <a:lnTo>
                    <a:pt x="0" y="33"/>
                  </a:lnTo>
                  <a:lnTo>
                    <a:pt x="0" y="39"/>
                  </a:lnTo>
                  <a:lnTo>
                    <a:pt x="2" y="44"/>
                  </a:lnTo>
                  <a:lnTo>
                    <a:pt x="5" y="47"/>
                  </a:lnTo>
                  <a:lnTo>
                    <a:pt x="8" y="51"/>
                  </a:lnTo>
                  <a:lnTo>
                    <a:pt x="10" y="54"/>
                  </a:lnTo>
                  <a:lnTo>
                    <a:pt x="13" y="58"/>
                  </a:lnTo>
                  <a:lnTo>
                    <a:pt x="15" y="63"/>
                  </a:lnTo>
                  <a:lnTo>
                    <a:pt x="15" y="6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0" name="Freeform 518"/>
            <p:cNvSpPr>
              <a:spLocks/>
            </p:cNvSpPr>
            <p:nvPr/>
          </p:nvSpPr>
          <p:spPr bwMode="auto">
            <a:xfrm>
              <a:off x="2355229" y="3663531"/>
              <a:ext cx="141230" cy="245981"/>
            </a:xfrm>
            <a:custGeom>
              <a:avLst/>
              <a:gdLst/>
              <a:ahLst/>
              <a:cxnLst>
                <a:cxn ang="0">
                  <a:pos x="53" y="40"/>
                </a:cxn>
                <a:cxn ang="0">
                  <a:pos x="49" y="35"/>
                </a:cxn>
                <a:cxn ang="0">
                  <a:pos x="46" y="30"/>
                </a:cxn>
                <a:cxn ang="0">
                  <a:pos x="44" y="26"/>
                </a:cxn>
                <a:cxn ang="0">
                  <a:pos x="41" y="26"/>
                </a:cxn>
                <a:cxn ang="0">
                  <a:pos x="39" y="28"/>
                </a:cxn>
                <a:cxn ang="0">
                  <a:pos x="39" y="28"/>
                </a:cxn>
                <a:cxn ang="0">
                  <a:pos x="38" y="30"/>
                </a:cxn>
                <a:cxn ang="0">
                  <a:pos x="36" y="25"/>
                </a:cxn>
                <a:cxn ang="0">
                  <a:pos x="34" y="14"/>
                </a:cxn>
                <a:cxn ang="0">
                  <a:pos x="30" y="7"/>
                </a:cxn>
                <a:cxn ang="0">
                  <a:pos x="23" y="2"/>
                </a:cxn>
                <a:cxn ang="0">
                  <a:pos x="20" y="0"/>
                </a:cxn>
                <a:cxn ang="0">
                  <a:pos x="19" y="2"/>
                </a:cxn>
                <a:cxn ang="0">
                  <a:pos x="17" y="4"/>
                </a:cxn>
                <a:cxn ang="0">
                  <a:pos x="14" y="5"/>
                </a:cxn>
                <a:cxn ang="0">
                  <a:pos x="12" y="7"/>
                </a:cxn>
                <a:cxn ang="0">
                  <a:pos x="12" y="11"/>
                </a:cxn>
                <a:cxn ang="0">
                  <a:pos x="12" y="14"/>
                </a:cxn>
                <a:cxn ang="0">
                  <a:pos x="12" y="18"/>
                </a:cxn>
                <a:cxn ang="0">
                  <a:pos x="11" y="21"/>
                </a:cxn>
                <a:cxn ang="0">
                  <a:pos x="8" y="26"/>
                </a:cxn>
                <a:cxn ang="0">
                  <a:pos x="3" y="32"/>
                </a:cxn>
                <a:cxn ang="0">
                  <a:pos x="0" y="35"/>
                </a:cxn>
                <a:cxn ang="0">
                  <a:pos x="8" y="58"/>
                </a:cxn>
                <a:cxn ang="0">
                  <a:pos x="15" y="60"/>
                </a:cxn>
                <a:cxn ang="0">
                  <a:pos x="22" y="63"/>
                </a:cxn>
                <a:cxn ang="0">
                  <a:pos x="23" y="70"/>
                </a:cxn>
                <a:cxn ang="0">
                  <a:pos x="25" y="79"/>
                </a:cxn>
                <a:cxn ang="0">
                  <a:pos x="25" y="82"/>
                </a:cxn>
                <a:cxn ang="0">
                  <a:pos x="23" y="86"/>
                </a:cxn>
                <a:cxn ang="0">
                  <a:pos x="22" y="89"/>
                </a:cxn>
                <a:cxn ang="0">
                  <a:pos x="22" y="93"/>
                </a:cxn>
                <a:cxn ang="0">
                  <a:pos x="22" y="101"/>
                </a:cxn>
                <a:cxn ang="0">
                  <a:pos x="27" y="110"/>
                </a:cxn>
                <a:cxn ang="0">
                  <a:pos x="31" y="117"/>
                </a:cxn>
                <a:cxn ang="0">
                  <a:pos x="36" y="121"/>
                </a:cxn>
                <a:cxn ang="0">
                  <a:pos x="42" y="121"/>
                </a:cxn>
                <a:cxn ang="0">
                  <a:pos x="52" y="117"/>
                </a:cxn>
                <a:cxn ang="0">
                  <a:pos x="61" y="112"/>
                </a:cxn>
                <a:cxn ang="0">
                  <a:pos x="65" y="108"/>
                </a:cxn>
                <a:cxn ang="0">
                  <a:pos x="63" y="98"/>
                </a:cxn>
                <a:cxn ang="0">
                  <a:pos x="58" y="91"/>
                </a:cxn>
                <a:cxn ang="0">
                  <a:pos x="52" y="84"/>
                </a:cxn>
                <a:cxn ang="0">
                  <a:pos x="50" y="73"/>
                </a:cxn>
                <a:cxn ang="0">
                  <a:pos x="52" y="63"/>
                </a:cxn>
                <a:cxn ang="0">
                  <a:pos x="53" y="56"/>
                </a:cxn>
                <a:cxn ang="0">
                  <a:pos x="55" y="49"/>
                </a:cxn>
                <a:cxn ang="0">
                  <a:pos x="57" y="40"/>
                </a:cxn>
              </a:cxnLst>
              <a:rect l="0" t="0" r="r" b="b"/>
              <a:pathLst>
                <a:path w="65" h="121">
                  <a:moveTo>
                    <a:pt x="57" y="40"/>
                  </a:moveTo>
                  <a:lnTo>
                    <a:pt x="53" y="40"/>
                  </a:lnTo>
                  <a:lnTo>
                    <a:pt x="50" y="39"/>
                  </a:lnTo>
                  <a:lnTo>
                    <a:pt x="49" y="35"/>
                  </a:lnTo>
                  <a:lnTo>
                    <a:pt x="47" y="33"/>
                  </a:lnTo>
                  <a:lnTo>
                    <a:pt x="46" y="30"/>
                  </a:lnTo>
                  <a:lnTo>
                    <a:pt x="44" y="28"/>
                  </a:lnTo>
                  <a:lnTo>
                    <a:pt x="44" y="26"/>
                  </a:lnTo>
                  <a:lnTo>
                    <a:pt x="42" y="26"/>
                  </a:lnTo>
                  <a:lnTo>
                    <a:pt x="41" y="26"/>
                  </a:lnTo>
                  <a:lnTo>
                    <a:pt x="41" y="26"/>
                  </a:lnTo>
                  <a:lnTo>
                    <a:pt x="39" y="28"/>
                  </a:lnTo>
                  <a:lnTo>
                    <a:pt x="39" y="28"/>
                  </a:lnTo>
                  <a:lnTo>
                    <a:pt x="39" y="28"/>
                  </a:lnTo>
                  <a:lnTo>
                    <a:pt x="39" y="30"/>
                  </a:lnTo>
                  <a:lnTo>
                    <a:pt x="38" y="30"/>
                  </a:lnTo>
                  <a:lnTo>
                    <a:pt x="38" y="30"/>
                  </a:lnTo>
                  <a:lnTo>
                    <a:pt x="36" y="25"/>
                  </a:lnTo>
                  <a:lnTo>
                    <a:pt x="34" y="19"/>
                  </a:lnTo>
                  <a:lnTo>
                    <a:pt x="34" y="14"/>
                  </a:lnTo>
                  <a:lnTo>
                    <a:pt x="33" y="11"/>
                  </a:lnTo>
                  <a:lnTo>
                    <a:pt x="30" y="7"/>
                  </a:lnTo>
                  <a:lnTo>
                    <a:pt x="28" y="5"/>
                  </a:lnTo>
                  <a:lnTo>
                    <a:pt x="23" y="2"/>
                  </a:lnTo>
                  <a:lnTo>
                    <a:pt x="20" y="0"/>
                  </a:lnTo>
                  <a:lnTo>
                    <a:pt x="20" y="0"/>
                  </a:lnTo>
                  <a:lnTo>
                    <a:pt x="19" y="2"/>
                  </a:lnTo>
                  <a:lnTo>
                    <a:pt x="19" y="2"/>
                  </a:lnTo>
                  <a:lnTo>
                    <a:pt x="17" y="4"/>
                  </a:lnTo>
                  <a:lnTo>
                    <a:pt x="17" y="4"/>
                  </a:lnTo>
                  <a:lnTo>
                    <a:pt x="15" y="5"/>
                  </a:lnTo>
                  <a:lnTo>
                    <a:pt x="14" y="5"/>
                  </a:lnTo>
                  <a:lnTo>
                    <a:pt x="12" y="5"/>
                  </a:lnTo>
                  <a:lnTo>
                    <a:pt x="12" y="7"/>
                  </a:lnTo>
                  <a:lnTo>
                    <a:pt x="12" y="9"/>
                  </a:lnTo>
                  <a:lnTo>
                    <a:pt x="12" y="11"/>
                  </a:lnTo>
                  <a:lnTo>
                    <a:pt x="12" y="12"/>
                  </a:lnTo>
                  <a:lnTo>
                    <a:pt x="12" y="14"/>
                  </a:lnTo>
                  <a:lnTo>
                    <a:pt x="12" y="16"/>
                  </a:lnTo>
                  <a:lnTo>
                    <a:pt x="12" y="18"/>
                  </a:lnTo>
                  <a:lnTo>
                    <a:pt x="12" y="21"/>
                  </a:lnTo>
                  <a:lnTo>
                    <a:pt x="11" y="21"/>
                  </a:lnTo>
                  <a:lnTo>
                    <a:pt x="9" y="23"/>
                  </a:lnTo>
                  <a:lnTo>
                    <a:pt x="8" y="26"/>
                  </a:lnTo>
                  <a:lnTo>
                    <a:pt x="4" y="28"/>
                  </a:lnTo>
                  <a:lnTo>
                    <a:pt x="3" y="32"/>
                  </a:lnTo>
                  <a:lnTo>
                    <a:pt x="1" y="33"/>
                  </a:lnTo>
                  <a:lnTo>
                    <a:pt x="0" y="35"/>
                  </a:lnTo>
                  <a:lnTo>
                    <a:pt x="0" y="37"/>
                  </a:lnTo>
                  <a:lnTo>
                    <a:pt x="8" y="58"/>
                  </a:lnTo>
                  <a:lnTo>
                    <a:pt x="12" y="60"/>
                  </a:lnTo>
                  <a:lnTo>
                    <a:pt x="15" y="60"/>
                  </a:lnTo>
                  <a:lnTo>
                    <a:pt x="19" y="61"/>
                  </a:lnTo>
                  <a:lnTo>
                    <a:pt x="22" y="63"/>
                  </a:lnTo>
                  <a:lnTo>
                    <a:pt x="23" y="66"/>
                  </a:lnTo>
                  <a:lnTo>
                    <a:pt x="23" y="70"/>
                  </a:lnTo>
                  <a:lnTo>
                    <a:pt x="25" y="73"/>
                  </a:lnTo>
                  <a:lnTo>
                    <a:pt x="25" y="79"/>
                  </a:lnTo>
                  <a:lnTo>
                    <a:pt x="25" y="80"/>
                  </a:lnTo>
                  <a:lnTo>
                    <a:pt x="25" y="82"/>
                  </a:lnTo>
                  <a:lnTo>
                    <a:pt x="23" y="84"/>
                  </a:lnTo>
                  <a:lnTo>
                    <a:pt x="23" y="86"/>
                  </a:lnTo>
                  <a:lnTo>
                    <a:pt x="22" y="87"/>
                  </a:lnTo>
                  <a:lnTo>
                    <a:pt x="22" y="89"/>
                  </a:lnTo>
                  <a:lnTo>
                    <a:pt x="22" y="91"/>
                  </a:lnTo>
                  <a:lnTo>
                    <a:pt x="22" y="93"/>
                  </a:lnTo>
                  <a:lnTo>
                    <a:pt x="22" y="96"/>
                  </a:lnTo>
                  <a:lnTo>
                    <a:pt x="22" y="101"/>
                  </a:lnTo>
                  <a:lnTo>
                    <a:pt x="23" y="105"/>
                  </a:lnTo>
                  <a:lnTo>
                    <a:pt x="27" y="110"/>
                  </a:lnTo>
                  <a:lnTo>
                    <a:pt x="28" y="114"/>
                  </a:lnTo>
                  <a:lnTo>
                    <a:pt x="31" y="117"/>
                  </a:lnTo>
                  <a:lnTo>
                    <a:pt x="33" y="121"/>
                  </a:lnTo>
                  <a:lnTo>
                    <a:pt x="36" y="121"/>
                  </a:lnTo>
                  <a:lnTo>
                    <a:pt x="38" y="121"/>
                  </a:lnTo>
                  <a:lnTo>
                    <a:pt x="42" y="121"/>
                  </a:lnTo>
                  <a:lnTo>
                    <a:pt x="47" y="119"/>
                  </a:lnTo>
                  <a:lnTo>
                    <a:pt x="52" y="117"/>
                  </a:lnTo>
                  <a:lnTo>
                    <a:pt x="57" y="115"/>
                  </a:lnTo>
                  <a:lnTo>
                    <a:pt x="61" y="112"/>
                  </a:lnTo>
                  <a:lnTo>
                    <a:pt x="65" y="110"/>
                  </a:lnTo>
                  <a:lnTo>
                    <a:pt x="65" y="108"/>
                  </a:lnTo>
                  <a:lnTo>
                    <a:pt x="65" y="103"/>
                  </a:lnTo>
                  <a:lnTo>
                    <a:pt x="63" y="98"/>
                  </a:lnTo>
                  <a:lnTo>
                    <a:pt x="60" y="94"/>
                  </a:lnTo>
                  <a:lnTo>
                    <a:pt x="58" y="91"/>
                  </a:lnTo>
                  <a:lnTo>
                    <a:pt x="55" y="87"/>
                  </a:lnTo>
                  <a:lnTo>
                    <a:pt x="52" y="84"/>
                  </a:lnTo>
                  <a:lnTo>
                    <a:pt x="50" y="79"/>
                  </a:lnTo>
                  <a:lnTo>
                    <a:pt x="50" y="73"/>
                  </a:lnTo>
                  <a:lnTo>
                    <a:pt x="50" y="68"/>
                  </a:lnTo>
                  <a:lnTo>
                    <a:pt x="52" y="63"/>
                  </a:lnTo>
                  <a:lnTo>
                    <a:pt x="52" y="60"/>
                  </a:lnTo>
                  <a:lnTo>
                    <a:pt x="53" y="56"/>
                  </a:lnTo>
                  <a:lnTo>
                    <a:pt x="55" y="53"/>
                  </a:lnTo>
                  <a:lnTo>
                    <a:pt x="55" y="49"/>
                  </a:lnTo>
                  <a:lnTo>
                    <a:pt x="57" y="46"/>
                  </a:lnTo>
                  <a:lnTo>
                    <a:pt x="57" y="4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1" name="Freeform 519"/>
            <p:cNvSpPr>
              <a:spLocks/>
            </p:cNvSpPr>
            <p:nvPr/>
          </p:nvSpPr>
          <p:spPr bwMode="auto">
            <a:xfrm>
              <a:off x="1737116" y="3949354"/>
              <a:ext cx="412686" cy="668653"/>
            </a:xfrm>
            <a:custGeom>
              <a:avLst/>
              <a:gdLst/>
              <a:ahLst/>
              <a:cxnLst>
                <a:cxn ang="0">
                  <a:pos x="144" y="80"/>
                </a:cxn>
                <a:cxn ang="0">
                  <a:pos x="134" y="82"/>
                </a:cxn>
                <a:cxn ang="0">
                  <a:pos x="130" y="92"/>
                </a:cxn>
                <a:cxn ang="0">
                  <a:pos x="112" y="127"/>
                </a:cxn>
                <a:cxn ang="0">
                  <a:pos x="127" y="167"/>
                </a:cxn>
                <a:cxn ang="0">
                  <a:pos x="147" y="174"/>
                </a:cxn>
                <a:cxn ang="0">
                  <a:pos x="157" y="172"/>
                </a:cxn>
                <a:cxn ang="0">
                  <a:pos x="161" y="195"/>
                </a:cxn>
                <a:cxn ang="0">
                  <a:pos x="166" y="197"/>
                </a:cxn>
                <a:cxn ang="0">
                  <a:pos x="177" y="200"/>
                </a:cxn>
                <a:cxn ang="0">
                  <a:pos x="187" y="223"/>
                </a:cxn>
                <a:cxn ang="0">
                  <a:pos x="184" y="228"/>
                </a:cxn>
                <a:cxn ang="0">
                  <a:pos x="184" y="241"/>
                </a:cxn>
                <a:cxn ang="0">
                  <a:pos x="185" y="249"/>
                </a:cxn>
                <a:cxn ang="0">
                  <a:pos x="187" y="254"/>
                </a:cxn>
                <a:cxn ang="0">
                  <a:pos x="184" y="268"/>
                </a:cxn>
                <a:cxn ang="0">
                  <a:pos x="187" y="286"/>
                </a:cxn>
                <a:cxn ang="0">
                  <a:pos x="185" y="303"/>
                </a:cxn>
                <a:cxn ang="0">
                  <a:pos x="166" y="323"/>
                </a:cxn>
                <a:cxn ang="0">
                  <a:pos x="149" y="307"/>
                </a:cxn>
                <a:cxn ang="0">
                  <a:pos x="123" y="293"/>
                </a:cxn>
                <a:cxn ang="0">
                  <a:pos x="103" y="279"/>
                </a:cxn>
                <a:cxn ang="0">
                  <a:pos x="81" y="258"/>
                </a:cxn>
                <a:cxn ang="0">
                  <a:pos x="79" y="239"/>
                </a:cxn>
                <a:cxn ang="0">
                  <a:pos x="69" y="223"/>
                </a:cxn>
                <a:cxn ang="0">
                  <a:pos x="60" y="209"/>
                </a:cxn>
                <a:cxn ang="0">
                  <a:pos x="55" y="193"/>
                </a:cxn>
                <a:cxn ang="0">
                  <a:pos x="41" y="164"/>
                </a:cxn>
                <a:cxn ang="0">
                  <a:pos x="33" y="148"/>
                </a:cxn>
                <a:cxn ang="0">
                  <a:pos x="27" y="134"/>
                </a:cxn>
                <a:cxn ang="0">
                  <a:pos x="17" y="120"/>
                </a:cxn>
                <a:cxn ang="0">
                  <a:pos x="3" y="111"/>
                </a:cxn>
                <a:cxn ang="0">
                  <a:pos x="3" y="94"/>
                </a:cxn>
                <a:cxn ang="0">
                  <a:pos x="3" y="77"/>
                </a:cxn>
                <a:cxn ang="0">
                  <a:pos x="14" y="64"/>
                </a:cxn>
                <a:cxn ang="0">
                  <a:pos x="19" y="66"/>
                </a:cxn>
                <a:cxn ang="0">
                  <a:pos x="20" y="71"/>
                </a:cxn>
                <a:cxn ang="0">
                  <a:pos x="20" y="77"/>
                </a:cxn>
                <a:cxn ang="0">
                  <a:pos x="35" y="89"/>
                </a:cxn>
                <a:cxn ang="0">
                  <a:pos x="43" y="82"/>
                </a:cxn>
                <a:cxn ang="0">
                  <a:pos x="49" y="64"/>
                </a:cxn>
                <a:cxn ang="0">
                  <a:pos x="65" y="49"/>
                </a:cxn>
                <a:cxn ang="0">
                  <a:pos x="85" y="28"/>
                </a:cxn>
                <a:cxn ang="0">
                  <a:pos x="82" y="5"/>
                </a:cxn>
                <a:cxn ang="0">
                  <a:pos x="90" y="5"/>
                </a:cxn>
                <a:cxn ang="0">
                  <a:pos x="108" y="22"/>
                </a:cxn>
                <a:cxn ang="0">
                  <a:pos x="123" y="45"/>
                </a:cxn>
                <a:cxn ang="0">
                  <a:pos x="141" y="43"/>
                </a:cxn>
                <a:cxn ang="0">
                  <a:pos x="150" y="43"/>
                </a:cxn>
                <a:cxn ang="0">
                  <a:pos x="155" y="43"/>
                </a:cxn>
                <a:cxn ang="0">
                  <a:pos x="158" y="52"/>
                </a:cxn>
                <a:cxn ang="0">
                  <a:pos x="154" y="59"/>
                </a:cxn>
                <a:cxn ang="0">
                  <a:pos x="152" y="70"/>
                </a:cxn>
              </a:cxnLst>
              <a:rect l="0" t="0" r="r" b="b"/>
              <a:pathLst>
                <a:path w="190" h="326">
                  <a:moveTo>
                    <a:pt x="155" y="75"/>
                  </a:moveTo>
                  <a:lnTo>
                    <a:pt x="152" y="77"/>
                  </a:lnTo>
                  <a:lnTo>
                    <a:pt x="150" y="77"/>
                  </a:lnTo>
                  <a:lnTo>
                    <a:pt x="147" y="78"/>
                  </a:lnTo>
                  <a:lnTo>
                    <a:pt x="146" y="78"/>
                  </a:lnTo>
                  <a:lnTo>
                    <a:pt x="144" y="80"/>
                  </a:lnTo>
                  <a:lnTo>
                    <a:pt x="141" y="80"/>
                  </a:lnTo>
                  <a:lnTo>
                    <a:pt x="139" y="80"/>
                  </a:lnTo>
                  <a:lnTo>
                    <a:pt x="136" y="80"/>
                  </a:lnTo>
                  <a:lnTo>
                    <a:pt x="134" y="80"/>
                  </a:lnTo>
                  <a:lnTo>
                    <a:pt x="134" y="80"/>
                  </a:lnTo>
                  <a:lnTo>
                    <a:pt x="134" y="82"/>
                  </a:lnTo>
                  <a:lnTo>
                    <a:pt x="134" y="83"/>
                  </a:lnTo>
                  <a:lnTo>
                    <a:pt x="134" y="83"/>
                  </a:lnTo>
                  <a:lnTo>
                    <a:pt x="133" y="85"/>
                  </a:lnTo>
                  <a:lnTo>
                    <a:pt x="133" y="87"/>
                  </a:lnTo>
                  <a:lnTo>
                    <a:pt x="133" y="87"/>
                  </a:lnTo>
                  <a:lnTo>
                    <a:pt x="130" y="92"/>
                  </a:lnTo>
                  <a:lnTo>
                    <a:pt x="125" y="97"/>
                  </a:lnTo>
                  <a:lnTo>
                    <a:pt x="122" y="103"/>
                  </a:lnTo>
                  <a:lnTo>
                    <a:pt x="119" y="108"/>
                  </a:lnTo>
                  <a:lnTo>
                    <a:pt x="117" y="115"/>
                  </a:lnTo>
                  <a:lnTo>
                    <a:pt x="114" y="120"/>
                  </a:lnTo>
                  <a:lnTo>
                    <a:pt x="112" y="127"/>
                  </a:lnTo>
                  <a:lnTo>
                    <a:pt x="112" y="134"/>
                  </a:lnTo>
                  <a:lnTo>
                    <a:pt x="114" y="139"/>
                  </a:lnTo>
                  <a:lnTo>
                    <a:pt x="115" y="146"/>
                  </a:lnTo>
                  <a:lnTo>
                    <a:pt x="119" y="153"/>
                  </a:lnTo>
                  <a:lnTo>
                    <a:pt x="122" y="160"/>
                  </a:lnTo>
                  <a:lnTo>
                    <a:pt x="127" y="167"/>
                  </a:lnTo>
                  <a:lnTo>
                    <a:pt x="131" y="172"/>
                  </a:lnTo>
                  <a:lnTo>
                    <a:pt x="136" y="176"/>
                  </a:lnTo>
                  <a:lnTo>
                    <a:pt x="141" y="176"/>
                  </a:lnTo>
                  <a:lnTo>
                    <a:pt x="144" y="176"/>
                  </a:lnTo>
                  <a:lnTo>
                    <a:pt x="146" y="176"/>
                  </a:lnTo>
                  <a:lnTo>
                    <a:pt x="147" y="174"/>
                  </a:lnTo>
                  <a:lnTo>
                    <a:pt x="149" y="172"/>
                  </a:lnTo>
                  <a:lnTo>
                    <a:pt x="150" y="172"/>
                  </a:lnTo>
                  <a:lnTo>
                    <a:pt x="154" y="171"/>
                  </a:lnTo>
                  <a:lnTo>
                    <a:pt x="155" y="169"/>
                  </a:lnTo>
                  <a:lnTo>
                    <a:pt x="157" y="169"/>
                  </a:lnTo>
                  <a:lnTo>
                    <a:pt x="157" y="172"/>
                  </a:lnTo>
                  <a:lnTo>
                    <a:pt x="157" y="176"/>
                  </a:lnTo>
                  <a:lnTo>
                    <a:pt x="157" y="181"/>
                  </a:lnTo>
                  <a:lnTo>
                    <a:pt x="157" y="186"/>
                  </a:lnTo>
                  <a:lnTo>
                    <a:pt x="158" y="190"/>
                  </a:lnTo>
                  <a:lnTo>
                    <a:pt x="158" y="193"/>
                  </a:lnTo>
                  <a:lnTo>
                    <a:pt x="161" y="195"/>
                  </a:lnTo>
                  <a:lnTo>
                    <a:pt x="163" y="197"/>
                  </a:lnTo>
                  <a:lnTo>
                    <a:pt x="165" y="197"/>
                  </a:lnTo>
                  <a:lnTo>
                    <a:pt x="165" y="197"/>
                  </a:lnTo>
                  <a:lnTo>
                    <a:pt x="165" y="197"/>
                  </a:lnTo>
                  <a:lnTo>
                    <a:pt x="166" y="197"/>
                  </a:lnTo>
                  <a:lnTo>
                    <a:pt x="166" y="197"/>
                  </a:lnTo>
                  <a:lnTo>
                    <a:pt x="168" y="197"/>
                  </a:lnTo>
                  <a:lnTo>
                    <a:pt x="168" y="197"/>
                  </a:lnTo>
                  <a:lnTo>
                    <a:pt x="168" y="197"/>
                  </a:lnTo>
                  <a:lnTo>
                    <a:pt x="171" y="197"/>
                  </a:lnTo>
                  <a:lnTo>
                    <a:pt x="174" y="199"/>
                  </a:lnTo>
                  <a:lnTo>
                    <a:pt x="177" y="200"/>
                  </a:lnTo>
                  <a:lnTo>
                    <a:pt x="180" y="204"/>
                  </a:lnTo>
                  <a:lnTo>
                    <a:pt x="184" y="207"/>
                  </a:lnTo>
                  <a:lnTo>
                    <a:pt x="185" y="211"/>
                  </a:lnTo>
                  <a:lnTo>
                    <a:pt x="187" y="216"/>
                  </a:lnTo>
                  <a:lnTo>
                    <a:pt x="187" y="221"/>
                  </a:lnTo>
                  <a:lnTo>
                    <a:pt x="187" y="223"/>
                  </a:lnTo>
                  <a:lnTo>
                    <a:pt x="187" y="225"/>
                  </a:lnTo>
                  <a:lnTo>
                    <a:pt x="185" y="225"/>
                  </a:lnTo>
                  <a:lnTo>
                    <a:pt x="185" y="227"/>
                  </a:lnTo>
                  <a:lnTo>
                    <a:pt x="185" y="227"/>
                  </a:lnTo>
                  <a:lnTo>
                    <a:pt x="184" y="228"/>
                  </a:lnTo>
                  <a:lnTo>
                    <a:pt x="184" y="228"/>
                  </a:lnTo>
                  <a:lnTo>
                    <a:pt x="184" y="230"/>
                  </a:lnTo>
                  <a:lnTo>
                    <a:pt x="184" y="234"/>
                  </a:lnTo>
                  <a:lnTo>
                    <a:pt x="184" y="235"/>
                  </a:lnTo>
                  <a:lnTo>
                    <a:pt x="184" y="237"/>
                  </a:lnTo>
                  <a:lnTo>
                    <a:pt x="184" y="239"/>
                  </a:lnTo>
                  <a:lnTo>
                    <a:pt x="184" y="241"/>
                  </a:lnTo>
                  <a:lnTo>
                    <a:pt x="184" y="242"/>
                  </a:lnTo>
                  <a:lnTo>
                    <a:pt x="185" y="246"/>
                  </a:lnTo>
                  <a:lnTo>
                    <a:pt x="185" y="247"/>
                  </a:lnTo>
                  <a:lnTo>
                    <a:pt x="185" y="247"/>
                  </a:lnTo>
                  <a:lnTo>
                    <a:pt x="185" y="249"/>
                  </a:lnTo>
                  <a:lnTo>
                    <a:pt x="185" y="249"/>
                  </a:lnTo>
                  <a:lnTo>
                    <a:pt x="187" y="249"/>
                  </a:lnTo>
                  <a:lnTo>
                    <a:pt x="187" y="251"/>
                  </a:lnTo>
                  <a:lnTo>
                    <a:pt x="187" y="251"/>
                  </a:lnTo>
                  <a:lnTo>
                    <a:pt x="188" y="253"/>
                  </a:lnTo>
                  <a:lnTo>
                    <a:pt x="188" y="253"/>
                  </a:lnTo>
                  <a:lnTo>
                    <a:pt x="187" y="254"/>
                  </a:lnTo>
                  <a:lnTo>
                    <a:pt x="187" y="256"/>
                  </a:lnTo>
                  <a:lnTo>
                    <a:pt x="185" y="258"/>
                  </a:lnTo>
                  <a:lnTo>
                    <a:pt x="185" y="260"/>
                  </a:lnTo>
                  <a:lnTo>
                    <a:pt x="184" y="263"/>
                  </a:lnTo>
                  <a:lnTo>
                    <a:pt x="184" y="265"/>
                  </a:lnTo>
                  <a:lnTo>
                    <a:pt x="184" y="268"/>
                  </a:lnTo>
                  <a:lnTo>
                    <a:pt x="184" y="272"/>
                  </a:lnTo>
                  <a:lnTo>
                    <a:pt x="184" y="275"/>
                  </a:lnTo>
                  <a:lnTo>
                    <a:pt x="184" y="279"/>
                  </a:lnTo>
                  <a:lnTo>
                    <a:pt x="185" y="281"/>
                  </a:lnTo>
                  <a:lnTo>
                    <a:pt x="185" y="284"/>
                  </a:lnTo>
                  <a:lnTo>
                    <a:pt x="187" y="286"/>
                  </a:lnTo>
                  <a:lnTo>
                    <a:pt x="188" y="288"/>
                  </a:lnTo>
                  <a:lnTo>
                    <a:pt x="188" y="289"/>
                  </a:lnTo>
                  <a:lnTo>
                    <a:pt x="190" y="289"/>
                  </a:lnTo>
                  <a:lnTo>
                    <a:pt x="188" y="295"/>
                  </a:lnTo>
                  <a:lnTo>
                    <a:pt x="187" y="298"/>
                  </a:lnTo>
                  <a:lnTo>
                    <a:pt x="185" y="303"/>
                  </a:lnTo>
                  <a:lnTo>
                    <a:pt x="184" y="307"/>
                  </a:lnTo>
                  <a:lnTo>
                    <a:pt x="182" y="310"/>
                  </a:lnTo>
                  <a:lnTo>
                    <a:pt x="180" y="316"/>
                  </a:lnTo>
                  <a:lnTo>
                    <a:pt x="179" y="319"/>
                  </a:lnTo>
                  <a:lnTo>
                    <a:pt x="176" y="326"/>
                  </a:lnTo>
                  <a:lnTo>
                    <a:pt x="166" y="323"/>
                  </a:lnTo>
                  <a:lnTo>
                    <a:pt x="163" y="323"/>
                  </a:lnTo>
                  <a:lnTo>
                    <a:pt x="160" y="321"/>
                  </a:lnTo>
                  <a:lnTo>
                    <a:pt x="157" y="317"/>
                  </a:lnTo>
                  <a:lnTo>
                    <a:pt x="154" y="314"/>
                  </a:lnTo>
                  <a:lnTo>
                    <a:pt x="152" y="310"/>
                  </a:lnTo>
                  <a:lnTo>
                    <a:pt x="149" y="307"/>
                  </a:lnTo>
                  <a:lnTo>
                    <a:pt x="146" y="303"/>
                  </a:lnTo>
                  <a:lnTo>
                    <a:pt x="141" y="302"/>
                  </a:lnTo>
                  <a:lnTo>
                    <a:pt x="139" y="300"/>
                  </a:lnTo>
                  <a:lnTo>
                    <a:pt x="134" y="298"/>
                  </a:lnTo>
                  <a:lnTo>
                    <a:pt x="130" y="296"/>
                  </a:lnTo>
                  <a:lnTo>
                    <a:pt x="123" y="293"/>
                  </a:lnTo>
                  <a:lnTo>
                    <a:pt x="117" y="289"/>
                  </a:lnTo>
                  <a:lnTo>
                    <a:pt x="112" y="286"/>
                  </a:lnTo>
                  <a:lnTo>
                    <a:pt x="109" y="282"/>
                  </a:lnTo>
                  <a:lnTo>
                    <a:pt x="108" y="281"/>
                  </a:lnTo>
                  <a:lnTo>
                    <a:pt x="106" y="281"/>
                  </a:lnTo>
                  <a:lnTo>
                    <a:pt x="103" y="279"/>
                  </a:lnTo>
                  <a:lnTo>
                    <a:pt x="100" y="275"/>
                  </a:lnTo>
                  <a:lnTo>
                    <a:pt x="96" y="272"/>
                  </a:lnTo>
                  <a:lnTo>
                    <a:pt x="92" y="268"/>
                  </a:lnTo>
                  <a:lnTo>
                    <a:pt x="88" y="265"/>
                  </a:lnTo>
                  <a:lnTo>
                    <a:pt x="84" y="261"/>
                  </a:lnTo>
                  <a:lnTo>
                    <a:pt x="81" y="258"/>
                  </a:lnTo>
                  <a:lnTo>
                    <a:pt x="77" y="254"/>
                  </a:lnTo>
                  <a:lnTo>
                    <a:pt x="77" y="253"/>
                  </a:lnTo>
                  <a:lnTo>
                    <a:pt x="77" y="249"/>
                  </a:lnTo>
                  <a:lnTo>
                    <a:pt x="77" y="246"/>
                  </a:lnTo>
                  <a:lnTo>
                    <a:pt x="77" y="242"/>
                  </a:lnTo>
                  <a:lnTo>
                    <a:pt x="79" y="239"/>
                  </a:lnTo>
                  <a:lnTo>
                    <a:pt x="79" y="234"/>
                  </a:lnTo>
                  <a:lnTo>
                    <a:pt x="77" y="230"/>
                  </a:lnTo>
                  <a:lnTo>
                    <a:pt x="76" y="228"/>
                  </a:lnTo>
                  <a:lnTo>
                    <a:pt x="74" y="227"/>
                  </a:lnTo>
                  <a:lnTo>
                    <a:pt x="73" y="225"/>
                  </a:lnTo>
                  <a:lnTo>
                    <a:pt x="69" y="223"/>
                  </a:lnTo>
                  <a:lnTo>
                    <a:pt x="66" y="221"/>
                  </a:lnTo>
                  <a:lnTo>
                    <a:pt x="65" y="220"/>
                  </a:lnTo>
                  <a:lnTo>
                    <a:pt x="63" y="216"/>
                  </a:lnTo>
                  <a:lnTo>
                    <a:pt x="62" y="214"/>
                  </a:lnTo>
                  <a:lnTo>
                    <a:pt x="62" y="211"/>
                  </a:lnTo>
                  <a:lnTo>
                    <a:pt x="60" y="209"/>
                  </a:lnTo>
                  <a:lnTo>
                    <a:pt x="60" y="206"/>
                  </a:lnTo>
                  <a:lnTo>
                    <a:pt x="58" y="204"/>
                  </a:lnTo>
                  <a:lnTo>
                    <a:pt x="58" y="200"/>
                  </a:lnTo>
                  <a:lnTo>
                    <a:pt x="58" y="199"/>
                  </a:lnTo>
                  <a:lnTo>
                    <a:pt x="57" y="195"/>
                  </a:lnTo>
                  <a:lnTo>
                    <a:pt x="55" y="193"/>
                  </a:lnTo>
                  <a:lnTo>
                    <a:pt x="52" y="188"/>
                  </a:lnTo>
                  <a:lnTo>
                    <a:pt x="49" y="183"/>
                  </a:lnTo>
                  <a:lnTo>
                    <a:pt x="47" y="178"/>
                  </a:lnTo>
                  <a:lnTo>
                    <a:pt x="46" y="174"/>
                  </a:lnTo>
                  <a:lnTo>
                    <a:pt x="43" y="169"/>
                  </a:lnTo>
                  <a:lnTo>
                    <a:pt x="41" y="164"/>
                  </a:lnTo>
                  <a:lnTo>
                    <a:pt x="39" y="159"/>
                  </a:lnTo>
                  <a:lnTo>
                    <a:pt x="36" y="153"/>
                  </a:lnTo>
                  <a:lnTo>
                    <a:pt x="36" y="152"/>
                  </a:lnTo>
                  <a:lnTo>
                    <a:pt x="35" y="150"/>
                  </a:lnTo>
                  <a:lnTo>
                    <a:pt x="35" y="150"/>
                  </a:lnTo>
                  <a:lnTo>
                    <a:pt x="33" y="148"/>
                  </a:lnTo>
                  <a:lnTo>
                    <a:pt x="31" y="146"/>
                  </a:lnTo>
                  <a:lnTo>
                    <a:pt x="30" y="145"/>
                  </a:lnTo>
                  <a:lnTo>
                    <a:pt x="30" y="143"/>
                  </a:lnTo>
                  <a:lnTo>
                    <a:pt x="28" y="139"/>
                  </a:lnTo>
                  <a:lnTo>
                    <a:pt x="27" y="138"/>
                  </a:lnTo>
                  <a:lnTo>
                    <a:pt x="27" y="134"/>
                  </a:lnTo>
                  <a:lnTo>
                    <a:pt x="25" y="132"/>
                  </a:lnTo>
                  <a:lnTo>
                    <a:pt x="23" y="129"/>
                  </a:lnTo>
                  <a:lnTo>
                    <a:pt x="23" y="127"/>
                  </a:lnTo>
                  <a:lnTo>
                    <a:pt x="22" y="124"/>
                  </a:lnTo>
                  <a:lnTo>
                    <a:pt x="20" y="122"/>
                  </a:lnTo>
                  <a:lnTo>
                    <a:pt x="17" y="120"/>
                  </a:lnTo>
                  <a:lnTo>
                    <a:pt x="16" y="120"/>
                  </a:lnTo>
                  <a:lnTo>
                    <a:pt x="12" y="118"/>
                  </a:lnTo>
                  <a:lnTo>
                    <a:pt x="9" y="117"/>
                  </a:lnTo>
                  <a:lnTo>
                    <a:pt x="8" y="117"/>
                  </a:lnTo>
                  <a:lnTo>
                    <a:pt x="4" y="115"/>
                  </a:lnTo>
                  <a:lnTo>
                    <a:pt x="3" y="111"/>
                  </a:lnTo>
                  <a:lnTo>
                    <a:pt x="1" y="110"/>
                  </a:lnTo>
                  <a:lnTo>
                    <a:pt x="0" y="106"/>
                  </a:lnTo>
                  <a:lnTo>
                    <a:pt x="4" y="97"/>
                  </a:lnTo>
                  <a:lnTo>
                    <a:pt x="4" y="97"/>
                  </a:lnTo>
                  <a:lnTo>
                    <a:pt x="3" y="96"/>
                  </a:lnTo>
                  <a:lnTo>
                    <a:pt x="3" y="94"/>
                  </a:lnTo>
                  <a:lnTo>
                    <a:pt x="3" y="90"/>
                  </a:lnTo>
                  <a:lnTo>
                    <a:pt x="3" y="89"/>
                  </a:lnTo>
                  <a:lnTo>
                    <a:pt x="3" y="87"/>
                  </a:lnTo>
                  <a:lnTo>
                    <a:pt x="3" y="83"/>
                  </a:lnTo>
                  <a:lnTo>
                    <a:pt x="3" y="82"/>
                  </a:lnTo>
                  <a:lnTo>
                    <a:pt x="3" y="77"/>
                  </a:lnTo>
                  <a:lnTo>
                    <a:pt x="4" y="73"/>
                  </a:lnTo>
                  <a:lnTo>
                    <a:pt x="4" y="71"/>
                  </a:lnTo>
                  <a:lnTo>
                    <a:pt x="8" y="70"/>
                  </a:lnTo>
                  <a:lnTo>
                    <a:pt x="9" y="68"/>
                  </a:lnTo>
                  <a:lnTo>
                    <a:pt x="11" y="66"/>
                  </a:lnTo>
                  <a:lnTo>
                    <a:pt x="14" y="64"/>
                  </a:lnTo>
                  <a:lnTo>
                    <a:pt x="16" y="61"/>
                  </a:lnTo>
                  <a:lnTo>
                    <a:pt x="17" y="63"/>
                  </a:lnTo>
                  <a:lnTo>
                    <a:pt x="17" y="64"/>
                  </a:lnTo>
                  <a:lnTo>
                    <a:pt x="17" y="64"/>
                  </a:lnTo>
                  <a:lnTo>
                    <a:pt x="17" y="66"/>
                  </a:lnTo>
                  <a:lnTo>
                    <a:pt x="19" y="66"/>
                  </a:lnTo>
                  <a:lnTo>
                    <a:pt x="19" y="68"/>
                  </a:lnTo>
                  <a:lnTo>
                    <a:pt x="19" y="68"/>
                  </a:lnTo>
                  <a:lnTo>
                    <a:pt x="20" y="68"/>
                  </a:lnTo>
                  <a:lnTo>
                    <a:pt x="20" y="70"/>
                  </a:lnTo>
                  <a:lnTo>
                    <a:pt x="20" y="70"/>
                  </a:lnTo>
                  <a:lnTo>
                    <a:pt x="20" y="71"/>
                  </a:lnTo>
                  <a:lnTo>
                    <a:pt x="20" y="73"/>
                  </a:lnTo>
                  <a:lnTo>
                    <a:pt x="20" y="73"/>
                  </a:lnTo>
                  <a:lnTo>
                    <a:pt x="20" y="75"/>
                  </a:lnTo>
                  <a:lnTo>
                    <a:pt x="20" y="75"/>
                  </a:lnTo>
                  <a:lnTo>
                    <a:pt x="20" y="77"/>
                  </a:lnTo>
                  <a:lnTo>
                    <a:pt x="20" y="77"/>
                  </a:lnTo>
                  <a:lnTo>
                    <a:pt x="22" y="78"/>
                  </a:lnTo>
                  <a:lnTo>
                    <a:pt x="25" y="80"/>
                  </a:lnTo>
                  <a:lnTo>
                    <a:pt x="27" y="82"/>
                  </a:lnTo>
                  <a:lnTo>
                    <a:pt x="30" y="85"/>
                  </a:lnTo>
                  <a:lnTo>
                    <a:pt x="33" y="87"/>
                  </a:lnTo>
                  <a:lnTo>
                    <a:pt x="35" y="89"/>
                  </a:lnTo>
                  <a:lnTo>
                    <a:pt x="36" y="89"/>
                  </a:lnTo>
                  <a:lnTo>
                    <a:pt x="38" y="89"/>
                  </a:lnTo>
                  <a:lnTo>
                    <a:pt x="39" y="87"/>
                  </a:lnTo>
                  <a:lnTo>
                    <a:pt x="41" y="85"/>
                  </a:lnTo>
                  <a:lnTo>
                    <a:pt x="43" y="83"/>
                  </a:lnTo>
                  <a:lnTo>
                    <a:pt x="43" y="82"/>
                  </a:lnTo>
                  <a:lnTo>
                    <a:pt x="44" y="80"/>
                  </a:lnTo>
                  <a:lnTo>
                    <a:pt x="44" y="78"/>
                  </a:lnTo>
                  <a:lnTo>
                    <a:pt x="46" y="77"/>
                  </a:lnTo>
                  <a:lnTo>
                    <a:pt x="46" y="71"/>
                  </a:lnTo>
                  <a:lnTo>
                    <a:pt x="47" y="68"/>
                  </a:lnTo>
                  <a:lnTo>
                    <a:pt x="49" y="64"/>
                  </a:lnTo>
                  <a:lnTo>
                    <a:pt x="52" y="61"/>
                  </a:lnTo>
                  <a:lnTo>
                    <a:pt x="54" y="57"/>
                  </a:lnTo>
                  <a:lnTo>
                    <a:pt x="57" y="56"/>
                  </a:lnTo>
                  <a:lnTo>
                    <a:pt x="58" y="54"/>
                  </a:lnTo>
                  <a:lnTo>
                    <a:pt x="60" y="52"/>
                  </a:lnTo>
                  <a:lnTo>
                    <a:pt x="65" y="49"/>
                  </a:lnTo>
                  <a:lnTo>
                    <a:pt x="69" y="47"/>
                  </a:lnTo>
                  <a:lnTo>
                    <a:pt x="73" y="43"/>
                  </a:lnTo>
                  <a:lnTo>
                    <a:pt x="77" y="40"/>
                  </a:lnTo>
                  <a:lnTo>
                    <a:pt x="81" y="36"/>
                  </a:lnTo>
                  <a:lnTo>
                    <a:pt x="84" y="31"/>
                  </a:lnTo>
                  <a:lnTo>
                    <a:pt x="85" y="28"/>
                  </a:lnTo>
                  <a:lnTo>
                    <a:pt x="85" y="22"/>
                  </a:lnTo>
                  <a:lnTo>
                    <a:pt x="85" y="19"/>
                  </a:lnTo>
                  <a:lnTo>
                    <a:pt x="85" y="15"/>
                  </a:lnTo>
                  <a:lnTo>
                    <a:pt x="84" y="12"/>
                  </a:lnTo>
                  <a:lnTo>
                    <a:pt x="84" y="8"/>
                  </a:lnTo>
                  <a:lnTo>
                    <a:pt x="82" y="5"/>
                  </a:lnTo>
                  <a:lnTo>
                    <a:pt x="81" y="3"/>
                  </a:lnTo>
                  <a:lnTo>
                    <a:pt x="81" y="1"/>
                  </a:lnTo>
                  <a:lnTo>
                    <a:pt x="81" y="0"/>
                  </a:lnTo>
                  <a:lnTo>
                    <a:pt x="84" y="1"/>
                  </a:lnTo>
                  <a:lnTo>
                    <a:pt x="87" y="3"/>
                  </a:lnTo>
                  <a:lnTo>
                    <a:pt x="90" y="5"/>
                  </a:lnTo>
                  <a:lnTo>
                    <a:pt x="93" y="7"/>
                  </a:lnTo>
                  <a:lnTo>
                    <a:pt x="96" y="10"/>
                  </a:lnTo>
                  <a:lnTo>
                    <a:pt x="98" y="12"/>
                  </a:lnTo>
                  <a:lnTo>
                    <a:pt x="101" y="15"/>
                  </a:lnTo>
                  <a:lnTo>
                    <a:pt x="104" y="19"/>
                  </a:lnTo>
                  <a:lnTo>
                    <a:pt x="108" y="22"/>
                  </a:lnTo>
                  <a:lnTo>
                    <a:pt x="109" y="26"/>
                  </a:lnTo>
                  <a:lnTo>
                    <a:pt x="112" y="31"/>
                  </a:lnTo>
                  <a:lnTo>
                    <a:pt x="115" y="36"/>
                  </a:lnTo>
                  <a:lnTo>
                    <a:pt x="117" y="40"/>
                  </a:lnTo>
                  <a:lnTo>
                    <a:pt x="120" y="43"/>
                  </a:lnTo>
                  <a:lnTo>
                    <a:pt x="123" y="45"/>
                  </a:lnTo>
                  <a:lnTo>
                    <a:pt x="128" y="47"/>
                  </a:lnTo>
                  <a:lnTo>
                    <a:pt x="130" y="45"/>
                  </a:lnTo>
                  <a:lnTo>
                    <a:pt x="133" y="45"/>
                  </a:lnTo>
                  <a:lnTo>
                    <a:pt x="136" y="45"/>
                  </a:lnTo>
                  <a:lnTo>
                    <a:pt x="138" y="45"/>
                  </a:lnTo>
                  <a:lnTo>
                    <a:pt x="141" y="43"/>
                  </a:lnTo>
                  <a:lnTo>
                    <a:pt x="142" y="43"/>
                  </a:lnTo>
                  <a:lnTo>
                    <a:pt x="144" y="43"/>
                  </a:lnTo>
                  <a:lnTo>
                    <a:pt x="147" y="42"/>
                  </a:lnTo>
                  <a:lnTo>
                    <a:pt x="147" y="42"/>
                  </a:lnTo>
                  <a:lnTo>
                    <a:pt x="149" y="43"/>
                  </a:lnTo>
                  <a:lnTo>
                    <a:pt x="150" y="43"/>
                  </a:lnTo>
                  <a:lnTo>
                    <a:pt x="150" y="43"/>
                  </a:lnTo>
                  <a:lnTo>
                    <a:pt x="152" y="43"/>
                  </a:lnTo>
                  <a:lnTo>
                    <a:pt x="152" y="43"/>
                  </a:lnTo>
                  <a:lnTo>
                    <a:pt x="154" y="43"/>
                  </a:lnTo>
                  <a:lnTo>
                    <a:pt x="155" y="42"/>
                  </a:lnTo>
                  <a:lnTo>
                    <a:pt x="155" y="43"/>
                  </a:lnTo>
                  <a:lnTo>
                    <a:pt x="155" y="45"/>
                  </a:lnTo>
                  <a:lnTo>
                    <a:pt x="157" y="47"/>
                  </a:lnTo>
                  <a:lnTo>
                    <a:pt x="157" y="49"/>
                  </a:lnTo>
                  <a:lnTo>
                    <a:pt x="157" y="50"/>
                  </a:lnTo>
                  <a:lnTo>
                    <a:pt x="158" y="52"/>
                  </a:lnTo>
                  <a:lnTo>
                    <a:pt x="158" y="52"/>
                  </a:lnTo>
                  <a:lnTo>
                    <a:pt x="158" y="54"/>
                  </a:lnTo>
                  <a:lnTo>
                    <a:pt x="158" y="56"/>
                  </a:lnTo>
                  <a:lnTo>
                    <a:pt x="157" y="56"/>
                  </a:lnTo>
                  <a:lnTo>
                    <a:pt x="157" y="57"/>
                  </a:lnTo>
                  <a:lnTo>
                    <a:pt x="155" y="57"/>
                  </a:lnTo>
                  <a:lnTo>
                    <a:pt x="154" y="59"/>
                  </a:lnTo>
                  <a:lnTo>
                    <a:pt x="152" y="59"/>
                  </a:lnTo>
                  <a:lnTo>
                    <a:pt x="152" y="61"/>
                  </a:lnTo>
                  <a:lnTo>
                    <a:pt x="152" y="63"/>
                  </a:lnTo>
                  <a:lnTo>
                    <a:pt x="152" y="66"/>
                  </a:lnTo>
                  <a:lnTo>
                    <a:pt x="152" y="68"/>
                  </a:lnTo>
                  <a:lnTo>
                    <a:pt x="152" y="70"/>
                  </a:lnTo>
                  <a:lnTo>
                    <a:pt x="152" y="70"/>
                  </a:lnTo>
                  <a:lnTo>
                    <a:pt x="152" y="71"/>
                  </a:lnTo>
                  <a:lnTo>
                    <a:pt x="154" y="71"/>
                  </a:lnTo>
                  <a:lnTo>
                    <a:pt x="154" y="73"/>
                  </a:lnTo>
                  <a:lnTo>
                    <a:pt x="155" y="7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2" name="Freeform 520"/>
            <p:cNvSpPr>
              <a:spLocks/>
            </p:cNvSpPr>
            <p:nvPr/>
          </p:nvSpPr>
          <p:spPr bwMode="auto">
            <a:xfrm>
              <a:off x="1740784" y="3902583"/>
              <a:ext cx="181582" cy="228658"/>
            </a:xfrm>
            <a:custGeom>
              <a:avLst/>
              <a:gdLst/>
              <a:ahLst/>
              <a:cxnLst>
                <a:cxn ang="0">
                  <a:pos x="78" y="23"/>
                </a:cxn>
                <a:cxn ang="0">
                  <a:pos x="76" y="23"/>
                </a:cxn>
                <a:cxn ang="0">
                  <a:pos x="75" y="23"/>
                </a:cxn>
                <a:cxn ang="0">
                  <a:pos x="73" y="23"/>
                </a:cxn>
                <a:cxn ang="0">
                  <a:pos x="72" y="23"/>
                </a:cxn>
                <a:cxn ang="0">
                  <a:pos x="70" y="23"/>
                </a:cxn>
                <a:cxn ang="0">
                  <a:pos x="68" y="23"/>
                </a:cxn>
                <a:cxn ang="0">
                  <a:pos x="67" y="23"/>
                </a:cxn>
                <a:cxn ang="0">
                  <a:pos x="62" y="23"/>
                </a:cxn>
                <a:cxn ang="0">
                  <a:pos x="54" y="18"/>
                </a:cxn>
                <a:cxn ang="0">
                  <a:pos x="45" y="11"/>
                </a:cxn>
                <a:cxn ang="0">
                  <a:pos x="37" y="4"/>
                </a:cxn>
                <a:cxn ang="0">
                  <a:pos x="32" y="4"/>
                </a:cxn>
                <a:cxn ang="0">
                  <a:pos x="30" y="7"/>
                </a:cxn>
                <a:cxn ang="0">
                  <a:pos x="29" y="11"/>
                </a:cxn>
                <a:cxn ang="0">
                  <a:pos x="26" y="11"/>
                </a:cxn>
                <a:cxn ang="0">
                  <a:pos x="21" y="18"/>
                </a:cxn>
                <a:cxn ang="0">
                  <a:pos x="13" y="28"/>
                </a:cxn>
                <a:cxn ang="0">
                  <a:pos x="5" y="42"/>
                </a:cxn>
                <a:cxn ang="0">
                  <a:pos x="0" y="54"/>
                </a:cxn>
                <a:cxn ang="0">
                  <a:pos x="0" y="63"/>
                </a:cxn>
                <a:cxn ang="0">
                  <a:pos x="2" y="66"/>
                </a:cxn>
                <a:cxn ang="0">
                  <a:pos x="5" y="70"/>
                </a:cxn>
                <a:cxn ang="0">
                  <a:pos x="10" y="72"/>
                </a:cxn>
                <a:cxn ang="0">
                  <a:pos x="13" y="72"/>
                </a:cxn>
                <a:cxn ang="0">
                  <a:pos x="15" y="70"/>
                </a:cxn>
                <a:cxn ang="0">
                  <a:pos x="18" y="68"/>
                </a:cxn>
                <a:cxn ang="0">
                  <a:pos x="19" y="68"/>
                </a:cxn>
                <a:cxn ang="0">
                  <a:pos x="21" y="72"/>
                </a:cxn>
                <a:cxn ang="0">
                  <a:pos x="19" y="75"/>
                </a:cxn>
                <a:cxn ang="0">
                  <a:pos x="18" y="79"/>
                </a:cxn>
                <a:cxn ang="0">
                  <a:pos x="16" y="82"/>
                </a:cxn>
                <a:cxn ang="0">
                  <a:pos x="15" y="86"/>
                </a:cxn>
                <a:cxn ang="0">
                  <a:pos x="16" y="87"/>
                </a:cxn>
                <a:cxn ang="0">
                  <a:pos x="18" y="89"/>
                </a:cxn>
                <a:cxn ang="0">
                  <a:pos x="18" y="91"/>
                </a:cxn>
                <a:cxn ang="0">
                  <a:pos x="19" y="93"/>
                </a:cxn>
                <a:cxn ang="0">
                  <a:pos x="19" y="94"/>
                </a:cxn>
                <a:cxn ang="0">
                  <a:pos x="19" y="96"/>
                </a:cxn>
                <a:cxn ang="0">
                  <a:pos x="19" y="98"/>
                </a:cxn>
                <a:cxn ang="0">
                  <a:pos x="19" y="100"/>
                </a:cxn>
                <a:cxn ang="0">
                  <a:pos x="24" y="103"/>
                </a:cxn>
                <a:cxn ang="0">
                  <a:pos x="29" y="108"/>
                </a:cxn>
                <a:cxn ang="0">
                  <a:pos x="34" y="112"/>
                </a:cxn>
                <a:cxn ang="0">
                  <a:pos x="37" y="112"/>
                </a:cxn>
                <a:cxn ang="0">
                  <a:pos x="40" y="108"/>
                </a:cxn>
                <a:cxn ang="0">
                  <a:pos x="42" y="105"/>
                </a:cxn>
                <a:cxn ang="0">
                  <a:pos x="43" y="101"/>
                </a:cxn>
                <a:cxn ang="0">
                  <a:pos x="45" y="94"/>
                </a:cxn>
                <a:cxn ang="0">
                  <a:pos x="48" y="87"/>
                </a:cxn>
                <a:cxn ang="0">
                  <a:pos x="53" y="80"/>
                </a:cxn>
                <a:cxn ang="0">
                  <a:pos x="57" y="77"/>
                </a:cxn>
                <a:cxn ang="0">
                  <a:pos x="64" y="72"/>
                </a:cxn>
                <a:cxn ang="0">
                  <a:pos x="72" y="66"/>
                </a:cxn>
                <a:cxn ang="0">
                  <a:pos x="80" y="59"/>
                </a:cxn>
                <a:cxn ang="0">
                  <a:pos x="84" y="51"/>
                </a:cxn>
                <a:cxn ang="0">
                  <a:pos x="84" y="42"/>
                </a:cxn>
                <a:cxn ang="0">
                  <a:pos x="83" y="35"/>
                </a:cxn>
                <a:cxn ang="0">
                  <a:pos x="81" y="28"/>
                </a:cxn>
                <a:cxn ang="0">
                  <a:pos x="80" y="24"/>
                </a:cxn>
              </a:cxnLst>
              <a:rect l="0" t="0" r="r" b="b"/>
              <a:pathLst>
                <a:path w="84" h="112">
                  <a:moveTo>
                    <a:pt x="80" y="23"/>
                  </a:moveTo>
                  <a:lnTo>
                    <a:pt x="78" y="23"/>
                  </a:lnTo>
                  <a:lnTo>
                    <a:pt x="78" y="23"/>
                  </a:lnTo>
                  <a:lnTo>
                    <a:pt x="76" y="23"/>
                  </a:lnTo>
                  <a:lnTo>
                    <a:pt x="76" y="23"/>
                  </a:lnTo>
                  <a:lnTo>
                    <a:pt x="75" y="23"/>
                  </a:lnTo>
                  <a:lnTo>
                    <a:pt x="75" y="23"/>
                  </a:lnTo>
                  <a:lnTo>
                    <a:pt x="73" y="23"/>
                  </a:lnTo>
                  <a:lnTo>
                    <a:pt x="73" y="23"/>
                  </a:lnTo>
                  <a:lnTo>
                    <a:pt x="72" y="23"/>
                  </a:lnTo>
                  <a:lnTo>
                    <a:pt x="70" y="23"/>
                  </a:lnTo>
                  <a:lnTo>
                    <a:pt x="70" y="23"/>
                  </a:lnTo>
                  <a:lnTo>
                    <a:pt x="68" y="23"/>
                  </a:lnTo>
                  <a:lnTo>
                    <a:pt x="68" y="23"/>
                  </a:lnTo>
                  <a:lnTo>
                    <a:pt x="67" y="23"/>
                  </a:lnTo>
                  <a:lnTo>
                    <a:pt x="67" y="23"/>
                  </a:lnTo>
                  <a:lnTo>
                    <a:pt x="65" y="23"/>
                  </a:lnTo>
                  <a:lnTo>
                    <a:pt x="62" y="23"/>
                  </a:lnTo>
                  <a:lnTo>
                    <a:pt x="57" y="19"/>
                  </a:lnTo>
                  <a:lnTo>
                    <a:pt x="54" y="18"/>
                  </a:lnTo>
                  <a:lnTo>
                    <a:pt x="49" y="14"/>
                  </a:lnTo>
                  <a:lnTo>
                    <a:pt x="45" y="11"/>
                  </a:lnTo>
                  <a:lnTo>
                    <a:pt x="40" y="5"/>
                  </a:lnTo>
                  <a:lnTo>
                    <a:pt x="37" y="4"/>
                  </a:lnTo>
                  <a:lnTo>
                    <a:pt x="32" y="0"/>
                  </a:lnTo>
                  <a:lnTo>
                    <a:pt x="32" y="4"/>
                  </a:lnTo>
                  <a:lnTo>
                    <a:pt x="32" y="5"/>
                  </a:lnTo>
                  <a:lnTo>
                    <a:pt x="30" y="7"/>
                  </a:lnTo>
                  <a:lnTo>
                    <a:pt x="30" y="9"/>
                  </a:lnTo>
                  <a:lnTo>
                    <a:pt x="29" y="11"/>
                  </a:lnTo>
                  <a:lnTo>
                    <a:pt x="27" y="11"/>
                  </a:lnTo>
                  <a:lnTo>
                    <a:pt x="26" y="11"/>
                  </a:lnTo>
                  <a:lnTo>
                    <a:pt x="24" y="12"/>
                  </a:lnTo>
                  <a:lnTo>
                    <a:pt x="21" y="18"/>
                  </a:lnTo>
                  <a:lnTo>
                    <a:pt x="18" y="23"/>
                  </a:lnTo>
                  <a:lnTo>
                    <a:pt x="13" y="28"/>
                  </a:lnTo>
                  <a:lnTo>
                    <a:pt x="10" y="35"/>
                  </a:lnTo>
                  <a:lnTo>
                    <a:pt x="5" y="42"/>
                  </a:lnTo>
                  <a:lnTo>
                    <a:pt x="3" y="47"/>
                  </a:lnTo>
                  <a:lnTo>
                    <a:pt x="0" y="54"/>
                  </a:lnTo>
                  <a:lnTo>
                    <a:pt x="0" y="59"/>
                  </a:lnTo>
                  <a:lnTo>
                    <a:pt x="0" y="63"/>
                  </a:lnTo>
                  <a:lnTo>
                    <a:pt x="0" y="65"/>
                  </a:lnTo>
                  <a:lnTo>
                    <a:pt x="2" y="66"/>
                  </a:lnTo>
                  <a:lnTo>
                    <a:pt x="3" y="68"/>
                  </a:lnTo>
                  <a:lnTo>
                    <a:pt x="5" y="70"/>
                  </a:lnTo>
                  <a:lnTo>
                    <a:pt x="7" y="70"/>
                  </a:lnTo>
                  <a:lnTo>
                    <a:pt x="10" y="72"/>
                  </a:lnTo>
                  <a:lnTo>
                    <a:pt x="11" y="72"/>
                  </a:lnTo>
                  <a:lnTo>
                    <a:pt x="13" y="72"/>
                  </a:lnTo>
                  <a:lnTo>
                    <a:pt x="15" y="70"/>
                  </a:lnTo>
                  <a:lnTo>
                    <a:pt x="15" y="70"/>
                  </a:lnTo>
                  <a:lnTo>
                    <a:pt x="16" y="68"/>
                  </a:lnTo>
                  <a:lnTo>
                    <a:pt x="18" y="68"/>
                  </a:lnTo>
                  <a:lnTo>
                    <a:pt x="19" y="68"/>
                  </a:lnTo>
                  <a:lnTo>
                    <a:pt x="19" y="68"/>
                  </a:lnTo>
                  <a:lnTo>
                    <a:pt x="21" y="70"/>
                  </a:lnTo>
                  <a:lnTo>
                    <a:pt x="21" y="72"/>
                  </a:lnTo>
                  <a:lnTo>
                    <a:pt x="19" y="73"/>
                  </a:lnTo>
                  <a:lnTo>
                    <a:pt x="19" y="75"/>
                  </a:lnTo>
                  <a:lnTo>
                    <a:pt x="18" y="77"/>
                  </a:lnTo>
                  <a:lnTo>
                    <a:pt x="18" y="79"/>
                  </a:lnTo>
                  <a:lnTo>
                    <a:pt x="16" y="80"/>
                  </a:lnTo>
                  <a:lnTo>
                    <a:pt x="16" y="82"/>
                  </a:lnTo>
                  <a:lnTo>
                    <a:pt x="15" y="84"/>
                  </a:lnTo>
                  <a:lnTo>
                    <a:pt x="15" y="86"/>
                  </a:lnTo>
                  <a:lnTo>
                    <a:pt x="16" y="87"/>
                  </a:lnTo>
                  <a:lnTo>
                    <a:pt x="16" y="87"/>
                  </a:lnTo>
                  <a:lnTo>
                    <a:pt x="16" y="89"/>
                  </a:lnTo>
                  <a:lnTo>
                    <a:pt x="18" y="89"/>
                  </a:lnTo>
                  <a:lnTo>
                    <a:pt x="18" y="91"/>
                  </a:lnTo>
                  <a:lnTo>
                    <a:pt x="18" y="91"/>
                  </a:lnTo>
                  <a:lnTo>
                    <a:pt x="19" y="91"/>
                  </a:lnTo>
                  <a:lnTo>
                    <a:pt x="19" y="93"/>
                  </a:lnTo>
                  <a:lnTo>
                    <a:pt x="19" y="93"/>
                  </a:lnTo>
                  <a:lnTo>
                    <a:pt x="19" y="94"/>
                  </a:lnTo>
                  <a:lnTo>
                    <a:pt x="19" y="96"/>
                  </a:lnTo>
                  <a:lnTo>
                    <a:pt x="19" y="96"/>
                  </a:lnTo>
                  <a:lnTo>
                    <a:pt x="19" y="98"/>
                  </a:lnTo>
                  <a:lnTo>
                    <a:pt x="19" y="98"/>
                  </a:lnTo>
                  <a:lnTo>
                    <a:pt x="19" y="100"/>
                  </a:lnTo>
                  <a:lnTo>
                    <a:pt x="19" y="100"/>
                  </a:lnTo>
                  <a:lnTo>
                    <a:pt x="21" y="101"/>
                  </a:lnTo>
                  <a:lnTo>
                    <a:pt x="24" y="103"/>
                  </a:lnTo>
                  <a:lnTo>
                    <a:pt x="26" y="105"/>
                  </a:lnTo>
                  <a:lnTo>
                    <a:pt x="29" y="108"/>
                  </a:lnTo>
                  <a:lnTo>
                    <a:pt x="32" y="110"/>
                  </a:lnTo>
                  <a:lnTo>
                    <a:pt x="34" y="112"/>
                  </a:lnTo>
                  <a:lnTo>
                    <a:pt x="35" y="112"/>
                  </a:lnTo>
                  <a:lnTo>
                    <a:pt x="37" y="112"/>
                  </a:lnTo>
                  <a:lnTo>
                    <a:pt x="38" y="110"/>
                  </a:lnTo>
                  <a:lnTo>
                    <a:pt x="40" y="108"/>
                  </a:lnTo>
                  <a:lnTo>
                    <a:pt x="42" y="106"/>
                  </a:lnTo>
                  <a:lnTo>
                    <a:pt x="42" y="105"/>
                  </a:lnTo>
                  <a:lnTo>
                    <a:pt x="43" y="103"/>
                  </a:lnTo>
                  <a:lnTo>
                    <a:pt x="43" y="101"/>
                  </a:lnTo>
                  <a:lnTo>
                    <a:pt x="45" y="100"/>
                  </a:lnTo>
                  <a:lnTo>
                    <a:pt x="45" y="94"/>
                  </a:lnTo>
                  <a:lnTo>
                    <a:pt x="46" y="91"/>
                  </a:lnTo>
                  <a:lnTo>
                    <a:pt x="48" y="87"/>
                  </a:lnTo>
                  <a:lnTo>
                    <a:pt x="51" y="84"/>
                  </a:lnTo>
                  <a:lnTo>
                    <a:pt x="53" y="80"/>
                  </a:lnTo>
                  <a:lnTo>
                    <a:pt x="56" y="79"/>
                  </a:lnTo>
                  <a:lnTo>
                    <a:pt x="57" y="77"/>
                  </a:lnTo>
                  <a:lnTo>
                    <a:pt x="59" y="75"/>
                  </a:lnTo>
                  <a:lnTo>
                    <a:pt x="64" y="72"/>
                  </a:lnTo>
                  <a:lnTo>
                    <a:pt x="68" y="70"/>
                  </a:lnTo>
                  <a:lnTo>
                    <a:pt x="72" y="66"/>
                  </a:lnTo>
                  <a:lnTo>
                    <a:pt x="76" y="63"/>
                  </a:lnTo>
                  <a:lnTo>
                    <a:pt x="80" y="59"/>
                  </a:lnTo>
                  <a:lnTo>
                    <a:pt x="83" y="54"/>
                  </a:lnTo>
                  <a:lnTo>
                    <a:pt x="84" y="51"/>
                  </a:lnTo>
                  <a:lnTo>
                    <a:pt x="84" y="45"/>
                  </a:lnTo>
                  <a:lnTo>
                    <a:pt x="84" y="42"/>
                  </a:lnTo>
                  <a:lnTo>
                    <a:pt x="84" y="38"/>
                  </a:lnTo>
                  <a:lnTo>
                    <a:pt x="83" y="35"/>
                  </a:lnTo>
                  <a:lnTo>
                    <a:pt x="83" y="31"/>
                  </a:lnTo>
                  <a:lnTo>
                    <a:pt x="81" y="28"/>
                  </a:lnTo>
                  <a:lnTo>
                    <a:pt x="80" y="26"/>
                  </a:lnTo>
                  <a:lnTo>
                    <a:pt x="80" y="24"/>
                  </a:lnTo>
                  <a:lnTo>
                    <a:pt x="80"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3" name="Freeform 521"/>
            <p:cNvSpPr>
              <a:spLocks/>
            </p:cNvSpPr>
            <p:nvPr/>
          </p:nvSpPr>
          <p:spPr bwMode="auto">
            <a:xfrm>
              <a:off x="2656031" y="3949354"/>
              <a:ext cx="100879" cy="60629"/>
            </a:xfrm>
            <a:custGeom>
              <a:avLst/>
              <a:gdLst/>
              <a:ahLst/>
              <a:cxnLst>
                <a:cxn ang="0">
                  <a:pos x="38" y="5"/>
                </a:cxn>
                <a:cxn ang="0">
                  <a:pos x="36" y="5"/>
                </a:cxn>
                <a:cxn ang="0">
                  <a:pos x="34" y="5"/>
                </a:cxn>
                <a:cxn ang="0">
                  <a:pos x="33" y="3"/>
                </a:cxn>
                <a:cxn ang="0">
                  <a:pos x="33" y="3"/>
                </a:cxn>
                <a:cxn ang="0">
                  <a:pos x="31" y="3"/>
                </a:cxn>
                <a:cxn ang="0">
                  <a:pos x="30" y="1"/>
                </a:cxn>
                <a:cxn ang="0">
                  <a:pos x="28" y="1"/>
                </a:cxn>
                <a:cxn ang="0">
                  <a:pos x="27" y="1"/>
                </a:cxn>
                <a:cxn ang="0">
                  <a:pos x="23" y="1"/>
                </a:cxn>
                <a:cxn ang="0">
                  <a:pos x="20" y="1"/>
                </a:cxn>
                <a:cxn ang="0">
                  <a:pos x="17" y="0"/>
                </a:cxn>
                <a:cxn ang="0">
                  <a:pos x="15" y="0"/>
                </a:cxn>
                <a:cxn ang="0">
                  <a:pos x="12" y="0"/>
                </a:cxn>
                <a:cxn ang="0">
                  <a:pos x="11" y="0"/>
                </a:cxn>
                <a:cxn ang="0">
                  <a:pos x="9" y="1"/>
                </a:cxn>
                <a:cxn ang="0">
                  <a:pos x="9" y="3"/>
                </a:cxn>
                <a:cxn ang="0">
                  <a:pos x="7" y="5"/>
                </a:cxn>
                <a:cxn ang="0">
                  <a:pos x="7" y="7"/>
                </a:cxn>
                <a:cxn ang="0">
                  <a:pos x="6" y="8"/>
                </a:cxn>
                <a:cxn ang="0">
                  <a:pos x="4" y="12"/>
                </a:cxn>
                <a:cxn ang="0">
                  <a:pos x="3" y="14"/>
                </a:cxn>
                <a:cxn ang="0">
                  <a:pos x="1" y="17"/>
                </a:cxn>
                <a:cxn ang="0">
                  <a:pos x="1" y="19"/>
                </a:cxn>
                <a:cxn ang="0">
                  <a:pos x="0" y="21"/>
                </a:cxn>
                <a:cxn ang="0">
                  <a:pos x="4" y="21"/>
                </a:cxn>
                <a:cxn ang="0">
                  <a:pos x="6" y="21"/>
                </a:cxn>
                <a:cxn ang="0">
                  <a:pos x="9" y="22"/>
                </a:cxn>
                <a:cxn ang="0">
                  <a:pos x="11" y="24"/>
                </a:cxn>
                <a:cxn ang="0">
                  <a:pos x="11" y="26"/>
                </a:cxn>
                <a:cxn ang="0">
                  <a:pos x="14" y="28"/>
                </a:cxn>
                <a:cxn ang="0">
                  <a:pos x="15" y="29"/>
                </a:cxn>
                <a:cxn ang="0">
                  <a:pos x="19" y="29"/>
                </a:cxn>
                <a:cxn ang="0">
                  <a:pos x="23" y="29"/>
                </a:cxn>
                <a:cxn ang="0">
                  <a:pos x="27" y="29"/>
                </a:cxn>
                <a:cxn ang="0">
                  <a:pos x="30" y="29"/>
                </a:cxn>
                <a:cxn ang="0">
                  <a:pos x="31" y="29"/>
                </a:cxn>
                <a:cxn ang="0">
                  <a:pos x="34" y="28"/>
                </a:cxn>
                <a:cxn ang="0">
                  <a:pos x="36" y="26"/>
                </a:cxn>
                <a:cxn ang="0">
                  <a:pos x="36" y="24"/>
                </a:cxn>
                <a:cxn ang="0">
                  <a:pos x="38" y="21"/>
                </a:cxn>
                <a:cxn ang="0">
                  <a:pos x="46" y="7"/>
                </a:cxn>
                <a:cxn ang="0">
                  <a:pos x="38" y="5"/>
                </a:cxn>
              </a:cxnLst>
              <a:rect l="0" t="0" r="r" b="b"/>
              <a:pathLst>
                <a:path w="46" h="29">
                  <a:moveTo>
                    <a:pt x="38" y="5"/>
                  </a:moveTo>
                  <a:lnTo>
                    <a:pt x="36" y="5"/>
                  </a:lnTo>
                  <a:lnTo>
                    <a:pt x="34" y="5"/>
                  </a:lnTo>
                  <a:lnTo>
                    <a:pt x="33" y="3"/>
                  </a:lnTo>
                  <a:lnTo>
                    <a:pt x="33" y="3"/>
                  </a:lnTo>
                  <a:lnTo>
                    <a:pt x="31" y="3"/>
                  </a:lnTo>
                  <a:lnTo>
                    <a:pt x="30" y="1"/>
                  </a:lnTo>
                  <a:lnTo>
                    <a:pt x="28" y="1"/>
                  </a:lnTo>
                  <a:lnTo>
                    <a:pt x="27" y="1"/>
                  </a:lnTo>
                  <a:lnTo>
                    <a:pt x="23" y="1"/>
                  </a:lnTo>
                  <a:lnTo>
                    <a:pt x="20" y="1"/>
                  </a:lnTo>
                  <a:lnTo>
                    <a:pt x="17" y="0"/>
                  </a:lnTo>
                  <a:lnTo>
                    <a:pt x="15" y="0"/>
                  </a:lnTo>
                  <a:lnTo>
                    <a:pt x="12" y="0"/>
                  </a:lnTo>
                  <a:lnTo>
                    <a:pt x="11" y="0"/>
                  </a:lnTo>
                  <a:lnTo>
                    <a:pt x="9" y="1"/>
                  </a:lnTo>
                  <a:lnTo>
                    <a:pt x="9" y="3"/>
                  </a:lnTo>
                  <a:lnTo>
                    <a:pt x="7" y="5"/>
                  </a:lnTo>
                  <a:lnTo>
                    <a:pt x="7" y="7"/>
                  </a:lnTo>
                  <a:lnTo>
                    <a:pt x="6" y="8"/>
                  </a:lnTo>
                  <a:lnTo>
                    <a:pt x="4" y="12"/>
                  </a:lnTo>
                  <a:lnTo>
                    <a:pt x="3" y="14"/>
                  </a:lnTo>
                  <a:lnTo>
                    <a:pt x="1" y="17"/>
                  </a:lnTo>
                  <a:lnTo>
                    <a:pt x="1" y="19"/>
                  </a:lnTo>
                  <a:lnTo>
                    <a:pt x="0" y="21"/>
                  </a:lnTo>
                  <a:lnTo>
                    <a:pt x="4" y="21"/>
                  </a:lnTo>
                  <a:lnTo>
                    <a:pt x="6" y="21"/>
                  </a:lnTo>
                  <a:lnTo>
                    <a:pt x="9" y="22"/>
                  </a:lnTo>
                  <a:lnTo>
                    <a:pt x="11" y="24"/>
                  </a:lnTo>
                  <a:lnTo>
                    <a:pt x="11" y="26"/>
                  </a:lnTo>
                  <a:lnTo>
                    <a:pt x="14" y="28"/>
                  </a:lnTo>
                  <a:lnTo>
                    <a:pt x="15" y="29"/>
                  </a:lnTo>
                  <a:lnTo>
                    <a:pt x="19" y="29"/>
                  </a:lnTo>
                  <a:lnTo>
                    <a:pt x="23" y="29"/>
                  </a:lnTo>
                  <a:lnTo>
                    <a:pt x="27" y="29"/>
                  </a:lnTo>
                  <a:lnTo>
                    <a:pt x="30" y="29"/>
                  </a:lnTo>
                  <a:lnTo>
                    <a:pt x="31" y="29"/>
                  </a:lnTo>
                  <a:lnTo>
                    <a:pt x="34" y="28"/>
                  </a:lnTo>
                  <a:lnTo>
                    <a:pt x="36" y="26"/>
                  </a:lnTo>
                  <a:lnTo>
                    <a:pt x="36" y="24"/>
                  </a:lnTo>
                  <a:lnTo>
                    <a:pt x="38" y="21"/>
                  </a:lnTo>
                  <a:lnTo>
                    <a:pt x="46" y="7"/>
                  </a:lnTo>
                  <a:lnTo>
                    <a:pt x="38"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4" name="Freeform 522"/>
            <p:cNvSpPr>
              <a:spLocks/>
            </p:cNvSpPr>
            <p:nvPr/>
          </p:nvSpPr>
          <p:spPr bwMode="auto">
            <a:xfrm>
              <a:off x="2567991" y="3753609"/>
              <a:ext cx="88040" cy="124723"/>
            </a:xfrm>
            <a:custGeom>
              <a:avLst/>
              <a:gdLst/>
              <a:ahLst/>
              <a:cxnLst>
                <a:cxn ang="0">
                  <a:pos x="1" y="52"/>
                </a:cxn>
                <a:cxn ang="0">
                  <a:pos x="21" y="61"/>
                </a:cxn>
                <a:cxn ang="0">
                  <a:pos x="22" y="59"/>
                </a:cxn>
                <a:cxn ang="0">
                  <a:pos x="25" y="56"/>
                </a:cxn>
                <a:cxn ang="0">
                  <a:pos x="28" y="52"/>
                </a:cxn>
                <a:cxn ang="0">
                  <a:pos x="32" y="47"/>
                </a:cxn>
                <a:cxn ang="0">
                  <a:pos x="35" y="40"/>
                </a:cxn>
                <a:cxn ang="0">
                  <a:pos x="36" y="36"/>
                </a:cxn>
                <a:cxn ang="0">
                  <a:pos x="40" y="33"/>
                </a:cxn>
                <a:cxn ang="0">
                  <a:pos x="40" y="31"/>
                </a:cxn>
                <a:cxn ang="0">
                  <a:pos x="35" y="28"/>
                </a:cxn>
                <a:cxn ang="0">
                  <a:pos x="30" y="24"/>
                </a:cxn>
                <a:cxn ang="0">
                  <a:pos x="27" y="21"/>
                </a:cxn>
                <a:cxn ang="0">
                  <a:pos x="24" y="17"/>
                </a:cxn>
                <a:cxn ang="0">
                  <a:pos x="21" y="16"/>
                </a:cxn>
                <a:cxn ang="0">
                  <a:pos x="17" y="12"/>
                </a:cxn>
                <a:cxn ang="0">
                  <a:pos x="16" y="7"/>
                </a:cxn>
                <a:cxn ang="0">
                  <a:pos x="14" y="3"/>
                </a:cxn>
                <a:cxn ang="0">
                  <a:pos x="13" y="2"/>
                </a:cxn>
                <a:cxn ang="0">
                  <a:pos x="11" y="2"/>
                </a:cxn>
                <a:cxn ang="0">
                  <a:pos x="9" y="2"/>
                </a:cxn>
                <a:cxn ang="0">
                  <a:pos x="9" y="0"/>
                </a:cxn>
                <a:cxn ang="0">
                  <a:pos x="9" y="0"/>
                </a:cxn>
                <a:cxn ang="0">
                  <a:pos x="8" y="0"/>
                </a:cxn>
                <a:cxn ang="0">
                  <a:pos x="8" y="2"/>
                </a:cxn>
                <a:cxn ang="0">
                  <a:pos x="6" y="3"/>
                </a:cxn>
                <a:cxn ang="0">
                  <a:pos x="5" y="3"/>
                </a:cxn>
                <a:cxn ang="0">
                  <a:pos x="5" y="5"/>
                </a:cxn>
                <a:cxn ang="0">
                  <a:pos x="3" y="5"/>
                </a:cxn>
                <a:cxn ang="0">
                  <a:pos x="1" y="7"/>
                </a:cxn>
                <a:cxn ang="0">
                  <a:pos x="1" y="9"/>
                </a:cxn>
                <a:cxn ang="0">
                  <a:pos x="0" y="10"/>
                </a:cxn>
                <a:cxn ang="0">
                  <a:pos x="0" y="14"/>
                </a:cxn>
                <a:cxn ang="0">
                  <a:pos x="0" y="16"/>
                </a:cxn>
                <a:cxn ang="0">
                  <a:pos x="0" y="19"/>
                </a:cxn>
                <a:cxn ang="0">
                  <a:pos x="1" y="22"/>
                </a:cxn>
                <a:cxn ang="0">
                  <a:pos x="1" y="26"/>
                </a:cxn>
                <a:cxn ang="0">
                  <a:pos x="3" y="29"/>
                </a:cxn>
                <a:cxn ang="0">
                  <a:pos x="5" y="31"/>
                </a:cxn>
                <a:cxn ang="0">
                  <a:pos x="6" y="35"/>
                </a:cxn>
                <a:cxn ang="0">
                  <a:pos x="8" y="38"/>
                </a:cxn>
                <a:cxn ang="0">
                  <a:pos x="8" y="42"/>
                </a:cxn>
                <a:cxn ang="0">
                  <a:pos x="8" y="43"/>
                </a:cxn>
                <a:cxn ang="0">
                  <a:pos x="8" y="45"/>
                </a:cxn>
                <a:cxn ang="0">
                  <a:pos x="6" y="47"/>
                </a:cxn>
                <a:cxn ang="0">
                  <a:pos x="6" y="49"/>
                </a:cxn>
                <a:cxn ang="0">
                  <a:pos x="5" y="50"/>
                </a:cxn>
                <a:cxn ang="0">
                  <a:pos x="3" y="50"/>
                </a:cxn>
                <a:cxn ang="0">
                  <a:pos x="3" y="52"/>
                </a:cxn>
                <a:cxn ang="0">
                  <a:pos x="1" y="52"/>
                </a:cxn>
              </a:cxnLst>
              <a:rect l="0" t="0" r="r" b="b"/>
              <a:pathLst>
                <a:path w="40" h="61">
                  <a:moveTo>
                    <a:pt x="1" y="52"/>
                  </a:moveTo>
                  <a:lnTo>
                    <a:pt x="21" y="61"/>
                  </a:lnTo>
                  <a:lnTo>
                    <a:pt x="22" y="59"/>
                  </a:lnTo>
                  <a:lnTo>
                    <a:pt x="25" y="56"/>
                  </a:lnTo>
                  <a:lnTo>
                    <a:pt x="28" y="52"/>
                  </a:lnTo>
                  <a:lnTo>
                    <a:pt x="32" y="47"/>
                  </a:lnTo>
                  <a:lnTo>
                    <a:pt x="35" y="40"/>
                  </a:lnTo>
                  <a:lnTo>
                    <a:pt x="36" y="36"/>
                  </a:lnTo>
                  <a:lnTo>
                    <a:pt x="40" y="33"/>
                  </a:lnTo>
                  <a:lnTo>
                    <a:pt x="40" y="31"/>
                  </a:lnTo>
                  <a:lnTo>
                    <a:pt x="35" y="28"/>
                  </a:lnTo>
                  <a:lnTo>
                    <a:pt x="30" y="24"/>
                  </a:lnTo>
                  <a:lnTo>
                    <a:pt x="27" y="21"/>
                  </a:lnTo>
                  <a:lnTo>
                    <a:pt x="24" y="17"/>
                  </a:lnTo>
                  <a:lnTo>
                    <a:pt x="21" y="16"/>
                  </a:lnTo>
                  <a:lnTo>
                    <a:pt x="17" y="12"/>
                  </a:lnTo>
                  <a:lnTo>
                    <a:pt x="16" y="7"/>
                  </a:lnTo>
                  <a:lnTo>
                    <a:pt x="14" y="3"/>
                  </a:lnTo>
                  <a:lnTo>
                    <a:pt x="13" y="2"/>
                  </a:lnTo>
                  <a:lnTo>
                    <a:pt x="11" y="2"/>
                  </a:lnTo>
                  <a:lnTo>
                    <a:pt x="9" y="2"/>
                  </a:lnTo>
                  <a:lnTo>
                    <a:pt x="9" y="0"/>
                  </a:lnTo>
                  <a:lnTo>
                    <a:pt x="9" y="0"/>
                  </a:lnTo>
                  <a:lnTo>
                    <a:pt x="8" y="0"/>
                  </a:lnTo>
                  <a:lnTo>
                    <a:pt x="8" y="2"/>
                  </a:lnTo>
                  <a:lnTo>
                    <a:pt x="6" y="3"/>
                  </a:lnTo>
                  <a:lnTo>
                    <a:pt x="5" y="3"/>
                  </a:lnTo>
                  <a:lnTo>
                    <a:pt x="5" y="5"/>
                  </a:lnTo>
                  <a:lnTo>
                    <a:pt x="3" y="5"/>
                  </a:lnTo>
                  <a:lnTo>
                    <a:pt x="1" y="7"/>
                  </a:lnTo>
                  <a:lnTo>
                    <a:pt x="1" y="9"/>
                  </a:lnTo>
                  <a:lnTo>
                    <a:pt x="0" y="10"/>
                  </a:lnTo>
                  <a:lnTo>
                    <a:pt x="0" y="14"/>
                  </a:lnTo>
                  <a:lnTo>
                    <a:pt x="0" y="16"/>
                  </a:lnTo>
                  <a:lnTo>
                    <a:pt x="0" y="19"/>
                  </a:lnTo>
                  <a:lnTo>
                    <a:pt x="1" y="22"/>
                  </a:lnTo>
                  <a:lnTo>
                    <a:pt x="1" y="26"/>
                  </a:lnTo>
                  <a:lnTo>
                    <a:pt x="3" y="29"/>
                  </a:lnTo>
                  <a:lnTo>
                    <a:pt x="5" y="31"/>
                  </a:lnTo>
                  <a:lnTo>
                    <a:pt x="6" y="35"/>
                  </a:lnTo>
                  <a:lnTo>
                    <a:pt x="8" y="38"/>
                  </a:lnTo>
                  <a:lnTo>
                    <a:pt x="8" y="42"/>
                  </a:lnTo>
                  <a:lnTo>
                    <a:pt x="8" y="43"/>
                  </a:lnTo>
                  <a:lnTo>
                    <a:pt x="8" y="45"/>
                  </a:lnTo>
                  <a:lnTo>
                    <a:pt x="6" y="47"/>
                  </a:lnTo>
                  <a:lnTo>
                    <a:pt x="6" y="49"/>
                  </a:lnTo>
                  <a:lnTo>
                    <a:pt x="5" y="50"/>
                  </a:lnTo>
                  <a:lnTo>
                    <a:pt x="3" y="50"/>
                  </a:lnTo>
                  <a:lnTo>
                    <a:pt x="3" y="52"/>
                  </a:lnTo>
                  <a:lnTo>
                    <a:pt x="1" y="5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5" name="Freeform 523"/>
            <p:cNvSpPr>
              <a:spLocks/>
            </p:cNvSpPr>
            <p:nvPr/>
          </p:nvSpPr>
          <p:spPr bwMode="auto">
            <a:xfrm>
              <a:off x="2171812" y="4742730"/>
              <a:ext cx="467711" cy="1072270"/>
            </a:xfrm>
            <a:custGeom>
              <a:avLst/>
              <a:gdLst/>
              <a:ahLst/>
              <a:cxnLst>
                <a:cxn ang="0">
                  <a:pos x="203" y="103"/>
                </a:cxn>
                <a:cxn ang="0">
                  <a:pos x="214" y="86"/>
                </a:cxn>
                <a:cxn ang="0">
                  <a:pos x="214" y="70"/>
                </a:cxn>
                <a:cxn ang="0">
                  <a:pos x="207" y="61"/>
                </a:cxn>
                <a:cxn ang="0">
                  <a:pos x="206" y="70"/>
                </a:cxn>
                <a:cxn ang="0">
                  <a:pos x="180" y="96"/>
                </a:cxn>
                <a:cxn ang="0">
                  <a:pos x="152" y="87"/>
                </a:cxn>
                <a:cxn ang="0">
                  <a:pos x="160" y="63"/>
                </a:cxn>
                <a:cxn ang="0">
                  <a:pos x="123" y="40"/>
                </a:cxn>
                <a:cxn ang="0">
                  <a:pos x="95" y="12"/>
                </a:cxn>
                <a:cxn ang="0">
                  <a:pos x="77" y="2"/>
                </a:cxn>
                <a:cxn ang="0">
                  <a:pos x="60" y="11"/>
                </a:cxn>
                <a:cxn ang="0">
                  <a:pos x="41" y="2"/>
                </a:cxn>
                <a:cxn ang="0">
                  <a:pos x="20" y="14"/>
                </a:cxn>
                <a:cxn ang="0">
                  <a:pos x="6" y="47"/>
                </a:cxn>
                <a:cxn ang="0">
                  <a:pos x="12" y="72"/>
                </a:cxn>
                <a:cxn ang="0">
                  <a:pos x="4" y="106"/>
                </a:cxn>
                <a:cxn ang="0">
                  <a:pos x="0" y="145"/>
                </a:cxn>
                <a:cxn ang="0">
                  <a:pos x="6" y="180"/>
                </a:cxn>
                <a:cxn ang="0">
                  <a:pos x="19" y="209"/>
                </a:cxn>
                <a:cxn ang="0">
                  <a:pos x="15" y="216"/>
                </a:cxn>
                <a:cxn ang="0">
                  <a:pos x="19" y="216"/>
                </a:cxn>
                <a:cxn ang="0">
                  <a:pos x="14" y="230"/>
                </a:cxn>
                <a:cxn ang="0">
                  <a:pos x="19" y="241"/>
                </a:cxn>
                <a:cxn ang="0">
                  <a:pos x="14" y="255"/>
                </a:cxn>
                <a:cxn ang="0">
                  <a:pos x="17" y="276"/>
                </a:cxn>
                <a:cxn ang="0">
                  <a:pos x="20" y="300"/>
                </a:cxn>
                <a:cxn ang="0">
                  <a:pos x="22" y="344"/>
                </a:cxn>
                <a:cxn ang="0">
                  <a:pos x="47" y="410"/>
                </a:cxn>
                <a:cxn ang="0">
                  <a:pos x="55" y="434"/>
                </a:cxn>
                <a:cxn ang="0">
                  <a:pos x="52" y="448"/>
                </a:cxn>
                <a:cxn ang="0">
                  <a:pos x="52" y="459"/>
                </a:cxn>
                <a:cxn ang="0">
                  <a:pos x="47" y="471"/>
                </a:cxn>
                <a:cxn ang="0">
                  <a:pos x="58" y="499"/>
                </a:cxn>
                <a:cxn ang="0">
                  <a:pos x="92" y="515"/>
                </a:cxn>
                <a:cxn ang="0">
                  <a:pos x="109" y="513"/>
                </a:cxn>
                <a:cxn ang="0">
                  <a:pos x="106" y="497"/>
                </a:cxn>
                <a:cxn ang="0">
                  <a:pos x="115" y="487"/>
                </a:cxn>
                <a:cxn ang="0">
                  <a:pos x="118" y="462"/>
                </a:cxn>
                <a:cxn ang="0">
                  <a:pos x="114" y="434"/>
                </a:cxn>
                <a:cxn ang="0">
                  <a:pos x="96" y="412"/>
                </a:cxn>
                <a:cxn ang="0">
                  <a:pos x="114" y="401"/>
                </a:cxn>
                <a:cxn ang="0">
                  <a:pos x="117" y="380"/>
                </a:cxn>
                <a:cxn ang="0">
                  <a:pos x="104" y="340"/>
                </a:cxn>
                <a:cxn ang="0">
                  <a:pos x="103" y="330"/>
                </a:cxn>
                <a:cxn ang="0">
                  <a:pos x="118" y="333"/>
                </a:cxn>
                <a:cxn ang="0">
                  <a:pos x="136" y="335"/>
                </a:cxn>
                <a:cxn ang="0">
                  <a:pos x="137" y="319"/>
                </a:cxn>
                <a:cxn ang="0">
                  <a:pos x="134" y="309"/>
                </a:cxn>
                <a:cxn ang="0">
                  <a:pos x="131" y="302"/>
                </a:cxn>
                <a:cxn ang="0">
                  <a:pos x="149" y="293"/>
                </a:cxn>
                <a:cxn ang="0">
                  <a:pos x="196" y="272"/>
                </a:cxn>
                <a:cxn ang="0">
                  <a:pos x="193" y="251"/>
                </a:cxn>
                <a:cxn ang="0">
                  <a:pos x="188" y="243"/>
                </a:cxn>
                <a:cxn ang="0">
                  <a:pos x="180" y="230"/>
                </a:cxn>
                <a:cxn ang="0">
                  <a:pos x="168" y="173"/>
                </a:cxn>
                <a:cxn ang="0">
                  <a:pos x="174" y="145"/>
                </a:cxn>
              </a:cxnLst>
              <a:rect l="0" t="0" r="r" b="b"/>
              <a:pathLst>
                <a:path w="214" h="522">
                  <a:moveTo>
                    <a:pt x="174" y="143"/>
                  </a:moveTo>
                  <a:lnTo>
                    <a:pt x="176" y="136"/>
                  </a:lnTo>
                  <a:lnTo>
                    <a:pt x="179" y="129"/>
                  </a:lnTo>
                  <a:lnTo>
                    <a:pt x="183" y="122"/>
                  </a:lnTo>
                  <a:lnTo>
                    <a:pt x="190" y="115"/>
                  </a:lnTo>
                  <a:lnTo>
                    <a:pt x="196" y="110"/>
                  </a:lnTo>
                  <a:lnTo>
                    <a:pt x="203" y="103"/>
                  </a:lnTo>
                  <a:lnTo>
                    <a:pt x="209" y="99"/>
                  </a:lnTo>
                  <a:lnTo>
                    <a:pt x="214" y="98"/>
                  </a:lnTo>
                  <a:lnTo>
                    <a:pt x="214" y="96"/>
                  </a:lnTo>
                  <a:lnTo>
                    <a:pt x="214" y="94"/>
                  </a:lnTo>
                  <a:lnTo>
                    <a:pt x="214" y="91"/>
                  </a:lnTo>
                  <a:lnTo>
                    <a:pt x="214" y="89"/>
                  </a:lnTo>
                  <a:lnTo>
                    <a:pt x="214" y="86"/>
                  </a:lnTo>
                  <a:lnTo>
                    <a:pt x="214" y="82"/>
                  </a:lnTo>
                  <a:lnTo>
                    <a:pt x="214" y="80"/>
                  </a:lnTo>
                  <a:lnTo>
                    <a:pt x="214" y="77"/>
                  </a:lnTo>
                  <a:lnTo>
                    <a:pt x="214" y="75"/>
                  </a:lnTo>
                  <a:lnTo>
                    <a:pt x="214" y="73"/>
                  </a:lnTo>
                  <a:lnTo>
                    <a:pt x="214" y="72"/>
                  </a:lnTo>
                  <a:lnTo>
                    <a:pt x="214" y="70"/>
                  </a:lnTo>
                  <a:lnTo>
                    <a:pt x="214" y="68"/>
                  </a:lnTo>
                  <a:lnTo>
                    <a:pt x="214" y="66"/>
                  </a:lnTo>
                  <a:lnTo>
                    <a:pt x="214" y="65"/>
                  </a:lnTo>
                  <a:lnTo>
                    <a:pt x="214" y="63"/>
                  </a:lnTo>
                  <a:lnTo>
                    <a:pt x="210" y="63"/>
                  </a:lnTo>
                  <a:lnTo>
                    <a:pt x="209" y="63"/>
                  </a:lnTo>
                  <a:lnTo>
                    <a:pt x="207" y="61"/>
                  </a:lnTo>
                  <a:lnTo>
                    <a:pt x="206" y="59"/>
                  </a:lnTo>
                  <a:lnTo>
                    <a:pt x="204" y="59"/>
                  </a:lnTo>
                  <a:lnTo>
                    <a:pt x="204" y="58"/>
                  </a:lnTo>
                  <a:lnTo>
                    <a:pt x="203" y="56"/>
                  </a:lnTo>
                  <a:lnTo>
                    <a:pt x="203" y="54"/>
                  </a:lnTo>
                  <a:lnTo>
                    <a:pt x="204" y="65"/>
                  </a:lnTo>
                  <a:lnTo>
                    <a:pt x="206" y="70"/>
                  </a:lnTo>
                  <a:lnTo>
                    <a:pt x="204" y="75"/>
                  </a:lnTo>
                  <a:lnTo>
                    <a:pt x="203" y="80"/>
                  </a:lnTo>
                  <a:lnTo>
                    <a:pt x="198" y="86"/>
                  </a:lnTo>
                  <a:lnTo>
                    <a:pt x="193" y="89"/>
                  </a:lnTo>
                  <a:lnTo>
                    <a:pt x="188" y="93"/>
                  </a:lnTo>
                  <a:lnTo>
                    <a:pt x="183" y="96"/>
                  </a:lnTo>
                  <a:lnTo>
                    <a:pt x="180" y="96"/>
                  </a:lnTo>
                  <a:lnTo>
                    <a:pt x="176" y="96"/>
                  </a:lnTo>
                  <a:lnTo>
                    <a:pt x="171" y="96"/>
                  </a:lnTo>
                  <a:lnTo>
                    <a:pt x="166" y="96"/>
                  </a:lnTo>
                  <a:lnTo>
                    <a:pt x="161" y="94"/>
                  </a:lnTo>
                  <a:lnTo>
                    <a:pt x="157" y="93"/>
                  </a:lnTo>
                  <a:lnTo>
                    <a:pt x="153" y="91"/>
                  </a:lnTo>
                  <a:lnTo>
                    <a:pt x="152" y="87"/>
                  </a:lnTo>
                  <a:lnTo>
                    <a:pt x="152" y="84"/>
                  </a:lnTo>
                  <a:lnTo>
                    <a:pt x="152" y="79"/>
                  </a:lnTo>
                  <a:lnTo>
                    <a:pt x="152" y="75"/>
                  </a:lnTo>
                  <a:lnTo>
                    <a:pt x="153" y="72"/>
                  </a:lnTo>
                  <a:lnTo>
                    <a:pt x="155" y="70"/>
                  </a:lnTo>
                  <a:lnTo>
                    <a:pt x="158" y="66"/>
                  </a:lnTo>
                  <a:lnTo>
                    <a:pt x="160" y="63"/>
                  </a:lnTo>
                  <a:lnTo>
                    <a:pt x="161" y="58"/>
                  </a:lnTo>
                  <a:lnTo>
                    <a:pt x="163" y="54"/>
                  </a:lnTo>
                  <a:lnTo>
                    <a:pt x="155" y="49"/>
                  </a:lnTo>
                  <a:lnTo>
                    <a:pt x="145" y="47"/>
                  </a:lnTo>
                  <a:lnTo>
                    <a:pt x="139" y="44"/>
                  </a:lnTo>
                  <a:lnTo>
                    <a:pt x="131" y="42"/>
                  </a:lnTo>
                  <a:lnTo>
                    <a:pt x="123" y="40"/>
                  </a:lnTo>
                  <a:lnTo>
                    <a:pt x="117" y="37"/>
                  </a:lnTo>
                  <a:lnTo>
                    <a:pt x="109" y="31"/>
                  </a:lnTo>
                  <a:lnTo>
                    <a:pt x="103" y="24"/>
                  </a:lnTo>
                  <a:lnTo>
                    <a:pt x="99" y="21"/>
                  </a:lnTo>
                  <a:lnTo>
                    <a:pt x="98" y="17"/>
                  </a:lnTo>
                  <a:lnTo>
                    <a:pt x="96" y="14"/>
                  </a:lnTo>
                  <a:lnTo>
                    <a:pt x="95" y="12"/>
                  </a:lnTo>
                  <a:lnTo>
                    <a:pt x="93" y="9"/>
                  </a:lnTo>
                  <a:lnTo>
                    <a:pt x="92" y="5"/>
                  </a:lnTo>
                  <a:lnTo>
                    <a:pt x="90" y="2"/>
                  </a:lnTo>
                  <a:lnTo>
                    <a:pt x="87" y="0"/>
                  </a:lnTo>
                  <a:lnTo>
                    <a:pt x="84" y="0"/>
                  </a:lnTo>
                  <a:lnTo>
                    <a:pt x="80" y="2"/>
                  </a:lnTo>
                  <a:lnTo>
                    <a:pt x="77" y="2"/>
                  </a:lnTo>
                  <a:lnTo>
                    <a:pt x="74" y="4"/>
                  </a:lnTo>
                  <a:lnTo>
                    <a:pt x="71" y="4"/>
                  </a:lnTo>
                  <a:lnTo>
                    <a:pt x="68" y="7"/>
                  </a:lnTo>
                  <a:lnTo>
                    <a:pt x="66" y="11"/>
                  </a:lnTo>
                  <a:lnTo>
                    <a:pt x="63" y="14"/>
                  </a:lnTo>
                  <a:lnTo>
                    <a:pt x="61" y="12"/>
                  </a:lnTo>
                  <a:lnTo>
                    <a:pt x="60" y="11"/>
                  </a:lnTo>
                  <a:lnTo>
                    <a:pt x="58" y="9"/>
                  </a:lnTo>
                  <a:lnTo>
                    <a:pt x="57" y="7"/>
                  </a:lnTo>
                  <a:lnTo>
                    <a:pt x="55" y="5"/>
                  </a:lnTo>
                  <a:lnTo>
                    <a:pt x="52" y="4"/>
                  </a:lnTo>
                  <a:lnTo>
                    <a:pt x="49" y="2"/>
                  </a:lnTo>
                  <a:lnTo>
                    <a:pt x="44" y="2"/>
                  </a:lnTo>
                  <a:lnTo>
                    <a:pt x="41" y="2"/>
                  </a:lnTo>
                  <a:lnTo>
                    <a:pt x="36" y="4"/>
                  </a:lnTo>
                  <a:lnTo>
                    <a:pt x="33" y="5"/>
                  </a:lnTo>
                  <a:lnTo>
                    <a:pt x="31" y="7"/>
                  </a:lnTo>
                  <a:lnTo>
                    <a:pt x="28" y="11"/>
                  </a:lnTo>
                  <a:lnTo>
                    <a:pt x="26" y="12"/>
                  </a:lnTo>
                  <a:lnTo>
                    <a:pt x="23" y="14"/>
                  </a:lnTo>
                  <a:lnTo>
                    <a:pt x="20" y="14"/>
                  </a:lnTo>
                  <a:lnTo>
                    <a:pt x="20" y="23"/>
                  </a:lnTo>
                  <a:lnTo>
                    <a:pt x="19" y="28"/>
                  </a:lnTo>
                  <a:lnTo>
                    <a:pt x="15" y="33"/>
                  </a:lnTo>
                  <a:lnTo>
                    <a:pt x="14" y="37"/>
                  </a:lnTo>
                  <a:lnTo>
                    <a:pt x="11" y="40"/>
                  </a:lnTo>
                  <a:lnTo>
                    <a:pt x="7" y="44"/>
                  </a:lnTo>
                  <a:lnTo>
                    <a:pt x="6" y="47"/>
                  </a:lnTo>
                  <a:lnTo>
                    <a:pt x="6" y="52"/>
                  </a:lnTo>
                  <a:lnTo>
                    <a:pt x="6" y="56"/>
                  </a:lnTo>
                  <a:lnTo>
                    <a:pt x="7" y="59"/>
                  </a:lnTo>
                  <a:lnTo>
                    <a:pt x="9" y="63"/>
                  </a:lnTo>
                  <a:lnTo>
                    <a:pt x="11" y="66"/>
                  </a:lnTo>
                  <a:lnTo>
                    <a:pt x="11" y="68"/>
                  </a:lnTo>
                  <a:lnTo>
                    <a:pt x="12" y="72"/>
                  </a:lnTo>
                  <a:lnTo>
                    <a:pt x="14" y="75"/>
                  </a:lnTo>
                  <a:lnTo>
                    <a:pt x="14" y="80"/>
                  </a:lnTo>
                  <a:lnTo>
                    <a:pt x="14" y="86"/>
                  </a:lnTo>
                  <a:lnTo>
                    <a:pt x="12" y="93"/>
                  </a:lnTo>
                  <a:lnTo>
                    <a:pt x="9" y="98"/>
                  </a:lnTo>
                  <a:lnTo>
                    <a:pt x="6" y="101"/>
                  </a:lnTo>
                  <a:lnTo>
                    <a:pt x="4" y="106"/>
                  </a:lnTo>
                  <a:lnTo>
                    <a:pt x="1" y="112"/>
                  </a:lnTo>
                  <a:lnTo>
                    <a:pt x="0" y="117"/>
                  </a:lnTo>
                  <a:lnTo>
                    <a:pt x="0" y="124"/>
                  </a:lnTo>
                  <a:lnTo>
                    <a:pt x="0" y="131"/>
                  </a:lnTo>
                  <a:lnTo>
                    <a:pt x="0" y="134"/>
                  </a:lnTo>
                  <a:lnTo>
                    <a:pt x="0" y="140"/>
                  </a:lnTo>
                  <a:lnTo>
                    <a:pt x="0" y="145"/>
                  </a:lnTo>
                  <a:lnTo>
                    <a:pt x="0" y="148"/>
                  </a:lnTo>
                  <a:lnTo>
                    <a:pt x="0" y="152"/>
                  </a:lnTo>
                  <a:lnTo>
                    <a:pt x="0" y="157"/>
                  </a:lnTo>
                  <a:lnTo>
                    <a:pt x="0" y="161"/>
                  </a:lnTo>
                  <a:lnTo>
                    <a:pt x="0" y="169"/>
                  </a:lnTo>
                  <a:lnTo>
                    <a:pt x="3" y="175"/>
                  </a:lnTo>
                  <a:lnTo>
                    <a:pt x="6" y="180"/>
                  </a:lnTo>
                  <a:lnTo>
                    <a:pt x="9" y="185"/>
                  </a:lnTo>
                  <a:lnTo>
                    <a:pt x="12" y="190"/>
                  </a:lnTo>
                  <a:lnTo>
                    <a:pt x="15" y="195"/>
                  </a:lnTo>
                  <a:lnTo>
                    <a:pt x="19" y="201"/>
                  </a:lnTo>
                  <a:lnTo>
                    <a:pt x="19" y="206"/>
                  </a:lnTo>
                  <a:lnTo>
                    <a:pt x="19" y="208"/>
                  </a:lnTo>
                  <a:lnTo>
                    <a:pt x="19" y="209"/>
                  </a:lnTo>
                  <a:lnTo>
                    <a:pt x="19" y="211"/>
                  </a:lnTo>
                  <a:lnTo>
                    <a:pt x="17" y="213"/>
                  </a:lnTo>
                  <a:lnTo>
                    <a:pt x="17" y="215"/>
                  </a:lnTo>
                  <a:lnTo>
                    <a:pt x="15" y="215"/>
                  </a:lnTo>
                  <a:lnTo>
                    <a:pt x="15" y="216"/>
                  </a:lnTo>
                  <a:lnTo>
                    <a:pt x="14" y="216"/>
                  </a:lnTo>
                  <a:lnTo>
                    <a:pt x="15" y="216"/>
                  </a:lnTo>
                  <a:lnTo>
                    <a:pt x="15" y="216"/>
                  </a:lnTo>
                  <a:lnTo>
                    <a:pt x="15" y="216"/>
                  </a:lnTo>
                  <a:lnTo>
                    <a:pt x="17" y="216"/>
                  </a:lnTo>
                  <a:lnTo>
                    <a:pt x="17" y="216"/>
                  </a:lnTo>
                  <a:lnTo>
                    <a:pt x="19" y="216"/>
                  </a:lnTo>
                  <a:lnTo>
                    <a:pt x="19" y="216"/>
                  </a:lnTo>
                  <a:lnTo>
                    <a:pt x="19" y="216"/>
                  </a:lnTo>
                  <a:lnTo>
                    <a:pt x="19" y="220"/>
                  </a:lnTo>
                  <a:lnTo>
                    <a:pt x="19" y="222"/>
                  </a:lnTo>
                  <a:lnTo>
                    <a:pt x="17" y="223"/>
                  </a:lnTo>
                  <a:lnTo>
                    <a:pt x="17" y="227"/>
                  </a:lnTo>
                  <a:lnTo>
                    <a:pt x="15" y="229"/>
                  </a:lnTo>
                  <a:lnTo>
                    <a:pt x="15" y="230"/>
                  </a:lnTo>
                  <a:lnTo>
                    <a:pt x="14" y="230"/>
                  </a:lnTo>
                  <a:lnTo>
                    <a:pt x="14" y="232"/>
                  </a:lnTo>
                  <a:lnTo>
                    <a:pt x="14" y="234"/>
                  </a:lnTo>
                  <a:lnTo>
                    <a:pt x="15" y="236"/>
                  </a:lnTo>
                  <a:lnTo>
                    <a:pt x="15" y="237"/>
                  </a:lnTo>
                  <a:lnTo>
                    <a:pt x="17" y="239"/>
                  </a:lnTo>
                  <a:lnTo>
                    <a:pt x="17" y="241"/>
                  </a:lnTo>
                  <a:lnTo>
                    <a:pt x="19" y="241"/>
                  </a:lnTo>
                  <a:lnTo>
                    <a:pt x="19" y="243"/>
                  </a:lnTo>
                  <a:lnTo>
                    <a:pt x="19" y="244"/>
                  </a:lnTo>
                  <a:lnTo>
                    <a:pt x="19" y="248"/>
                  </a:lnTo>
                  <a:lnTo>
                    <a:pt x="19" y="250"/>
                  </a:lnTo>
                  <a:lnTo>
                    <a:pt x="17" y="251"/>
                  </a:lnTo>
                  <a:lnTo>
                    <a:pt x="15" y="253"/>
                  </a:lnTo>
                  <a:lnTo>
                    <a:pt x="14" y="255"/>
                  </a:lnTo>
                  <a:lnTo>
                    <a:pt x="14" y="257"/>
                  </a:lnTo>
                  <a:lnTo>
                    <a:pt x="12" y="258"/>
                  </a:lnTo>
                  <a:lnTo>
                    <a:pt x="12" y="260"/>
                  </a:lnTo>
                  <a:lnTo>
                    <a:pt x="12" y="265"/>
                  </a:lnTo>
                  <a:lnTo>
                    <a:pt x="14" y="269"/>
                  </a:lnTo>
                  <a:lnTo>
                    <a:pt x="15" y="272"/>
                  </a:lnTo>
                  <a:lnTo>
                    <a:pt x="17" y="276"/>
                  </a:lnTo>
                  <a:lnTo>
                    <a:pt x="19" y="279"/>
                  </a:lnTo>
                  <a:lnTo>
                    <a:pt x="20" y="283"/>
                  </a:lnTo>
                  <a:lnTo>
                    <a:pt x="20" y="286"/>
                  </a:lnTo>
                  <a:lnTo>
                    <a:pt x="20" y="290"/>
                  </a:lnTo>
                  <a:lnTo>
                    <a:pt x="20" y="293"/>
                  </a:lnTo>
                  <a:lnTo>
                    <a:pt x="20" y="297"/>
                  </a:lnTo>
                  <a:lnTo>
                    <a:pt x="20" y="300"/>
                  </a:lnTo>
                  <a:lnTo>
                    <a:pt x="19" y="304"/>
                  </a:lnTo>
                  <a:lnTo>
                    <a:pt x="19" y="307"/>
                  </a:lnTo>
                  <a:lnTo>
                    <a:pt x="19" y="311"/>
                  </a:lnTo>
                  <a:lnTo>
                    <a:pt x="17" y="314"/>
                  </a:lnTo>
                  <a:lnTo>
                    <a:pt x="17" y="318"/>
                  </a:lnTo>
                  <a:lnTo>
                    <a:pt x="19" y="332"/>
                  </a:lnTo>
                  <a:lnTo>
                    <a:pt x="22" y="344"/>
                  </a:lnTo>
                  <a:lnTo>
                    <a:pt x="26" y="354"/>
                  </a:lnTo>
                  <a:lnTo>
                    <a:pt x="31" y="365"/>
                  </a:lnTo>
                  <a:lnTo>
                    <a:pt x="38" y="373"/>
                  </a:lnTo>
                  <a:lnTo>
                    <a:pt x="42" y="384"/>
                  </a:lnTo>
                  <a:lnTo>
                    <a:pt x="46" y="394"/>
                  </a:lnTo>
                  <a:lnTo>
                    <a:pt x="46" y="407"/>
                  </a:lnTo>
                  <a:lnTo>
                    <a:pt x="47" y="410"/>
                  </a:lnTo>
                  <a:lnTo>
                    <a:pt x="47" y="415"/>
                  </a:lnTo>
                  <a:lnTo>
                    <a:pt x="49" y="417"/>
                  </a:lnTo>
                  <a:lnTo>
                    <a:pt x="50" y="420"/>
                  </a:lnTo>
                  <a:lnTo>
                    <a:pt x="52" y="424"/>
                  </a:lnTo>
                  <a:lnTo>
                    <a:pt x="53" y="427"/>
                  </a:lnTo>
                  <a:lnTo>
                    <a:pt x="55" y="431"/>
                  </a:lnTo>
                  <a:lnTo>
                    <a:pt x="55" y="434"/>
                  </a:lnTo>
                  <a:lnTo>
                    <a:pt x="55" y="438"/>
                  </a:lnTo>
                  <a:lnTo>
                    <a:pt x="53" y="440"/>
                  </a:lnTo>
                  <a:lnTo>
                    <a:pt x="53" y="441"/>
                  </a:lnTo>
                  <a:lnTo>
                    <a:pt x="53" y="443"/>
                  </a:lnTo>
                  <a:lnTo>
                    <a:pt x="52" y="445"/>
                  </a:lnTo>
                  <a:lnTo>
                    <a:pt x="52" y="447"/>
                  </a:lnTo>
                  <a:lnTo>
                    <a:pt x="52" y="448"/>
                  </a:lnTo>
                  <a:lnTo>
                    <a:pt x="52" y="450"/>
                  </a:lnTo>
                  <a:lnTo>
                    <a:pt x="52" y="452"/>
                  </a:lnTo>
                  <a:lnTo>
                    <a:pt x="52" y="454"/>
                  </a:lnTo>
                  <a:lnTo>
                    <a:pt x="52" y="455"/>
                  </a:lnTo>
                  <a:lnTo>
                    <a:pt x="52" y="457"/>
                  </a:lnTo>
                  <a:lnTo>
                    <a:pt x="52" y="459"/>
                  </a:lnTo>
                  <a:lnTo>
                    <a:pt x="52" y="459"/>
                  </a:lnTo>
                  <a:lnTo>
                    <a:pt x="52" y="461"/>
                  </a:lnTo>
                  <a:lnTo>
                    <a:pt x="52" y="461"/>
                  </a:lnTo>
                  <a:lnTo>
                    <a:pt x="50" y="462"/>
                  </a:lnTo>
                  <a:lnTo>
                    <a:pt x="50" y="464"/>
                  </a:lnTo>
                  <a:lnTo>
                    <a:pt x="50" y="466"/>
                  </a:lnTo>
                  <a:lnTo>
                    <a:pt x="49" y="469"/>
                  </a:lnTo>
                  <a:lnTo>
                    <a:pt x="47" y="471"/>
                  </a:lnTo>
                  <a:lnTo>
                    <a:pt x="47" y="473"/>
                  </a:lnTo>
                  <a:lnTo>
                    <a:pt x="47" y="475"/>
                  </a:lnTo>
                  <a:lnTo>
                    <a:pt x="46" y="478"/>
                  </a:lnTo>
                  <a:lnTo>
                    <a:pt x="47" y="483"/>
                  </a:lnTo>
                  <a:lnTo>
                    <a:pt x="50" y="489"/>
                  </a:lnTo>
                  <a:lnTo>
                    <a:pt x="53" y="494"/>
                  </a:lnTo>
                  <a:lnTo>
                    <a:pt x="58" y="499"/>
                  </a:lnTo>
                  <a:lnTo>
                    <a:pt x="65" y="504"/>
                  </a:lnTo>
                  <a:lnTo>
                    <a:pt x="69" y="508"/>
                  </a:lnTo>
                  <a:lnTo>
                    <a:pt x="76" y="509"/>
                  </a:lnTo>
                  <a:lnTo>
                    <a:pt x="80" y="511"/>
                  </a:lnTo>
                  <a:lnTo>
                    <a:pt x="84" y="511"/>
                  </a:lnTo>
                  <a:lnTo>
                    <a:pt x="88" y="513"/>
                  </a:lnTo>
                  <a:lnTo>
                    <a:pt x="92" y="515"/>
                  </a:lnTo>
                  <a:lnTo>
                    <a:pt x="95" y="518"/>
                  </a:lnTo>
                  <a:lnTo>
                    <a:pt x="98" y="520"/>
                  </a:lnTo>
                  <a:lnTo>
                    <a:pt x="101" y="520"/>
                  </a:lnTo>
                  <a:lnTo>
                    <a:pt x="104" y="522"/>
                  </a:lnTo>
                  <a:lnTo>
                    <a:pt x="109" y="522"/>
                  </a:lnTo>
                  <a:lnTo>
                    <a:pt x="109" y="518"/>
                  </a:lnTo>
                  <a:lnTo>
                    <a:pt x="109" y="513"/>
                  </a:lnTo>
                  <a:lnTo>
                    <a:pt x="107" y="509"/>
                  </a:lnTo>
                  <a:lnTo>
                    <a:pt x="107" y="506"/>
                  </a:lnTo>
                  <a:lnTo>
                    <a:pt x="106" y="502"/>
                  </a:lnTo>
                  <a:lnTo>
                    <a:pt x="106" y="501"/>
                  </a:lnTo>
                  <a:lnTo>
                    <a:pt x="106" y="499"/>
                  </a:lnTo>
                  <a:lnTo>
                    <a:pt x="106" y="497"/>
                  </a:lnTo>
                  <a:lnTo>
                    <a:pt x="106" y="497"/>
                  </a:lnTo>
                  <a:lnTo>
                    <a:pt x="106" y="496"/>
                  </a:lnTo>
                  <a:lnTo>
                    <a:pt x="107" y="492"/>
                  </a:lnTo>
                  <a:lnTo>
                    <a:pt x="109" y="490"/>
                  </a:lnTo>
                  <a:lnTo>
                    <a:pt x="111" y="490"/>
                  </a:lnTo>
                  <a:lnTo>
                    <a:pt x="112" y="489"/>
                  </a:lnTo>
                  <a:lnTo>
                    <a:pt x="114" y="487"/>
                  </a:lnTo>
                  <a:lnTo>
                    <a:pt x="115" y="487"/>
                  </a:lnTo>
                  <a:lnTo>
                    <a:pt x="112" y="469"/>
                  </a:lnTo>
                  <a:lnTo>
                    <a:pt x="111" y="469"/>
                  </a:lnTo>
                  <a:lnTo>
                    <a:pt x="111" y="464"/>
                  </a:lnTo>
                  <a:lnTo>
                    <a:pt x="114" y="464"/>
                  </a:lnTo>
                  <a:lnTo>
                    <a:pt x="115" y="462"/>
                  </a:lnTo>
                  <a:lnTo>
                    <a:pt x="117" y="462"/>
                  </a:lnTo>
                  <a:lnTo>
                    <a:pt x="118" y="462"/>
                  </a:lnTo>
                  <a:lnTo>
                    <a:pt x="120" y="461"/>
                  </a:lnTo>
                  <a:lnTo>
                    <a:pt x="122" y="459"/>
                  </a:lnTo>
                  <a:lnTo>
                    <a:pt x="123" y="459"/>
                  </a:lnTo>
                  <a:lnTo>
                    <a:pt x="123" y="457"/>
                  </a:lnTo>
                  <a:lnTo>
                    <a:pt x="123" y="434"/>
                  </a:lnTo>
                  <a:lnTo>
                    <a:pt x="118" y="434"/>
                  </a:lnTo>
                  <a:lnTo>
                    <a:pt x="114" y="434"/>
                  </a:lnTo>
                  <a:lnTo>
                    <a:pt x="109" y="433"/>
                  </a:lnTo>
                  <a:lnTo>
                    <a:pt x="104" y="431"/>
                  </a:lnTo>
                  <a:lnTo>
                    <a:pt x="101" y="427"/>
                  </a:lnTo>
                  <a:lnTo>
                    <a:pt x="98" y="424"/>
                  </a:lnTo>
                  <a:lnTo>
                    <a:pt x="96" y="419"/>
                  </a:lnTo>
                  <a:lnTo>
                    <a:pt x="95" y="414"/>
                  </a:lnTo>
                  <a:lnTo>
                    <a:pt x="96" y="412"/>
                  </a:lnTo>
                  <a:lnTo>
                    <a:pt x="98" y="408"/>
                  </a:lnTo>
                  <a:lnTo>
                    <a:pt x="99" y="407"/>
                  </a:lnTo>
                  <a:lnTo>
                    <a:pt x="103" y="405"/>
                  </a:lnTo>
                  <a:lnTo>
                    <a:pt x="106" y="403"/>
                  </a:lnTo>
                  <a:lnTo>
                    <a:pt x="109" y="401"/>
                  </a:lnTo>
                  <a:lnTo>
                    <a:pt x="112" y="401"/>
                  </a:lnTo>
                  <a:lnTo>
                    <a:pt x="114" y="401"/>
                  </a:lnTo>
                  <a:lnTo>
                    <a:pt x="114" y="398"/>
                  </a:lnTo>
                  <a:lnTo>
                    <a:pt x="114" y="396"/>
                  </a:lnTo>
                  <a:lnTo>
                    <a:pt x="115" y="393"/>
                  </a:lnTo>
                  <a:lnTo>
                    <a:pt x="115" y="389"/>
                  </a:lnTo>
                  <a:lnTo>
                    <a:pt x="117" y="386"/>
                  </a:lnTo>
                  <a:lnTo>
                    <a:pt x="117" y="384"/>
                  </a:lnTo>
                  <a:lnTo>
                    <a:pt x="117" y="380"/>
                  </a:lnTo>
                  <a:lnTo>
                    <a:pt x="117" y="377"/>
                  </a:lnTo>
                  <a:lnTo>
                    <a:pt x="117" y="372"/>
                  </a:lnTo>
                  <a:lnTo>
                    <a:pt x="115" y="365"/>
                  </a:lnTo>
                  <a:lnTo>
                    <a:pt x="112" y="358"/>
                  </a:lnTo>
                  <a:lnTo>
                    <a:pt x="109" y="352"/>
                  </a:lnTo>
                  <a:lnTo>
                    <a:pt x="107" y="345"/>
                  </a:lnTo>
                  <a:lnTo>
                    <a:pt x="104" y="340"/>
                  </a:lnTo>
                  <a:lnTo>
                    <a:pt x="103" y="337"/>
                  </a:lnTo>
                  <a:lnTo>
                    <a:pt x="103" y="333"/>
                  </a:lnTo>
                  <a:lnTo>
                    <a:pt x="103" y="332"/>
                  </a:lnTo>
                  <a:lnTo>
                    <a:pt x="103" y="332"/>
                  </a:lnTo>
                  <a:lnTo>
                    <a:pt x="103" y="332"/>
                  </a:lnTo>
                  <a:lnTo>
                    <a:pt x="103" y="330"/>
                  </a:lnTo>
                  <a:lnTo>
                    <a:pt x="103" y="330"/>
                  </a:lnTo>
                  <a:lnTo>
                    <a:pt x="103" y="330"/>
                  </a:lnTo>
                  <a:lnTo>
                    <a:pt x="103" y="330"/>
                  </a:lnTo>
                  <a:lnTo>
                    <a:pt x="103" y="328"/>
                  </a:lnTo>
                  <a:lnTo>
                    <a:pt x="106" y="330"/>
                  </a:lnTo>
                  <a:lnTo>
                    <a:pt x="111" y="330"/>
                  </a:lnTo>
                  <a:lnTo>
                    <a:pt x="114" y="332"/>
                  </a:lnTo>
                  <a:lnTo>
                    <a:pt x="118" y="333"/>
                  </a:lnTo>
                  <a:lnTo>
                    <a:pt x="122" y="335"/>
                  </a:lnTo>
                  <a:lnTo>
                    <a:pt x="125" y="337"/>
                  </a:lnTo>
                  <a:lnTo>
                    <a:pt x="130" y="339"/>
                  </a:lnTo>
                  <a:lnTo>
                    <a:pt x="133" y="339"/>
                  </a:lnTo>
                  <a:lnTo>
                    <a:pt x="134" y="337"/>
                  </a:lnTo>
                  <a:lnTo>
                    <a:pt x="136" y="337"/>
                  </a:lnTo>
                  <a:lnTo>
                    <a:pt x="136" y="335"/>
                  </a:lnTo>
                  <a:lnTo>
                    <a:pt x="137" y="332"/>
                  </a:lnTo>
                  <a:lnTo>
                    <a:pt x="137" y="330"/>
                  </a:lnTo>
                  <a:lnTo>
                    <a:pt x="137" y="326"/>
                  </a:lnTo>
                  <a:lnTo>
                    <a:pt x="137" y="323"/>
                  </a:lnTo>
                  <a:lnTo>
                    <a:pt x="137" y="321"/>
                  </a:lnTo>
                  <a:lnTo>
                    <a:pt x="137" y="321"/>
                  </a:lnTo>
                  <a:lnTo>
                    <a:pt x="137" y="319"/>
                  </a:lnTo>
                  <a:lnTo>
                    <a:pt x="136" y="319"/>
                  </a:lnTo>
                  <a:lnTo>
                    <a:pt x="136" y="318"/>
                  </a:lnTo>
                  <a:lnTo>
                    <a:pt x="136" y="316"/>
                  </a:lnTo>
                  <a:lnTo>
                    <a:pt x="134" y="314"/>
                  </a:lnTo>
                  <a:lnTo>
                    <a:pt x="134" y="312"/>
                  </a:lnTo>
                  <a:lnTo>
                    <a:pt x="134" y="311"/>
                  </a:lnTo>
                  <a:lnTo>
                    <a:pt x="134" y="309"/>
                  </a:lnTo>
                  <a:lnTo>
                    <a:pt x="134" y="309"/>
                  </a:lnTo>
                  <a:lnTo>
                    <a:pt x="133" y="309"/>
                  </a:lnTo>
                  <a:lnTo>
                    <a:pt x="133" y="307"/>
                  </a:lnTo>
                  <a:lnTo>
                    <a:pt x="131" y="307"/>
                  </a:lnTo>
                  <a:lnTo>
                    <a:pt x="131" y="305"/>
                  </a:lnTo>
                  <a:lnTo>
                    <a:pt x="131" y="304"/>
                  </a:lnTo>
                  <a:lnTo>
                    <a:pt x="131" y="302"/>
                  </a:lnTo>
                  <a:lnTo>
                    <a:pt x="131" y="300"/>
                  </a:lnTo>
                  <a:lnTo>
                    <a:pt x="133" y="297"/>
                  </a:lnTo>
                  <a:lnTo>
                    <a:pt x="136" y="295"/>
                  </a:lnTo>
                  <a:lnTo>
                    <a:pt x="139" y="295"/>
                  </a:lnTo>
                  <a:lnTo>
                    <a:pt x="142" y="293"/>
                  </a:lnTo>
                  <a:lnTo>
                    <a:pt x="145" y="293"/>
                  </a:lnTo>
                  <a:lnTo>
                    <a:pt x="149" y="293"/>
                  </a:lnTo>
                  <a:lnTo>
                    <a:pt x="152" y="293"/>
                  </a:lnTo>
                  <a:lnTo>
                    <a:pt x="163" y="293"/>
                  </a:lnTo>
                  <a:lnTo>
                    <a:pt x="174" y="293"/>
                  </a:lnTo>
                  <a:lnTo>
                    <a:pt x="182" y="290"/>
                  </a:lnTo>
                  <a:lnTo>
                    <a:pt x="188" y="284"/>
                  </a:lnTo>
                  <a:lnTo>
                    <a:pt x="193" y="279"/>
                  </a:lnTo>
                  <a:lnTo>
                    <a:pt x="196" y="272"/>
                  </a:lnTo>
                  <a:lnTo>
                    <a:pt x="198" y="265"/>
                  </a:lnTo>
                  <a:lnTo>
                    <a:pt x="198" y="257"/>
                  </a:lnTo>
                  <a:lnTo>
                    <a:pt x="198" y="255"/>
                  </a:lnTo>
                  <a:lnTo>
                    <a:pt x="198" y="253"/>
                  </a:lnTo>
                  <a:lnTo>
                    <a:pt x="196" y="251"/>
                  </a:lnTo>
                  <a:lnTo>
                    <a:pt x="195" y="251"/>
                  </a:lnTo>
                  <a:lnTo>
                    <a:pt x="193" y="251"/>
                  </a:lnTo>
                  <a:lnTo>
                    <a:pt x="191" y="250"/>
                  </a:lnTo>
                  <a:lnTo>
                    <a:pt x="191" y="250"/>
                  </a:lnTo>
                  <a:lnTo>
                    <a:pt x="190" y="250"/>
                  </a:lnTo>
                  <a:lnTo>
                    <a:pt x="190" y="248"/>
                  </a:lnTo>
                  <a:lnTo>
                    <a:pt x="188" y="246"/>
                  </a:lnTo>
                  <a:lnTo>
                    <a:pt x="188" y="244"/>
                  </a:lnTo>
                  <a:lnTo>
                    <a:pt x="188" y="243"/>
                  </a:lnTo>
                  <a:lnTo>
                    <a:pt x="188" y="241"/>
                  </a:lnTo>
                  <a:lnTo>
                    <a:pt x="188" y="239"/>
                  </a:lnTo>
                  <a:lnTo>
                    <a:pt x="190" y="237"/>
                  </a:lnTo>
                  <a:lnTo>
                    <a:pt x="190" y="236"/>
                  </a:lnTo>
                  <a:lnTo>
                    <a:pt x="187" y="234"/>
                  </a:lnTo>
                  <a:lnTo>
                    <a:pt x="183" y="232"/>
                  </a:lnTo>
                  <a:lnTo>
                    <a:pt x="180" y="230"/>
                  </a:lnTo>
                  <a:lnTo>
                    <a:pt x="176" y="227"/>
                  </a:lnTo>
                  <a:lnTo>
                    <a:pt x="172" y="223"/>
                  </a:lnTo>
                  <a:lnTo>
                    <a:pt x="169" y="220"/>
                  </a:lnTo>
                  <a:lnTo>
                    <a:pt x="168" y="216"/>
                  </a:lnTo>
                  <a:lnTo>
                    <a:pt x="168" y="213"/>
                  </a:lnTo>
                  <a:lnTo>
                    <a:pt x="168" y="176"/>
                  </a:lnTo>
                  <a:lnTo>
                    <a:pt x="168" y="173"/>
                  </a:lnTo>
                  <a:lnTo>
                    <a:pt x="168" y="168"/>
                  </a:lnTo>
                  <a:lnTo>
                    <a:pt x="168" y="164"/>
                  </a:lnTo>
                  <a:lnTo>
                    <a:pt x="168" y="161"/>
                  </a:lnTo>
                  <a:lnTo>
                    <a:pt x="169" y="155"/>
                  </a:lnTo>
                  <a:lnTo>
                    <a:pt x="171" y="152"/>
                  </a:lnTo>
                  <a:lnTo>
                    <a:pt x="172" y="148"/>
                  </a:lnTo>
                  <a:lnTo>
                    <a:pt x="174" y="145"/>
                  </a:lnTo>
                  <a:lnTo>
                    <a:pt x="174" y="14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6" name="Freeform 524"/>
            <p:cNvSpPr>
              <a:spLocks/>
            </p:cNvSpPr>
            <p:nvPr/>
          </p:nvSpPr>
          <p:spPr bwMode="auto">
            <a:xfrm>
              <a:off x="2098446" y="4590291"/>
              <a:ext cx="319144" cy="1273212"/>
            </a:xfrm>
            <a:custGeom>
              <a:avLst/>
              <a:gdLst/>
              <a:ahLst/>
              <a:cxnLst>
                <a:cxn ang="0">
                  <a:pos x="84" y="564"/>
                </a:cxn>
                <a:cxn ang="0">
                  <a:pos x="84" y="541"/>
                </a:cxn>
                <a:cxn ang="0">
                  <a:pos x="86" y="532"/>
                </a:cxn>
                <a:cxn ang="0">
                  <a:pos x="86" y="520"/>
                </a:cxn>
                <a:cxn ang="0">
                  <a:pos x="87" y="502"/>
                </a:cxn>
                <a:cxn ang="0">
                  <a:pos x="80" y="469"/>
                </a:cxn>
                <a:cxn ang="0">
                  <a:pos x="51" y="393"/>
                </a:cxn>
                <a:cxn ang="0">
                  <a:pos x="54" y="368"/>
                </a:cxn>
                <a:cxn ang="0">
                  <a:pos x="48" y="344"/>
                </a:cxn>
                <a:cxn ang="0">
                  <a:pos x="51" y="326"/>
                </a:cxn>
                <a:cxn ang="0">
                  <a:pos x="51" y="314"/>
                </a:cxn>
                <a:cxn ang="0">
                  <a:pos x="49" y="304"/>
                </a:cxn>
                <a:cxn ang="0">
                  <a:pos x="53" y="291"/>
                </a:cxn>
                <a:cxn ang="0">
                  <a:pos x="49" y="291"/>
                </a:cxn>
                <a:cxn ang="0">
                  <a:pos x="53" y="281"/>
                </a:cxn>
                <a:cxn ang="0">
                  <a:pos x="34" y="244"/>
                </a:cxn>
                <a:cxn ang="0">
                  <a:pos x="34" y="209"/>
                </a:cxn>
                <a:cxn ang="0">
                  <a:pos x="43" y="173"/>
                </a:cxn>
                <a:cxn ang="0">
                  <a:pos x="45" y="141"/>
                </a:cxn>
                <a:cxn ang="0">
                  <a:pos x="51" y="112"/>
                </a:cxn>
                <a:cxn ang="0">
                  <a:pos x="59" y="91"/>
                </a:cxn>
                <a:cxn ang="0">
                  <a:pos x="34" y="49"/>
                </a:cxn>
                <a:cxn ang="0">
                  <a:pos x="22" y="11"/>
                </a:cxn>
                <a:cxn ang="0">
                  <a:pos x="13" y="7"/>
                </a:cxn>
                <a:cxn ang="0">
                  <a:pos x="5" y="40"/>
                </a:cxn>
                <a:cxn ang="0">
                  <a:pos x="11" y="86"/>
                </a:cxn>
                <a:cxn ang="0">
                  <a:pos x="8" y="106"/>
                </a:cxn>
                <a:cxn ang="0">
                  <a:pos x="14" y="148"/>
                </a:cxn>
                <a:cxn ang="0">
                  <a:pos x="13" y="171"/>
                </a:cxn>
                <a:cxn ang="0">
                  <a:pos x="11" y="185"/>
                </a:cxn>
                <a:cxn ang="0">
                  <a:pos x="10" y="194"/>
                </a:cxn>
                <a:cxn ang="0">
                  <a:pos x="11" y="208"/>
                </a:cxn>
                <a:cxn ang="0">
                  <a:pos x="14" y="222"/>
                </a:cxn>
                <a:cxn ang="0">
                  <a:pos x="14" y="236"/>
                </a:cxn>
                <a:cxn ang="0">
                  <a:pos x="19" y="256"/>
                </a:cxn>
                <a:cxn ang="0">
                  <a:pos x="21" y="274"/>
                </a:cxn>
                <a:cxn ang="0">
                  <a:pos x="18" y="319"/>
                </a:cxn>
                <a:cxn ang="0">
                  <a:pos x="11" y="338"/>
                </a:cxn>
                <a:cxn ang="0">
                  <a:pos x="21" y="372"/>
                </a:cxn>
                <a:cxn ang="0">
                  <a:pos x="24" y="394"/>
                </a:cxn>
                <a:cxn ang="0">
                  <a:pos x="27" y="417"/>
                </a:cxn>
                <a:cxn ang="0">
                  <a:pos x="48" y="431"/>
                </a:cxn>
                <a:cxn ang="0">
                  <a:pos x="49" y="457"/>
                </a:cxn>
                <a:cxn ang="0">
                  <a:pos x="54" y="476"/>
                </a:cxn>
                <a:cxn ang="0">
                  <a:pos x="57" y="492"/>
                </a:cxn>
                <a:cxn ang="0">
                  <a:pos x="38" y="502"/>
                </a:cxn>
                <a:cxn ang="0">
                  <a:pos x="51" y="509"/>
                </a:cxn>
                <a:cxn ang="0">
                  <a:pos x="62" y="523"/>
                </a:cxn>
                <a:cxn ang="0">
                  <a:pos x="72" y="550"/>
                </a:cxn>
                <a:cxn ang="0">
                  <a:pos x="89" y="584"/>
                </a:cxn>
                <a:cxn ang="0">
                  <a:pos x="106" y="595"/>
                </a:cxn>
                <a:cxn ang="0">
                  <a:pos x="102" y="597"/>
                </a:cxn>
                <a:cxn ang="0">
                  <a:pos x="118" y="607"/>
                </a:cxn>
                <a:cxn ang="0">
                  <a:pos x="130" y="621"/>
                </a:cxn>
                <a:cxn ang="0">
                  <a:pos x="140" y="605"/>
                </a:cxn>
                <a:cxn ang="0">
                  <a:pos x="145" y="598"/>
                </a:cxn>
              </a:cxnLst>
              <a:rect l="0" t="0" r="r" b="b"/>
              <a:pathLst>
                <a:path w="146" h="621">
                  <a:moveTo>
                    <a:pt x="119" y="588"/>
                  </a:moveTo>
                  <a:lnTo>
                    <a:pt x="114" y="586"/>
                  </a:lnTo>
                  <a:lnTo>
                    <a:pt x="108" y="584"/>
                  </a:lnTo>
                  <a:lnTo>
                    <a:pt x="102" y="581"/>
                  </a:lnTo>
                  <a:lnTo>
                    <a:pt x="95" y="576"/>
                  </a:lnTo>
                  <a:lnTo>
                    <a:pt x="89" y="569"/>
                  </a:lnTo>
                  <a:lnTo>
                    <a:pt x="84" y="564"/>
                  </a:lnTo>
                  <a:lnTo>
                    <a:pt x="81" y="558"/>
                  </a:lnTo>
                  <a:lnTo>
                    <a:pt x="80" y="553"/>
                  </a:lnTo>
                  <a:lnTo>
                    <a:pt x="81" y="550"/>
                  </a:lnTo>
                  <a:lnTo>
                    <a:pt x="81" y="548"/>
                  </a:lnTo>
                  <a:lnTo>
                    <a:pt x="81" y="546"/>
                  </a:lnTo>
                  <a:lnTo>
                    <a:pt x="83" y="544"/>
                  </a:lnTo>
                  <a:lnTo>
                    <a:pt x="84" y="541"/>
                  </a:lnTo>
                  <a:lnTo>
                    <a:pt x="84" y="539"/>
                  </a:lnTo>
                  <a:lnTo>
                    <a:pt x="84" y="537"/>
                  </a:lnTo>
                  <a:lnTo>
                    <a:pt x="86" y="536"/>
                  </a:lnTo>
                  <a:lnTo>
                    <a:pt x="86" y="536"/>
                  </a:lnTo>
                  <a:lnTo>
                    <a:pt x="86" y="534"/>
                  </a:lnTo>
                  <a:lnTo>
                    <a:pt x="86" y="534"/>
                  </a:lnTo>
                  <a:lnTo>
                    <a:pt x="86" y="532"/>
                  </a:lnTo>
                  <a:lnTo>
                    <a:pt x="86" y="530"/>
                  </a:lnTo>
                  <a:lnTo>
                    <a:pt x="86" y="529"/>
                  </a:lnTo>
                  <a:lnTo>
                    <a:pt x="86" y="527"/>
                  </a:lnTo>
                  <a:lnTo>
                    <a:pt x="86" y="525"/>
                  </a:lnTo>
                  <a:lnTo>
                    <a:pt x="86" y="523"/>
                  </a:lnTo>
                  <a:lnTo>
                    <a:pt x="86" y="522"/>
                  </a:lnTo>
                  <a:lnTo>
                    <a:pt x="86" y="520"/>
                  </a:lnTo>
                  <a:lnTo>
                    <a:pt x="87" y="518"/>
                  </a:lnTo>
                  <a:lnTo>
                    <a:pt x="87" y="516"/>
                  </a:lnTo>
                  <a:lnTo>
                    <a:pt x="87" y="515"/>
                  </a:lnTo>
                  <a:lnTo>
                    <a:pt x="89" y="513"/>
                  </a:lnTo>
                  <a:lnTo>
                    <a:pt x="89" y="509"/>
                  </a:lnTo>
                  <a:lnTo>
                    <a:pt x="89" y="506"/>
                  </a:lnTo>
                  <a:lnTo>
                    <a:pt x="87" y="502"/>
                  </a:lnTo>
                  <a:lnTo>
                    <a:pt x="86" y="499"/>
                  </a:lnTo>
                  <a:lnTo>
                    <a:pt x="84" y="495"/>
                  </a:lnTo>
                  <a:lnTo>
                    <a:pt x="83" y="492"/>
                  </a:lnTo>
                  <a:lnTo>
                    <a:pt x="81" y="490"/>
                  </a:lnTo>
                  <a:lnTo>
                    <a:pt x="81" y="485"/>
                  </a:lnTo>
                  <a:lnTo>
                    <a:pt x="80" y="482"/>
                  </a:lnTo>
                  <a:lnTo>
                    <a:pt x="80" y="469"/>
                  </a:lnTo>
                  <a:lnTo>
                    <a:pt x="76" y="459"/>
                  </a:lnTo>
                  <a:lnTo>
                    <a:pt x="72" y="448"/>
                  </a:lnTo>
                  <a:lnTo>
                    <a:pt x="65" y="440"/>
                  </a:lnTo>
                  <a:lnTo>
                    <a:pt x="60" y="429"/>
                  </a:lnTo>
                  <a:lnTo>
                    <a:pt x="56" y="419"/>
                  </a:lnTo>
                  <a:lnTo>
                    <a:pt x="53" y="407"/>
                  </a:lnTo>
                  <a:lnTo>
                    <a:pt x="51" y="393"/>
                  </a:lnTo>
                  <a:lnTo>
                    <a:pt x="51" y="389"/>
                  </a:lnTo>
                  <a:lnTo>
                    <a:pt x="53" y="386"/>
                  </a:lnTo>
                  <a:lnTo>
                    <a:pt x="53" y="382"/>
                  </a:lnTo>
                  <a:lnTo>
                    <a:pt x="53" y="379"/>
                  </a:lnTo>
                  <a:lnTo>
                    <a:pt x="54" y="375"/>
                  </a:lnTo>
                  <a:lnTo>
                    <a:pt x="54" y="372"/>
                  </a:lnTo>
                  <a:lnTo>
                    <a:pt x="54" y="368"/>
                  </a:lnTo>
                  <a:lnTo>
                    <a:pt x="54" y="365"/>
                  </a:lnTo>
                  <a:lnTo>
                    <a:pt x="54" y="361"/>
                  </a:lnTo>
                  <a:lnTo>
                    <a:pt x="54" y="358"/>
                  </a:lnTo>
                  <a:lnTo>
                    <a:pt x="53" y="354"/>
                  </a:lnTo>
                  <a:lnTo>
                    <a:pt x="51" y="351"/>
                  </a:lnTo>
                  <a:lnTo>
                    <a:pt x="49" y="347"/>
                  </a:lnTo>
                  <a:lnTo>
                    <a:pt x="48" y="344"/>
                  </a:lnTo>
                  <a:lnTo>
                    <a:pt x="46" y="340"/>
                  </a:lnTo>
                  <a:lnTo>
                    <a:pt x="46" y="335"/>
                  </a:lnTo>
                  <a:lnTo>
                    <a:pt x="46" y="333"/>
                  </a:lnTo>
                  <a:lnTo>
                    <a:pt x="48" y="332"/>
                  </a:lnTo>
                  <a:lnTo>
                    <a:pt x="48" y="330"/>
                  </a:lnTo>
                  <a:lnTo>
                    <a:pt x="49" y="328"/>
                  </a:lnTo>
                  <a:lnTo>
                    <a:pt x="51" y="326"/>
                  </a:lnTo>
                  <a:lnTo>
                    <a:pt x="53" y="325"/>
                  </a:lnTo>
                  <a:lnTo>
                    <a:pt x="53" y="323"/>
                  </a:lnTo>
                  <a:lnTo>
                    <a:pt x="53" y="319"/>
                  </a:lnTo>
                  <a:lnTo>
                    <a:pt x="53" y="318"/>
                  </a:lnTo>
                  <a:lnTo>
                    <a:pt x="53" y="316"/>
                  </a:lnTo>
                  <a:lnTo>
                    <a:pt x="51" y="316"/>
                  </a:lnTo>
                  <a:lnTo>
                    <a:pt x="51" y="314"/>
                  </a:lnTo>
                  <a:lnTo>
                    <a:pt x="49" y="312"/>
                  </a:lnTo>
                  <a:lnTo>
                    <a:pt x="49" y="311"/>
                  </a:lnTo>
                  <a:lnTo>
                    <a:pt x="48" y="309"/>
                  </a:lnTo>
                  <a:lnTo>
                    <a:pt x="48" y="307"/>
                  </a:lnTo>
                  <a:lnTo>
                    <a:pt x="48" y="305"/>
                  </a:lnTo>
                  <a:lnTo>
                    <a:pt x="49" y="305"/>
                  </a:lnTo>
                  <a:lnTo>
                    <a:pt x="49" y="304"/>
                  </a:lnTo>
                  <a:lnTo>
                    <a:pt x="51" y="302"/>
                  </a:lnTo>
                  <a:lnTo>
                    <a:pt x="51" y="298"/>
                  </a:lnTo>
                  <a:lnTo>
                    <a:pt x="53" y="297"/>
                  </a:lnTo>
                  <a:lnTo>
                    <a:pt x="53" y="295"/>
                  </a:lnTo>
                  <a:lnTo>
                    <a:pt x="53" y="291"/>
                  </a:lnTo>
                  <a:lnTo>
                    <a:pt x="53" y="291"/>
                  </a:lnTo>
                  <a:lnTo>
                    <a:pt x="53" y="291"/>
                  </a:lnTo>
                  <a:lnTo>
                    <a:pt x="51" y="291"/>
                  </a:lnTo>
                  <a:lnTo>
                    <a:pt x="51" y="291"/>
                  </a:lnTo>
                  <a:lnTo>
                    <a:pt x="49" y="291"/>
                  </a:lnTo>
                  <a:lnTo>
                    <a:pt x="49" y="291"/>
                  </a:lnTo>
                  <a:lnTo>
                    <a:pt x="49" y="291"/>
                  </a:lnTo>
                  <a:lnTo>
                    <a:pt x="48" y="291"/>
                  </a:lnTo>
                  <a:lnTo>
                    <a:pt x="49" y="291"/>
                  </a:lnTo>
                  <a:lnTo>
                    <a:pt x="49" y="290"/>
                  </a:lnTo>
                  <a:lnTo>
                    <a:pt x="51" y="290"/>
                  </a:lnTo>
                  <a:lnTo>
                    <a:pt x="51" y="288"/>
                  </a:lnTo>
                  <a:lnTo>
                    <a:pt x="53" y="286"/>
                  </a:lnTo>
                  <a:lnTo>
                    <a:pt x="53" y="284"/>
                  </a:lnTo>
                  <a:lnTo>
                    <a:pt x="53" y="283"/>
                  </a:lnTo>
                  <a:lnTo>
                    <a:pt x="53" y="281"/>
                  </a:lnTo>
                  <a:lnTo>
                    <a:pt x="53" y="276"/>
                  </a:lnTo>
                  <a:lnTo>
                    <a:pt x="49" y="270"/>
                  </a:lnTo>
                  <a:lnTo>
                    <a:pt x="46" y="265"/>
                  </a:lnTo>
                  <a:lnTo>
                    <a:pt x="43" y="260"/>
                  </a:lnTo>
                  <a:lnTo>
                    <a:pt x="40" y="255"/>
                  </a:lnTo>
                  <a:lnTo>
                    <a:pt x="37" y="250"/>
                  </a:lnTo>
                  <a:lnTo>
                    <a:pt x="34" y="244"/>
                  </a:lnTo>
                  <a:lnTo>
                    <a:pt x="34" y="236"/>
                  </a:lnTo>
                  <a:lnTo>
                    <a:pt x="34" y="232"/>
                  </a:lnTo>
                  <a:lnTo>
                    <a:pt x="34" y="227"/>
                  </a:lnTo>
                  <a:lnTo>
                    <a:pt x="34" y="223"/>
                  </a:lnTo>
                  <a:lnTo>
                    <a:pt x="34" y="220"/>
                  </a:lnTo>
                  <a:lnTo>
                    <a:pt x="34" y="215"/>
                  </a:lnTo>
                  <a:lnTo>
                    <a:pt x="34" y="209"/>
                  </a:lnTo>
                  <a:lnTo>
                    <a:pt x="34" y="206"/>
                  </a:lnTo>
                  <a:lnTo>
                    <a:pt x="34" y="199"/>
                  </a:lnTo>
                  <a:lnTo>
                    <a:pt x="34" y="192"/>
                  </a:lnTo>
                  <a:lnTo>
                    <a:pt x="35" y="187"/>
                  </a:lnTo>
                  <a:lnTo>
                    <a:pt x="38" y="181"/>
                  </a:lnTo>
                  <a:lnTo>
                    <a:pt x="40" y="176"/>
                  </a:lnTo>
                  <a:lnTo>
                    <a:pt x="43" y="173"/>
                  </a:lnTo>
                  <a:lnTo>
                    <a:pt x="46" y="168"/>
                  </a:lnTo>
                  <a:lnTo>
                    <a:pt x="48" y="161"/>
                  </a:lnTo>
                  <a:lnTo>
                    <a:pt x="48" y="155"/>
                  </a:lnTo>
                  <a:lnTo>
                    <a:pt x="48" y="150"/>
                  </a:lnTo>
                  <a:lnTo>
                    <a:pt x="46" y="147"/>
                  </a:lnTo>
                  <a:lnTo>
                    <a:pt x="45" y="143"/>
                  </a:lnTo>
                  <a:lnTo>
                    <a:pt x="45" y="141"/>
                  </a:lnTo>
                  <a:lnTo>
                    <a:pt x="43" y="138"/>
                  </a:lnTo>
                  <a:lnTo>
                    <a:pt x="41" y="134"/>
                  </a:lnTo>
                  <a:lnTo>
                    <a:pt x="40" y="131"/>
                  </a:lnTo>
                  <a:lnTo>
                    <a:pt x="40" y="127"/>
                  </a:lnTo>
                  <a:lnTo>
                    <a:pt x="41" y="122"/>
                  </a:lnTo>
                  <a:lnTo>
                    <a:pt x="45" y="117"/>
                  </a:lnTo>
                  <a:lnTo>
                    <a:pt x="51" y="112"/>
                  </a:lnTo>
                  <a:lnTo>
                    <a:pt x="56" y="106"/>
                  </a:lnTo>
                  <a:lnTo>
                    <a:pt x="60" y="103"/>
                  </a:lnTo>
                  <a:lnTo>
                    <a:pt x="64" y="98"/>
                  </a:lnTo>
                  <a:lnTo>
                    <a:pt x="64" y="96"/>
                  </a:lnTo>
                  <a:lnTo>
                    <a:pt x="64" y="94"/>
                  </a:lnTo>
                  <a:lnTo>
                    <a:pt x="60" y="92"/>
                  </a:lnTo>
                  <a:lnTo>
                    <a:pt x="59" y="91"/>
                  </a:lnTo>
                  <a:lnTo>
                    <a:pt x="53" y="87"/>
                  </a:lnTo>
                  <a:lnTo>
                    <a:pt x="48" y="84"/>
                  </a:lnTo>
                  <a:lnTo>
                    <a:pt x="45" y="77"/>
                  </a:lnTo>
                  <a:lnTo>
                    <a:pt x="40" y="68"/>
                  </a:lnTo>
                  <a:lnTo>
                    <a:pt x="37" y="61"/>
                  </a:lnTo>
                  <a:lnTo>
                    <a:pt x="35" y="54"/>
                  </a:lnTo>
                  <a:lnTo>
                    <a:pt x="34" y="49"/>
                  </a:lnTo>
                  <a:lnTo>
                    <a:pt x="34" y="45"/>
                  </a:lnTo>
                  <a:lnTo>
                    <a:pt x="32" y="38"/>
                  </a:lnTo>
                  <a:lnTo>
                    <a:pt x="32" y="31"/>
                  </a:lnTo>
                  <a:lnTo>
                    <a:pt x="30" y="26"/>
                  </a:lnTo>
                  <a:lnTo>
                    <a:pt x="29" y="21"/>
                  </a:lnTo>
                  <a:lnTo>
                    <a:pt x="26" y="16"/>
                  </a:lnTo>
                  <a:lnTo>
                    <a:pt x="22" y="11"/>
                  </a:lnTo>
                  <a:lnTo>
                    <a:pt x="19" y="5"/>
                  </a:lnTo>
                  <a:lnTo>
                    <a:pt x="16" y="0"/>
                  </a:lnTo>
                  <a:lnTo>
                    <a:pt x="16" y="2"/>
                  </a:lnTo>
                  <a:lnTo>
                    <a:pt x="14" y="4"/>
                  </a:lnTo>
                  <a:lnTo>
                    <a:pt x="14" y="5"/>
                  </a:lnTo>
                  <a:lnTo>
                    <a:pt x="13" y="5"/>
                  </a:lnTo>
                  <a:lnTo>
                    <a:pt x="13" y="7"/>
                  </a:lnTo>
                  <a:lnTo>
                    <a:pt x="11" y="9"/>
                  </a:lnTo>
                  <a:lnTo>
                    <a:pt x="10" y="11"/>
                  </a:lnTo>
                  <a:lnTo>
                    <a:pt x="10" y="14"/>
                  </a:lnTo>
                  <a:lnTo>
                    <a:pt x="0" y="11"/>
                  </a:lnTo>
                  <a:lnTo>
                    <a:pt x="2" y="21"/>
                  </a:lnTo>
                  <a:lnTo>
                    <a:pt x="2" y="31"/>
                  </a:lnTo>
                  <a:lnTo>
                    <a:pt x="5" y="40"/>
                  </a:lnTo>
                  <a:lnTo>
                    <a:pt x="7" y="47"/>
                  </a:lnTo>
                  <a:lnTo>
                    <a:pt x="8" y="56"/>
                  </a:lnTo>
                  <a:lnTo>
                    <a:pt x="11" y="63"/>
                  </a:lnTo>
                  <a:lnTo>
                    <a:pt x="11" y="72"/>
                  </a:lnTo>
                  <a:lnTo>
                    <a:pt x="13" y="80"/>
                  </a:lnTo>
                  <a:lnTo>
                    <a:pt x="13" y="84"/>
                  </a:lnTo>
                  <a:lnTo>
                    <a:pt x="11" y="86"/>
                  </a:lnTo>
                  <a:lnTo>
                    <a:pt x="11" y="87"/>
                  </a:lnTo>
                  <a:lnTo>
                    <a:pt x="10" y="91"/>
                  </a:lnTo>
                  <a:lnTo>
                    <a:pt x="10" y="92"/>
                  </a:lnTo>
                  <a:lnTo>
                    <a:pt x="8" y="94"/>
                  </a:lnTo>
                  <a:lnTo>
                    <a:pt x="8" y="96"/>
                  </a:lnTo>
                  <a:lnTo>
                    <a:pt x="8" y="99"/>
                  </a:lnTo>
                  <a:lnTo>
                    <a:pt x="8" y="106"/>
                  </a:lnTo>
                  <a:lnTo>
                    <a:pt x="8" y="113"/>
                  </a:lnTo>
                  <a:lnTo>
                    <a:pt x="10" y="119"/>
                  </a:lnTo>
                  <a:lnTo>
                    <a:pt x="11" y="124"/>
                  </a:lnTo>
                  <a:lnTo>
                    <a:pt x="11" y="131"/>
                  </a:lnTo>
                  <a:lnTo>
                    <a:pt x="13" y="136"/>
                  </a:lnTo>
                  <a:lnTo>
                    <a:pt x="14" y="143"/>
                  </a:lnTo>
                  <a:lnTo>
                    <a:pt x="14" y="148"/>
                  </a:lnTo>
                  <a:lnTo>
                    <a:pt x="14" y="154"/>
                  </a:lnTo>
                  <a:lnTo>
                    <a:pt x="14" y="157"/>
                  </a:lnTo>
                  <a:lnTo>
                    <a:pt x="14" y="161"/>
                  </a:lnTo>
                  <a:lnTo>
                    <a:pt x="13" y="164"/>
                  </a:lnTo>
                  <a:lnTo>
                    <a:pt x="13" y="166"/>
                  </a:lnTo>
                  <a:lnTo>
                    <a:pt x="13" y="168"/>
                  </a:lnTo>
                  <a:lnTo>
                    <a:pt x="13" y="171"/>
                  </a:lnTo>
                  <a:lnTo>
                    <a:pt x="13" y="174"/>
                  </a:lnTo>
                  <a:lnTo>
                    <a:pt x="13" y="176"/>
                  </a:lnTo>
                  <a:lnTo>
                    <a:pt x="13" y="178"/>
                  </a:lnTo>
                  <a:lnTo>
                    <a:pt x="11" y="180"/>
                  </a:lnTo>
                  <a:lnTo>
                    <a:pt x="11" y="181"/>
                  </a:lnTo>
                  <a:lnTo>
                    <a:pt x="11" y="183"/>
                  </a:lnTo>
                  <a:lnTo>
                    <a:pt x="11" y="185"/>
                  </a:lnTo>
                  <a:lnTo>
                    <a:pt x="11" y="187"/>
                  </a:lnTo>
                  <a:lnTo>
                    <a:pt x="13" y="188"/>
                  </a:lnTo>
                  <a:lnTo>
                    <a:pt x="11" y="188"/>
                  </a:lnTo>
                  <a:lnTo>
                    <a:pt x="11" y="190"/>
                  </a:lnTo>
                  <a:lnTo>
                    <a:pt x="11" y="192"/>
                  </a:lnTo>
                  <a:lnTo>
                    <a:pt x="10" y="194"/>
                  </a:lnTo>
                  <a:lnTo>
                    <a:pt x="10" y="194"/>
                  </a:lnTo>
                  <a:lnTo>
                    <a:pt x="10" y="195"/>
                  </a:lnTo>
                  <a:lnTo>
                    <a:pt x="10" y="197"/>
                  </a:lnTo>
                  <a:lnTo>
                    <a:pt x="10" y="199"/>
                  </a:lnTo>
                  <a:lnTo>
                    <a:pt x="10" y="202"/>
                  </a:lnTo>
                  <a:lnTo>
                    <a:pt x="10" y="204"/>
                  </a:lnTo>
                  <a:lnTo>
                    <a:pt x="11" y="206"/>
                  </a:lnTo>
                  <a:lnTo>
                    <a:pt x="11" y="208"/>
                  </a:lnTo>
                  <a:lnTo>
                    <a:pt x="13" y="209"/>
                  </a:lnTo>
                  <a:lnTo>
                    <a:pt x="13" y="211"/>
                  </a:lnTo>
                  <a:lnTo>
                    <a:pt x="14" y="213"/>
                  </a:lnTo>
                  <a:lnTo>
                    <a:pt x="14" y="215"/>
                  </a:lnTo>
                  <a:lnTo>
                    <a:pt x="14" y="216"/>
                  </a:lnTo>
                  <a:lnTo>
                    <a:pt x="14" y="220"/>
                  </a:lnTo>
                  <a:lnTo>
                    <a:pt x="14" y="222"/>
                  </a:lnTo>
                  <a:lnTo>
                    <a:pt x="14" y="223"/>
                  </a:lnTo>
                  <a:lnTo>
                    <a:pt x="14" y="225"/>
                  </a:lnTo>
                  <a:lnTo>
                    <a:pt x="14" y="227"/>
                  </a:lnTo>
                  <a:lnTo>
                    <a:pt x="14" y="229"/>
                  </a:lnTo>
                  <a:lnTo>
                    <a:pt x="14" y="230"/>
                  </a:lnTo>
                  <a:lnTo>
                    <a:pt x="14" y="232"/>
                  </a:lnTo>
                  <a:lnTo>
                    <a:pt x="14" y="236"/>
                  </a:lnTo>
                  <a:lnTo>
                    <a:pt x="14" y="239"/>
                  </a:lnTo>
                  <a:lnTo>
                    <a:pt x="16" y="243"/>
                  </a:lnTo>
                  <a:lnTo>
                    <a:pt x="16" y="246"/>
                  </a:lnTo>
                  <a:lnTo>
                    <a:pt x="16" y="250"/>
                  </a:lnTo>
                  <a:lnTo>
                    <a:pt x="18" y="253"/>
                  </a:lnTo>
                  <a:lnTo>
                    <a:pt x="18" y="253"/>
                  </a:lnTo>
                  <a:lnTo>
                    <a:pt x="19" y="256"/>
                  </a:lnTo>
                  <a:lnTo>
                    <a:pt x="21" y="258"/>
                  </a:lnTo>
                  <a:lnTo>
                    <a:pt x="21" y="262"/>
                  </a:lnTo>
                  <a:lnTo>
                    <a:pt x="21" y="263"/>
                  </a:lnTo>
                  <a:lnTo>
                    <a:pt x="21" y="265"/>
                  </a:lnTo>
                  <a:lnTo>
                    <a:pt x="21" y="267"/>
                  </a:lnTo>
                  <a:lnTo>
                    <a:pt x="21" y="270"/>
                  </a:lnTo>
                  <a:lnTo>
                    <a:pt x="21" y="274"/>
                  </a:lnTo>
                  <a:lnTo>
                    <a:pt x="21" y="281"/>
                  </a:lnTo>
                  <a:lnTo>
                    <a:pt x="21" y="288"/>
                  </a:lnTo>
                  <a:lnTo>
                    <a:pt x="19" y="295"/>
                  </a:lnTo>
                  <a:lnTo>
                    <a:pt x="19" y="300"/>
                  </a:lnTo>
                  <a:lnTo>
                    <a:pt x="19" y="307"/>
                  </a:lnTo>
                  <a:lnTo>
                    <a:pt x="18" y="312"/>
                  </a:lnTo>
                  <a:lnTo>
                    <a:pt x="18" y="319"/>
                  </a:lnTo>
                  <a:lnTo>
                    <a:pt x="18" y="326"/>
                  </a:lnTo>
                  <a:lnTo>
                    <a:pt x="18" y="328"/>
                  </a:lnTo>
                  <a:lnTo>
                    <a:pt x="16" y="332"/>
                  </a:lnTo>
                  <a:lnTo>
                    <a:pt x="16" y="333"/>
                  </a:lnTo>
                  <a:lnTo>
                    <a:pt x="14" y="335"/>
                  </a:lnTo>
                  <a:lnTo>
                    <a:pt x="13" y="337"/>
                  </a:lnTo>
                  <a:lnTo>
                    <a:pt x="11" y="338"/>
                  </a:lnTo>
                  <a:lnTo>
                    <a:pt x="11" y="340"/>
                  </a:lnTo>
                  <a:lnTo>
                    <a:pt x="11" y="342"/>
                  </a:lnTo>
                  <a:lnTo>
                    <a:pt x="11" y="349"/>
                  </a:lnTo>
                  <a:lnTo>
                    <a:pt x="13" y="354"/>
                  </a:lnTo>
                  <a:lnTo>
                    <a:pt x="16" y="361"/>
                  </a:lnTo>
                  <a:lnTo>
                    <a:pt x="19" y="366"/>
                  </a:lnTo>
                  <a:lnTo>
                    <a:pt x="21" y="372"/>
                  </a:lnTo>
                  <a:lnTo>
                    <a:pt x="24" y="377"/>
                  </a:lnTo>
                  <a:lnTo>
                    <a:pt x="26" y="382"/>
                  </a:lnTo>
                  <a:lnTo>
                    <a:pt x="26" y="386"/>
                  </a:lnTo>
                  <a:lnTo>
                    <a:pt x="26" y="387"/>
                  </a:lnTo>
                  <a:lnTo>
                    <a:pt x="26" y="389"/>
                  </a:lnTo>
                  <a:lnTo>
                    <a:pt x="26" y="391"/>
                  </a:lnTo>
                  <a:lnTo>
                    <a:pt x="24" y="394"/>
                  </a:lnTo>
                  <a:lnTo>
                    <a:pt x="24" y="396"/>
                  </a:lnTo>
                  <a:lnTo>
                    <a:pt x="24" y="398"/>
                  </a:lnTo>
                  <a:lnTo>
                    <a:pt x="22" y="400"/>
                  </a:lnTo>
                  <a:lnTo>
                    <a:pt x="22" y="401"/>
                  </a:lnTo>
                  <a:lnTo>
                    <a:pt x="22" y="408"/>
                  </a:lnTo>
                  <a:lnTo>
                    <a:pt x="24" y="414"/>
                  </a:lnTo>
                  <a:lnTo>
                    <a:pt x="27" y="417"/>
                  </a:lnTo>
                  <a:lnTo>
                    <a:pt x="29" y="419"/>
                  </a:lnTo>
                  <a:lnTo>
                    <a:pt x="34" y="420"/>
                  </a:lnTo>
                  <a:lnTo>
                    <a:pt x="37" y="422"/>
                  </a:lnTo>
                  <a:lnTo>
                    <a:pt x="41" y="422"/>
                  </a:lnTo>
                  <a:lnTo>
                    <a:pt x="46" y="422"/>
                  </a:lnTo>
                  <a:lnTo>
                    <a:pt x="46" y="427"/>
                  </a:lnTo>
                  <a:lnTo>
                    <a:pt x="48" y="431"/>
                  </a:lnTo>
                  <a:lnTo>
                    <a:pt x="48" y="436"/>
                  </a:lnTo>
                  <a:lnTo>
                    <a:pt x="49" y="440"/>
                  </a:lnTo>
                  <a:lnTo>
                    <a:pt x="49" y="443"/>
                  </a:lnTo>
                  <a:lnTo>
                    <a:pt x="49" y="448"/>
                  </a:lnTo>
                  <a:lnTo>
                    <a:pt x="49" y="452"/>
                  </a:lnTo>
                  <a:lnTo>
                    <a:pt x="49" y="455"/>
                  </a:lnTo>
                  <a:lnTo>
                    <a:pt x="49" y="457"/>
                  </a:lnTo>
                  <a:lnTo>
                    <a:pt x="51" y="461"/>
                  </a:lnTo>
                  <a:lnTo>
                    <a:pt x="51" y="462"/>
                  </a:lnTo>
                  <a:lnTo>
                    <a:pt x="53" y="466"/>
                  </a:lnTo>
                  <a:lnTo>
                    <a:pt x="53" y="469"/>
                  </a:lnTo>
                  <a:lnTo>
                    <a:pt x="54" y="473"/>
                  </a:lnTo>
                  <a:lnTo>
                    <a:pt x="54" y="475"/>
                  </a:lnTo>
                  <a:lnTo>
                    <a:pt x="54" y="476"/>
                  </a:lnTo>
                  <a:lnTo>
                    <a:pt x="54" y="480"/>
                  </a:lnTo>
                  <a:lnTo>
                    <a:pt x="56" y="482"/>
                  </a:lnTo>
                  <a:lnTo>
                    <a:pt x="56" y="485"/>
                  </a:lnTo>
                  <a:lnTo>
                    <a:pt x="56" y="487"/>
                  </a:lnTo>
                  <a:lnTo>
                    <a:pt x="56" y="489"/>
                  </a:lnTo>
                  <a:lnTo>
                    <a:pt x="57" y="490"/>
                  </a:lnTo>
                  <a:lnTo>
                    <a:pt x="57" y="492"/>
                  </a:lnTo>
                  <a:lnTo>
                    <a:pt x="59" y="495"/>
                  </a:lnTo>
                  <a:lnTo>
                    <a:pt x="54" y="495"/>
                  </a:lnTo>
                  <a:lnTo>
                    <a:pt x="51" y="497"/>
                  </a:lnTo>
                  <a:lnTo>
                    <a:pt x="48" y="497"/>
                  </a:lnTo>
                  <a:lnTo>
                    <a:pt x="43" y="499"/>
                  </a:lnTo>
                  <a:lnTo>
                    <a:pt x="41" y="501"/>
                  </a:lnTo>
                  <a:lnTo>
                    <a:pt x="38" y="502"/>
                  </a:lnTo>
                  <a:lnTo>
                    <a:pt x="37" y="504"/>
                  </a:lnTo>
                  <a:lnTo>
                    <a:pt x="35" y="508"/>
                  </a:lnTo>
                  <a:lnTo>
                    <a:pt x="37" y="508"/>
                  </a:lnTo>
                  <a:lnTo>
                    <a:pt x="41" y="508"/>
                  </a:lnTo>
                  <a:lnTo>
                    <a:pt x="45" y="509"/>
                  </a:lnTo>
                  <a:lnTo>
                    <a:pt x="48" y="509"/>
                  </a:lnTo>
                  <a:lnTo>
                    <a:pt x="51" y="509"/>
                  </a:lnTo>
                  <a:lnTo>
                    <a:pt x="54" y="511"/>
                  </a:lnTo>
                  <a:lnTo>
                    <a:pt x="57" y="513"/>
                  </a:lnTo>
                  <a:lnTo>
                    <a:pt x="59" y="513"/>
                  </a:lnTo>
                  <a:lnTo>
                    <a:pt x="59" y="516"/>
                  </a:lnTo>
                  <a:lnTo>
                    <a:pt x="60" y="520"/>
                  </a:lnTo>
                  <a:lnTo>
                    <a:pt x="60" y="522"/>
                  </a:lnTo>
                  <a:lnTo>
                    <a:pt x="62" y="523"/>
                  </a:lnTo>
                  <a:lnTo>
                    <a:pt x="64" y="525"/>
                  </a:lnTo>
                  <a:lnTo>
                    <a:pt x="64" y="525"/>
                  </a:lnTo>
                  <a:lnTo>
                    <a:pt x="67" y="527"/>
                  </a:lnTo>
                  <a:lnTo>
                    <a:pt x="68" y="527"/>
                  </a:lnTo>
                  <a:lnTo>
                    <a:pt x="68" y="534"/>
                  </a:lnTo>
                  <a:lnTo>
                    <a:pt x="70" y="541"/>
                  </a:lnTo>
                  <a:lnTo>
                    <a:pt x="72" y="550"/>
                  </a:lnTo>
                  <a:lnTo>
                    <a:pt x="73" y="557"/>
                  </a:lnTo>
                  <a:lnTo>
                    <a:pt x="76" y="564"/>
                  </a:lnTo>
                  <a:lnTo>
                    <a:pt x="80" y="569"/>
                  </a:lnTo>
                  <a:lnTo>
                    <a:pt x="83" y="572"/>
                  </a:lnTo>
                  <a:lnTo>
                    <a:pt x="87" y="576"/>
                  </a:lnTo>
                  <a:lnTo>
                    <a:pt x="87" y="581"/>
                  </a:lnTo>
                  <a:lnTo>
                    <a:pt x="89" y="584"/>
                  </a:lnTo>
                  <a:lnTo>
                    <a:pt x="92" y="586"/>
                  </a:lnTo>
                  <a:lnTo>
                    <a:pt x="95" y="588"/>
                  </a:lnTo>
                  <a:lnTo>
                    <a:pt x="99" y="590"/>
                  </a:lnTo>
                  <a:lnTo>
                    <a:pt x="103" y="591"/>
                  </a:lnTo>
                  <a:lnTo>
                    <a:pt x="105" y="593"/>
                  </a:lnTo>
                  <a:lnTo>
                    <a:pt x="106" y="595"/>
                  </a:lnTo>
                  <a:lnTo>
                    <a:pt x="106" y="595"/>
                  </a:lnTo>
                  <a:lnTo>
                    <a:pt x="106" y="595"/>
                  </a:lnTo>
                  <a:lnTo>
                    <a:pt x="105" y="597"/>
                  </a:lnTo>
                  <a:lnTo>
                    <a:pt x="105" y="597"/>
                  </a:lnTo>
                  <a:lnTo>
                    <a:pt x="103" y="597"/>
                  </a:lnTo>
                  <a:lnTo>
                    <a:pt x="103" y="597"/>
                  </a:lnTo>
                  <a:lnTo>
                    <a:pt x="103" y="597"/>
                  </a:lnTo>
                  <a:lnTo>
                    <a:pt x="102" y="597"/>
                  </a:lnTo>
                  <a:lnTo>
                    <a:pt x="103" y="600"/>
                  </a:lnTo>
                  <a:lnTo>
                    <a:pt x="105" y="602"/>
                  </a:lnTo>
                  <a:lnTo>
                    <a:pt x="106" y="604"/>
                  </a:lnTo>
                  <a:lnTo>
                    <a:pt x="108" y="605"/>
                  </a:lnTo>
                  <a:lnTo>
                    <a:pt x="111" y="605"/>
                  </a:lnTo>
                  <a:lnTo>
                    <a:pt x="114" y="607"/>
                  </a:lnTo>
                  <a:lnTo>
                    <a:pt x="118" y="607"/>
                  </a:lnTo>
                  <a:lnTo>
                    <a:pt x="122" y="607"/>
                  </a:lnTo>
                  <a:lnTo>
                    <a:pt x="124" y="609"/>
                  </a:lnTo>
                  <a:lnTo>
                    <a:pt x="127" y="612"/>
                  </a:lnTo>
                  <a:lnTo>
                    <a:pt x="127" y="616"/>
                  </a:lnTo>
                  <a:lnTo>
                    <a:pt x="129" y="618"/>
                  </a:lnTo>
                  <a:lnTo>
                    <a:pt x="129" y="619"/>
                  </a:lnTo>
                  <a:lnTo>
                    <a:pt x="130" y="621"/>
                  </a:lnTo>
                  <a:lnTo>
                    <a:pt x="130" y="621"/>
                  </a:lnTo>
                  <a:lnTo>
                    <a:pt x="130" y="619"/>
                  </a:lnTo>
                  <a:lnTo>
                    <a:pt x="133" y="614"/>
                  </a:lnTo>
                  <a:lnTo>
                    <a:pt x="135" y="611"/>
                  </a:lnTo>
                  <a:lnTo>
                    <a:pt x="137" y="609"/>
                  </a:lnTo>
                  <a:lnTo>
                    <a:pt x="138" y="607"/>
                  </a:lnTo>
                  <a:lnTo>
                    <a:pt x="140" y="605"/>
                  </a:lnTo>
                  <a:lnTo>
                    <a:pt x="141" y="604"/>
                  </a:lnTo>
                  <a:lnTo>
                    <a:pt x="143" y="604"/>
                  </a:lnTo>
                  <a:lnTo>
                    <a:pt x="146" y="604"/>
                  </a:lnTo>
                  <a:lnTo>
                    <a:pt x="146" y="602"/>
                  </a:lnTo>
                  <a:lnTo>
                    <a:pt x="145" y="600"/>
                  </a:lnTo>
                  <a:lnTo>
                    <a:pt x="145" y="600"/>
                  </a:lnTo>
                  <a:lnTo>
                    <a:pt x="145" y="598"/>
                  </a:lnTo>
                  <a:lnTo>
                    <a:pt x="145" y="598"/>
                  </a:lnTo>
                  <a:lnTo>
                    <a:pt x="145" y="597"/>
                  </a:lnTo>
                  <a:lnTo>
                    <a:pt x="145" y="597"/>
                  </a:lnTo>
                  <a:lnTo>
                    <a:pt x="145" y="595"/>
                  </a:lnTo>
                  <a:lnTo>
                    <a:pt x="119" y="58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7" name="Freeform 525"/>
            <p:cNvSpPr>
              <a:spLocks/>
            </p:cNvSpPr>
            <p:nvPr/>
          </p:nvSpPr>
          <p:spPr bwMode="auto">
            <a:xfrm>
              <a:off x="2362565" y="4643991"/>
              <a:ext cx="256783" cy="297949"/>
            </a:xfrm>
            <a:custGeom>
              <a:avLst/>
              <a:gdLst/>
              <a:ahLst/>
              <a:cxnLst>
                <a:cxn ang="0">
                  <a:pos x="3" y="51"/>
                </a:cxn>
                <a:cxn ang="0">
                  <a:pos x="6" y="58"/>
                </a:cxn>
                <a:cxn ang="0">
                  <a:pos x="9" y="63"/>
                </a:cxn>
                <a:cxn ang="0">
                  <a:pos x="12" y="70"/>
                </a:cxn>
                <a:cxn ang="0">
                  <a:pos x="22" y="80"/>
                </a:cxn>
                <a:cxn ang="0">
                  <a:pos x="36" y="89"/>
                </a:cxn>
                <a:cxn ang="0">
                  <a:pos x="52" y="93"/>
                </a:cxn>
                <a:cxn ang="0">
                  <a:pos x="68" y="98"/>
                </a:cxn>
                <a:cxn ang="0">
                  <a:pos x="74" y="107"/>
                </a:cxn>
                <a:cxn ang="0">
                  <a:pos x="71" y="115"/>
                </a:cxn>
                <a:cxn ang="0">
                  <a:pos x="66" y="121"/>
                </a:cxn>
                <a:cxn ang="0">
                  <a:pos x="65" y="128"/>
                </a:cxn>
                <a:cxn ang="0">
                  <a:pos x="65" y="136"/>
                </a:cxn>
                <a:cxn ang="0">
                  <a:pos x="70" y="142"/>
                </a:cxn>
                <a:cxn ang="0">
                  <a:pos x="79" y="145"/>
                </a:cxn>
                <a:cxn ang="0">
                  <a:pos x="89" y="145"/>
                </a:cxn>
                <a:cxn ang="0">
                  <a:pos x="96" y="145"/>
                </a:cxn>
                <a:cxn ang="0">
                  <a:pos x="106" y="138"/>
                </a:cxn>
                <a:cxn ang="0">
                  <a:pos x="116" y="129"/>
                </a:cxn>
                <a:cxn ang="0">
                  <a:pos x="119" y="119"/>
                </a:cxn>
                <a:cxn ang="0">
                  <a:pos x="117" y="105"/>
                </a:cxn>
                <a:cxn ang="0">
                  <a:pos x="116" y="96"/>
                </a:cxn>
                <a:cxn ang="0">
                  <a:pos x="114" y="87"/>
                </a:cxn>
                <a:cxn ang="0">
                  <a:pos x="112" y="79"/>
                </a:cxn>
                <a:cxn ang="0">
                  <a:pos x="109" y="73"/>
                </a:cxn>
                <a:cxn ang="0">
                  <a:pos x="106" y="70"/>
                </a:cxn>
                <a:cxn ang="0">
                  <a:pos x="103" y="68"/>
                </a:cxn>
                <a:cxn ang="0">
                  <a:pos x="98" y="66"/>
                </a:cxn>
                <a:cxn ang="0">
                  <a:pos x="95" y="63"/>
                </a:cxn>
                <a:cxn ang="0">
                  <a:pos x="89" y="60"/>
                </a:cxn>
                <a:cxn ang="0">
                  <a:pos x="81" y="56"/>
                </a:cxn>
                <a:cxn ang="0">
                  <a:pos x="73" y="53"/>
                </a:cxn>
                <a:cxn ang="0">
                  <a:pos x="66" y="49"/>
                </a:cxn>
                <a:cxn ang="0">
                  <a:pos x="63" y="44"/>
                </a:cxn>
                <a:cxn ang="0">
                  <a:pos x="63" y="37"/>
                </a:cxn>
                <a:cxn ang="0">
                  <a:pos x="63" y="28"/>
                </a:cxn>
                <a:cxn ang="0">
                  <a:pos x="62" y="23"/>
                </a:cxn>
                <a:cxn ang="0">
                  <a:pos x="62" y="21"/>
                </a:cxn>
                <a:cxn ang="0">
                  <a:pos x="58" y="19"/>
                </a:cxn>
                <a:cxn ang="0">
                  <a:pos x="57" y="16"/>
                </a:cxn>
                <a:cxn ang="0">
                  <a:pos x="55" y="9"/>
                </a:cxn>
                <a:cxn ang="0">
                  <a:pos x="46" y="5"/>
                </a:cxn>
                <a:cxn ang="0">
                  <a:pos x="44" y="4"/>
                </a:cxn>
                <a:cxn ang="0">
                  <a:pos x="43" y="2"/>
                </a:cxn>
                <a:cxn ang="0">
                  <a:pos x="39" y="0"/>
                </a:cxn>
                <a:cxn ang="0">
                  <a:pos x="31" y="0"/>
                </a:cxn>
                <a:cxn ang="0">
                  <a:pos x="22" y="2"/>
                </a:cxn>
                <a:cxn ang="0">
                  <a:pos x="12" y="7"/>
                </a:cxn>
                <a:cxn ang="0">
                  <a:pos x="6" y="12"/>
                </a:cxn>
                <a:cxn ang="0">
                  <a:pos x="5" y="18"/>
                </a:cxn>
                <a:cxn ang="0">
                  <a:pos x="5" y="19"/>
                </a:cxn>
                <a:cxn ang="0">
                  <a:pos x="5" y="21"/>
                </a:cxn>
                <a:cxn ang="0">
                  <a:pos x="5" y="21"/>
                </a:cxn>
                <a:cxn ang="0">
                  <a:pos x="0" y="49"/>
                </a:cxn>
              </a:cxnLst>
              <a:rect l="0" t="0" r="r" b="b"/>
              <a:pathLst>
                <a:path w="119" h="145">
                  <a:moveTo>
                    <a:pt x="0" y="49"/>
                  </a:moveTo>
                  <a:lnTo>
                    <a:pt x="3" y="51"/>
                  </a:lnTo>
                  <a:lnTo>
                    <a:pt x="5" y="54"/>
                  </a:lnTo>
                  <a:lnTo>
                    <a:pt x="6" y="58"/>
                  </a:lnTo>
                  <a:lnTo>
                    <a:pt x="8" y="61"/>
                  </a:lnTo>
                  <a:lnTo>
                    <a:pt x="9" y="63"/>
                  </a:lnTo>
                  <a:lnTo>
                    <a:pt x="11" y="66"/>
                  </a:lnTo>
                  <a:lnTo>
                    <a:pt x="12" y="70"/>
                  </a:lnTo>
                  <a:lnTo>
                    <a:pt x="16" y="73"/>
                  </a:lnTo>
                  <a:lnTo>
                    <a:pt x="22" y="80"/>
                  </a:lnTo>
                  <a:lnTo>
                    <a:pt x="30" y="86"/>
                  </a:lnTo>
                  <a:lnTo>
                    <a:pt x="36" y="89"/>
                  </a:lnTo>
                  <a:lnTo>
                    <a:pt x="44" y="91"/>
                  </a:lnTo>
                  <a:lnTo>
                    <a:pt x="52" y="93"/>
                  </a:lnTo>
                  <a:lnTo>
                    <a:pt x="58" y="96"/>
                  </a:lnTo>
                  <a:lnTo>
                    <a:pt x="68" y="98"/>
                  </a:lnTo>
                  <a:lnTo>
                    <a:pt x="76" y="103"/>
                  </a:lnTo>
                  <a:lnTo>
                    <a:pt x="74" y="107"/>
                  </a:lnTo>
                  <a:lnTo>
                    <a:pt x="73" y="112"/>
                  </a:lnTo>
                  <a:lnTo>
                    <a:pt x="71" y="115"/>
                  </a:lnTo>
                  <a:lnTo>
                    <a:pt x="68" y="119"/>
                  </a:lnTo>
                  <a:lnTo>
                    <a:pt x="66" y="121"/>
                  </a:lnTo>
                  <a:lnTo>
                    <a:pt x="65" y="124"/>
                  </a:lnTo>
                  <a:lnTo>
                    <a:pt x="65" y="128"/>
                  </a:lnTo>
                  <a:lnTo>
                    <a:pt x="65" y="133"/>
                  </a:lnTo>
                  <a:lnTo>
                    <a:pt x="65" y="136"/>
                  </a:lnTo>
                  <a:lnTo>
                    <a:pt x="66" y="140"/>
                  </a:lnTo>
                  <a:lnTo>
                    <a:pt x="70" y="142"/>
                  </a:lnTo>
                  <a:lnTo>
                    <a:pt x="74" y="143"/>
                  </a:lnTo>
                  <a:lnTo>
                    <a:pt x="79" y="145"/>
                  </a:lnTo>
                  <a:lnTo>
                    <a:pt x="84" y="145"/>
                  </a:lnTo>
                  <a:lnTo>
                    <a:pt x="89" y="145"/>
                  </a:lnTo>
                  <a:lnTo>
                    <a:pt x="93" y="145"/>
                  </a:lnTo>
                  <a:lnTo>
                    <a:pt x="96" y="145"/>
                  </a:lnTo>
                  <a:lnTo>
                    <a:pt x="101" y="142"/>
                  </a:lnTo>
                  <a:lnTo>
                    <a:pt x="106" y="138"/>
                  </a:lnTo>
                  <a:lnTo>
                    <a:pt x="111" y="135"/>
                  </a:lnTo>
                  <a:lnTo>
                    <a:pt x="116" y="129"/>
                  </a:lnTo>
                  <a:lnTo>
                    <a:pt x="117" y="124"/>
                  </a:lnTo>
                  <a:lnTo>
                    <a:pt x="119" y="119"/>
                  </a:lnTo>
                  <a:lnTo>
                    <a:pt x="117" y="114"/>
                  </a:lnTo>
                  <a:lnTo>
                    <a:pt x="117" y="105"/>
                  </a:lnTo>
                  <a:lnTo>
                    <a:pt x="116" y="101"/>
                  </a:lnTo>
                  <a:lnTo>
                    <a:pt x="116" y="96"/>
                  </a:lnTo>
                  <a:lnTo>
                    <a:pt x="114" y="93"/>
                  </a:lnTo>
                  <a:lnTo>
                    <a:pt x="114" y="87"/>
                  </a:lnTo>
                  <a:lnTo>
                    <a:pt x="114" y="84"/>
                  </a:lnTo>
                  <a:lnTo>
                    <a:pt x="112" y="79"/>
                  </a:lnTo>
                  <a:lnTo>
                    <a:pt x="112" y="75"/>
                  </a:lnTo>
                  <a:lnTo>
                    <a:pt x="109" y="73"/>
                  </a:lnTo>
                  <a:lnTo>
                    <a:pt x="108" y="72"/>
                  </a:lnTo>
                  <a:lnTo>
                    <a:pt x="106" y="70"/>
                  </a:lnTo>
                  <a:lnTo>
                    <a:pt x="104" y="70"/>
                  </a:lnTo>
                  <a:lnTo>
                    <a:pt x="103" y="68"/>
                  </a:lnTo>
                  <a:lnTo>
                    <a:pt x="100" y="68"/>
                  </a:lnTo>
                  <a:lnTo>
                    <a:pt x="98" y="66"/>
                  </a:lnTo>
                  <a:lnTo>
                    <a:pt x="96" y="65"/>
                  </a:lnTo>
                  <a:lnTo>
                    <a:pt x="95" y="63"/>
                  </a:lnTo>
                  <a:lnTo>
                    <a:pt x="92" y="61"/>
                  </a:lnTo>
                  <a:lnTo>
                    <a:pt x="89" y="60"/>
                  </a:lnTo>
                  <a:lnTo>
                    <a:pt x="84" y="56"/>
                  </a:lnTo>
                  <a:lnTo>
                    <a:pt x="81" y="56"/>
                  </a:lnTo>
                  <a:lnTo>
                    <a:pt x="76" y="54"/>
                  </a:lnTo>
                  <a:lnTo>
                    <a:pt x="73" y="53"/>
                  </a:lnTo>
                  <a:lnTo>
                    <a:pt x="68" y="51"/>
                  </a:lnTo>
                  <a:lnTo>
                    <a:pt x="66" y="49"/>
                  </a:lnTo>
                  <a:lnTo>
                    <a:pt x="65" y="46"/>
                  </a:lnTo>
                  <a:lnTo>
                    <a:pt x="63" y="44"/>
                  </a:lnTo>
                  <a:lnTo>
                    <a:pt x="63" y="40"/>
                  </a:lnTo>
                  <a:lnTo>
                    <a:pt x="63" y="37"/>
                  </a:lnTo>
                  <a:lnTo>
                    <a:pt x="63" y="33"/>
                  </a:lnTo>
                  <a:lnTo>
                    <a:pt x="63" y="28"/>
                  </a:lnTo>
                  <a:lnTo>
                    <a:pt x="63" y="26"/>
                  </a:lnTo>
                  <a:lnTo>
                    <a:pt x="62" y="23"/>
                  </a:lnTo>
                  <a:lnTo>
                    <a:pt x="62" y="21"/>
                  </a:lnTo>
                  <a:lnTo>
                    <a:pt x="62" y="21"/>
                  </a:lnTo>
                  <a:lnTo>
                    <a:pt x="60" y="19"/>
                  </a:lnTo>
                  <a:lnTo>
                    <a:pt x="58" y="19"/>
                  </a:lnTo>
                  <a:lnTo>
                    <a:pt x="58" y="18"/>
                  </a:lnTo>
                  <a:lnTo>
                    <a:pt x="57" y="16"/>
                  </a:lnTo>
                  <a:lnTo>
                    <a:pt x="55" y="12"/>
                  </a:lnTo>
                  <a:lnTo>
                    <a:pt x="55" y="9"/>
                  </a:lnTo>
                  <a:lnTo>
                    <a:pt x="47" y="5"/>
                  </a:lnTo>
                  <a:lnTo>
                    <a:pt x="46" y="5"/>
                  </a:lnTo>
                  <a:lnTo>
                    <a:pt x="46" y="5"/>
                  </a:lnTo>
                  <a:lnTo>
                    <a:pt x="44" y="4"/>
                  </a:lnTo>
                  <a:lnTo>
                    <a:pt x="43" y="4"/>
                  </a:lnTo>
                  <a:lnTo>
                    <a:pt x="43" y="2"/>
                  </a:lnTo>
                  <a:lnTo>
                    <a:pt x="41" y="0"/>
                  </a:lnTo>
                  <a:lnTo>
                    <a:pt x="39" y="0"/>
                  </a:lnTo>
                  <a:lnTo>
                    <a:pt x="36" y="0"/>
                  </a:lnTo>
                  <a:lnTo>
                    <a:pt x="31" y="0"/>
                  </a:lnTo>
                  <a:lnTo>
                    <a:pt x="27" y="2"/>
                  </a:lnTo>
                  <a:lnTo>
                    <a:pt x="22" y="2"/>
                  </a:lnTo>
                  <a:lnTo>
                    <a:pt x="17" y="4"/>
                  </a:lnTo>
                  <a:lnTo>
                    <a:pt x="12" y="7"/>
                  </a:lnTo>
                  <a:lnTo>
                    <a:pt x="8" y="9"/>
                  </a:lnTo>
                  <a:lnTo>
                    <a:pt x="6" y="12"/>
                  </a:lnTo>
                  <a:lnTo>
                    <a:pt x="5" y="18"/>
                  </a:lnTo>
                  <a:lnTo>
                    <a:pt x="5" y="18"/>
                  </a:lnTo>
                  <a:lnTo>
                    <a:pt x="5" y="18"/>
                  </a:lnTo>
                  <a:lnTo>
                    <a:pt x="5" y="19"/>
                  </a:lnTo>
                  <a:lnTo>
                    <a:pt x="5" y="19"/>
                  </a:lnTo>
                  <a:lnTo>
                    <a:pt x="5" y="21"/>
                  </a:lnTo>
                  <a:lnTo>
                    <a:pt x="5" y="21"/>
                  </a:lnTo>
                  <a:lnTo>
                    <a:pt x="5" y="21"/>
                  </a:lnTo>
                  <a:lnTo>
                    <a:pt x="5" y="23"/>
                  </a:lnTo>
                  <a:lnTo>
                    <a:pt x="0" y="4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8" name="Freeform 526"/>
            <p:cNvSpPr>
              <a:spLocks/>
            </p:cNvSpPr>
            <p:nvPr/>
          </p:nvSpPr>
          <p:spPr bwMode="auto">
            <a:xfrm>
              <a:off x="2538645" y="5035482"/>
              <a:ext cx="163240" cy="173226"/>
            </a:xfrm>
            <a:custGeom>
              <a:avLst/>
              <a:gdLst/>
              <a:ahLst/>
              <a:cxnLst>
                <a:cxn ang="0">
                  <a:pos x="74" y="51"/>
                </a:cxn>
                <a:cxn ang="0">
                  <a:pos x="74" y="52"/>
                </a:cxn>
                <a:cxn ang="0">
                  <a:pos x="74" y="52"/>
                </a:cxn>
                <a:cxn ang="0">
                  <a:pos x="73" y="52"/>
                </a:cxn>
                <a:cxn ang="0">
                  <a:pos x="73" y="56"/>
                </a:cxn>
                <a:cxn ang="0">
                  <a:pos x="69" y="58"/>
                </a:cxn>
                <a:cxn ang="0">
                  <a:pos x="68" y="58"/>
                </a:cxn>
                <a:cxn ang="0">
                  <a:pos x="65" y="59"/>
                </a:cxn>
                <a:cxn ang="0">
                  <a:pos x="63" y="66"/>
                </a:cxn>
                <a:cxn ang="0">
                  <a:pos x="60" y="75"/>
                </a:cxn>
                <a:cxn ang="0">
                  <a:pos x="57" y="80"/>
                </a:cxn>
                <a:cxn ang="0">
                  <a:pos x="50" y="84"/>
                </a:cxn>
                <a:cxn ang="0">
                  <a:pos x="41" y="84"/>
                </a:cxn>
                <a:cxn ang="0">
                  <a:pos x="33" y="84"/>
                </a:cxn>
                <a:cxn ang="0">
                  <a:pos x="25" y="82"/>
                </a:cxn>
                <a:cxn ang="0">
                  <a:pos x="19" y="79"/>
                </a:cxn>
                <a:cxn ang="0">
                  <a:pos x="1" y="68"/>
                </a:cxn>
                <a:cxn ang="0">
                  <a:pos x="0" y="30"/>
                </a:cxn>
                <a:cxn ang="0">
                  <a:pos x="0" y="21"/>
                </a:cxn>
                <a:cxn ang="0">
                  <a:pos x="1" y="12"/>
                </a:cxn>
                <a:cxn ang="0">
                  <a:pos x="4" y="5"/>
                </a:cxn>
                <a:cxn ang="0">
                  <a:pos x="9" y="2"/>
                </a:cxn>
                <a:cxn ang="0">
                  <a:pos x="12" y="0"/>
                </a:cxn>
                <a:cxn ang="0">
                  <a:pos x="12" y="0"/>
                </a:cxn>
                <a:cxn ang="0">
                  <a:pos x="15" y="2"/>
                </a:cxn>
                <a:cxn ang="0">
                  <a:pos x="19" y="2"/>
                </a:cxn>
                <a:cxn ang="0">
                  <a:pos x="20" y="4"/>
                </a:cxn>
                <a:cxn ang="0">
                  <a:pos x="22" y="4"/>
                </a:cxn>
                <a:cxn ang="0">
                  <a:pos x="22" y="5"/>
                </a:cxn>
                <a:cxn ang="0">
                  <a:pos x="22" y="5"/>
                </a:cxn>
                <a:cxn ang="0">
                  <a:pos x="25" y="9"/>
                </a:cxn>
                <a:cxn ang="0">
                  <a:pos x="28" y="11"/>
                </a:cxn>
                <a:cxn ang="0">
                  <a:pos x="30" y="12"/>
                </a:cxn>
                <a:cxn ang="0">
                  <a:pos x="36" y="16"/>
                </a:cxn>
                <a:cxn ang="0">
                  <a:pos x="44" y="21"/>
                </a:cxn>
                <a:cxn ang="0">
                  <a:pos x="52" y="28"/>
                </a:cxn>
                <a:cxn ang="0">
                  <a:pos x="60" y="33"/>
                </a:cxn>
                <a:cxn ang="0">
                  <a:pos x="65" y="40"/>
                </a:cxn>
                <a:cxn ang="0">
                  <a:pos x="69" y="42"/>
                </a:cxn>
                <a:cxn ang="0">
                  <a:pos x="73" y="45"/>
                </a:cxn>
                <a:cxn ang="0">
                  <a:pos x="76" y="47"/>
                </a:cxn>
              </a:cxnLst>
              <a:rect l="0" t="0" r="r" b="b"/>
              <a:pathLst>
                <a:path w="76" h="84">
                  <a:moveTo>
                    <a:pt x="74" y="49"/>
                  </a:moveTo>
                  <a:lnTo>
                    <a:pt x="74" y="51"/>
                  </a:lnTo>
                  <a:lnTo>
                    <a:pt x="74" y="52"/>
                  </a:lnTo>
                  <a:lnTo>
                    <a:pt x="74" y="52"/>
                  </a:lnTo>
                  <a:lnTo>
                    <a:pt x="74" y="52"/>
                  </a:lnTo>
                  <a:lnTo>
                    <a:pt x="74" y="52"/>
                  </a:lnTo>
                  <a:lnTo>
                    <a:pt x="74" y="52"/>
                  </a:lnTo>
                  <a:lnTo>
                    <a:pt x="73" y="52"/>
                  </a:lnTo>
                  <a:lnTo>
                    <a:pt x="73" y="54"/>
                  </a:lnTo>
                  <a:lnTo>
                    <a:pt x="73" y="56"/>
                  </a:lnTo>
                  <a:lnTo>
                    <a:pt x="71" y="56"/>
                  </a:lnTo>
                  <a:lnTo>
                    <a:pt x="69" y="58"/>
                  </a:lnTo>
                  <a:lnTo>
                    <a:pt x="68" y="58"/>
                  </a:lnTo>
                  <a:lnTo>
                    <a:pt x="68" y="58"/>
                  </a:lnTo>
                  <a:lnTo>
                    <a:pt x="66" y="58"/>
                  </a:lnTo>
                  <a:lnTo>
                    <a:pt x="65" y="59"/>
                  </a:lnTo>
                  <a:lnTo>
                    <a:pt x="65" y="61"/>
                  </a:lnTo>
                  <a:lnTo>
                    <a:pt x="63" y="66"/>
                  </a:lnTo>
                  <a:lnTo>
                    <a:pt x="61" y="72"/>
                  </a:lnTo>
                  <a:lnTo>
                    <a:pt x="60" y="75"/>
                  </a:lnTo>
                  <a:lnTo>
                    <a:pt x="58" y="79"/>
                  </a:lnTo>
                  <a:lnTo>
                    <a:pt x="57" y="80"/>
                  </a:lnTo>
                  <a:lnTo>
                    <a:pt x="54" y="82"/>
                  </a:lnTo>
                  <a:lnTo>
                    <a:pt x="50" y="84"/>
                  </a:lnTo>
                  <a:lnTo>
                    <a:pt x="46" y="84"/>
                  </a:lnTo>
                  <a:lnTo>
                    <a:pt x="41" y="84"/>
                  </a:lnTo>
                  <a:lnTo>
                    <a:pt x="36" y="84"/>
                  </a:lnTo>
                  <a:lnTo>
                    <a:pt x="33" y="84"/>
                  </a:lnTo>
                  <a:lnTo>
                    <a:pt x="28" y="84"/>
                  </a:lnTo>
                  <a:lnTo>
                    <a:pt x="25" y="82"/>
                  </a:lnTo>
                  <a:lnTo>
                    <a:pt x="22" y="80"/>
                  </a:lnTo>
                  <a:lnTo>
                    <a:pt x="19" y="79"/>
                  </a:lnTo>
                  <a:lnTo>
                    <a:pt x="17" y="73"/>
                  </a:lnTo>
                  <a:lnTo>
                    <a:pt x="1" y="68"/>
                  </a:lnTo>
                  <a:lnTo>
                    <a:pt x="0" y="33"/>
                  </a:lnTo>
                  <a:lnTo>
                    <a:pt x="0" y="30"/>
                  </a:lnTo>
                  <a:lnTo>
                    <a:pt x="0" y="25"/>
                  </a:lnTo>
                  <a:lnTo>
                    <a:pt x="0" y="21"/>
                  </a:lnTo>
                  <a:lnTo>
                    <a:pt x="0" y="18"/>
                  </a:lnTo>
                  <a:lnTo>
                    <a:pt x="1" y="12"/>
                  </a:lnTo>
                  <a:lnTo>
                    <a:pt x="3" y="9"/>
                  </a:lnTo>
                  <a:lnTo>
                    <a:pt x="4" y="5"/>
                  </a:lnTo>
                  <a:lnTo>
                    <a:pt x="6" y="2"/>
                  </a:lnTo>
                  <a:lnTo>
                    <a:pt x="9" y="2"/>
                  </a:lnTo>
                  <a:lnTo>
                    <a:pt x="11" y="0"/>
                  </a:lnTo>
                  <a:lnTo>
                    <a:pt x="12" y="0"/>
                  </a:lnTo>
                  <a:lnTo>
                    <a:pt x="12" y="0"/>
                  </a:lnTo>
                  <a:lnTo>
                    <a:pt x="12" y="0"/>
                  </a:lnTo>
                  <a:lnTo>
                    <a:pt x="14" y="0"/>
                  </a:lnTo>
                  <a:lnTo>
                    <a:pt x="15" y="2"/>
                  </a:lnTo>
                  <a:lnTo>
                    <a:pt x="17" y="2"/>
                  </a:lnTo>
                  <a:lnTo>
                    <a:pt x="19" y="2"/>
                  </a:lnTo>
                  <a:lnTo>
                    <a:pt x="19" y="2"/>
                  </a:lnTo>
                  <a:lnTo>
                    <a:pt x="20" y="4"/>
                  </a:lnTo>
                  <a:lnTo>
                    <a:pt x="20" y="4"/>
                  </a:lnTo>
                  <a:lnTo>
                    <a:pt x="22" y="4"/>
                  </a:lnTo>
                  <a:lnTo>
                    <a:pt x="22" y="4"/>
                  </a:lnTo>
                  <a:lnTo>
                    <a:pt x="22" y="5"/>
                  </a:lnTo>
                  <a:lnTo>
                    <a:pt x="22" y="5"/>
                  </a:lnTo>
                  <a:lnTo>
                    <a:pt x="22" y="5"/>
                  </a:lnTo>
                  <a:lnTo>
                    <a:pt x="23" y="7"/>
                  </a:lnTo>
                  <a:lnTo>
                    <a:pt x="25" y="9"/>
                  </a:lnTo>
                  <a:lnTo>
                    <a:pt x="27" y="11"/>
                  </a:lnTo>
                  <a:lnTo>
                    <a:pt x="28" y="11"/>
                  </a:lnTo>
                  <a:lnTo>
                    <a:pt x="30" y="12"/>
                  </a:lnTo>
                  <a:lnTo>
                    <a:pt x="30" y="12"/>
                  </a:lnTo>
                  <a:lnTo>
                    <a:pt x="30" y="12"/>
                  </a:lnTo>
                  <a:lnTo>
                    <a:pt x="36" y="16"/>
                  </a:lnTo>
                  <a:lnTo>
                    <a:pt x="41" y="18"/>
                  </a:lnTo>
                  <a:lnTo>
                    <a:pt x="44" y="21"/>
                  </a:lnTo>
                  <a:lnTo>
                    <a:pt x="47" y="25"/>
                  </a:lnTo>
                  <a:lnTo>
                    <a:pt x="52" y="28"/>
                  </a:lnTo>
                  <a:lnTo>
                    <a:pt x="55" y="32"/>
                  </a:lnTo>
                  <a:lnTo>
                    <a:pt x="60" y="33"/>
                  </a:lnTo>
                  <a:lnTo>
                    <a:pt x="65" y="37"/>
                  </a:lnTo>
                  <a:lnTo>
                    <a:pt x="65" y="40"/>
                  </a:lnTo>
                  <a:lnTo>
                    <a:pt x="66" y="42"/>
                  </a:lnTo>
                  <a:lnTo>
                    <a:pt x="69" y="42"/>
                  </a:lnTo>
                  <a:lnTo>
                    <a:pt x="71" y="44"/>
                  </a:lnTo>
                  <a:lnTo>
                    <a:pt x="73" y="45"/>
                  </a:lnTo>
                  <a:lnTo>
                    <a:pt x="74" y="45"/>
                  </a:lnTo>
                  <a:lnTo>
                    <a:pt x="76" y="47"/>
                  </a:lnTo>
                  <a:lnTo>
                    <a:pt x="74" y="4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39" name="Freeform 527"/>
            <p:cNvSpPr>
              <a:spLocks/>
            </p:cNvSpPr>
            <p:nvPr/>
          </p:nvSpPr>
          <p:spPr bwMode="auto">
            <a:xfrm>
              <a:off x="2426761" y="5461618"/>
              <a:ext cx="29347" cy="32913"/>
            </a:xfrm>
            <a:custGeom>
              <a:avLst/>
              <a:gdLst/>
              <a:ahLst/>
              <a:cxnLst>
                <a:cxn ang="0">
                  <a:pos x="13" y="5"/>
                </a:cxn>
                <a:cxn ang="0">
                  <a:pos x="5" y="0"/>
                </a:cxn>
                <a:cxn ang="0">
                  <a:pos x="5" y="2"/>
                </a:cxn>
                <a:cxn ang="0">
                  <a:pos x="3" y="2"/>
                </a:cxn>
                <a:cxn ang="0">
                  <a:pos x="3" y="2"/>
                </a:cxn>
                <a:cxn ang="0">
                  <a:pos x="1" y="3"/>
                </a:cxn>
                <a:cxn ang="0">
                  <a:pos x="1" y="3"/>
                </a:cxn>
                <a:cxn ang="0">
                  <a:pos x="1" y="5"/>
                </a:cxn>
                <a:cxn ang="0">
                  <a:pos x="0" y="7"/>
                </a:cxn>
                <a:cxn ang="0">
                  <a:pos x="0" y="7"/>
                </a:cxn>
                <a:cxn ang="0">
                  <a:pos x="0" y="9"/>
                </a:cxn>
                <a:cxn ang="0">
                  <a:pos x="1" y="10"/>
                </a:cxn>
                <a:cxn ang="0">
                  <a:pos x="1" y="10"/>
                </a:cxn>
                <a:cxn ang="0">
                  <a:pos x="1" y="12"/>
                </a:cxn>
                <a:cxn ang="0">
                  <a:pos x="3" y="14"/>
                </a:cxn>
                <a:cxn ang="0">
                  <a:pos x="3" y="14"/>
                </a:cxn>
                <a:cxn ang="0">
                  <a:pos x="5" y="16"/>
                </a:cxn>
                <a:cxn ang="0">
                  <a:pos x="5" y="16"/>
                </a:cxn>
                <a:cxn ang="0">
                  <a:pos x="6" y="16"/>
                </a:cxn>
                <a:cxn ang="0">
                  <a:pos x="6" y="16"/>
                </a:cxn>
                <a:cxn ang="0">
                  <a:pos x="8" y="16"/>
                </a:cxn>
                <a:cxn ang="0">
                  <a:pos x="8" y="16"/>
                </a:cxn>
                <a:cxn ang="0">
                  <a:pos x="9" y="16"/>
                </a:cxn>
                <a:cxn ang="0">
                  <a:pos x="9" y="16"/>
                </a:cxn>
                <a:cxn ang="0">
                  <a:pos x="11" y="16"/>
                </a:cxn>
                <a:cxn ang="0">
                  <a:pos x="13" y="16"/>
                </a:cxn>
                <a:cxn ang="0">
                  <a:pos x="13" y="14"/>
                </a:cxn>
                <a:cxn ang="0">
                  <a:pos x="13" y="10"/>
                </a:cxn>
                <a:cxn ang="0">
                  <a:pos x="13" y="10"/>
                </a:cxn>
                <a:cxn ang="0">
                  <a:pos x="13" y="9"/>
                </a:cxn>
                <a:cxn ang="0">
                  <a:pos x="13" y="7"/>
                </a:cxn>
                <a:cxn ang="0">
                  <a:pos x="13" y="7"/>
                </a:cxn>
                <a:cxn ang="0">
                  <a:pos x="13" y="5"/>
                </a:cxn>
                <a:cxn ang="0">
                  <a:pos x="13" y="5"/>
                </a:cxn>
              </a:cxnLst>
              <a:rect l="0" t="0" r="r" b="b"/>
              <a:pathLst>
                <a:path w="13" h="16">
                  <a:moveTo>
                    <a:pt x="13" y="5"/>
                  </a:moveTo>
                  <a:lnTo>
                    <a:pt x="5" y="0"/>
                  </a:lnTo>
                  <a:lnTo>
                    <a:pt x="5" y="2"/>
                  </a:lnTo>
                  <a:lnTo>
                    <a:pt x="3" y="2"/>
                  </a:lnTo>
                  <a:lnTo>
                    <a:pt x="3" y="2"/>
                  </a:lnTo>
                  <a:lnTo>
                    <a:pt x="1" y="3"/>
                  </a:lnTo>
                  <a:lnTo>
                    <a:pt x="1" y="3"/>
                  </a:lnTo>
                  <a:lnTo>
                    <a:pt x="1" y="5"/>
                  </a:lnTo>
                  <a:lnTo>
                    <a:pt x="0" y="7"/>
                  </a:lnTo>
                  <a:lnTo>
                    <a:pt x="0" y="7"/>
                  </a:lnTo>
                  <a:lnTo>
                    <a:pt x="0" y="9"/>
                  </a:lnTo>
                  <a:lnTo>
                    <a:pt x="1" y="10"/>
                  </a:lnTo>
                  <a:lnTo>
                    <a:pt x="1" y="10"/>
                  </a:lnTo>
                  <a:lnTo>
                    <a:pt x="1" y="12"/>
                  </a:lnTo>
                  <a:lnTo>
                    <a:pt x="3" y="14"/>
                  </a:lnTo>
                  <a:lnTo>
                    <a:pt x="3" y="14"/>
                  </a:lnTo>
                  <a:lnTo>
                    <a:pt x="5" y="16"/>
                  </a:lnTo>
                  <a:lnTo>
                    <a:pt x="5" y="16"/>
                  </a:lnTo>
                  <a:lnTo>
                    <a:pt x="6" y="16"/>
                  </a:lnTo>
                  <a:lnTo>
                    <a:pt x="6" y="16"/>
                  </a:lnTo>
                  <a:lnTo>
                    <a:pt x="8" y="16"/>
                  </a:lnTo>
                  <a:lnTo>
                    <a:pt x="8" y="16"/>
                  </a:lnTo>
                  <a:lnTo>
                    <a:pt x="9" y="16"/>
                  </a:lnTo>
                  <a:lnTo>
                    <a:pt x="9" y="16"/>
                  </a:lnTo>
                  <a:lnTo>
                    <a:pt x="11" y="16"/>
                  </a:lnTo>
                  <a:lnTo>
                    <a:pt x="13" y="16"/>
                  </a:lnTo>
                  <a:lnTo>
                    <a:pt x="13" y="14"/>
                  </a:lnTo>
                  <a:lnTo>
                    <a:pt x="13" y="10"/>
                  </a:lnTo>
                  <a:lnTo>
                    <a:pt x="13" y="10"/>
                  </a:lnTo>
                  <a:lnTo>
                    <a:pt x="13" y="9"/>
                  </a:lnTo>
                  <a:lnTo>
                    <a:pt x="13" y="7"/>
                  </a:lnTo>
                  <a:lnTo>
                    <a:pt x="13" y="7"/>
                  </a:lnTo>
                  <a:lnTo>
                    <a:pt x="13" y="5"/>
                  </a:lnTo>
                  <a:lnTo>
                    <a:pt x="13"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0" name="Freeform 528"/>
            <p:cNvSpPr>
              <a:spLocks/>
            </p:cNvSpPr>
            <p:nvPr/>
          </p:nvSpPr>
          <p:spPr bwMode="auto">
            <a:xfrm>
              <a:off x="2155305" y="5456422"/>
              <a:ext cx="31181" cy="46771"/>
            </a:xfrm>
            <a:custGeom>
              <a:avLst/>
              <a:gdLst/>
              <a:ahLst/>
              <a:cxnLst>
                <a:cxn ang="0">
                  <a:pos x="6" y="0"/>
                </a:cxn>
                <a:cxn ang="0">
                  <a:pos x="4" y="2"/>
                </a:cxn>
                <a:cxn ang="0">
                  <a:pos x="4" y="2"/>
                </a:cxn>
                <a:cxn ang="0">
                  <a:pos x="3" y="4"/>
                </a:cxn>
                <a:cxn ang="0">
                  <a:pos x="3" y="4"/>
                </a:cxn>
                <a:cxn ang="0">
                  <a:pos x="1" y="5"/>
                </a:cxn>
                <a:cxn ang="0">
                  <a:pos x="1" y="5"/>
                </a:cxn>
                <a:cxn ang="0">
                  <a:pos x="0" y="7"/>
                </a:cxn>
                <a:cxn ang="0">
                  <a:pos x="0" y="7"/>
                </a:cxn>
                <a:cxn ang="0">
                  <a:pos x="0" y="11"/>
                </a:cxn>
                <a:cxn ang="0">
                  <a:pos x="1" y="12"/>
                </a:cxn>
                <a:cxn ang="0">
                  <a:pos x="1" y="14"/>
                </a:cxn>
                <a:cxn ang="0">
                  <a:pos x="3" y="18"/>
                </a:cxn>
                <a:cxn ang="0">
                  <a:pos x="4" y="19"/>
                </a:cxn>
                <a:cxn ang="0">
                  <a:pos x="4" y="21"/>
                </a:cxn>
                <a:cxn ang="0">
                  <a:pos x="6" y="23"/>
                </a:cxn>
                <a:cxn ang="0">
                  <a:pos x="9" y="23"/>
                </a:cxn>
                <a:cxn ang="0">
                  <a:pos x="9" y="23"/>
                </a:cxn>
                <a:cxn ang="0">
                  <a:pos x="11" y="23"/>
                </a:cxn>
                <a:cxn ang="0">
                  <a:pos x="11" y="21"/>
                </a:cxn>
                <a:cxn ang="0">
                  <a:pos x="12" y="21"/>
                </a:cxn>
                <a:cxn ang="0">
                  <a:pos x="12" y="21"/>
                </a:cxn>
                <a:cxn ang="0">
                  <a:pos x="12" y="21"/>
                </a:cxn>
                <a:cxn ang="0">
                  <a:pos x="14" y="19"/>
                </a:cxn>
                <a:cxn ang="0">
                  <a:pos x="14" y="19"/>
                </a:cxn>
                <a:cxn ang="0">
                  <a:pos x="14" y="16"/>
                </a:cxn>
                <a:cxn ang="0">
                  <a:pos x="12" y="14"/>
                </a:cxn>
                <a:cxn ang="0">
                  <a:pos x="12" y="12"/>
                </a:cxn>
                <a:cxn ang="0">
                  <a:pos x="11" y="11"/>
                </a:cxn>
                <a:cxn ang="0">
                  <a:pos x="11" y="11"/>
                </a:cxn>
                <a:cxn ang="0">
                  <a:pos x="9" y="9"/>
                </a:cxn>
                <a:cxn ang="0">
                  <a:pos x="9" y="7"/>
                </a:cxn>
                <a:cxn ang="0">
                  <a:pos x="9" y="4"/>
                </a:cxn>
                <a:cxn ang="0">
                  <a:pos x="9" y="4"/>
                </a:cxn>
                <a:cxn ang="0">
                  <a:pos x="8" y="2"/>
                </a:cxn>
                <a:cxn ang="0">
                  <a:pos x="8" y="2"/>
                </a:cxn>
                <a:cxn ang="0">
                  <a:pos x="8" y="2"/>
                </a:cxn>
                <a:cxn ang="0">
                  <a:pos x="6" y="0"/>
                </a:cxn>
                <a:cxn ang="0">
                  <a:pos x="6" y="0"/>
                </a:cxn>
                <a:cxn ang="0">
                  <a:pos x="6" y="0"/>
                </a:cxn>
                <a:cxn ang="0">
                  <a:pos x="6" y="0"/>
                </a:cxn>
              </a:cxnLst>
              <a:rect l="0" t="0" r="r" b="b"/>
              <a:pathLst>
                <a:path w="14" h="23">
                  <a:moveTo>
                    <a:pt x="6" y="0"/>
                  </a:moveTo>
                  <a:lnTo>
                    <a:pt x="4" y="2"/>
                  </a:lnTo>
                  <a:lnTo>
                    <a:pt x="4" y="2"/>
                  </a:lnTo>
                  <a:lnTo>
                    <a:pt x="3" y="4"/>
                  </a:lnTo>
                  <a:lnTo>
                    <a:pt x="3" y="4"/>
                  </a:lnTo>
                  <a:lnTo>
                    <a:pt x="1" y="5"/>
                  </a:lnTo>
                  <a:lnTo>
                    <a:pt x="1" y="5"/>
                  </a:lnTo>
                  <a:lnTo>
                    <a:pt x="0" y="7"/>
                  </a:lnTo>
                  <a:lnTo>
                    <a:pt x="0" y="7"/>
                  </a:lnTo>
                  <a:lnTo>
                    <a:pt x="0" y="11"/>
                  </a:lnTo>
                  <a:lnTo>
                    <a:pt x="1" y="12"/>
                  </a:lnTo>
                  <a:lnTo>
                    <a:pt x="1" y="14"/>
                  </a:lnTo>
                  <a:lnTo>
                    <a:pt x="3" y="18"/>
                  </a:lnTo>
                  <a:lnTo>
                    <a:pt x="4" y="19"/>
                  </a:lnTo>
                  <a:lnTo>
                    <a:pt x="4" y="21"/>
                  </a:lnTo>
                  <a:lnTo>
                    <a:pt x="6" y="23"/>
                  </a:lnTo>
                  <a:lnTo>
                    <a:pt x="9" y="23"/>
                  </a:lnTo>
                  <a:lnTo>
                    <a:pt x="9" y="23"/>
                  </a:lnTo>
                  <a:lnTo>
                    <a:pt x="11" y="23"/>
                  </a:lnTo>
                  <a:lnTo>
                    <a:pt x="11" y="21"/>
                  </a:lnTo>
                  <a:lnTo>
                    <a:pt x="12" y="21"/>
                  </a:lnTo>
                  <a:lnTo>
                    <a:pt x="12" y="21"/>
                  </a:lnTo>
                  <a:lnTo>
                    <a:pt x="12" y="21"/>
                  </a:lnTo>
                  <a:lnTo>
                    <a:pt x="14" y="19"/>
                  </a:lnTo>
                  <a:lnTo>
                    <a:pt x="14" y="19"/>
                  </a:lnTo>
                  <a:lnTo>
                    <a:pt x="14" y="16"/>
                  </a:lnTo>
                  <a:lnTo>
                    <a:pt x="12" y="14"/>
                  </a:lnTo>
                  <a:lnTo>
                    <a:pt x="12" y="12"/>
                  </a:lnTo>
                  <a:lnTo>
                    <a:pt x="11" y="11"/>
                  </a:lnTo>
                  <a:lnTo>
                    <a:pt x="11" y="11"/>
                  </a:lnTo>
                  <a:lnTo>
                    <a:pt x="9" y="9"/>
                  </a:lnTo>
                  <a:lnTo>
                    <a:pt x="9" y="7"/>
                  </a:lnTo>
                  <a:lnTo>
                    <a:pt x="9" y="4"/>
                  </a:lnTo>
                  <a:lnTo>
                    <a:pt x="9" y="4"/>
                  </a:lnTo>
                  <a:lnTo>
                    <a:pt x="8" y="2"/>
                  </a:lnTo>
                  <a:lnTo>
                    <a:pt x="8" y="2"/>
                  </a:lnTo>
                  <a:lnTo>
                    <a:pt x="8" y="2"/>
                  </a:lnTo>
                  <a:lnTo>
                    <a:pt x="6" y="0"/>
                  </a:lnTo>
                  <a:lnTo>
                    <a:pt x="6" y="0"/>
                  </a:lnTo>
                  <a:lnTo>
                    <a:pt x="6" y="0"/>
                  </a:lnTo>
                  <a:lnTo>
                    <a:pt x="6"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1" name="Freeform 529"/>
            <p:cNvSpPr>
              <a:spLocks/>
            </p:cNvSpPr>
            <p:nvPr/>
          </p:nvSpPr>
          <p:spPr bwMode="auto">
            <a:xfrm>
              <a:off x="2399248" y="5806338"/>
              <a:ext cx="152235" cy="110865"/>
            </a:xfrm>
            <a:custGeom>
              <a:avLst/>
              <a:gdLst/>
              <a:ahLst/>
              <a:cxnLst>
                <a:cxn ang="0">
                  <a:pos x="62" y="47"/>
                </a:cxn>
                <a:cxn ang="0">
                  <a:pos x="54" y="47"/>
                </a:cxn>
                <a:cxn ang="0">
                  <a:pos x="46" y="49"/>
                </a:cxn>
                <a:cxn ang="0">
                  <a:pos x="40" y="47"/>
                </a:cxn>
                <a:cxn ang="0">
                  <a:pos x="35" y="44"/>
                </a:cxn>
                <a:cxn ang="0">
                  <a:pos x="30" y="35"/>
                </a:cxn>
                <a:cxn ang="0">
                  <a:pos x="26" y="25"/>
                </a:cxn>
                <a:cxn ang="0">
                  <a:pos x="22" y="12"/>
                </a:cxn>
                <a:cxn ang="0">
                  <a:pos x="11" y="0"/>
                </a:cxn>
                <a:cxn ang="0">
                  <a:pos x="10" y="14"/>
                </a:cxn>
                <a:cxn ang="0">
                  <a:pos x="7" y="18"/>
                </a:cxn>
                <a:cxn ang="0">
                  <a:pos x="2" y="19"/>
                </a:cxn>
                <a:cxn ang="0">
                  <a:pos x="0" y="21"/>
                </a:cxn>
                <a:cxn ang="0">
                  <a:pos x="2" y="23"/>
                </a:cxn>
                <a:cxn ang="0">
                  <a:pos x="5" y="26"/>
                </a:cxn>
                <a:cxn ang="0">
                  <a:pos x="8" y="30"/>
                </a:cxn>
                <a:cxn ang="0">
                  <a:pos x="11" y="33"/>
                </a:cxn>
                <a:cxn ang="0">
                  <a:pos x="13" y="35"/>
                </a:cxn>
                <a:cxn ang="0">
                  <a:pos x="14" y="37"/>
                </a:cxn>
                <a:cxn ang="0">
                  <a:pos x="16" y="39"/>
                </a:cxn>
                <a:cxn ang="0">
                  <a:pos x="19" y="40"/>
                </a:cxn>
                <a:cxn ang="0">
                  <a:pos x="21" y="42"/>
                </a:cxn>
                <a:cxn ang="0">
                  <a:pos x="22" y="44"/>
                </a:cxn>
                <a:cxn ang="0">
                  <a:pos x="24" y="46"/>
                </a:cxn>
                <a:cxn ang="0">
                  <a:pos x="27" y="47"/>
                </a:cxn>
                <a:cxn ang="0">
                  <a:pos x="27" y="53"/>
                </a:cxn>
                <a:cxn ang="0">
                  <a:pos x="29" y="54"/>
                </a:cxn>
                <a:cxn ang="0">
                  <a:pos x="30" y="54"/>
                </a:cxn>
                <a:cxn ang="0">
                  <a:pos x="35" y="54"/>
                </a:cxn>
                <a:cxn ang="0">
                  <a:pos x="40" y="54"/>
                </a:cxn>
                <a:cxn ang="0">
                  <a:pos x="45" y="54"/>
                </a:cxn>
                <a:cxn ang="0">
                  <a:pos x="48" y="53"/>
                </a:cxn>
                <a:cxn ang="0">
                  <a:pos x="53" y="53"/>
                </a:cxn>
                <a:cxn ang="0">
                  <a:pos x="70" y="47"/>
                </a:cxn>
              </a:cxnLst>
              <a:rect l="0" t="0" r="r" b="b"/>
              <a:pathLst>
                <a:path w="70" h="54">
                  <a:moveTo>
                    <a:pt x="67" y="47"/>
                  </a:moveTo>
                  <a:lnTo>
                    <a:pt x="62" y="47"/>
                  </a:lnTo>
                  <a:lnTo>
                    <a:pt x="57" y="47"/>
                  </a:lnTo>
                  <a:lnTo>
                    <a:pt x="54" y="47"/>
                  </a:lnTo>
                  <a:lnTo>
                    <a:pt x="51" y="49"/>
                  </a:lnTo>
                  <a:lnTo>
                    <a:pt x="46" y="49"/>
                  </a:lnTo>
                  <a:lnTo>
                    <a:pt x="43" y="49"/>
                  </a:lnTo>
                  <a:lnTo>
                    <a:pt x="40" y="47"/>
                  </a:lnTo>
                  <a:lnTo>
                    <a:pt x="37" y="47"/>
                  </a:lnTo>
                  <a:lnTo>
                    <a:pt x="35" y="44"/>
                  </a:lnTo>
                  <a:lnTo>
                    <a:pt x="33" y="39"/>
                  </a:lnTo>
                  <a:lnTo>
                    <a:pt x="30" y="35"/>
                  </a:lnTo>
                  <a:lnTo>
                    <a:pt x="29" y="30"/>
                  </a:lnTo>
                  <a:lnTo>
                    <a:pt x="26" y="25"/>
                  </a:lnTo>
                  <a:lnTo>
                    <a:pt x="24" y="18"/>
                  </a:lnTo>
                  <a:lnTo>
                    <a:pt x="22" y="12"/>
                  </a:lnTo>
                  <a:lnTo>
                    <a:pt x="22" y="4"/>
                  </a:lnTo>
                  <a:lnTo>
                    <a:pt x="11" y="0"/>
                  </a:lnTo>
                  <a:lnTo>
                    <a:pt x="10" y="14"/>
                  </a:lnTo>
                  <a:lnTo>
                    <a:pt x="10" y="14"/>
                  </a:lnTo>
                  <a:lnTo>
                    <a:pt x="8" y="16"/>
                  </a:lnTo>
                  <a:lnTo>
                    <a:pt x="7" y="18"/>
                  </a:lnTo>
                  <a:lnTo>
                    <a:pt x="5" y="19"/>
                  </a:lnTo>
                  <a:lnTo>
                    <a:pt x="2" y="19"/>
                  </a:lnTo>
                  <a:lnTo>
                    <a:pt x="2" y="21"/>
                  </a:lnTo>
                  <a:lnTo>
                    <a:pt x="0" y="21"/>
                  </a:lnTo>
                  <a:lnTo>
                    <a:pt x="2" y="21"/>
                  </a:lnTo>
                  <a:lnTo>
                    <a:pt x="2" y="23"/>
                  </a:lnTo>
                  <a:lnTo>
                    <a:pt x="3" y="25"/>
                  </a:lnTo>
                  <a:lnTo>
                    <a:pt x="5" y="26"/>
                  </a:lnTo>
                  <a:lnTo>
                    <a:pt x="7" y="28"/>
                  </a:lnTo>
                  <a:lnTo>
                    <a:pt x="8" y="30"/>
                  </a:lnTo>
                  <a:lnTo>
                    <a:pt x="10" y="32"/>
                  </a:lnTo>
                  <a:lnTo>
                    <a:pt x="11" y="33"/>
                  </a:lnTo>
                  <a:lnTo>
                    <a:pt x="11" y="33"/>
                  </a:lnTo>
                  <a:lnTo>
                    <a:pt x="13" y="35"/>
                  </a:lnTo>
                  <a:lnTo>
                    <a:pt x="13" y="37"/>
                  </a:lnTo>
                  <a:lnTo>
                    <a:pt x="14" y="37"/>
                  </a:lnTo>
                  <a:lnTo>
                    <a:pt x="14" y="39"/>
                  </a:lnTo>
                  <a:lnTo>
                    <a:pt x="16" y="39"/>
                  </a:lnTo>
                  <a:lnTo>
                    <a:pt x="18" y="39"/>
                  </a:lnTo>
                  <a:lnTo>
                    <a:pt x="19" y="40"/>
                  </a:lnTo>
                  <a:lnTo>
                    <a:pt x="19" y="40"/>
                  </a:lnTo>
                  <a:lnTo>
                    <a:pt x="21" y="42"/>
                  </a:lnTo>
                  <a:lnTo>
                    <a:pt x="21" y="44"/>
                  </a:lnTo>
                  <a:lnTo>
                    <a:pt x="22" y="44"/>
                  </a:lnTo>
                  <a:lnTo>
                    <a:pt x="24" y="46"/>
                  </a:lnTo>
                  <a:lnTo>
                    <a:pt x="24" y="46"/>
                  </a:lnTo>
                  <a:lnTo>
                    <a:pt x="26" y="46"/>
                  </a:lnTo>
                  <a:lnTo>
                    <a:pt x="27" y="47"/>
                  </a:lnTo>
                  <a:lnTo>
                    <a:pt x="27" y="49"/>
                  </a:lnTo>
                  <a:lnTo>
                    <a:pt x="27" y="53"/>
                  </a:lnTo>
                  <a:lnTo>
                    <a:pt x="27" y="54"/>
                  </a:lnTo>
                  <a:lnTo>
                    <a:pt x="29" y="54"/>
                  </a:lnTo>
                  <a:lnTo>
                    <a:pt x="29" y="54"/>
                  </a:lnTo>
                  <a:lnTo>
                    <a:pt x="30" y="54"/>
                  </a:lnTo>
                  <a:lnTo>
                    <a:pt x="32" y="54"/>
                  </a:lnTo>
                  <a:lnTo>
                    <a:pt x="35" y="54"/>
                  </a:lnTo>
                  <a:lnTo>
                    <a:pt x="37" y="54"/>
                  </a:lnTo>
                  <a:lnTo>
                    <a:pt x="40" y="54"/>
                  </a:lnTo>
                  <a:lnTo>
                    <a:pt x="43" y="54"/>
                  </a:lnTo>
                  <a:lnTo>
                    <a:pt x="45" y="54"/>
                  </a:lnTo>
                  <a:lnTo>
                    <a:pt x="46" y="53"/>
                  </a:lnTo>
                  <a:lnTo>
                    <a:pt x="48" y="53"/>
                  </a:lnTo>
                  <a:lnTo>
                    <a:pt x="49" y="53"/>
                  </a:lnTo>
                  <a:lnTo>
                    <a:pt x="53" y="53"/>
                  </a:lnTo>
                  <a:lnTo>
                    <a:pt x="57" y="54"/>
                  </a:lnTo>
                  <a:lnTo>
                    <a:pt x="70" y="47"/>
                  </a:lnTo>
                  <a:lnTo>
                    <a:pt x="67" y="4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2" name="Freeform 530"/>
            <p:cNvSpPr>
              <a:spLocks/>
            </p:cNvSpPr>
            <p:nvPr/>
          </p:nvSpPr>
          <p:spPr bwMode="auto">
            <a:xfrm>
              <a:off x="3708840" y="2984485"/>
              <a:ext cx="372335" cy="441727"/>
            </a:xfrm>
            <a:custGeom>
              <a:avLst/>
              <a:gdLst/>
              <a:ahLst/>
              <a:cxnLst>
                <a:cxn ang="0">
                  <a:pos x="70" y="213"/>
                </a:cxn>
                <a:cxn ang="0">
                  <a:pos x="71" y="206"/>
                </a:cxn>
                <a:cxn ang="0">
                  <a:pos x="74" y="199"/>
                </a:cxn>
                <a:cxn ang="0">
                  <a:pos x="74" y="203"/>
                </a:cxn>
                <a:cxn ang="0">
                  <a:pos x="78" y="210"/>
                </a:cxn>
                <a:cxn ang="0">
                  <a:pos x="81" y="212"/>
                </a:cxn>
                <a:cxn ang="0">
                  <a:pos x="84" y="208"/>
                </a:cxn>
                <a:cxn ang="0">
                  <a:pos x="86" y="205"/>
                </a:cxn>
                <a:cxn ang="0">
                  <a:pos x="158" y="196"/>
                </a:cxn>
                <a:cxn ang="0">
                  <a:pos x="152" y="121"/>
                </a:cxn>
                <a:cxn ang="0">
                  <a:pos x="146" y="46"/>
                </a:cxn>
                <a:cxn ang="0">
                  <a:pos x="151" y="39"/>
                </a:cxn>
                <a:cxn ang="0">
                  <a:pos x="163" y="39"/>
                </a:cxn>
                <a:cxn ang="0">
                  <a:pos x="171" y="39"/>
                </a:cxn>
                <a:cxn ang="0">
                  <a:pos x="119" y="4"/>
                </a:cxn>
                <a:cxn ang="0">
                  <a:pos x="119" y="13"/>
                </a:cxn>
                <a:cxn ang="0">
                  <a:pos x="119" y="21"/>
                </a:cxn>
                <a:cxn ang="0">
                  <a:pos x="71" y="63"/>
                </a:cxn>
                <a:cxn ang="0">
                  <a:pos x="66" y="67"/>
                </a:cxn>
                <a:cxn ang="0">
                  <a:pos x="55" y="70"/>
                </a:cxn>
                <a:cxn ang="0">
                  <a:pos x="52" y="74"/>
                </a:cxn>
                <a:cxn ang="0">
                  <a:pos x="54" y="77"/>
                </a:cxn>
                <a:cxn ang="0">
                  <a:pos x="55" y="82"/>
                </a:cxn>
                <a:cxn ang="0">
                  <a:pos x="57" y="88"/>
                </a:cxn>
                <a:cxn ang="0">
                  <a:pos x="57" y="95"/>
                </a:cxn>
                <a:cxn ang="0">
                  <a:pos x="59" y="102"/>
                </a:cxn>
                <a:cxn ang="0">
                  <a:pos x="6" y="102"/>
                </a:cxn>
                <a:cxn ang="0">
                  <a:pos x="5" y="103"/>
                </a:cxn>
                <a:cxn ang="0">
                  <a:pos x="1" y="107"/>
                </a:cxn>
                <a:cxn ang="0">
                  <a:pos x="3" y="124"/>
                </a:cxn>
                <a:cxn ang="0">
                  <a:pos x="5" y="140"/>
                </a:cxn>
                <a:cxn ang="0">
                  <a:pos x="5" y="159"/>
                </a:cxn>
                <a:cxn ang="0">
                  <a:pos x="5" y="175"/>
                </a:cxn>
                <a:cxn ang="0">
                  <a:pos x="1" y="189"/>
                </a:cxn>
                <a:cxn ang="0">
                  <a:pos x="1" y="191"/>
                </a:cxn>
                <a:cxn ang="0">
                  <a:pos x="1" y="192"/>
                </a:cxn>
                <a:cxn ang="0">
                  <a:pos x="1" y="189"/>
                </a:cxn>
                <a:cxn ang="0">
                  <a:pos x="13" y="185"/>
                </a:cxn>
                <a:cxn ang="0">
                  <a:pos x="27" y="180"/>
                </a:cxn>
                <a:cxn ang="0">
                  <a:pos x="33" y="182"/>
                </a:cxn>
                <a:cxn ang="0">
                  <a:pos x="38" y="185"/>
                </a:cxn>
                <a:cxn ang="0">
                  <a:pos x="46" y="187"/>
                </a:cxn>
                <a:cxn ang="0">
                  <a:pos x="51" y="198"/>
                </a:cxn>
                <a:cxn ang="0">
                  <a:pos x="59" y="208"/>
                </a:cxn>
                <a:cxn ang="0">
                  <a:pos x="66" y="215"/>
                </a:cxn>
              </a:cxnLst>
              <a:rect l="0" t="0" r="r" b="b"/>
              <a:pathLst>
                <a:path w="171" h="215">
                  <a:moveTo>
                    <a:pt x="66" y="215"/>
                  </a:moveTo>
                  <a:lnTo>
                    <a:pt x="68" y="213"/>
                  </a:lnTo>
                  <a:lnTo>
                    <a:pt x="70" y="213"/>
                  </a:lnTo>
                  <a:lnTo>
                    <a:pt x="71" y="212"/>
                  </a:lnTo>
                  <a:lnTo>
                    <a:pt x="71" y="208"/>
                  </a:lnTo>
                  <a:lnTo>
                    <a:pt x="71" y="206"/>
                  </a:lnTo>
                  <a:lnTo>
                    <a:pt x="73" y="205"/>
                  </a:lnTo>
                  <a:lnTo>
                    <a:pt x="73" y="203"/>
                  </a:lnTo>
                  <a:lnTo>
                    <a:pt x="74" y="199"/>
                  </a:lnTo>
                  <a:lnTo>
                    <a:pt x="74" y="201"/>
                  </a:lnTo>
                  <a:lnTo>
                    <a:pt x="74" y="201"/>
                  </a:lnTo>
                  <a:lnTo>
                    <a:pt x="74" y="203"/>
                  </a:lnTo>
                  <a:lnTo>
                    <a:pt x="76" y="206"/>
                  </a:lnTo>
                  <a:lnTo>
                    <a:pt x="76" y="208"/>
                  </a:lnTo>
                  <a:lnTo>
                    <a:pt x="78" y="210"/>
                  </a:lnTo>
                  <a:lnTo>
                    <a:pt x="78" y="210"/>
                  </a:lnTo>
                  <a:lnTo>
                    <a:pt x="79" y="212"/>
                  </a:lnTo>
                  <a:lnTo>
                    <a:pt x="81" y="212"/>
                  </a:lnTo>
                  <a:lnTo>
                    <a:pt x="82" y="210"/>
                  </a:lnTo>
                  <a:lnTo>
                    <a:pt x="82" y="210"/>
                  </a:lnTo>
                  <a:lnTo>
                    <a:pt x="84" y="208"/>
                  </a:lnTo>
                  <a:lnTo>
                    <a:pt x="84" y="208"/>
                  </a:lnTo>
                  <a:lnTo>
                    <a:pt x="86" y="206"/>
                  </a:lnTo>
                  <a:lnTo>
                    <a:pt x="86" y="205"/>
                  </a:lnTo>
                  <a:lnTo>
                    <a:pt x="87" y="203"/>
                  </a:lnTo>
                  <a:lnTo>
                    <a:pt x="160" y="203"/>
                  </a:lnTo>
                  <a:lnTo>
                    <a:pt x="158" y="196"/>
                  </a:lnTo>
                  <a:lnTo>
                    <a:pt x="157" y="178"/>
                  </a:lnTo>
                  <a:lnTo>
                    <a:pt x="155" y="150"/>
                  </a:lnTo>
                  <a:lnTo>
                    <a:pt x="152" y="121"/>
                  </a:lnTo>
                  <a:lnTo>
                    <a:pt x="151" y="91"/>
                  </a:lnTo>
                  <a:lnTo>
                    <a:pt x="147" y="63"/>
                  </a:lnTo>
                  <a:lnTo>
                    <a:pt x="146" y="46"/>
                  </a:lnTo>
                  <a:lnTo>
                    <a:pt x="146" y="39"/>
                  </a:lnTo>
                  <a:lnTo>
                    <a:pt x="147" y="39"/>
                  </a:lnTo>
                  <a:lnTo>
                    <a:pt x="151" y="39"/>
                  </a:lnTo>
                  <a:lnTo>
                    <a:pt x="154" y="39"/>
                  </a:lnTo>
                  <a:lnTo>
                    <a:pt x="158" y="39"/>
                  </a:lnTo>
                  <a:lnTo>
                    <a:pt x="163" y="39"/>
                  </a:lnTo>
                  <a:lnTo>
                    <a:pt x="168" y="39"/>
                  </a:lnTo>
                  <a:lnTo>
                    <a:pt x="170" y="39"/>
                  </a:lnTo>
                  <a:lnTo>
                    <a:pt x="171" y="39"/>
                  </a:lnTo>
                  <a:lnTo>
                    <a:pt x="119" y="0"/>
                  </a:lnTo>
                  <a:lnTo>
                    <a:pt x="119" y="2"/>
                  </a:lnTo>
                  <a:lnTo>
                    <a:pt x="119" y="4"/>
                  </a:lnTo>
                  <a:lnTo>
                    <a:pt x="119" y="7"/>
                  </a:lnTo>
                  <a:lnTo>
                    <a:pt x="119" y="9"/>
                  </a:lnTo>
                  <a:lnTo>
                    <a:pt x="119" y="13"/>
                  </a:lnTo>
                  <a:lnTo>
                    <a:pt x="119" y="16"/>
                  </a:lnTo>
                  <a:lnTo>
                    <a:pt x="119" y="18"/>
                  </a:lnTo>
                  <a:lnTo>
                    <a:pt x="119" y="21"/>
                  </a:lnTo>
                  <a:lnTo>
                    <a:pt x="73" y="21"/>
                  </a:lnTo>
                  <a:lnTo>
                    <a:pt x="68" y="21"/>
                  </a:lnTo>
                  <a:lnTo>
                    <a:pt x="71" y="63"/>
                  </a:lnTo>
                  <a:lnTo>
                    <a:pt x="71" y="65"/>
                  </a:lnTo>
                  <a:lnTo>
                    <a:pt x="68" y="65"/>
                  </a:lnTo>
                  <a:lnTo>
                    <a:pt x="66" y="67"/>
                  </a:lnTo>
                  <a:lnTo>
                    <a:pt x="62" y="69"/>
                  </a:lnTo>
                  <a:lnTo>
                    <a:pt x="59" y="69"/>
                  </a:lnTo>
                  <a:lnTo>
                    <a:pt x="55" y="70"/>
                  </a:lnTo>
                  <a:lnTo>
                    <a:pt x="52" y="70"/>
                  </a:lnTo>
                  <a:lnTo>
                    <a:pt x="51" y="72"/>
                  </a:lnTo>
                  <a:lnTo>
                    <a:pt x="52" y="74"/>
                  </a:lnTo>
                  <a:lnTo>
                    <a:pt x="54" y="74"/>
                  </a:lnTo>
                  <a:lnTo>
                    <a:pt x="54" y="75"/>
                  </a:lnTo>
                  <a:lnTo>
                    <a:pt x="54" y="77"/>
                  </a:lnTo>
                  <a:lnTo>
                    <a:pt x="55" y="79"/>
                  </a:lnTo>
                  <a:lnTo>
                    <a:pt x="55" y="81"/>
                  </a:lnTo>
                  <a:lnTo>
                    <a:pt x="55" y="82"/>
                  </a:lnTo>
                  <a:lnTo>
                    <a:pt x="55" y="84"/>
                  </a:lnTo>
                  <a:lnTo>
                    <a:pt x="57" y="86"/>
                  </a:lnTo>
                  <a:lnTo>
                    <a:pt x="57" y="88"/>
                  </a:lnTo>
                  <a:lnTo>
                    <a:pt x="57" y="89"/>
                  </a:lnTo>
                  <a:lnTo>
                    <a:pt x="57" y="93"/>
                  </a:lnTo>
                  <a:lnTo>
                    <a:pt x="57" y="95"/>
                  </a:lnTo>
                  <a:lnTo>
                    <a:pt x="57" y="98"/>
                  </a:lnTo>
                  <a:lnTo>
                    <a:pt x="59" y="100"/>
                  </a:lnTo>
                  <a:lnTo>
                    <a:pt x="59" y="102"/>
                  </a:lnTo>
                  <a:lnTo>
                    <a:pt x="9" y="102"/>
                  </a:lnTo>
                  <a:lnTo>
                    <a:pt x="8" y="102"/>
                  </a:lnTo>
                  <a:lnTo>
                    <a:pt x="6" y="102"/>
                  </a:lnTo>
                  <a:lnTo>
                    <a:pt x="6" y="103"/>
                  </a:lnTo>
                  <a:lnTo>
                    <a:pt x="6" y="103"/>
                  </a:lnTo>
                  <a:lnTo>
                    <a:pt x="5" y="103"/>
                  </a:lnTo>
                  <a:lnTo>
                    <a:pt x="5" y="105"/>
                  </a:lnTo>
                  <a:lnTo>
                    <a:pt x="3" y="105"/>
                  </a:lnTo>
                  <a:lnTo>
                    <a:pt x="1" y="107"/>
                  </a:lnTo>
                  <a:lnTo>
                    <a:pt x="1" y="114"/>
                  </a:lnTo>
                  <a:lnTo>
                    <a:pt x="3" y="119"/>
                  </a:lnTo>
                  <a:lnTo>
                    <a:pt x="3" y="124"/>
                  </a:lnTo>
                  <a:lnTo>
                    <a:pt x="3" y="130"/>
                  </a:lnTo>
                  <a:lnTo>
                    <a:pt x="5" y="135"/>
                  </a:lnTo>
                  <a:lnTo>
                    <a:pt x="5" y="140"/>
                  </a:lnTo>
                  <a:lnTo>
                    <a:pt x="5" y="147"/>
                  </a:lnTo>
                  <a:lnTo>
                    <a:pt x="6" y="154"/>
                  </a:lnTo>
                  <a:lnTo>
                    <a:pt x="5" y="159"/>
                  </a:lnTo>
                  <a:lnTo>
                    <a:pt x="5" y="164"/>
                  </a:lnTo>
                  <a:lnTo>
                    <a:pt x="5" y="170"/>
                  </a:lnTo>
                  <a:lnTo>
                    <a:pt x="5" y="175"/>
                  </a:lnTo>
                  <a:lnTo>
                    <a:pt x="3" y="178"/>
                  </a:lnTo>
                  <a:lnTo>
                    <a:pt x="3" y="184"/>
                  </a:lnTo>
                  <a:lnTo>
                    <a:pt x="1" y="189"/>
                  </a:lnTo>
                  <a:lnTo>
                    <a:pt x="0" y="192"/>
                  </a:lnTo>
                  <a:lnTo>
                    <a:pt x="1" y="191"/>
                  </a:lnTo>
                  <a:lnTo>
                    <a:pt x="1" y="191"/>
                  </a:lnTo>
                  <a:lnTo>
                    <a:pt x="1" y="191"/>
                  </a:lnTo>
                  <a:lnTo>
                    <a:pt x="1" y="192"/>
                  </a:lnTo>
                  <a:lnTo>
                    <a:pt x="1" y="192"/>
                  </a:lnTo>
                  <a:lnTo>
                    <a:pt x="1" y="192"/>
                  </a:lnTo>
                  <a:lnTo>
                    <a:pt x="1" y="192"/>
                  </a:lnTo>
                  <a:lnTo>
                    <a:pt x="1" y="189"/>
                  </a:lnTo>
                  <a:lnTo>
                    <a:pt x="5" y="189"/>
                  </a:lnTo>
                  <a:lnTo>
                    <a:pt x="8" y="187"/>
                  </a:lnTo>
                  <a:lnTo>
                    <a:pt x="13" y="185"/>
                  </a:lnTo>
                  <a:lnTo>
                    <a:pt x="17" y="184"/>
                  </a:lnTo>
                  <a:lnTo>
                    <a:pt x="22" y="182"/>
                  </a:lnTo>
                  <a:lnTo>
                    <a:pt x="27" y="180"/>
                  </a:lnTo>
                  <a:lnTo>
                    <a:pt x="30" y="180"/>
                  </a:lnTo>
                  <a:lnTo>
                    <a:pt x="32" y="180"/>
                  </a:lnTo>
                  <a:lnTo>
                    <a:pt x="33" y="182"/>
                  </a:lnTo>
                  <a:lnTo>
                    <a:pt x="35" y="184"/>
                  </a:lnTo>
                  <a:lnTo>
                    <a:pt x="36" y="184"/>
                  </a:lnTo>
                  <a:lnTo>
                    <a:pt x="38" y="185"/>
                  </a:lnTo>
                  <a:lnTo>
                    <a:pt x="41" y="185"/>
                  </a:lnTo>
                  <a:lnTo>
                    <a:pt x="43" y="187"/>
                  </a:lnTo>
                  <a:lnTo>
                    <a:pt x="46" y="187"/>
                  </a:lnTo>
                  <a:lnTo>
                    <a:pt x="47" y="187"/>
                  </a:lnTo>
                  <a:lnTo>
                    <a:pt x="49" y="192"/>
                  </a:lnTo>
                  <a:lnTo>
                    <a:pt x="51" y="198"/>
                  </a:lnTo>
                  <a:lnTo>
                    <a:pt x="52" y="201"/>
                  </a:lnTo>
                  <a:lnTo>
                    <a:pt x="55" y="205"/>
                  </a:lnTo>
                  <a:lnTo>
                    <a:pt x="59" y="208"/>
                  </a:lnTo>
                  <a:lnTo>
                    <a:pt x="62" y="210"/>
                  </a:lnTo>
                  <a:lnTo>
                    <a:pt x="63" y="213"/>
                  </a:lnTo>
                  <a:lnTo>
                    <a:pt x="66" y="21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3" name="Freeform 531"/>
            <p:cNvSpPr>
              <a:spLocks/>
            </p:cNvSpPr>
            <p:nvPr/>
          </p:nvSpPr>
          <p:spPr bwMode="auto">
            <a:xfrm>
              <a:off x="3820724" y="2676142"/>
              <a:ext cx="368667" cy="292752"/>
            </a:xfrm>
            <a:custGeom>
              <a:avLst/>
              <a:gdLst/>
              <a:ahLst/>
              <a:cxnLst>
                <a:cxn ang="0">
                  <a:pos x="156" y="14"/>
                </a:cxn>
                <a:cxn ang="0">
                  <a:pos x="160" y="14"/>
                </a:cxn>
                <a:cxn ang="0">
                  <a:pos x="164" y="14"/>
                </a:cxn>
                <a:cxn ang="0">
                  <a:pos x="162" y="47"/>
                </a:cxn>
                <a:cxn ang="0">
                  <a:pos x="167" y="50"/>
                </a:cxn>
                <a:cxn ang="0">
                  <a:pos x="170" y="56"/>
                </a:cxn>
                <a:cxn ang="0">
                  <a:pos x="167" y="61"/>
                </a:cxn>
                <a:cxn ang="0">
                  <a:pos x="160" y="62"/>
                </a:cxn>
                <a:cxn ang="0">
                  <a:pos x="152" y="64"/>
                </a:cxn>
                <a:cxn ang="0">
                  <a:pos x="141" y="69"/>
                </a:cxn>
                <a:cxn ang="0">
                  <a:pos x="133" y="80"/>
                </a:cxn>
                <a:cxn ang="0">
                  <a:pos x="124" y="89"/>
                </a:cxn>
                <a:cxn ang="0">
                  <a:pos x="111" y="101"/>
                </a:cxn>
                <a:cxn ang="0">
                  <a:pos x="91" y="108"/>
                </a:cxn>
                <a:cxn ang="0">
                  <a:pos x="80" y="110"/>
                </a:cxn>
                <a:cxn ang="0">
                  <a:pos x="73" y="117"/>
                </a:cxn>
                <a:cxn ang="0">
                  <a:pos x="67" y="141"/>
                </a:cxn>
                <a:cxn ang="0">
                  <a:pos x="3" y="141"/>
                </a:cxn>
                <a:cxn ang="0">
                  <a:pos x="11" y="138"/>
                </a:cxn>
                <a:cxn ang="0">
                  <a:pos x="19" y="136"/>
                </a:cxn>
                <a:cxn ang="0">
                  <a:pos x="22" y="132"/>
                </a:cxn>
                <a:cxn ang="0">
                  <a:pos x="24" y="129"/>
                </a:cxn>
                <a:cxn ang="0">
                  <a:pos x="27" y="122"/>
                </a:cxn>
                <a:cxn ang="0">
                  <a:pos x="37" y="115"/>
                </a:cxn>
                <a:cxn ang="0">
                  <a:pos x="46" y="103"/>
                </a:cxn>
                <a:cxn ang="0">
                  <a:pos x="46" y="89"/>
                </a:cxn>
                <a:cxn ang="0">
                  <a:pos x="48" y="71"/>
                </a:cxn>
                <a:cxn ang="0">
                  <a:pos x="46" y="54"/>
                </a:cxn>
                <a:cxn ang="0">
                  <a:pos x="56" y="50"/>
                </a:cxn>
                <a:cxn ang="0">
                  <a:pos x="60" y="45"/>
                </a:cxn>
                <a:cxn ang="0">
                  <a:pos x="67" y="42"/>
                </a:cxn>
                <a:cxn ang="0">
                  <a:pos x="73" y="40"/>
                </a:cxn>
                <a:cxn ang="0">
                  <a:pos x="80" y="38"/>
                </a:cxn>
                <a:cxn ang="0">
                  <a:pos x="87" y="29"/>
                </a:cxn>
                <a:cxn ang="0">
                  <a:pos x="95" y="12"/>
                </a:cxn>
                <a:cxn ang="0">
                  <a:pos x="102" y="0"/>
                </a:cxn>
                <a:cxn ang="0">
                  <a:pos x="108" y="3"/>
                </a:cxn>
                <a:cxn ang="0">
                  <a:pos x="114" y="5"/>
                </a:cxn>
                <a:cxn ang="0">
                  <a:pos x="122" y="5"/>
                </a:cxn>
                <a:cxn ang="0">
                  <a:pos x="132" y="3"/>
                </a:cxn>
                <a:cxn ang="0">
                  <a:pos x="141" y="1"/>
                </a:cxn>
                <a:cxn ang="0">
                  <a:pos x="145" y="3"/>
                </a:cxn>
                <a:cxn ang="0">
                  <a:pos x="148" y="10"/>
                </a:cxn>
                <a:cxn ang="0">
                  <a:pos x="151" y="12"/>
                </a:cxn>
              </a:cxnLst>
              <a:rect l="0" t="0" r="r" b="b"/>
              <a:pathLst>
                <a:path w="170" h="143">
                  <a:moveTo>
                    <a:pt x="154" y="12"/>
                  </a:moveTo>
                  <a:lnTo>
                    <a:pt x="156" y="14"/>
                  </a:lnTo>
                  <a:lnTo>
                    <a:pt x="156" y="14"/>
                  </a:lnTo>
                  <a:lnTo>
                    <a:pt x="157" y="14"/>
                  </a:lnTo>
                  <a:lnTo>
                    <a:pt x="159" y="14"/>
                  </a:lnTo>
                  <a:lnTo>
                    <a:pt x="160" y="14"/>
                  </a:lnTo>
                  <a:lnTo>
                    <a:pt x="160" y="14"/>
                  </a:lnTo>
                  <a:lnTo>
                    <a:pt x="162" y="14"/>
                  </a:lnTo>
                  <a:lnTo>
                    <a:pt x="164" y="14"/>
                  </a:lnTo>
                  <a:lnTo>
                    <a:pt x="160" y="43"/>
                  </a:lnTo>
                  <a:lnTo>
                    <a:pt x="160" y="45"/>
                  </a:lnTo>
                  <a:lnTo>
                    <a:pt x="162" y="47"/>
                  </a:lnTo>
                  <a:lnTo>
                    <a:pt x="164" y="49"/>
                  </a:lnTo>
                  <a:lnTo>
                    <a:pt x="165" y="49"/>
                  </a:lnTo>
                  <a:lnTo>
                    <a:pt x="167" y="50"/>
                  </a:lnTo>
                  <a:lnTo>
                    <a:pt x="168" y="52"/>
                  </a:lnTo>
                  <a:lnTo>
                    <a:pt x="170" y="54"/>
                  </a:lnTo>
                  <a:lnTo>
                    <a:pt x="170" y="56"/>
                  </a:lnTo>
                  <a:lnTo>
                    <a:pt x="170" y="57"/>
                  </a:lnTo>
                  <a:lnTo>
                    <a:pt x="168" y="61"/>
                  </a:lnTo>
                  <a:lnTo>
                    <a:pt x="167" y="61"/>
                  </a:lnTo>
                  <a:lnTo>
                    <a:pt x="165" y="62"/>
                  </a:lnTo>
                  <a:lnTo>
                    <a:pt x="162" y="62"/>
                  </a:lnTo>
                  <a:lnTo>
                    <a:pt x="160" y="62"/>
                  </a:lnTo>
                  <a:lnTo>
                    <a:pt x="157" y="62"/>
                  </a:lnTo>
                  <a:lnTo>
                    <a:pt x="154" y="62"/>
                  </a:lnTo>
                  <a:lnTo>
                    <a:pt x="152" y="64"/>
                  </a:lnTo>
                  <a:lnTo>
                    <a:pt x="148" y="64"/>
                  </a:lnTo>
                  <a:lnTo>
                    <a:pt x="145" y="68"/>
                  </a:lnTo>
                  <a:lnTo>
                    <a:pt x="141" y="69"/>
                  </a:lnTo>
                  <a:lnTo>
                    <a:pt x="138" y="73"/>
                  </a:lnTo>
                  <a:lnTo>
                    <a:pt x="135" y="76"/>
                  </a:lnTo>
                  <a:lnTo>
                    <a:pt x="133" y="80"/>
                  </a:lnTo>
                  <a:lnTo>
                    <a:pt x="133" y="85"/>
                  </a:lnTo>
                  <a:lnTo>
                    <a:pt x="129" y="87"/>
                  </a:lnTo>
                  <a:lnTo>
                    <a:pt x="124" y="89"/>
                  </a:lnTo>
                  <a:lnTo>
                    <a:pt x="121" y="92"/>
                  </a:lnTo>
                  <a:lnTo>
                    <a:pt x="116" y="97"/>
                  </a:lnTo>
                  <a:lnTo>
                    <a:pt x="111" y="101"/>
                  </a:lnTo>
                  <a:lnTo>
                    <a:pt x="106" y="104"/>
                  </a:lnTo>
                  <a:lnTo>
                    <a:pt x="99" y="106"/>
                  </a:lnTo>
                  <a:lnTo>
                    <a:pt x="91" y="108"/>
                  </a:lnTo>
                  <a:lnTo>
                    <a:pt x="86" y="108"/>
                  </a:lnTo>
                  <a:lnTo>
                    <a:pt x="83" y="110"/>
                  </a:lnTo>
                  <a:lnTo>
                    <a:pt x="80" y="110"/>
                  </a:lnTo>
                  <a:lnTo>
                    <a:pt x="78" y="113"/>
                  </a:lnTo>
                  <a:lnTo>
                    <a:pt x="76" y="115"/>
                  </a:lnTo>
                  <a:lnTo>
                    <a:pt x="73" y="117"/>
                  </a:lnTo>
                  <a:lnTo>
                    <a:pt x="70" y="120"/>
                  </a:lnTo>
                  <a:lnTo>
                    <a:pt x="67" y="122"/>
                  </a:lnTo>
                  <a:lnTo>
                    <a:pt x="67" y="141"/>
                  </a:lnTo>
                  <a:lnTo>
                    <a:pt x="0" y="143"/>
                  </a:lnTo>
                  <a:lnTo>
                    <a:pt x="2" y="141"/>
                  </a:lnTo>
                  <a:lnTo>
                    <a:pt x="3" y="141"/>
                  </a:lnTo>
                  <a:lnTo>
                    <a:pt x="7" y="139"/>
                  </a:lnTo>
                  <a:lnTo>
                    <a:pt x="8" y="139"/>
                  </a:lnTo>
                  <a:lnTo>
                    <a:pt x="11" y="138"/>
                  </a:lnTo>
                  <a:lnTo>
                    <a:pt x="13" y="138"/>
                  </a:lnTo>
                  <a:lnTo>
                    <a:pt x="16" y="136"/>
                  </a:lnTo>
                  <a:lnTo>
                    <a:pt x="19" y="136"/>
                  </a:lnTo>
                  <a:lnTo>
                    <a:pt x="21" y="134"/>
                  </a:lnTo>
                  <a:lnTo>
                    <a:pt x="22" y="134"/>
                  </a:lnTo>
                  <a:lnTo>
                    <a:pt x="22" y="132"/>
                  </a:lnTo>
                  <a:lnTo>
                    <a:pt x="22" y="131"/>
                  </a:lnTo>
                  <a:lnTo>
                    <a:pt x="24" y="131"/>
                  </a:lnTo>
                  <a:lnTo>
                    <a:pt x="24" y="129"/>
                  </a:lnTo>
                  <a:lnTo>
                    <a:pt x="24" y="127"/>
                  </a:lnTo>
                  <a:lnTo>
                    <a:pt x="24" y="125"/>
                  </a:lnTo>
                  <a:lnTo>
                    <a:pt x="27" y="122"/>
                  </a:lnTo>
                  <a:lnTo>
                    <a:pt x="30" y="118"/>
                  </a:lnTo>
                  <a:lnTo>
                    <a:pt x="34" y="117"/>
                  </a:lnTo>
                  <a:lnTo>
                    <a:pt x="37" y="115"/>
                  </a:lnTo>
                  <a:lnTo>
                    <a:pt x="41" y="111"/>
                  </a:lnTo>
                  <a:lnTo>
                    <a:pt x="43" y="108"/>
                  </a:lnTo>
                  <a:lnTo>
                    <a:pt x="46" y="103"/>
                  </a:lnTo>
                  <a:lnTo>
                    <a:pt x="46" y="97"/>
                  </a:lnTo>
                  <a:lnTo>
                    <a:pt x="46" y="94"/>
                  </a:lnTo>
                  <a:lnTo>
                    <a:pt x="46" y="89"/>
                  </a:lnTo>
                  <a:lnTo>
                    <a:pt x="48" y="83"/>
                  </a:lnTo>
                  <a:lnTo>
                    <a:pt x="48" y="78"/>
                  </a:lnTo>
                  <a:lnTo>
                    <a:pt x="48" y="71"/>
                  </a:lnTo>
                  <a:lnTo>
                    <a:pt x="48" y="66"/>
                  </a:lnTo>
                  <a:lnTo>
                    <a:pt x="48" y="59"/>
                  </a:lnTo>
                  <a:lnTo>
                    <a:pt x="46" y="54"/>
                  </a:lnTo>
                  <a:lnTo>
                    <a:pt x="51" y="52"/>
                  </a:lnTo>
                  <a:lnTo>
                    <a:pt x="54" y="52"/>
                  </a:lnTo>
                  <a:lnTo>
                    <a:pt x="56" y="50"/>
                  </a:lnTo>
                  <a:lnTo>
                    <a:pt x="57" y="49"/>
                  </a:lnTo>
                  <a:lnTo>
                    <a:pt x="59" y="47"/>
                  </a:lnTo>
                  <a:lnTo>
                    <a:pt x="60" y="45"/>
                  </a:lnTo>
                  <a:lnTo>
                    <a:pt x="62" y="43"/>
                  </a:lnTo>
                  <a:lnTo>
                    <a:pt x="64" y="42"/>
                  </a:lnTo>
                  <a:lnTo>
                    <a:pt x="67" y="42"/>
                  </a:lnTo>
                  <a:lnTo>
                    <a:pt x="68" y="40"/>
                  </a:lnTo>
                  <a:lnTo>
                    <a:pt x="72" y="40"/>
                  </a:lnTo>
                  <a:lnTo>
                    <a:pt x="73" y="40"/>
                  </a:lnTo>
                  <a:lnTo>
                    <a:pt x="75" y="40"/>
                  </a:lnTo>
                  <a:lnTo>
                    <a:pt x="78" y="38"/>
                  </a:lnTo>
                  <a:lnTo>
                    <a:pt x="80" y="38"/>
                  </a:lnTo>
                  <a:lnTo>
                    <a:pt x="83" y="36"/>
                  </a:lnTo>
                  <a:lnTo>
                    <a:pt x="86" y="33"/>
                  </a:lnTo>
                  <a:lnTo>
                    <a:pt x="87" y="29"/>
                  </a:lnTo>
                  <a:lnTo>
                    <a:pt x="91" y="24"/>
                  </a:lnTo>
                  <a:lnTo>
                    <a:pt x="92" y="17"/>
                  </a:lnTo>
                  <a:lnTo>
                    <a:pt x="95" y="12"/>
                  </a:lnTo>
                  <a:lnTo>
                    <a:pt x="97" y="7"/>
                  </a:lnTo>
                  <a:lnTo>
                    <a:pt x="100" y="3"/>
                  </a:lnTo>
                  <a:lnTo>
                    <a:pt x="102" y="0"/>
                  </a:lnTo>
                  <a:lnTo>
                    <a:pt x="105" y="1"/>
                  </a:lnTo>
                  <a:lnTo>
                    <a:pt x="106" y="3"/>
                  </a:lnTo>
                  <a:lnTo>
                    <a:pt x="108" y="3"/>
                  </a:lnTo>
                  <a:lnTo>
                    <a:pt x="110" y="5"/>
                  </a:lnTo>
                  <a:lnTo>
                    <a:pt x="113" y="5"/>
                  </a:lnTo>
                  <a:lnTo>
                    <a:pt x="114" y="5"/>
                  </a:lnTo>
                  <a:lnTo>
                    <a:pt x="116" y="5"/>
                  </a:lnTo>
                  <a:lnTo>
                    <a:pt x="119" y="5"/>
                  </a:lnTo>
                  <a:lnTo>
                    <a:pt x="122" y="5"/>
                  </a:lnTo>
                  <a:lnTo>
                    <a:pt x="125" y="5"/>
                  </a:lnTo>
                  <a:lnTo>
                    <a:pt x="129" y="3"/>
                  </a:lnTo>
                  <a:lnTo>
                    <a:pt x="132" y="3"/>
                  </a:lnTo>
                  <a:lnTo>
                    <a:pt x="135" y="3"/>
                  </a:lnTo>
                  <a:lnTo>
                    <a:pt x="138" y="1"/>
                  </a:lnTo>
                  <a:lnTo>
                    <a:pt x="141" y="1"/>
                  </a:lnTo>
                  <a:lnTo>
                    <a:pt x="143" y="1"/>
                  </a:lnTo>
                  <a:lnTo>
                    <a:pt x="145" y="1"/>
                  </a:lnTo>
                  <a:lnTo>
                    <a:pt x="145" y="3"/>
                  </a:lnTo>
                  <a:lnTo>
                    <a:pt x="146" y="5"/>
                  </a:lnTo>
                  <a:lnTo>
                    <a:pt x="148" y="8"/>
                  </a:lnTo>
                  <a:lnTo>
                    <a:pt x="148" y="10"/>
                  </a:lnTo>
                  <a:lnTo>
                    <a:pt x="149" y="12"/>
                  </a:lnTo>
                  <a:lnTo>
                    <a:pt x="151" y="14"/>
                  </a:lnTo>
                  <a:lnTo>
                    <a:pt x="151" y="12"/>
                  </a:lnTo>
                  <a:lnTo>
                    <a:pt x="154"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4" name="Freeform 532"/>
            <p:cNvSpPr>
              <a:spLocks/>
            </p:cNvSpPr>
            <p:nvPr/>
          </p:nvSpPr>
          <p:spPr bwMode="auto">
            <a:xfrm>
              <a:off x="3963789" y="2613781"/>
              <a:ext cx="605273" cy="654795"/>
            </a:xfrm>
            <a:custGeom>
              <a:avLst/>
              <a:gdLst/>
              <a:ahLst/>
              <a:cxnLst>
                <a:cxn ang="0">
                  <a:pos x="178" y="314"/>
                </a:cxn>
                <a:cxn ang="0">
                  <a:pos x="184" y="314"/>
                </a:cxn>
                <a:cxn ang="0">
                  <a:pos x="191" y="319"/>
                </a:cxn>
                <a:cxn ang="0">
                  <a:pos x="275" y="229"/>
                </a:cxn>
                <a:cxn ang="0">
                  <a:pos x="260" y="222"/>
                </a:cxn>
                <a:cxn ang="0">
                  <a:pos x="252" y="208"/>
                </a:cxn>
                <a:cxn ang="0">
                  <a:pos x="252" y="199"/>
                </a:cxn>
                <a:cxn ang="0">
                  <a:pos x="254" y="188"/>
                </a:cxn>
                <a:cxn ang="0">
                  <a:pos x="254" y="176"/>
                </a:cxn>
                <a:cxn ang="0">
                  <a:pos x="252" y="152"/>
                </a:cxn>
                <a:cxn ang="0">
                  <a:pos x="246" y="134"/>
                </a:cxn>
                <a:cxn ang="0">
                  <a:pos x="241" y="112"/>
                </a:cxn>
                <a:cxn ang="0">
                  <a:pos x="232" y="84"/>
                </a:cxn>
                <a:cxn ang="0">
                  <a:pos x="219" y="66"/>
                </a:cxn>
                <a:cxn ang="0">
                  <a:pos x="222" y="61"/>
                </a:cxn>
                <a:cxn ang="0">
                  <a:pos x="224" y="52"/>
                </a:cxn>
                <a:cxn ang="0">
                  <a:pos x="225" y="35"/>
                </a:cxn>
                <a:cxn ang="0">
                  <a:pos x="227" y="12"/>
                </a:cxn>
                <a:cxn ang="0">
                  <a:pos x="233" y="2"/>
                </a:cxn>
                <a:cxn ang="0">
                  <a:pos x="225" y="4"/>
                </a:cxn>
                <a:cxn ang="0">
                  <a:pos x="211" y="7"/>
                </a:cxn>
                <a:cxn ang="0">
                  <a:pos x="197" y="9"/>
                </a:cxn>
                <a:cxn ang="0">
                  <a:pos x="186" y="9"/>
                </a:cxn>
                <a:cxn ang="0">
                  <a:pos x="173" y="9"/>
                </a:cxn>
                <a:cxn ang="0">
                  <a:pos x="160" y="9"/>
                </a:cxn>
                <a:cxn ang="0">
                  <a:pos x="138" y="14"/>
                </a:cxn>
                <a:cxn ang="0">
                  <a:pos x="118" y="21"/>
                </a:cxn>
                <a:cxn ang="0">
                  <a:pos x="108" y="26"/>
                </a:cxn>
                <a:cxn ang="0">
                  <a:pos x="95" y="33"/>
                </a:cxn>
                <a:cxn ang="0">
                  <a:pos x="86" y="42"/>
                </a:cxn>
                <a:cxn ang="0">
                  <a:pos x="89" y="44"/>
                </a:cxn>
                <a:cxn ang="0">
                  <a:pos x="95" y="44"/>
                </a:cxn>
                <a:cxn ang="0">
                  <a:pos x="97" y="75"/>
                </a:cxn>
                <a:cxn ang="0">
                  <a:pos x="100" y="79"/>
                </a:cxn>
                <a:cxn ang="0">
                  <a:pos x="103" y="82"/>
                </a:cxn>
                <a:cxn ang="0">
                  <a:pos x="105" y="87"/>
                </a:cxn>
                <a:cxn ang="0">
                  <a:pos x="100" y="92"/>
                </a:cxn>
                <a:cxn ang="0">
                  <a:pos x="92" y="92"/>
                </a:cxn>
                <a:cxn ang="0">
                  <a:pos x="83" y="94"/>
                </a:cxn>
                <a:cxn ang="0">
                  <a:pos x="73" y="103"/>
                </a:cxn>
                <a:cxn ang="0">
                  <a:pos x="68" y="115"/>
                </a:cxn>
                <a:cxn ang="0">
                  <a:pos x="56" y="122"/>
                </a:cxn>
                <a:cxn ang="0">
                  <a:pos x="41" y="134"/>
                </a:cxn>
                <a:cxn ang="0">
                  <a:pos x="21" y="138"/>
                </a:cxn>
                <a:cxn ang="0">
                  <a:pos x="13" y="143"/>
                </a:cxn>
                <a:cxn ang="0">
                  <a:pos x="5" y="150"/>
                </a:cxn>
                <a:cxn ang="0">
                  <a:pos x="0" y="178"/>
                </a:cxn>
                <a:cxn ang="0">
                  <a:pos x="132" y="284"/>
                </a:cxn>
                <a:cxn ang="0">
                  <a:pos x="143" y="298"/>
                </a:cxn>
                <a:cxn ang="0">
                  <a:pos x="160" y="312"/>
                </a:cxn>
                <a:cxn ang="0">
                  <a:pos x="175" y="319"/>
                </a:cxn>
              </a:cxnLst>
              <a:rect l="0" t="0" r="r" b="b"/>
              <a:pathLst>
                <a:path w="279" h="319">
                  <a:moveTo>
                    <a:pt x="175" y="319"/>
                  </a:moveTo>
                  <a:lnTo>
                    <a:pt x="176" y="316"/>
                  </a:lnTo>
                  <a:lnTo>
                    <a:pt x="178" y="314"/>
                  </a:lnTo>
                  <a:lnTo>
                    <a:pt x="179" y="314"/>
                  </a:lnTo>
                  <a:lnTo>
                    <a:pt x="183" y="314"/>
                  </a:lnTo>
                  <a:lnTo>
                    <a:pt x="184" y="314"/>
                  </a:lnTo>
                  <a:lnTo>
                    <a:pt x="187" y="316"/>
                  </a:lnTo>
                  <a:lnTo>
                    <a:pt x="189" y="318"/>
                  </a:lnTo>
                  <a:lnTo>
                    <a:pt x="191" y="319"/>
                  </a:lnTo>
                  <a:lnTo>
                    <a:pt x="279" y="241"/>
                  </a:lnTo>
                  <a:lnTo>
                    <a:pt x="278" y="234"/>
                  </a:lnTo>
                  <a:lnTo>
                    <a:pt x="275" y="229"/>
                  </a:lnTo>
                  <a:lnTo>
                    <a:pt x="270" y="227"/>
                  </a:lnTo>
                  <a:lnTo>
                    <a:pt x="265" y="223"/>
                  </a:lnTo>
                  <a:lnTo>
                    <a:pt x="260" y="222"/>
                  </a:lnTo>
                  <a:lnTo>
                    <a:pt x="256" y="220"/>
                  </a:lnTo>
                  <a:lnTo>
                    <a:pt x="252" y="215"/>
                  </a:lnTo>
                  <a:lnTo>
                    <a:pt x="252" y="208"/>
                  </a:lnTo>
                  <a:lnTo>
                    <a:pt x="252" y="204"/>
                  </a:lnTo>
                  <a:lnTo>
                    <a:pt x="252" y="202"/>
                  </a:lnTo>
                  <a:lnTo>
                    <a:pt x="252" y="199"/>
                  </a:lnTo>
                  <a:lnTo>
                    <a:pt x="252" y="195"/>
                  </a:lnTo>
                  <a:lnTo>
                    <a:pt x="252" y="192"/>
                  </a:lnTo>
                  <a:lnTo>
                    <a:pt x="254" y="188"/>
                  </a:lnTo>
                  <a:lnTo>
                    <a:pt x="254" y="187"/>
                  </a:lnTo>
                  <a:lnTo>
                    <a:pt x="254" y="183"/>
                  </a:lnTo>
                  <a:lnTo>
                    <a:pt x="254" y="176"/>
                  </a:lnTo>
                  <a:lnTo>
                    <a:pt x="254" y="169"/>
                  </a:lnTo>
                  <a:lnTo>
                    <a:pt x="252" y="161"/>
                  </a:lnTo>
                  <a:lnTo>
                    <a:pt x="252" y="152"/>
                  </a:lnTo>
                  <a:lnTo>
                    <a:pt x="251" y="145"/>
                  </a:lnTo>
                  <a:lnTo>
                    <a:pt x="249" y="138"/>
                  </a:lnTo>
                  <a:lnTo>
                    <a:pt x="246" y="134"/>
                  </a:lnTo>
                  <a:lnTo>
                    <a:pt x="243" y="131"/>
                  </a:lnTo>
                  <a:lnTo>
                    <a:pt x="243" y="122"/>
                  </a:lnTo>
                  <a:lnTo>
                    <a:pt x="241" y="112"/>
                  </a:lnTo>
                  <a:lnTo>
                    <a:pt x="238" y="101"/>
                  </a:lnTo>
                  <a:lnTo>
                    <a:pt x="235" y="92"/>
                  </a:lnTo>
                  <a:lnTo>
                    <a:pt x="232" y="84"/>
                  </a:lnTo>
                  <a:lnTo>
                    <a:pt x="229" y="77"/>
                  </a:lnTo>
                  <a:lnTo>
                    <a:pt x="224" y="72"/>
                  </a:lnTo>
                  <a:lnTo>
                    <a:pt x="219" y="66"/>
                  </a:lnTo>
                  <a:lnTo>
                    <a:pt x="221" y="65"/>
                  </a:lnTo>
                  <a:lnTo>
                    <a:pt x="222" y="63"/>
                  </a:lnTo>
                  <a:lnTo>
                    <a:pt x="222" y="61"/>
                  </a:lnTo>
                  <a:lnTo>
                    <a:pt x="224" y="58"/>
                  </a:lnTo>
                  <a:lnTo>
                    <a:pt x="224" y="56"/>
                  </a:lnTo>
                  <a:lnTo>
                    <a:pt x="224" y="52"/>
                  </a:lnTo>
                  <a:lnTo>
                    <a:pt x="225" y="51"/>
                  </a:lnTo>
                  <a:lnTo>
                    <a:pt x="227" y="47"/>
                  </a:lnTo>
                  <a:lnTo>
                    <a:pt x="225" y="35"/>
                  </a:lnTo>
                  <a:lnTo>
                    <a:pt x="224" y="26"/>
                  </a:lnTo>
                  <a:lnTo>
                    <a:pt x="225" y="17"/>
                  </a:lnTo>
                  <a:lnTo>
                    <a:pt x="227" y="12"/>
                  </a:lnTo>
                  <a:lnTo>
                    <a:pt x="229" y="9"/>
                  </a:lnTo>
                  <a:lnTo>
                    <a:pt x="232" y="5"/>
                  </a:lnTo>
                  <a:lnTo>
                    <a:pt x="233" y="2"/>
                  </a:lnTo>
                  <a:lnTo>
                    <a:pt x="235" y="0"/>
                  </a:lnTo>
                  <a:lnTo>
                    <a:pt x="230" y="2"/>
                  </a:lnTo>
                  <a:lnTo>
                    <a:pt x="225" y="4"/>
                  </a:lnTo>
                  <a:lnTo>
                    <a:pt x="221" y="5"/>
                  </a:lnTo>
                  <a:lnTo>
                    <a:pt x="216" y="7"/>
                  </a:lnTo>
                  <a:lnTo>
                    <a:pt x="211" y="7"/>
                  </a:lnTo>
                  <a:lnTo>
                    <a:pt x="206" y="9"/>
                  </a:lnTo>
                  <a:lnTo>
                    <a:pt x="202" y="9"/>
                  </a:lnTo>
                  <a:lnTo>
                    <a:pt x="197" y="9"/>
                  </a:lnTo>
                  <a:lnTo>
                    <a:pt x="194" y="9"/>
                  </a:lnTo>
                  <a:lnTo>
                    <a:pt x="191" y="9"/>
                  </a:lnTo>
                  <a:lnTo>
                    <a:pt x="186" y="9"/>
                  </a:lnTo>
                  <a:lnTo>
                    <a:pt x="181" y="9"/>
                  </a:lnTo>
                  <a:lnTo>
                    <a:pt x="178" y="9"/>
                  </a:lnTo>
                  <a:lnTo>
                    <a:pt x="173" y="9"/>
                  </a:lnTo>
                  <a:lnTo>
                    <a:pt x="170" y="9"/>
                  </a:lnTo>
                  <a:lnTo>
                    <a:pt x="165" y="9"/>
                  </a:lnTo>
                  <a:lnTo>
                    <a:pt x="160" y="9"/>
                  </a:lnTo>
                  <a:lnTo>
                    <a:pt x="154" y="10"/>
                  </a:lnTo>
                  <a:lnTo>
                    <a:pt x="146" y="12"/>
                  </a:lnTo>
                  <a:lnTo>
                    <a:pt x="138" y="14"/>
                  </a:lnTo>
                  <a:lnTo>
                    <a:pt x="130" y="16"/>
                  </a:lnTo>
                  <a:lnTo>
                    <a:pt x="124" y="19"/>
                  </a:lnTo>
                  <a:lnTo>
                    <a:pt x="118" y="21"/>
                  </a:lnTo>
                  <a:lnTo>
                    <a:pt x="113" y="24"/>
                  </a:lnTo>
                  <a:lnTo>
                    <a:pt x="111" y="24"/>
                  </a:lnTo>
                  <a:lnTo>
                    <a:pt x="108" y="26"/>
                  </a:lnTo>
                  <a:lnTo>
                    <a:pt x="103" y="28"/>
                  </a:lnTo>
                  <a:lnTo>
                    <a:pt x="100" y="31"/>
                  </a:lnTo>
                  <a:lnTo>
                    <a:pt x="95" y="33"/>
                  </a:lnTo>
                  <a:lnTo>
                    <a:pt x="92" y="37"/>
                  </a:lnTo>
                  <a:lnTo>
                    <a:pt x="89" y="40"/>
                  </a:lnTo>
                  <a:lnTo>
                    <a:pt x="86" y="42"/>
                  </a:lnTo>
                  <a:lnTo>
                    <a:pt x="87" y="42"/>
                  </a:lnTo>
                  <a:lnTo>
                    <a:pt x="87" y="42"/>
                  </a:lnTo>
                  <a:lnTo>
                    <a:pt x="89" y="44"/>
                  </a:lnTo>
                  <a:lnTo>
                    <a:pt x="92" y="44"/>
                  </a:lnTo>
                  <a:lnTo>
                    <a:pt x="94" y="44"/>
                  </a:lnTo>
                  <a:lnTo>
                    <a:pt x="95" y="44"/>
                  </a:lnTo>
                  <a:lnTo>
                    <a:pt x="97" y="44"/>
                  </a:lnTo>
                  <a:lnTo>
                    <a:pt x="99" y="44"/>
                  </a:lnTo>
                  <a:lnTo>
                    <a:pt x="97" y="75"/>
                  </a:lnTo>
                  <a:lnTo>
                    <a:pt x="97" y="77"/>
                  </a:lnTo>
                  <a:lnTo>
                    <a:pt x="99" y="79"/>
                  </a:lnTo>
                  <a:lnTo>
                    <a:pt x="100" y="79"/>
                  </a:lnTo>
                  <a:lnTo>
                    <a:pt x="102" y="80"/>
                  </a:lnTo>
                  <a:lnTo>
                    <a:pt x="103" y="80"/>
                  </a:lnTo>
                  <a:lnTo>
                    <a:pt x="103" y="82"/>
                  </a:lnTo>
                  <a:lnTo>
                    <a:pt x="105" y="84"/>
                  </a:lnTo>
                  <a:lnTo>
                    <a:pt x="105" y="86"/>
                  </a:lnTo>
                  <a:lnTo>
                    <a:pt x="105" y="87"/>
                  </a:lnTo>
                  <a:lnTo>
                    <a:pt x="103" y="91"/>
                  </a:lnTo>
                  <a:lnTo>
                    <a:pt x="102" y="91"/>
                  </a:lnTo>
                  <a:lnTo>
                    <a:pt x="100" y="92"/>
                  </a:lnTo>
                  <a:lnTo>
                    <a:pt x="97" y="92"/>
                  </a:lnTo>
                  <a:lnTo>
                    <a:pt x="95" y="92"/>
                  </a:lnTo>
                  <a:lnTo>
                    <a:pt x="92" y="92"/>
                  </a:lnTo>
                  <a:lnTo>
                    <a:pt x="89" y="92"/>
                  </a:lnTo>
                  <a:lnTo>
                    <a:pt x="87" y="94"/>
                  </a:lnTo>
                  <a:lnTo>
                    <a:pt x="83" y="94"/>
                  </a:lnTo>
                  <a:lnTo>
                    <a:pt x="80" y="98"/>
                  </a:lnTo>
                  <a:lnTo>
                    <a:pt x="76" y="99"/>
                  </a:lnTo>
                  <a:lnTo>
                    <a:pt x="73" y="103"/>
                  </a:lnTo>
                  <a:lnTo>
                    <a:pt x="70" y="106"/>
                  </a:lnTo>
                  <a:lnTo>
                    <a:pt x="68" y="110"/>
                  </a:lnTo>
                  <a:lnTo>
                    <a:pt x="68" y="115"/>
                  </a:lnTo>
                  <a:lnTo>
                    <a:pt x="64" y="117"/>
                  </a:lnTo>
                  <a:lnTo>
                    <a:pt x="59" y="119"/>
                  </a:lnTo>
                  <a:lnTo>
                    <a:pt x="56" y="122"/>
                  </a:lnTo>
                  <a:lnTo>
                    <a:pt x="51" y="127"/>
                  </a:lnTo>
                  <a:lnTo>
                    <a:pt x="46" y="131"/>
                  </a:lnTo>
                  <a:lnTo>
                    <a:pt x="41" y="134"/>
                  </a:lnTo>
                  <a:lnTo>
                    <a:pt x="34" y="136"/>
                  </a:lnTo>
                  <a:lnTo>
                    <a:pt x="26" y="138"/>
                  </a:lnTo>
                  <a:lnTo>
                    <a:pt x="21" y="138"/>
                  </a:lnTo>
                  <a:lnTo>
                    <a:pt x="18" y="140"/>
                  </a:lnTo>
                  <a:lnTo>
                    <a:pt x="15" y="140"/>
                  </a:lnTo>
                  <a:lnTo>
                    <a:pt x="13" y="143"/>
                  </a:lnTo>
                  <a:lnTo>
                    <a:pt x="11" y="145"/>
                  </a:lnTo>
                  <a:lnTo>
                    <a:pt x="8" y="147"/>
                  </a:lnTo>
                  <a:lnTo>
                    <a:pt x="5" y="150"/>
                  </a:lnTo>
                  <a:lnTo>
                    <a:pt x="2" y="152"/>
                  </a:lnTo>
                  <a:lnTo>
                    <a:pt x="2" y="171"/>
                  </a:lnTo>
                  <a:lnTo>
                    <a:pt x="0" y="178"/>
                  </a:lnTo>
                  <a:lnTo>
                    <a:pt x="46" y="209"/>
                  </a:lnTo>
                  <a:lnTo>
                    <a:pt x="126" y="277"/>
                  </a:lnTo>
                  <a:lnTo>
                    <a:pt x="132" y="284"/>
                  </a:lnTo>
                  <a:lnTo>
                    <a:pt x="137" y="293"/>
                  </a:lnTo>
                  <a:lnTo>
                    <a:pt x="140" y="295"/>
                  </a:lnTo>
                  <a:lnTo>
                    <a:pt x="143" y="298"/>
                  </a:lnTo>
                  <a:lnTo>
                    <a:pt x="149" y="304"/>
                  </a:lnTo>
                  <a:lnTo>
                    <a:pt x="156" y="307"/>
                  </a:lnTo>
                  <a:lnTo>
                    <a:pt x="160" y="312"/>
                  </a:lnTo>
                  <a:lnTo>
                    <a:pt x="167" y="316"/>
                  </a:lnTo>
                  <a:lnTo>
                    <a:pt x="172" y="318"/>
                  </a:lnTo>
                  <a:lnTo>
                    <a:pt x="175" y="31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5" name="Freeform 533"/>
            <p:cNvSpPr>
              <a:spLocks/>
            </p:cNvSpPr>
            <p:nvPr/>
          </p:nvSpPr>
          <p:spPr bwMode="auto">
            <a:xfrm>
              <a:off x="4501198" y="2762755"/>
              <a:ext cx="460375" cy="493694"/>
            </a:xfrm>
            <a:custGeom>
              <a:avLst/>
              <a:gdLst/>
              <a:ahLst/>
              <a:cxnLst>
                <a:cxn ang="0">
                  <a:pos x="6" y="47"/>
                </a:cxn>
                <a:cxn ang="0">
                  <a:pos x="11" y="30"/>
                </a:cxn>
                <a:cxn ang="0">
                  <a:pos x="16" y="21"/>
                </a:cxn>
                <a:cxn ang="0">
                  <a:pos x="23" y="13"/>
                </a:cxn>
                <a:cxn ang="0">
                  <a:pos x="41" y="6"/>
                </a:cxn>
                <a:cxn ang="0">
                  <a:pos x="58" y="9"/>
                </a:cxn>
                <a:cxn ang="0">
                  <a:pos x="68" y="18"/>
                </a:cxn>
                <a:cxn ang="0">
                  <a:pos x="71" y="30"/>
                </a:cxn>
                <a:cxn ang="0">
                  <a:pos x="79" y="35"/>
                </a:cxn>
                <a:cxn ang="0">
                  <a:pos x="88" y="33"/>
                </a:cxn>
                <a:cxn ang="0">
                  <a:pos x="101" y="42"/>
                </a:cxn>
                <a:cxn ang="0">
                  <a:pos x="117" y="51"/>
                </a:cxn>
                <a:cxn ang="0">
                  <a:pos x="125" y="51"/>
                </a:cxn>
                <a:cxn ang="0">
                  <a:pos x="127" y="51"/>
                </a:cxn>
                <a:cxn ang="0">
                  <a:pos x="128" y="44"/>
                </a:cxn>
                <a:cxn ang="0">
                  <a:pos x="131" y="37"/>
                </a:cxn>
                <a:cxn ang="0">
                  <a:pos x="130" y="32"/>
                </a:cxn>
                <a:cxn ang="0">
                  <a:pos x="128" y="25"/>
                </a:cxn>
                <a:cxn ang="0">
                  <a:pos x="128" y="21"/>
                </a:cxn>
                <a:cxn ang="0">
                  <a:pos x="128" y="16"/>
                </a:cxn>
                <a:cxn ang="0">
                  <a:pos x="138" y="11"/>
                </a:cxn>
                <a:cxn ang="0">
                  <a:pos x="149" y="2"/>
                </a:cxn>
                <a:cxn ang="0">
                  <a:pos x="165" y="4"/>
                </a:cxn>
                <a:cxn ang="0">
                  <a:pos x="169" y="14"/>
                </a:cxn>
                <a:cxn ang="0">
                  <a:pos x="180" y="21"/>
                </a:cxn>
                <a:cxn ang="0">
                  <a:pos x="196" y="23"/>
                </a:cxn>
                <a:cxn ang="0">
                  <a:pos x="199" y="26"/>
                </a:cxn>
                <a:cxn ang="0">
                  <a:pos x="199" y="32"/>
                </a:cxn>
                <a:cxn ang="0">
                  <a:pos x="201" y="37"/>
                </a:cxn>
                <a:cxn ang="0">
                  <a:pos x="203" y="44"/>
                </a:cxn>
                <a:cxn ang="0">
                  <a:pos x="203" y="47"/>
                </a:cxn>
                <a:cxn ang="0">
                  <a:pos x="198" y="51"/>
                </a:cxn>
                <a:cxn ang="0">
                  <a:pos x="199" y="61"/>
                </a:cxn>
                <a:cxn ang="0">
                  <a:pos x="207" y="72"/>
                </a:cxn>
                <a:cxn ang="0">
                  <a:pos x="212" y="197"/>
                </a:cxn>
                <a:cxn ang="0">
                  <a:pos x="212" y="203"/>
                </a:cxn>
                <a:cxn ang="0">
                  <a:pos x="212" y="217"/>
                </a:cxn>
                <a:cxn ang="0">
                  <a:pos x="207" y="227"/>
                </a:cxn>
                <a:cxn ang="0">
                  <a:pos x="199" y="231"/>
                </a:cxn>
                <a:cxn ang="0">
                  <a:pos x="199" y="238"/>
                </a:cxn>
                <a:cxn ang="0">
                  <a:pos x="90" y="173"/>
                </a:cxn>
                <a:cxn ang="0">
                  <a:pos x="87" y="173"/>
                </a:cxn>
                <a:cxn ang="0">
                  <a:pos x="84" y="175"/>
                </a:cxn>
                <a:cxn ang="0">
                  <a:pos x="79" y="178"/>
                </a:cxn>
                <a:cxn ang="0">
                  <a:pos x="77" y="180"/>
                </a:cxn>
                <a:cxn ang="0">
                  <a:pos x="71" y="182"/>
                </a:cxn>
                <a:cxn ang="0">
                  <a:pos x="65" y="183"/>
                </a:cxn>
                <a:cxn ang="0">
                  <a:pos x="55" y="177"/>
                </a:cxn>
                <a:cxn ang="0">
                  <a:pos x="49" y="171"/>
                </a:cxn>
                <a:cxn ang="0">
                  <a:pos x="39" y="168"/>
                </a:cxn>
                <a:cxn ang="0">
                  <a:pos x="31" y="163"/>
                </a:cxn>
                <a:cxn ang="0">
                  <a:pos x="12" y="150"/>
                </a:cxn>
                <a:cxn ang="0">
                  <a:pos x="4" y="131"/>
                </a:cxn>
                <a:cxn ang="0">
                  <a:pos x="4" y="119"/>
                </a:cxn>
                <a:cxn ang="0">
                  <a:pos x="6" y="105"/>
                </a:cxn>
                <a:cxn ang="0">
                  <a:pos x="4" y="77"/>
                </a:cxn>
              </a:cxnLst>
              <a:rect l="0" t="0" r="r" b="b"/>
              <a:pathLst>
                <a:path w="212" h="241">
                  <a:moveTo>
                    <a:pt x="0" y="58"/>
                  </a:moveTo>
                  <a:lnTo>
                    <a:pt x="1" y="54"/>
                  </a:lnTo>
                  <a:lnTo>
                    <a:pt x="4" y="51"/>
                  </a:lnTo>
                  <a:lnTo>
                    <a:pt x="6" y="47"/>
                  </a:lnTo>
                  <a:lnTo>
                    <a:pt x="8" y="44"/>
                  </a:lnTo>
                  <a:lnTo>
                    <a:pt x="9" y="40"/>
                  </a:lnTo>
                  <a:lnTo>
                    <a:pt x="11" y="37"/>
                  </a:lnTo>
                  <a:lnTo>
                    <a:pt x="11" y="30"/>
                  </a:lnTo>
                  <a:lnTo>
                    <a:pt x="11" y="23"/>
                  </a:lnTo>
                  <a:lnTo>
                    <a:pt x="11" y="21"/>
                  </a:lnTo>
                  <a:lnTo>
                    <a:pt x="12" y="21"/>
                  </a:lnTo>
                  <a:lnTo>
                    <a:pt x="16" y="21"/>
                  </a:lnTo>
                  <a:lnTo>
                    <a:pt x="19" y="19"/>
                  </a:lnTo>
                  <a:lnTo>
                    <a:pt x="20" y="19"/>
                  </a:lnTo>
                  <a:lnTo>
                    <a:pt x="22" y="16"/>
                  </a:lnTo>
                  <a:lnTo>
                    <a:pt x="23" y="13"/>
                  </a:lnTo>
                  <a:lnTo>
                    <a:pt x="22" y="6"/>
                  </a:lnTo>
                  <a:lnTo>
                    <a:pt x="28" y="4"/>
                  </a:lnTo>
                  <a:lnTo>
                    <a:pt x="35" y="4"/>
                  </a:lnTo>
                  <a:lnTo>
                    <a:pt x="41" y="6"/>
                  </a:lnTo>
                  <a:lnTo>
                    <a:pt x="46" y="6"/>
                  </a:lnTo>
                  <a:lnTo>
                    <a:pt x="50" y="6"/>
                  </a:lnTo>
                  <a:lnTo>
                    <a:pt x="54" y="7"/>
                  </a:lnTo>
                  <a:lnTo>
                    <a:pt x="58" y="9"/>
                  </a:lnTo>
                  <a:lnTo>
                    <a:pt x="62" y="11"/>
                  </a:lnTo>
                  <a:lnTo>
                    <a:pt x="65" y="13"/>
                  </a:lnTo>
                  <a:lnTo>
                    <a:pt x="66" y="16"/>
                  </a:lnTo>
                  <a:lnTo>
                    <a:pt x="68" y="18"/>
                  </a:lnTo>
                  <a:lnTo>
                    <a:pt x="69" y="21"/>
                  </a:lnTo>
                  <a:lnTo>
                    <a:pt x="69" y="25"/>
                  </a:lnTo>
                  <a:lnTo>
                    <a:pt x="71" y="28"/>
                  </a:lnTo>
                  <a:lnTo>
                    <a:pt x="71" y="30"/>
                  </a:lnTo>
                  <a:lnTo>
                    <a:pt x="73" y="33"/>
                  </a:lnTo>
                  <a:lnTo>
                    <a:pt x="74" y="33"/>
                  </a:lnTo>
                  <a:lnTo>
                    <a:pt x="77" y="33"/>
                  </a:lnTo>
                  <a:lnTo>
                    <a:pt x="79" y="35"/>
                  </a:lnTo>
                  <a:lnTo>
                    <a:pt x="81" y="33"/>
                  </a:lnTo>
                  <a:lnTo>
                    <a:pt x="84" y="33"/>
                  </a:lnTo>
                  <a:lnTo>
                    <a:pt x="85" y="33"/>
                  </a:lnTo>
                  <a:lnTo>
                    <a:pt x="88" y="33"/>
                  </a:lnTo>
                  <a:lnTo>
                    <a:pt x="90" y="35"/>
                  </a:lnTo>
                  <a:lnTo>
                    <a:pt x="93" y="37"/>
                  </a:lnTo>
                  <a:lnTo>
                    <a:pt x="98" y="39"/>
                  </a:lnTo>
                  <a:lnTo>
                    <a:pt x="101" y="42"/>
                  </a:lnTo>
                  <a:lnTo>
                    <a:pt x="104" y="44"/>
                  </a:lnTo>
                  <a:lnTo>
                    <a:pt x="109" y="47"/>
                  </a:lnTo>
                  <a:lnTo>
                    <a:pt x="114" y="49"/>
                  </a:lnTo>
                  <a:lnTo>
                    <a:pt x="117" y="51"/>
                  </a:lnTo>
                  <a:lnTo>
                    <a:pt x="122" y="51"/>
                  </a:lnTo>
                  <a:lnTo>
                    <a:pt x="123" y="51"/>
                  </a:lnTo>
                  <a:lnTo>
                    <a:pt x="123" y="51"/>
                  </a:lnTo>
                  <a:lnTo>
                    <a:pt x="125" y="51"/>
                  </a:lnTo>
                  <a:lnTo>
                    <a:pt x="125" y="51"/>
                  </a:lnTo>
                  <a:lnTo>
                    <a:pt x="125" y="51"/>
                  </a:lnTo>
                  <a:lnTo>
                    <a:pt x="127" y="51"/>
                  </a:lnTo>
                  <a:lnTo>
                    <a:pt x="127" y="51"/>
                  </a:lnTo>
                  <a:lnTo>
                    <a:pt x="128" y="51"/>
                  </a:lnTo>
                  <a:lnTo>
                    <a:pt x="128" y="49"/>
                  </a:lnTo>
                  <a:lnTo>
                    <a:pt x="128" y="46"/>
                  </a:lnTo>
                  <a:lnTo>
                    <a:pt x="128" y="44"/>
                  </a:lnTo>
                  <a:lnTo>
                    <a:pt x="130" y="42"/>
                  </a:lnTo>
                  <a:lnTo>
                    <a:pt x="130" y="40"/>
                  </a:lnTo>
                  <a:lnTo>
                    <a:pt x="130" y="39"/>
                  </a:lnTo>
                  <a:lnTo>
                    <a:pt x="131" y="37"/>
                  </a:lnTo>
                  <a:lnTo>
                    <a:pt x="131" y="37"/>
                  </a:lnTo>
                  <a:lnTo>
                    <a:pt x="131" y="35"/>
                  </a:lnTo>
                  <a:lnTo>
                    <a:pt x="130" y="33"/>
                  </a:lnTo>
                  <a:lnTo>
                    <a:pt x="130" y="32"/>
                  </a:lnTo>
                  <a:lnTo>
                    <a:pt x="130" y="30"/>
                  </a:lnTo>
                  <a:lnTo>
                    <a:pt x="128" y="28"/>
                  </a:lnTo>
                  <a:lnTo>
                    <a:pt x="128" y="26"/>
                  </a:lnTo>
                  <a:lnTo>
                    <a:pt x="128" y="25"/>
                  </a:lnTo>
                  <a:lnTo>
                    <a:pt x="128" y="23"/>
                  </a:lnTo>
                  <a:lnTo>
                    <a:pt x="128" y="23"/>
                  </a:lnTo>
                  <a:lnTo>
                    <a:pt x="128" y="21"/>
                  </a:lnTo>
                  <a:lnTo>
                    <a:pt x="128" y="21"/>
                  </a:lnTo>
                  <a:lnTo>
                    <a:pt x="128" y="19"/>
                  </a:lnTo>
                  <a:lnTo>
                    <a:pt x="128" y="18"/>
                  </a:lnTo>
                  <a:lnTo>
                    <a:pt x="128" y="18"/>
                  </a:lnTo>
                  <a:lnTo>
                    <a:pt x="128" y="16"/>
                  </a:lnTo>
                  <a:lnTo>
                    <a:pt x="128" y="16"/>
                  </a:lnTo>
                  <a:lnTo>
                    <a:pt x="131" y="16"/>
                  </a:lnTo>
                  <a:lnTo>
                    <a:pt x="134" y="14"/>
                  </a:lnTo>
                  <a:lnTo>
                    <a:pt x="138" y="11"/>
                  </a:lnTo>
                  <a:lnTo>
                    <a:pt x="141" y="9"/>
                  </a:lnTo>
                  <a:lnTo>
                    <a:pt x="142" y="6"/>
                  </a:lnTo>
                  <a:lnTo>
                    <a:pt x="146" y="4"/>
                  </a:lnTo>
                  <a:lnTo>
                    <a:pt x="149" y="2"/>
                  </a:lnTo>
                  <a:lnTo>
                    <a:pt x="153" y="0"/>
                  </a:lnTo>
                  <a:lnTo>
                    <a:pt x="158" y="2"/>
                  </a:lnTo>
                  <a:lnTo>
                    <a:pt x="161" y="2"/>
                  </a:lnTo>
                  <a:lnTo>
                    <a:pt x="165" y="4"/>
                  </a:lnTo>
                  <a:lnTo>
                    <a:pt x="166" y="7"/>
                  </a:lnTo>
                  <a:lnTo>
                    <a:pt x="168" y="9"/>
                  </a:lnTo>
                  <a:lnTo>
                    <a:pt x="168" y="13"/>
                  </a:lnTo>
                  <a:lnTo>
                    <a:pt x="169" y="14"/>
                  </a:lnTo>
                  <a:lnTo>
                    <a:pt x="171" y="18"/>
                  </a:lnTo>
                  <a:lnTo>
                    <a:pt x="174" y="19"/>
                  </a:lnTo>
                  <a:lnTo>
                    <a:pt x="177" y="21"/>
                  </a:lnTo>
                  <a:lnTo>
                    <a:pt x="180" y="21"/>
                  </a:lnTo>
                  <a:lnTo>
                    <a:pt x="184" y="23"/>
                  </a:lnTo>
                  <a:lnTo>
                    <a:pt x="188" y="23"/>
                  </a:lnTo>
                  <a:lnTo>
                    <a:pt x="192" y="23"/>
                  </a:lnTo>
                  <a:lnTo>
                    <a:pt x="196" y="23"/>
                  </a:lnTo>
                  <a:lnTo>
                    <a:pt x="199" y="23"/>
                  </a:lnTo>
                  <a:lnTo>
                    <a:pt x="199" y="25"/>
                  </a:lnTo>
                  <a:lnTo>
                    <a:pt x="199" y="26"/>
                  </a:lnTo>
                  <a:lnTo>
                    <a:pt x="199" y="26"/>
                  </a:lnTo>
                  <a:lnTo>
                    <a:pt x="199" y="28"/>
                  </a:lnTo>
                  <a:lnTo>
                    <a:pt x="199" y="28"/>
                  </a:lnTo>
                  <a:lnTo>
                    <a:pt x="199" y="30"/>
                  </a:lnTo>
                  <a:lnTo>
                    <a:pt x="199" y="32"/>
                  </a:lnTo>
                  <a:lnTo>
                    <a:pt x="199" y="33"/>
                  </a:lnTo>
                  <a:lnTo>
                    <a:pt x="201" y="33"/>
                  </a:lnTo>
                  <a:lnTo>
                    <a:pt x="201" y="35"/>
                  </a:lnTo>
                  <a:lnTo>
                    <a:pt x="201" y="37"/>
                  </a:lnTo>
                  <a:lnTo>
                    <a:pt x="201" y="37"/>
                  </a:lnTo>
                  <a:lnTo>
                    <a:pt x="203" y="39"/>
                  </a:lnTo>
                  <a:lnTo>
                    <a:pt x="203" y="40"/>
                  </a:lnTo>
                  <a:lnTo>
                    <a:pt x="203" y="44"/>
                  </a:lnTo>
                  <a:lnTo>
                    <a:pt x="204" y="46"/>
                  </a:lnTo>
                  <a:lnTo>
                    <a:pt x="203" y="46"/>
                  </a:lnTo>
                  <a:lnTo>
                    <a:pt x="203" y="47"/>
                  </a:lnTo>
                  <a:lnTo>
                    <a:pt x="203" y="47"/>
                  </a:lnTo>
                  <a:lnTo>
                    <a:pt x="201" y="49"/>
                  </a:lnTo>
                  <a:lnTo>
                    <a:pt x="199" y="49"/>
                  </a:lnTo>
                  <a:lnTo>
                    <a:pt x="199" y="51"/>
                  </a:lnTo>
                  <a:lnTo>
                    <a:pt x="198" y="51"/>
                  </a:lnTo>
                  <a:lnTo>
                    <a:pt x="198" y="53"/>
                  </a:lnTo>
                  <a:lnTo>
                    <a:pt x="198" y="56"/>
                  </a:lnTo>
                  <a:lnTo>
                    <a:pt x="199" y="60"/>
                  </a:lnTo>
                  <a:lnTo>
                    <a:pt x="199" y="61"/>
                  </a:lnTo>
                  <a:lnTo>
                    <a:pt x="201" y="65"/>
                  </a:lnTo>
                  <a:lnTo>
                    <a:pt x="203" y="67"/>
                  </a:lnTo>
                  <a:lnTo>
                    <a:pt x="204" y="70"/>
                  </a:lnTo>
                  <a:lnTo>
                    <a:pt x="207" y="72"/>
                  </a:lnTo>
                  <a:lnTo>
                    <a:pt x="211" y="74"/>
                  </a:lnTo>
                  <a:lnTo>
                    <a:pt x="212" y="194"/>
                  </a:lnTo>
                  <a:lnTo>
                    <a:pt x="212" y="196"/>
                  </a:lnTo>
                  <a:lnTo>
                    <a:pt x="212" y="197"/>
                  </a:lnTo>
                  <a:lnTo>
                    <a:pt x="212" y="197"/>
                  </a:lnTo>
                  <a:lnTo>
                    <a:pt x="212" y="199"/>
                  </a:lnTo>
                  <a:lnTo>
                    <a:pt x="212" y="201"/>
                  </a:lnTo>
                  <a:lnTo>
                    <a:pt x="212" y="203"/>
                  </a:lnTo>
                  <a:lnTo>
                    <a:pt x="212" y="204"/>
                  </a:lnTo>
                  <a:lnTo>
                    <a:pt x="212" y="208"/>
                  </a:lnTo>
                  <a:lnTo>
                    <a:pt x="212" y="211"/>
                  </a:lnTo>
                  <a:lnTo>
                    <a:pt x="212" y="217"/>
                  </a:lnTo>
                  <a:lnTo>
                    <a:pt x="212" y="220"/>
                  </a:lnTo>
                  <a:lnTo>
                    <a:pt x="211" y="224"/>
                  </a:lnTo>
                  <a:lnTo>
                    <a:pt x="211" y="225"/>
                  </a:lnTo>
                  <a:lnTo>
                    <a:pt x="207" y="227"/>
                  </a:lnTo>
                  <a:lnTo>
                    <a:pt x="204" y="229"/>
                  </a:lnTo>
                  <a:lnTo>
                    <a:pt x="199" y="227"/>
                  </a:lnTo>
                  <a:lnTo>
                    <a:pt x="199" y="229"/>
                  </a:lnTo>
                  <a:lnTo>
                    <a:pt x="199" y="231"/>
                  </a:lnTo>
                  <a:lnTo>
                    <a:pt x="199" y="232"/>
                  </a:lnTo>
                  <a:lnTo>
                    <a:pt x="199" y="234"/>
                  </a:lnTo>
                  <a:lnTo>
                    <a:pt x="199" y="236"/>
                  </a:lnTo>
                  <a:lnTo>
                    <a:pt x="199" y="238"/>
                  </a:lnTo>
                  <a:lnTo>
                    <a:pt x="199" y="239"/>
                  </a:lnTo>
                  <a:lnTo>
                    <a:pt x="199" y="241"/>
                  </a:lnTo>
                  <a:lnTo>
                    <a:pt x="92" y="171"/>
                  </a:lnTo>
                  <a:lnTo>
                    <a:pt x="90" y="173"/>
                  </a:lnTo>
                  <a:lnTo>
                    <a:pt x="88" y="173"/>
                  </a:lnTo>
                  <a:lnTo>
                    <a:pt x="88" y="173"/>
                  </a:lnTo>
                  <a:lnTo>
                    <a:pt x="87" y="173"/>
                  </a:lnTo>
                  <a:lnTo>
                    <a:pt x="87" y="173"/>
                  </a:lnTo>
                  <a:lnTo>
                    <a:pt x="85" y="173"/>
                  </a:lnTo>
                  <a:lnTo>
                    <a:pt x="85" y="175"/>
                  </a:lnTo>
                  <a:lnTo>
                    <a:pt x="84" y="175"/>
                  </a:lnTo>
                  <a:lnTo>
                    <a:pt x="84" y="175"/>
                  </a:lnTo>
                  <a:lnTo>
                    <a:pt x="82" y="175"/>
                  </a:lnTo>
                  <a:lnTo>
                    <a:pt x="82" y="177"/>
                  </a:lnTo>
                  <a:lnTo>
                    <a:pt x="81" y="177"/>
                  </a:lnTo>
                  <a:lnTo>
                    <a:pt x="79" y="178"/>
                  </a:lnTo>
                  <a:lnTo>
                    <a:pt x="79" y="178"/>
                  </a:lnTo>
                  <a:lnTo>
                    <a:pt x="77" y="180"/>
                  </a:lnTo>
                  <a:lnTo>
                    <a:pt x="79" y="180"/>
                  </a:lnTo>
                  <a:lnTo>
                    <a:pt x="77" y="180"/>
                  </a:lnTo>
                  <a:lnTo>
                    <a:pt x="74" y="182"/>
                  </a:lnTo>
                  <a:lnTo>
                    <a:pt x="73" y="182"/>
                  </a:lnTo>
                  <a:lnTo>
                    <a:pt x="73" y="182"/>
                  </a:lnTo>
                  <a:lnTo>
                    <a:pt x="71" y="182"/>
                  </a:lnTo>
                  <a:lnTo>
                    <a:pt x="69" y="183"/>
                  </a:lnTo>
                  <a:lnTo>
                    <a:pt x="68" y="183"/>
                  </a:lnTo>
                  <a:lnTo>
                    <a:pt x="66" y="183"/>
                  </a:lnTo>
                  <a:lnTo>
                    <a:pt x="65" y="183"/>
                  </a:lnTo>
                  <a:lnTo>
                    <a:pt x="62" y="182"/>
                  </a:lnTo>
                  <a:lnTo>
                    <a:pt x="60" y="180"/>
                  </a:lnTo>
                  <a:lnTo>
                    <a:pt x="57" y="178"/>
                  </a:lnTo>
                  <a:lnTo>
                    <a:pt x="55" y="177"/>
                  </a:lnTo>
                  <a:lnTo>
                    <a:pt x="54" y="175"/>
                  </a:lnTo>
                  <a:lnTo>
                    <a:pt x="52" y="173"/>
                  </a:lnTo>
                  <a:lnTo>
                    <a:pt x="52" y="171"/>
                  </a:lnTo>
                  <a:lnTo>
                    <a:pt x="49" y="171"/>
                  </a:lnTo>
                  <a:lnTo>
                    <a:pt x="46" y="170"/>
                  </a:lnTo>
                  <a:lnTo>
                    <a:pt x="44" y="170"/>
                  </a:lnTo>
                  <a:lnTo>
                    <a:pt x="41" y="168"/>
                  </a:lnTo>
                  <a:lnTo>
                    <a:pt x="39" y="168"/>
                  </a:lnTo>
                  <a:lnTo>
                    <a:pt x="38" y="168"/>
                  </a:lnTo>
                  <a:lnTo>
                    <a:pt x="35" y="168"/>
                  </a:lnTo>
                  <a:lnTo>
                    <a:pt x="33" y="170"/>
                  </a:lnTo>
                  <a:lnTo>
                    <a:pt x="31" y="163"/>
                  </a:lnTo>
                  <a:lnTo>
                    <a:pt x="28" y="157"/>
                  </a:lnTo>
                  <a:lnTo>
                    <a:pt x="23" y="154"/>
                  </a:lnTo>
                  <a:lnTo>
                    <a:pt x="19" y="152"/>
                  </a:lnTo>
                  <a:lnTo>
                    <a:pt x="12" y="150"/>
                  </a:lnTo>
                  <a:lnTo>
                    <a:pt x="9" y="147"/>
                  </a:lnTo>
                  <a:lnTo>
                    <a:pt x="6" y="142"/>
                  </a:lnTo>
                  <a:lnTo>
                    <a:pt x="4" y="135"/>
                  </a:lnTo>
                  <a:lnTo>
                    <a:pt x="4" y="131"/>
                  </a:lnTo>
                  <a:lnTo>
                    <a:pt x="4" y="129"/>
                  </a:lnTo>
                  <a:lnTo>
                    <a:pt x="4" y="126"/>
                  </a:lnTo>
                  <a:lnTo>
                    <a:pt x="4" y="122"/>
                  </a:lnTo>
                  <a:lnTo>
                    <a:pt x="4" y="119"/>
                  </a:lnTo>
                  <a:lnTo>
                    <a:pt x="6" y="115"/>
                  </a:lnTo>
                  <a:lnTo>
                    <a:pt x="6" y="114"/>
                  </a:lnTo>
                  <a:lnTo>
                    <a:pt x="6" y="110"/>
                  </a:lnTo>
                  <a:lnTo>
                    <a:pt x="6" y="105"/>
                  </a:lnTo>
                  <a:lnTo>
                    <a:pt x="6" y="98"/>
                  </a:lnTo>
                  <a:lnTo>
                    <a:pt x="6" y="91"/>
                  </a:lnTo>
                  <a:lnTo>
                    <a:pt x="4" y="84"/>
                  </a:lnTo>
                  <a:lnTo>
                    <a:pt x="4" y="77"/>
                  </a:lnTo>
                  <a:lnTo>
                    <a:pt x="3" y="70"/>
                  </a:lnTo>
                  <a:lnTo>
                    <a:pt x="1" y="65"/>
                  </a:lnTo>
                  <a:lnTo>
                    <a:pt x="0" y="5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6" name="Freeform 534"/>
            <p:cNvSpPr>
              <a:spLocks/>
            </p:cNvSpPr>
            <p:nvPr/>
          </p:nvSpPr>
          <p:spPr bwMode="auto">
            <a:xfrm>
              <a:off x="3692333" y="2963698"/>
              <a:ext cx="275124" cy="240784"/>
            </a:xfrm>
            <a:custGeom>
              <a:avLst/>
              <a:gdLst/>
              <a:ahLst/>
              <a:cxnLst>
                <a:cxn ang="0">
                  <a:pos x="81" y="31"/>
                </a:cxn>
                <a:cxn ang="0">
                  <a:pos x="79" y="73"/>
                </a:cxn>
                <a:cxn ang="0">
                  <a:pos x="76" y="75"/>
                </a:cxn>
                <a:cxn ang="0">
                  <a:pos x="70" y="79"/>
                </a:cxn>
                <a:cxn ang="0">
                  <a:pos x="63" y="80"/>
                </a:cxn>
                <a:cxn ang="0">
                  <a:pos x="59" y="82"/>
                </a:cxn>
                <a:cxn ang="0">
                  <a:pos x="62" y="84"/>
                </a:cxn>
                <a:cxn ang="0">
                  <a:pos x="62" y="87"/>
                </a:cxn>
                <a:cxn ang="0">
                  <a:pos x="63" y="91"/>
                </a:cxn>
                <a:cxn ang="0">
                  <a:pos x="63" y="94"/>
                </a:cxn>
                <a:cxn ang="0">
                  <a:pos x="65" y="98"/>
                </a:cxn>
                <a:cxn ang="0">
                  <a:pos x="65" y="103"/>
                </a:cxn>
                <a:cxn ang="0">
                  <a:pos x="65" y="108"/>
                </a:cxn>
                <a:cxn ang="0">
                  <a:pos x="67" y="112"/>
                </a:cxn>
                <a:cxn ang="0">
                  <a:pos x="16" y="112"/>
                </a:cxn>
                <a:cxn ang="0">
                  <a:pos x="14" y="113"/>
                </a:cxn>
                <a:cxn ang="0">
                  <a:pos x="13" y="113"/>
                </a:cxn>
                <a:cxn ang="0">
                  <a:pos x="11" y="115"/>
                </a:cxn>
                <a:cxn ang="0">
                  <a:pos x="8" y="117"/>
                </a:cxn>
                <a:cxn ang="0">
                  <a:pos x="5" y="117"/>
                </a:cxn>
                <a:cxn ang="0">
                  <a:pos x="2" y="115"/>
                </a:cxn>
                <a:cxn ang="0">
                  <a:pos x="0" y="115"/>
                </a:cxn>
                <a:cxn ang="0">
                  <a:pos x="0" y="112"/>
                </a:cxn>
                <a:cxn ang="0">
                  <a:pos x="2" y="108"/>
                </a:cxn>
                <a:cxn ang="0">
                  <a:pos x="3" y="105"/>
                </a:cxn>
                <a:cxn ang="0">
                  <a:pos x="5" y="101"/>
                </a:cxn>
                <a:cxn ang="0">
                  <a:pos x="8" y="98"/>
                </a:cxn>
                <a:cxn ang="0">
                  <a:pos x="11" y="92"/>
                </a:cxn>
                <a:cxn ang="0">
                  <a:pos x="13" y="87"/>
                </a:cxn>
                <a:cxn ang="0">
                  <a:pos x="14" y="82"/>
                </a:cxn>
                <a:cxn ang="0">
                  <a:pos x="16" y="75"/>
                </a:cxn>
                <a:cxn ang="0">
                  <a:pos x="19" y="70"/>
                </a:cxn>
                <a:cxn ang="0">
                  <a:pos x="24" y="68"/>
                </a:cxn>
                <a:cxn ang="0">
                  <a:pos x="27" y="66"/>
                </a:cxn>
                <a:cxn ang="0">
                  <a:pos x="33" y="59"/>
                </a:cxn>
                <a:cxn ang="0">
                  <a:pos x="38" y="45"/>
                </a:cxn>
                <a:cxn ang="0">
                  <a:pos x="43" y="30"/>
                </a:cxn>
                <a:cxn ang="0">
                  <a:pos x="49" y="19"/>
                </a:cxn>
                <a:cxn ang="0">
                  <a:pos x="54" y="14"/>
                </a:cxn>
                <a:cxn ang="0">
                  <a:pos x="55" y="9"/>
                </a:cxn>
                <a:cxn ang="0">
                  <a:pos x="57" y="5"/>
                </a:cxn>
                <a:cxn ang="0">
                  <a:pos x="59" y="2"/>
                </a:cxn>
                <a:cxn ang="0">
                  <a:pos x="127" y="0"/>
                </a:cxn>
                <a:cxn ang="0">
                  <a:pos x="127" y="3"/>
                </a:cxn>
                <a:cxn ang="0">
                  <a:pos x="127" y="12"/>
                </a:cxn>
                <a:cxn ang="0">
                  <a:pos x="127" y="23"/>
                </a:cxn>
                <a:cxn ang="0">
                  <a:pos x="127" y="31"/>
                </a:cxn>
              </a:cxnLst>
              <a:rect l="0" t="0" r="r" b="b"/>
              <a:pathLst>
                <a:path w="127" h="117">
                  <a:moveTo>
                    <a:pt x="127" y="31"/>
                  </a:moveTo>
                  <a:lnTo>
                    <a:pt x="81" y="31"/>
                  </a:lnTo>
                  <a:lnTo>
                    <a:pt x="76" y="31"/>
                  </a:lnTo>
                  <a:lnTo>
                    <a:pt x="79" y="73"/>
                  </a:lnTo>
                  <a:lnTo>
                    <a:pt x="79" y="75"/>
                  </a:lnTo>
                  <a:lnTo>
                    <a:pt x="76" y="75"/>
                  </a:lnTo>
                  <a:lnTo>
                    <a:pt x="74" y="77"/>
                  </a:lnTo>
                  <a:lnTo>
                    <a:pt x="70" y="79"/>
                  </a:lnTo>
                  <a:lnTo>
                    <a:pt x="67" y="79"/>
                  </a:lnTo>
                  <a:lnTo>
                    <a:pt x="63" y="80"/>
                  </a:lnTo>
                  <a:lnTo>
                    <a:pt x="60" y="80"/>
                  </a:lnTo>
                  <a:lnTo>
                    <a:pt x="59" y="82"/>
                  </a:lnTo>
                  <a:lnTo>
                    <a:pt x="60" y="84"/>
                  </a:lnTo>
                  <a:lnTo>
                    <a:pt x="62" y="84"/>
                  </a:lnTo>
                  <a:lnTo>
                    <a:pt x="62" y="85"/>
                  </a:lnTo>
                  <a:lnTo>
                    <a:pt x="62" y="87"/>
                  </a:lnTo>
                  <a:lnTo>
                    <a:pt x="63" y="89"/>
                  </a:lnTo>
                  <a:lnTo>
                    <a:pt x="63" y="91"/>
                  </a:lnTo>
                  <a:lnTo>
                    <a:pt x="63" y="92"/>
                  </a:lnTo>
                  <a:lnTo>
                    <a:pt x="63" y="94"/>
                  </a:lnTo>
                  <a:lnTo>
                    <a:pt x="65" y="96"/>
                  </a:lnTo>
                  <a:lnTo>
                    <a:pt x="65" y="98"/>
                  </a:lnTo>
                  <a:lnTo>
                    <a:pt x="65" y="99"/>
                  </a:lnTo>
                  <a:lnTo>
                    <a:pt x="65" y="103"/>
                  </a:lnTo>
                  <a:lnTo>
                    <a:pt x="65" y="105"/>
                  </a:lnTo>
                  <a:lnTo>
                    <a:pt x="65" y="108"/>
                  </a:lnTo>
                  <a:lnTo>
                    <a:pt x="67" y="110"/>
                  </a:lnTo>
                  <a:lnTo>
                    <a:pt x="67" y="112"/>
                  </a:lnTo>
                  <a:lnTo>
                    <a:pt x="17" y="112"/>
                  </a:lnTo>
                  <a:lnTo>
                    <a:pt x="16" y="112"/>
                  </a:lnTo>
                  <a:lnTo>
                    <a:pt x="14" y="112"/>
                  </a:lnTo>
                  <a:lnTo>
                    <a:pt x="14" y="113"/>
                  </a:lnTo>
                  <a:lnTo>
                    <a:pt x="14" y="113"/>
                  </a:lnTo>
                  <a:lnTo>
                    <a:pt x="13" y="113"/>
                  </a:lnTo>
                  <a:lnTo>
                    <a:pt x="13" y="115"/>
                  </a:lnTo>
                  <a:lnTo>
                    <a:pt x="11" y="115"/>
                  </a:lnTo>
                  <a:lnTo>
                    <a:pt x="9" y="117"/>
                  </a:lnTo>
                  <a:lnTo>
                    <a:pt x="8" y="117"/>
                  </a:lnTo>
                  <a:lnTo>
                    <a:pt x="6" y="117"/>
                  </a:lnTo>
                  <a:lnTo>
                    <a:pt x="5" y="117"/>
                  </a:lnTo>
                  <a:lnTo>
                    <a:pt x="3" y="117"/>
                  </a:lnTo>
                  <a:lnTo>
                    <a:pt x="2" y="115"/>
                  </a:lnTo>
                  <a:lnTo>
                    <a:pt x="2" y="115"/>
                  </a:lnTo>
                  <a:lnTo>
                    <a:pt x="0" y="115"/>
                  </a:lnTo>
                  <a:lnTo>
                    <a:pt x="0" y="113"/>
                  </a:lnTo>
                  <a:lnTo>
                    <a:pt x="0" y="112"/>
                  </a:lnTo>
                  <a:lnTo>
                    <a:pt x="0" y="110"/>
                  </a:lnTo>
                  <a:lnTo>
                    <a:pt x="2" y="108"/>
                  </a:lnTo>
                  <a:lnTo>
                    <a:pt x="2" y="106"/>
                  </a:lnTo>
                  <a:lnTo>
                    <a:pt x="3" y="105"/>
                  </a:lnTo>
                  <a:lnTo>
                    <a:pt x="3" y="103"/>
                  </a:lnTo>
                  <a:lnTo>
                    <a:pt x="5" y="101"/>
                  </a:lnTo>
                  <a:lnTo>
                    <a:pt x="5" y="99"/>
                  </a:lnTo>
                  <a:lnTo>
                    <a:pt x="8" y="98"/>
                  </a:lnTo>
                  <a:lnTo>
                    <a:pt x="9" y="96"/>
                  </a:lnTo>
                  <a:lnTo>
                    <a:pt x="11" y="92"/>
                  </a:lnTo>
                  <a:lnTo>
                    <a:pt x="13" y="91"/>
                  </a:lnTo>
                  <a:lnTo>
                    <a:pt x="13" y="87"/>
                  </a:lnTo>
                  <a:lnTo>
                    <a:pt x="13" y="84"/>
                  </a:lnTo>
                  <a:lnTo>
                    <a:pt x="14" y="82"/>
                  </a:lnTo>
                  <a:lnTo>
                    <a:pt x="16" y="79"/>
                  </a:lnTo>
                  <a:lnTo>
                    <a:pt x="16" y="75"/>
                  </a:lnTo>
                  <a:lnTo>
                    <a:pt x="17" y="72"/>
                  </a:lnTo>
                  <a:lnTo>
                    <a:pt x="19" y="70"/>
                  </a:lnTo>
                  <a:lnTo>
                    <a:pt x="21" y="70"/>
                  </a:lnTo>
                  <a:lnTo>
                    <a:pt x="24" y="68"/>
                  </a:lnTo>
                  <a:lnTo>
                    <a:pt x="25" y="66"/>
                  </a:lnTo>
                  <a:lnTo>
                    <a:pt x="27" y="66"/>
                  </a:lnTo>
                  <a:lnTo>
                    <a:pt x="28" y="65"/>
                  </a:lnTo>
                  <a:lnTo>
                    <a:pt x="33" y="59"/>
                  </a:lnTo>
                  <a:lnTo>
                    <a:pt x="36" y="52"/>
                  </a:lnTo>
                  <a:lnTo>
                    <a:pt x="38" y="45"/>
                  </a:lnTo>
                  <a:lnTo>
                    <a:pt x="40" y="37"/>
                  </a:lnTo>
                  <a:lnTo>
                    <a:pt x="43" y="30"/>
                  </a:lnTo>
                  <a:lnTo>
                    <a:pt x="44" y="24"/>
                  </a:lnTo>
                  <a:lnTo>
                    <a:pt x="49" y="19"/>
                  </a:lnTo>
                  <a:lnTo>
                    <a:pt x="54" y="16"/>
                  </a:lnTo>
                  <a:lnTo>
                    <a:pt x="54" y="14"/>
                  </a:lnTo>
                  <a:lnTo>
                    <a:pt x="54" y="10"/>
                  </a:lnTo>
                  <a:lnTo>
                    <a:pt x="55" y="9"/>
                  </a:lnTo>
                  <a:lnTo>
                    <a:pt x="55" y="7"/>
                  </a:lnTo>
                  <a:lnTo>
                    <a:pt x="57" y="5"/>
                  </a:lnTo>
                  <a:lnTo>
                    <a:pt x="57" y="3"/>
                  </a:lnTo>
                  <a:lnTo>
                    <a:pt x="59" y="2"/>
                  </a:lnTo>
                  <a:lnTo>
                    <a:pt x="60" y="2"/>
                  </a:lnTo>
                  <a:lnTo>
                    <a:pt x="127" y="0"/>
                  </a:lnTo>
                  <a:lnTo>
                    <a:pt x="127" y="0"/>
                  </a:lnTo>
                  <a:lnTo>
                    <a:pt x="127" y="3"/>
                  </a:lnTo>
                  <a:lnTo>
                    <a:pt x="127" y="7"/>
                  </a:lnTo>
                  <a:lnTo>
                    <a:pt x="127" y="12"/>
                  </a:lnTo>
                  <a:lnTo>
                    <a:pt x="127" y="17"/>
                  </a:lnTo>
                  <a:lnTo>
                    <a:pt x="127" y="23"/>
                  </a:lnTo>
                  <a:lnTo>
                    <a:pt x="127" y="28"/>
                  </a:lnTo>
                  <a:lnTo>
                    <a:pt x="127" y="3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7" name="Freeform 535"/>
            <p:cNvSpPr>
              <a:spLocks/>
            </p:cNvSpPr>
            <p:nvPr/>
          </p:nvSpPr>
          <p:spPr bwMode="auto">
            <a:xfrm>
              <a:off x="4930392" y="2816455"/>
              <a:ext cx="331983" cy="349917"/>
            </a:xfrm>
            <a:custGeom>
              <a:avLst/>
              <a:gdLst/>
              <a:ahLst/>
              <a:cxnLst>
                <a:cxn ang="0">
                  <a:pos x="3" y="0"/>
                </a:cxn>
                <a:cxn ang="0">
                  <a:pos x="5" y="0"/>
                </a:cxn>
                <a:cxn ang="0">
                  <a:pos x="6" y="1"/>
                </a:cxn>
                <a:cxn ang="0">
                  <a:pos x="8" y="1"/>
                </a:cxn>
                <a:cxn ang="0">
                  <a:pos x="16" y="3"/>
                </a:cxn>
                <a:cxn ang="0">
                  <a:pos x="25" y="5"/>
                </a:cxn>
                <a:cxn ang="0">
                  <a:pos x="32" y="10"/>
                </a:cxn>
                <a:cxn ang="0">
                  <a:pos x="36" y="12"/>
                </a:cxn>
                <a:cxn ang="0">
                  <a:pos x="46" y="14"/>
                </a:cxn>
                <a:cxn ang="0">
                  <a:pos x="55" y="12"/>
                </a:cxn>
                <a:cxn ang="0">
                  <a:pos x="63" y="8"/>
                </a:cxn>
                <a:cxn ang="0">
                  <a:pos x="71" y="5"/>
                </a:cxn>
                <a:cxn ang="0">
                  <a:pos x="97" y="10"/>
                </a:cxn>
                <a:cxn ang="0">
                  <a:pos x="100" y="26"/>
                </a:cxn>
                <a:cxn ang="0">
                  <a:pos x="105" y="40"/>
                </a:cxn>
                <a:cxn ang="0">
                  <a:pos x="109" y="49"/>
                </a:cxn>
                <a:cxn ang="0">
                  <a:pos x="116" y="57"/>
                </a:cxn>
                <a:cxn ang="0">
                  <a:pos x="117" y="63"/>
                </a:cxn>
                <a:cxn ang="0">
                  <a:pos x="117" y="68"/>
                </a:cxn>
                <a:cxn ang="0">
                  <a:pos x="119" y="73"/>
                </a:cxn>
                <a:cxn ang="0">
                  <a:pos x="122" y="76"/>
                </a:cxn>
                <a:cxn ang="0">
                  <a:pos x="125" y="80"/>
                </a:cxn>
                <a:cxn ang="0">
                  <a:pos x="130" y="87"/>
                </a:cxn>
                <a:cxn ang="0">
                  <a:pos x="132" y="96"/>
                </a:cxn>
                <a:cxn ang="0">
                  <a:pos x="133" y="103"/>
                </a:cxn>
                <a:cxn ang="0">
                  <a:pos x="135" y="110"/>
                </a:cxn>
                <a:cxn ang="0">
                  <a:pos x="143" y="120"/>
                </a:cxn>
                <a:cxn ang="0">
                  <a:pos x="149" y="129"/>
                </a:cxn>
                <a:cxn ang="0">
                  <a:pos x="152" y="132"/>
                </a:cxn>
                <a:cxn ang="0">
                  <a:pos x="152" y="134"/>
                </a:cxn>
                <a:cxn ang="0">
                  <a:pos x="151" y="136"/>
                </a:cxn>
                <a:cxn ang="0">
                  <a:pos x="149" y="136"/>
                </a:cxn>
                <a:cxn ang="0">
                  <a:pos x="147" y="138"/>
                </a:cxn>
                <a:cxn ang="0">
                  <a:pos x="151" y="143"/>
                </a:cxn>
                <a:cxn ang="0">
                  <a:pos x="152" y="145"/>
                </a:cxn>
                <a:cxn ang="0">
                  <a:pos x="152" y="148"/>
                </a:cxn>
                <a:cxn ang="0">
                  <a:pos x="152" y="153"/>
                </a:cxn>
                <a:cxn ang="0">
                  <a:pos x="151" y="158"/>
                </a:cxn>
                <a:cxn ang="0">
                  <a:pos x="144" y="164"/>
                </a:cxn>
                <a:cxn ang="0">
                  <a:pos x="138" y="169"/>
                </a:cxn>
                <a:cxn ang="0">
                  <a:pos x="136" y="171"/>
                </a:cxn>
                <a:cxn ang="0">
                  <a:pos x="13" y="49"/>
                </a:cxn>
                <a:cxn ang="0">
                  <a:pos x="6" y="45"/>
                </a:cxn>
                <a:cxn ang="0">
                  <a:pos x="3" y="40"/>
                </a:cxn>
                <a:cxn ang="0">
                  <a:pos x="1" y="35"/>
                </a:cxn>
                <a:cxn ang="0">
                  <a:pos x="0" y="28"/>
                </a:cxn>
                <a:cxn ang="0">
                  <a:pos x="1" y="26"/>
                </a:cxn>
                <a:cxn ang="0">
                  <a:pos x="3" y="24"/>
                </a:cxn>
                <a:cxn ang="0">
                  <a:pos x="5" y="22"/>
                </a:cxn>
                <a:cxn ang="0">
                  <a:pos x="6" y="21"/>
                </a:cxn>
                <a:cxn ang="0">
                  <a:pos x="5" y="15"/>
                </a:cxn>
                <a:cxn ang="0">
                  <a:pos x="3" y="12"/>
                </a:cxn>
                <a:cxn ang="0">
                  <a:pos x="3" y="10"/>
                </a:cxn>
                <a:cxn ang="0">
                  <a:pos x="1" y="8"/>
                </a:cxn>
                <a:cxn ang="0">
                  <a:pos x="1" y="5"/>
                </a:cxn>
                <a:cxn ang="0">
                  <a:pos x="1" y="3"/>
                </a:cxn>
                <a:cxn ang="0">
                  <a:pos x="1" y="1"/>
                </a:cxn>
                <a:cxn ang="0">
                  <a:pos x="1" y="0"/>
                </a:cxn>
              </a:cxnLst>
              <a:rect l="0" t="0" r="r" b="b"/>
              <a:pathLst>
                <a:path w="152" h="171">
                  <a:moveTo>
                    <a:pt x="1" y="0"/>
                  </a:moveTo>
                  <a:lnTo>
                    <a:pt x="3" y="0"/>
                  </a:lnTo>
                  <a:lnTo>
                    <a:pt x="5" y="0"/>
                  </a:lnTo>
                  <a:lnTo>
                    <a:pt x="5" y="0"/>
                  </a:lnTo>
                  <a:lnTo>
                    <a:pt x="6" y="0"/>
                  </a:lnTo>
                  <a:lnTo>
                    <a:pt x="6" y="1"/>
                  </a:lnTo>
                  <a:lnTo>
                    <a:pt x="8" y="1"/>
                  </a:lnTo>
                  <a:lnTo>
                    <a:pt x="8" y="1"/>
                  </a:lnTo>
                  <a:lnTo>
                    <a:pt x="9" y="1"/>
                  </a:lnTo>
                  <a:lnTo>
                    <a:pt x="16" y="3"/>
                  </a:lnTo>
                  <a:lnTo>
                    <a:pt x="21" y="3"/>
                  </a:lnTo>
                  <a:lnTo>
                    <a:pt x="25" y="5"/>
                  </a:lnTo>
                  <a:lnTo>
                    <a:pt x="28" y="8"/>
                  </a:lnTo>
                  <a:lnTo>
                    <a:pt x="32" y="10"/>
                  </a:lnTo>
                  <a:lnTo>
                    <a:pt x="33" y="12"/>
                  </a:lnTo>
                  <a:lnTo>
                    <a:pt x="36" y="12"/>
                  </a:lnTo>
                  <a:lnTo>
                    <a:pt x="40" y="14"/>
                  </a:lnTo>
                  <a:lnTo>
                    <a:pt x="46" y="14"/>
                  </a:lnTo>
                  <a:lnTo>
                    <a:pt x="51" y="12"/>
                  </a:lnTo>
                  <a:lnTo>
                    <a:pt x="55" y="12"/>
                  </a:lnTo>
                  <a:lnTo>
                    <a:pt x="60" y="10"/>
                  </a:lnTo>
                  <a:lnTo>
                    <a:pt x="63" y="8"/>
                  </a:lnTo>
                  <a:lnTo>
                    <a:pt x="68" y="7"/>
                  </a:lnTo>
                  <a:lnTo>
                    <a:pt x="71" y="5"/>
                  </a:lnTo>
                  <a:lnTo>
                    <a:pt x="76" y="3"/>
                  </a:lnTo>
                  <a:lnTo>
                    <a:pt x="97" y="10"/>
                  </a:lnTo>
                  <a:lnTo>
                    <a:pt x="98" y="19"/>
                  </a:lnTo>
                  <a:lnTo>
                    <a:pt x="100" y="26"/>
                  </a:lnTo>
                  <a:lnTo>
                    <a:pt x="101" y="33"/>
                  </a:lnTo>
                  <a:lnTo>
                    <a:pt x="105" y="40"/>
                  </a:lnTo>
                  <a:lnTo>
                    <a:pt x="108" y="45"/>
                  </a:lnTo>
                  <a:lnTo>
                    <a:pt x="109" y="49"/>
                  </a:lnTo>
                  <a:lnTo>
                    <a:pt x="113" y="54"/>
                  </a:lnTo>
                  <a:lnTo>
                    <a:pt x="116" y="57"/>
                  </a:lnTo>
                  <a:lnTo>
                    <a:pt x="116" y="61"/>
                  </a:lnTo>
                  <a:lnTo>
                    <a:pt x="117" y="63"/>
                  </a:lnTo>
                  <a:lnTo>
                    <a:pt x="117" y="66"/>
                  </a:lnTo>
                  <a:lnTo>
                    <a:pt x="117" y="68"/>
                  </a:lnTo>
                  <a:lnTo>
                    <a:pt x="117" y="71"/>
                  </a:lnTo>
                  <a:lnTo>
                    <a:pt x="119" y="73"/>
                  </a:lnTo>
                  <a:lnTo>
                    <a:pt x="120" y="75"/>
                  </a:lnTo>
                  <a:lnTo>
                    <a:pt x="122" y="76"/>
                  </a:lnTo>
                  <a:lnTo>
                    <a:pt x="124" y="78"/>
                  </a:lnTo>
                  <a:lnTo>
                    <a:pt x="125" y="80"/>
                  </a:lnTo>
                  <a:lnTo>
                    <a:pt x="128" y="83"/>
                  </a:lnTo>
                  <a:lnTo>
                    <a:pt x="130" y="87"/>
                  </a:lnTo>
                  <a:lnTo>
                    <a:pt x="130" y="92"/>
                  </a:lnTo>
                  <a:lnTo>
                    <a:pt x="132" y="96"/>
                  </a:lnTo>
                  <a:lnTo>
                    <a:pt x="132" y="99"/>
                  </a:lnTo>
                  <a:lnTo>
                    <a:pt x="133" y="103"/>
                  </a:lnTo>
                  <a:lnTo>
                    <a:pt x="133" y="106"/>
                  </a:lnTo>
                  <a:lnTo>
                    <a:pt x="135" y="110"/>
                  </a:lnTo>
                  <a:lnTo>
                    <a:pt x="138" y="115"/>
                  </a:lnTo>
                  <a:lnTo>
                    <a:pt x="143" y="120"/>
                  </a:lnTo>
                  <a:lnTo>
                    <a:pt x="146" y="124"/>
                  </a:lnTo>
                  <a:lnTo>
                    <a:pt x="149" y="129"/>
                  </a:lnTo>
                  <a:lnTo>
                    <a:pt x="151" y="131"/>
                  </a:lnTo>
                  <a:lnTo>
                    <a:pt x="152" y="132"/>
                  </a:lnTo>
                  <a:lnTo>
                    <a:pt x="152" y="132"/>
                  </a:lnTo>
                  <a:lnTo>
                    <a:pt x="152" y="134"/>
                  </a:lnTo>
                  <a:lnTo>
                    <a:pt x="152" y="134"/>
                  </a:lnTo>
                  <a:lnTo>
                    <a:pt x="151" y="136"/>
                  </a:lnTo>
                  <a:lnTo>
                    <a:pt x="151" y="136"/>
                  </a:lnTo>
                  <a:lnTo>
                    <a:pt x="149" y="136"/>
                  </a:lnTo>
                  <a:lnTo>
                    <a:pt x="149" y="138"/>
                  </a:lnTo>
                  <a:lnTo>
                    <a:pt x="147" y="138"/>
                  </a:lnTo>
                  <a:lnTo>
                    <a:pt x="149" y="141"/>
                  </a:lnTo>
                  <a:lnTo>
                    <a:pt x="151" y="143"/>
                  </a:lnTo>
                  <a:lnTo>
                    <a:pt x="151" y="145"/>
                  </a:lnTo>
                  <a:lnTo>
                    <a:pt x="152" y="145"/>
                  </a:lnTo>
                  <a:lnTo>
                    <a:pt x="151" y="146"/>
                  </a:lnTo>
                  <a:lnTo>
                    <a:pt x="152" y="148"/>
                  </a:lnTo>
                  <a:lnTo>
                    <a:pt x="152" y="150"/>
                  </a:lnTo>
                  <a:lnTo>
                    <a:pt x="152" y="153"/>
                  </a:lnTo>
                  <a:lnTo>
                    <a:pt x="152" y="155"/>
                  </a:lnTo>
                  <a:lnTo>
                    <a:pt x="151" y="158"/>
                  </a:lnTo>
                  <a:lnTo>
                    <a:pt x="147" y="160"/>
                  </a:lnTo>
                  <a:lnTo>
                    <a:pt x="144" y="164"/>
                  </a:lnTo>
                  <a:lnTo>
                    <a:pt x="141" y="165"/>
                  </a:lnTo>
                  <a:lnTo>
                    <a:pt x="138" y="169"/>
                  </a:lnTo>
                  <a:lnTo>
                    <a:pt x="136" y="171"/>
                  </a:lnTo>
                  <a:lnTo>
                    <a:pt x="136" y="171"/>
                  </a:lnTo>
                  <a:lnTo>
                    <a:pt x="14" y="169"/>
                  </a:lnTo>
                  <a:lnTo>
                    <a:pt x="13" y="49"/>
                  </a:lnTo>
                  <a:lnTo>
                    <a:pt x="9" y="47"/>
                  </a:lnTo>
                  <a:lnTo>
                    <a:pt x="6" y="45"/>
                  </a:lnTo>
                  <a:lnTo>
                    <a:pt x="5" y="42"/>
                  </a:lnTo>
                  <a:lnTo>
                    <a:pt x="3" y="40"/>
                  </a:lnTo>
                  <a:lnTo>
                    <a:pt x="1" y="36"/>
                  </a:lnTo>
                  <a:lnTo>
                    <a:pt x="1" y="35"/>
                  </a:lnTo>
                  <a:lnTo>
                    <a:pt x="0" y="31"/>
                  </a:lnTo>
                  <a:lnTo>
                    <a:pt x="0" y="28"/>
                  </a:lnTo>
                  <a:lnTo>
                    <a:pt x="0" y="26"/>
                  </a:lnTo>
                  <a:lnTo>
                    <a:pt x="1" y="26"/>
                  </a:lnTo>
                  <a:lnTo>
                    <a:pt x="1" y="24"/>
                  </a:lnTo>
                  <a:lnTo>
                    <a:pt x="3" y="24"/>
                  </a:lnTo>
                  <a:lnTo>
                    <a:pt x="5" y="22"/>
                  </a:lnTo>
                  <a:lnTo>
                    <a:pt x="5" y="22"/>
                  </a:lnTo>
                  <a:lnTo>
                    <a:pt x="5" y="21"/>
                  </a:lnTo>
                  <a:lnTo>
                    <a:pt x="6" y="21"/>
                  </a:lnTo>
                  <a:lnTo>
                    <a:pt x="5" y="19"/>
                  </a:lnTo>
                  <a:lnTo>
                    <a:pt x="5" y="15"/>
                  </a:lnTo>
                  <a:lnTo>
                    <a:pt x="5" y="14"/>
                  </a:lnTo>
                  <a:lnTo>
                    <a:pt x="3" y="12"/>
                  </a:lnTo>
                  <a:lnTo>
                    <a:pt x="3" y="12"/>
                  </a:lnTo>
                  <a:lnTo>
                    <a:pt x="3" y="10"/>
                  </a:lnTo>
                  <a:lnTo>
                    <a:pt x="3" y="8"/>
                  </a:lnTo>
                  <a:lnTo>
                    <a:pt x="1" y="8"/>
                  </a:lnTo>
                  <a:lnTo>
                    <a:pt x="1" y="7"/>
                  </a:lnTo>
                  <a:lnTo>
                    <a:pt x="1" y="5"/>
                  </a:lnTo>
                  <a:lnTo>
                    <a:pt x="1" y="5"/>
                  </a:lnTo>
                  <a:lnTo>
                    <a:pt x="1" y="3"/>
                  </a:lnTo>
                  <a:lnTo>
                    <a:pt x="1" y="3"/>
                  </a:lnTo>
                  <a:lnTo>
                    <a:pt x="1" y="1"/>
                  </a:lnTo>
                  <a:lnTo>
                    <a:pt x="1" y="1"/>
                  </a:lnTo>
                  <a:lnTo>
                    <a:pt x="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8" name="Freeform 536"/>
            <p:cNvSpPr>
              <a:spLocks/>
            </p:cNvSpPr>
            <p:nvPr/>
          </p:nvSpPr>
          <p:spPr bwMode="auto">
            <a:xfrm>
              <a:off x="4055497" y="3415818"/>
              <a:ext cx="210929" cy="187084"/>
            </a:xfrm>
            <a:custGeom>
              <a:avLst/>
              <a:gdLst/>
              <a:ahLst/>
              <a:cxnLst>
                <a:cxn ang="0">
                  <a:pos x="2" y="75"/>
                </a:cxn>
                <a:cxn ang="0">
                  <a:pos x="3" y="68"/>
                </a:cxn>
                <a:cxn ang="0">
                  <a:pos x="3" y="61"/>
                </a:cxn>
                <a:cxn ang="0">
                  <a:pos x="3" y="54"/>
                </a:cxn>
                <a:cxn ang="0">
                  <a:pos x="6" y="49"/>
                </a:cxn>
                <a:cxn ang="0">
                  <a:pos x="11" y="43"/>
                </a:cxn>
                <a:cxn ang="0">
                  <a:pos x="17" y="40"/>
                </a:cxn>
                <a:cxn ang="0">
                  <a:pos x="22" y="38"/>
                </a:cxn>
                <a:cxn ang="0">
                  <a:pos x="27" y="35"/>
                </a:cxn>
                <a:cxn ang="0">
                  <a:pos x="30" y="28"/>
                </a:cxn>
                <a:cxn ang="0">
                  <a:pos x="32" y="19"/>
                </a:cxn>
                <a:cxn ang="0">
                  <a:pos x="37" y="16"/>
                </a:cxn>
                <a:cxn ang="0">
                  <a:pos x="43" y="14"/>
                </a:cxn>
                <a:cxn ang="0">
                  <a:pos x="51" y="10"/>
                </a:cxn>
                <a:cxn ang="0">
                  <a:pos x="60" y="3"/>
                </a:cxn>
                <a:cxn ang="0">
                  <a:pos x="71" y="0"/>
                </a:cxn>
                <a:cxn ang="0">
                  <a:pos x="79" y="7"/>
                </a:cxn>
                <a:cxn ang="0">
                  <a:pos x="83" y="16"/>
                </a:cxn>
                <a:cxn ang="0">
                  <a:pos x="87" y="21"/>
                </a:cxn>
                <a:cxn ang="0">
                  <a:pos x="92" y="26"/>
                </a:cxn>
                <a:cxn ang="0">
                  <a:pos x="95" y="33"/>
                </a:cxn>
                <a:cxn ang="0">
                  <a:pos x="95" y="42"/>
                </a:cxn>
                <a:cxn ang="0">
                  <a:pos x="95" y="49"/>
                </a:cxn>
                <a:cxn ang="0">
                  <a:pos x="97" y="56"/>
                </a:cxn>
                <a:cxn ang="0">
                  <a:pos x="95" y="63"/>
                </a:cxn>
                <a:cxn ang="0">
                  <a:pos x="94" y="64"/>
                </a:cxn>
                <a:cxn ang="0">
                  <a:pos x="92" y="64"/>
                </a:cxn>
                <a:cxn ang="0">
                  <a:pos x="89" y="66"/>
                </a:cxn>
                <a:cxn ang="0">
                  <a:pos x="87" y="68"/>
                </a:cxn>
                <a:cxn ang="0">
                  <a:pos x="86" y="66"/>
                </a:cxn>
                <a:cxn ang="0">
                  <a:pos x="81" y="66"/>
                </a:cxn>
                <a:cxn ang="0">
                  <a:pos x="78" y="64"/>
                </a:cxn>
                <a:cxn ang="0">
                  <a:pos x="76" y="64"/>
                </a:cxn>
                <a:cxn ang="0">
                  <a:pos x="37" y="68"/>
                </a:cxn>
                <a:cxn ang="0">
                  <a:pos x="37" y="75"/>
                </a:cxn>
                <a:cxn ang="0">
                  <a:pos x="37" y="78"/>
                </a:cxn>
                <a:cxn ang="0">
                  <a:pos x="37" y="84"/>
                </a:cxn>
                <a:cxn ang="0">
                  <a:pos x="37" y="91"/>
                </a:cxn>
                <a:cxn ang="0">
                  <a:pos x="33" y="89"/>
                </a:cxn>
                <a:cxn ang="0">
                  <a:pos x="30" y="87"/>
                </a:cxn>
                <a:cxn ang="0">
                  <a:pos x="27" y="85"/>
                </a:cxn>
                <a:cxn ang="0">
                  <a:pos x="22" y="85"/>
                </a:cxn>
                <a:cxn ang="0">
                  <a:pos x="22" y="87"/>
                </a:cxn>
                <a:cxn ang="0">
                  <a:pos x="21" y="89"/>
                </a:cxn>
                <a:cxn ang="0">
                  <a:pos x="19" y="91"/>
                </a:cxn>
                <a:cxn ang="0">
                  <a:pos x="17" y="91"/>
                </a:cxn>
                <a:cxn ang="0">
                  <a:pos x="14" y="89"/>
                </a:cxn>
                <a:cxn ang="0">
                  <a:pos x="11" y="87"/>
                </a:cxn>
                <a:cxn ang="0">
                  <a:pos x="6" y="84"/>
                </a:cxn>
                <a:cxn ang="0">
                  <a:pos x="0" y="84"/>
                </a:cxn>
              </a:cxnLst>
              <a:rect l="0" t="0" r="r" b="b"/>
              <a:pathLst>
                <a:path w="97" h="91">
                  <a:moveTo>
                    <a:pt x="0" y="78"/>
                  </a:moveTo>
                  <a:lnTo>
                    <a:pt x="2" y="75"/>
                  </a:lnTo>
                  <a:lnTo>
                    <a:pt x="2" y="71"/>
                  </a:lnTo>
                  <a:lnTo>
                    <a:pt x="3" y="68"/>
                  </a:lnTo>
                  <a:lnTo>
                    <a:pt x="3" y="64"/>
                  </a:lnTo>
                  <a:lnTo>
                    <a:pt x="3" y="61"/>
                  </a:lnTo>
                  <a:lnTo>
                    <a:pt x="3" y="57"/>
                  </a:lnTo>
                  <a:lnTo>
                    <a:pt x="3" y="54"/>
                  </a:lnTo>
                  <a:lnTo>
                    <a:pt x="5" y="52"/>
                  </a:lnTo>
                  <a:lnTo>
                    <a:pt x="6" y="49"/>
                  </a:lnTo>
                  <a:lnTo>
                    <a:pt x="8" y="45"/>
                  </a:lnTo>
                  <a:lnTo>
                    <a:pt x="11" y="43"/>
                  </a:lnTo>
                  <a:lnTo>
                    <a:pt x="14" y="42"/>
                  </a:lnTo>
                  <a:lnTo>
                    <a:pt x="17" y="40"/>
                  </a:lnTo>
                  <a:lnTo>
                    <a:pt x="21" y="38"/>
                  </a:lnTo>
                  <a:lnTo>
                    <a:pt x="22" y="38"/>
                  </a:lnTo>
                  <a:lnTo>
                    <a:pt x="25" y="36"/>
                  </a:lnTo>
                  <a:lnTo>
                    <a:pt x="27" y="35"/>
                  </a:lnTo>
                  <a:lnTo>
                    <a:pt x="29" y="31"/>
                  </a:lnTo>
                  <a:lnTo>
                    <a:pt x="30" y="28"/>
                  </a:lnTo>
                  <a:lnTo>
                    <a:pt x="30" y="22"/>
                  </a:lnTo>
                  <a:lnTo>
                    <a:pt x="32" y="19"/>
                  </a:lnTo>
                  <a:lnTo>
                    <a:pt x="33" y="17"/>
                  </a:lnTo>
                  <a:lnTo>
                    <a:pt x="37" y="16"/>
                  </a:lnTo>
                  <a:lnTo>
                    <a:pt x="38" y="14"/>
                  </a:lnTo>
                  <a:lnTo>
                    <a:pt x="43" y="14"/>
                  </a:lnTo>
                  <a:lnTo>
                    <a:pt x="48" y="12"/>
                  </a:lnTo>
                  <a:lnTo>
                    <a:pt x="51" y="10"/>
                  </a:lnTo>
                  <a:lnTo>
                    <a:pt x="56" y="7"/>
                  </a:lnTo>
                  <a:lnTo>
                    <a:pt x="60" y="3"/>
                  </a:lnTo>
                  <a:lnTo>
                    <a:pt x="65" y="2"/>
                  </a:lnTo>
                  <a:lnTo>
                    <a:pt x="71" y="0"/>
                  </a:lnTo>
                  <a:lnTo>
                    <a:pt x="79" y="0"/>
                  </a:lnTo>
                  <a:lnTo>
                    <a:pt x="79" y="7"/>
                  </a:lnTo>
                  <a:lnTo>
                    <a:pt x="81" y="12"/>
                  </a:lnTo>
                  <a:lnTo>
                    <a:pt x="83" y="16"/>
                  </a:lnTo>
                  <a:lnTo>
                    <a:pt x="86" y="19"/>
                  </a:lnTo>
                  <a:lnTo>
                    <a:pt x="87" y="21"/>
                  </a:lnTo>
                  <a:lnTo>
                    <a:pt x="90" y="24"/>
                  </a:lnTo>
                  <a:lnTo>
                    <a:pt x="92" y="26"/>
                  </a:lnTo>
                  <a:lnTo>
                    <a:pt x="94" y="29"/>
                  </a:lnTo>
                  <a:lnTo>
                    <a:pt x="95" y="33"/>
                  </a:lnTo>
                  <a:lnTo>
                    <a:pt x="95" y="36"/>
                  </a:lnTo>
                  <a:lnTo>
                    <a:pt x="95" y="42"/>
                  </a:lnTo>
                  <a:lnTo>
                    <a:pt x="95" y="45"/>
                  </a:lnTo>
                  <a:lnTo>
                    <a:pt x="95" y="49"/>
                  </a:lnTo>
                  <a:lnTo>
                    <a:pt x="95" y="52"/>
                  </a:lnTo>
                  <a:lnTo>
                    <a:pt x="97" y="56"/>
                  </a:lnTo>
                  <a:lnTo>
                    <a:pt x="97" y="61"/>
                  </a:lnTo>
                  <a:lnTo>
                    <a:pt x="95" y="63"/>
                  </a:lnTo>
                  <a:lnTo>
                    <a:pt x="95" y="63"/>
                  </a:lnTo>
                  <a:lnTo>
                    <a:pt x="94" y="64"/>
                  </a:lnTo>
                  <a:lnTo>
                    <a:pt x="92" y="64"/>
                  </a:lnTo>
                  <a:lnTo>
                    <a:pt x="92" y="64"/>
                  </a:lnTo>
                  <a:lnTo>
                    <a:pt x="90" y="66"/>
                  </a:lnTo>
                  <a:lnTo>
                    <a:pt x="89" y="66"/>
                  </a:lnTo>
                  <a:lnTo>
                    <a:pt x="89" y="68"/>
                  </a:lnTo>
                  <a:lnTo>
                    <a:pt x="87" y="68"/>
                  </a:lnTo>
                  <a:lnTo>
                    <a:pt x="87" y="68"/>
                  </a:lnTo>
                  <a:lnTo>
                    <a:pt x="86" y="66"/>
                  </a:lnTo>
                  <a:lnTo>
                    <a:pt x="84" y="66"/>
                  </a:lnTo>
                  <a:lnTo>
                    <a:pt x="81" y="66"/>
                  </a:lnTo>
                  <a:lnTo>
                    <a:pt x="79" y="64"/>
                  </a:lnTo>
                  <a:lnTo>
                    <a:pt x="78" y="64"/>
                  </a:lnTo>
                  <a:lnTo>
                    <a:pt x="76" y="64"/>
                  </a:lnTo>
                  <a:lnTo>
                    <a:pt x="76" y="64"/>
                  </a:lnTo>
                  <a:lnTo>
                    <a:pt x="70" y="68"/>
                  </a:lnTo>
                  <a:lnTo>
                    <a:pt x="37" y="68"/>
                  </a:lnTo>
                  <a:lnTo>
                    <a:pt x="37" y="71"/>
                  </a:lnTo>
                  <a:lnTo>
                    <a:pt x="37" y="75"/>
                  </a:lnTo>
                  <a:lnTo>
                    <a:pt x="37" y="77"/>
                  </a:lnTo>
                  <a:lnTo>
                    <a:pt x="37" y="78"/>
                  </a:lnTo>
                  <a:lnTo>
                    <a:pt x="37" y="82"/>
                  </a:lnTo>
                  <a:lnTo>
                    <a:pt x="37" y="84"/>
                  </a:lnTo>
                  <a:lnTo>
                    <a:pt x="37" y="87"/>
                  </a:lnTo>
                  <a:lnTo>
                    <a:pt x="37" y="91"/>
                  </a:lnTo>
                  <a:lnTo>
                    <a:pt x="35" y="91"/>
                  </a:lnTo>
                  <a:lnTo>
                    <a:pt x="33" y="89"/>
                  </a:lnTo>
                  <a:lnTo>
                    <a:pt x="32" y="89"/>
                  </a:lnTo>
                  <a:lnTo>
                    <a:pt x="30" y="87"/>
                  </a:lnTo>
                  <a:lnTo>
                    <a:pt x="29" y="87"/>
                  </a:lnTo>
                  <a:lnTo>
                    <a:pt x="27" y="85"/>
                  </a:lnTo>
                  <a:lnTo>
                    <a:pt x="25" y="85"/>
                  </a:lnTo>
                  <a:lnTo>
                    <a:pt x="22" y="85"/>
                  </a:lnTo>
                  <a:lnTo>
                    <a:pt x="22" y="85"/>
                  </a:lnTo>
                  <a:lnTo>
                    <a:pt x="22" y="87"/>
                  </a:lnTo>
                  <a:lnTo>
                    <a:pt x="22" y="87"/>
                  </a:lnTo>
                  <a:lnTo>
                    <a:pt x="21" y="89"/>
                  </a:lnTo>
                  <a:lnTo>
                    <a:pt x="21" y="89"/>
                  </a:lnTo>
                  <a:lnTo>
                    <a:pt x="19" y="91"/>
                  </a:lnTo>
                  <a:lnTo>
                    <a:pt x="19" y="91"/>
                  </a:lnTo>
                  <a:lnTo>
                    <a:pt x="17" y="91"/>
                  </a:lnTo>
                  <a:lnTo>
                    <a:pt x="16" y="91"/>
                  </a:lnTo>
                  <a:lnTo>
                    <a:pt x="14" y="89"/>
                  </a:lnTo>
                  <a:lnTo>
                    <a:pt x="13" y="89"/>
                  </a:lnTo>
                  <a:lnTo>
                    <a:pt x="11" y="87"/>
                  </a:lnTo>
                  <a:lnTo>
                    <a:pt x="10" y="85"/>
                  </a:lnTo>
                  <a:lnTo>
                    <a:pt x="6" y="84"/>
                  </a:lnTo>
                  <a:lnTo>
                    <a:pt x="3" y="84"/>
                  </a:lnTo>
                  <a:lnTo>
                    <a:pt x="0" y="84"/>
                  </a:lnTo>
                  <a:lnTo>
                    <a:pt x="0" y="7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49" name="Freeform 537"/>
            <p:cNvSpPr>
              <a:spLocks/>
            </p:cNvSpPr>
            <p:nvPr/>
          </p:nvSpPr>
          <p:spPr bwMode="auto">
            <a:xfrm>
              <a:off x="4226074" y="3104011"/>
              <a:ext cx="460375" cy="436530"/>
            </a:xfrm>
            <a:custGeom>
              <a:avLst/>
              <a:gdLst/>
              <a:ahLst/>
              <a:cxnLst>
                <a:cxn ang="0">
                  <a:pos x="59" y="77"/>
                </a:cxn>
                <a:cxn ang="0">
                  <a:pos x="64" y="77"/>
                </a:cxn>
                <a:cxn ang="0">
                  <a:pos x="69" y="80"/>
                </a:cxn>
                <a:cxn ang="0">
                  <a:pos x="164" y="0"/>
                </a:cxn>
                <a:cxn ang="0">
                  <a:pos x="170" y="2"/>
                </a:cxn>
                <a:cxn ang="0">
                  <a:pos x="178" y="5"/>
                </a:cxn>
                <a:cxn ang="0">
                  <a:pos x="181" y="11"/>
                </a:cxn>
                <a:cxn ang="0">
                  <a:pos x="188" y="16"/>
                </a:cxn>
                <a:cxn ang="0">
                  <a:pos x="194" y="17"/>
                </a:cxn>
                <a:cxn ang="0">
                  <a:pos x="199" y="16"/>
                </a:cxn>
                <a:cxn ang="0">
                  <a:pos x="203" y="12"/>
                </a:cxn>
                <a:cxn ang="0">
                  <a:pos x="208" y="45"/>
                </a:cxn>
                <a:cxn ang="0">
                  <a:pos x="211" y="61"/>
                </a:cxn>
                <a:cxn ang="0">
                  <a:pos x="210" y="72"/>
                </a:cxn>
                <a:cxn ang="0">
                  <a:pos x="210" y="96"/>
                </a:cxn>
                <a:cxn ang="0">
                  <a:pos x="207" y="117"/>
                </a:cxn>
                <a:cxn ang="0">
                  <a:pos x="194" y="138"/>
                </a:cxn>
                <a:cxn ang="0">
                  <a:pos x="188" y="155"/>
                </a:cxn>
                <a:cxn ang="0">
                  <a:pos x="186" y="171"/>
                </a:cxn>
                <a:cxn ang="0">
                  <a:pos x="175" y="183"/>
                </a:cxn>
                <a:cxn ang="0">
                  <a:pos x="159" y="183"/>
                </a:cxn>
                <a:cxn ang="0">
                  <a:pos x="145" y="180"/>
                </a:cxn>
                <a:cxn ang="0">
                  <a:pos x="132" y="188"/>
                </a:cxn>
                <a:cxn ang="0">
                  <a:pos x="129" y="194"/>
                </a:cxn>
                <a:cxn ang="0">
                  <a:pos x="122" y="195"/>
                </a:cxn>
                <a:cxn ang="0">
                  <a:pos x="118" y="192"/>
                </a:cxn>
                <a:cxn ang="0">
                  <a:pos x="113" y="185"/>
                </a:cxn>
                <a:cxn ang="0">
                  <a:pos x="105" y="183"/>
                </a:cxn>
                <a:cxn ang="0">
                  <a:pos x="102" y="185"/>
                </a:cxn>
                <a:cxn ang="0">
                  <a:pos x="97" y="187"/>
                </a:cxn>
                <a:cxn ang="0">
                  <a:pos x="89" y="185"/>
                </a:cxn>
                <a:cxn ang="0">
                  <a:pos x="81" y="178"/>
                </a:cxn>
                <a:cxn ang="0">
                  <a:pos x="69" y="173"/>
                </a:cxn>
                <a:cxn ang="0">
                  <a:pos x="57" y="181"/>
                </a:cxn>
                <a:cxn ang="0">
                  <a:pos x="50" y="195"/>
                </a:cxn>
                <a:cxn ang="0">
                  <a:pos x="45" y="206"/>
                </a:cxn>
                <a:cxn ang="0">
                  <a:pos x="40" y="202"/>
                </a:cxn>
                <a:cxn ang="0">
                  <a:pos x="34" y="199"/>
                </a:cxn>
                <a:cxn ang="0">
                  <a:pos x="18" y="213"/>
                </a:cxn>
                <a:cxn ang="0">
                  <a:pos x="16" y="201"/>
                </a:cxn>
                <a:cxn ang="0">
                  <a:pos x="16" y="188"/>
                </a:cxn>
                <a:cxn ang="0">
                  <a:pos x="13" y="178"/>
                </a:cxn>
                <a:cxn ang="0">
                  <a:pos x="7" y="171"/>
                </a:cxn>
                <a:cxn ang="0">
                  <a:pos x="0" y="159"/>
                </a:cxn>
                <a:cxn ang="0">
                  <a:pos x="16" y="148"/>
                </a:cxn>
                <a:cxn ang="0">
                  <a:pos x="26" y="147"/>
                </a:cxn>
                <a:cxn ang="0">
                  <a:pos x="38" y="145"/>
                </a:cxn>
                <a:cxn ang="0">
                  <a:pos x="50" y="136"/>
                </a:cxn>
                <a:cxn ang="0">
                  <a:pos x="56" y="113"/>
                </a:cxn>
                <a:cxn ang="0">
                  <a:pos x="54" y="92"/>
                </a:cxn>
              </a:cxnLst>
              <a:rect l="0" t="0" r="r" b="b"/>
              <a:pathLst>
                <a:path w="211" h="213">
                  <a:moveTo>
                    <a:pt x="56" y="80"/>
                  </a:moveTo>
                  <a:lnTo>
                    <a:pt x="57" y="79"/>
                  </a:lnTo>
                  <a:lnTo>
                    <a:pt x="59" y="77"/>
                  </a:lnTo>
                  <a:lnTo>
                    <a:pt x="61" y="75"/>
                  </a:lnTo>
                  <a:lnTo>
                    <a:pt x="62" y="75"/>
                  </a:lnTo>
                  <a:lnTo>
                    <a:pt x="64" y="77"/>
                  </a:lnTo>
                  <a:lnTo>
                    <a:pt x="65" y="77"/>
                  </a:lnTo>
                  <a:lnTo>
                    <a:pt x="67" y="79"/>
                  </a:lnTo>
                  <a:lnTo>
                    <a:pt x="69" y="80"/>
                  </a:lnTo>
                  <a:lnTo>
                    <a:pt x="159" y="2"/>
                  </a:lnTo>
                  <a:lnTo>
                    <a:pt x="161" y="0"/>
                  </a:lnTo>
                  <a:lnTo>
                    <a:pt x="164" y="0"/>
                  </a:lnTo>
                  <a:lnTo>
                    <a:pt x="165" y="0"/>
                  </a:lnTo>
                  <a:lnTo>
                    <a:pt x="167" y="2"/>
                  </a:lnTo>
                  <a:lnTo>
                    <a:pt x="170" y="2"/>
                  </a:lnTo>
                  <a:lnTo>
                    <a:pt x="172" y="4"/>
                  </a:lnTo>
                  <a:lnTo>
                    <a:pt x="175" y="5"/>
                  </a:lnTo>
                  <a:lnTo>
                    <a:pt x="178" y="5"/>
                  </a:lnTo>
                  <a:lnTo>
                    <a:pt x="178" y="7"/>
                  </a:lnTo>
                  <a:lnTo>
                    <a:pt x="180" y="9"/>
                  </a:lnTo>
                  <a:lnTo>
                    <a:pt x="181" y="11"/>
                  </a:lnTo>
                  <a:lnTo>
                    <a:pt x="183" y="12"/>
                  </a:lnTo>
                  <a:lnTo>
                    <a:pt x="186" y="14"/>
                  </a:lnTo>
                  <a:lnTo>
                    <a:pt x="188" y="16"/>
                  </a:lnTo>
                  <a:lnTo>
                    <a:pt x="191" y="17"/>
                  </a:lnTo>
                  <a:lnTo>
                    <a:pt x="192" y="17"/>
                  </a:lnTo>
                  <a:lnTo>
                    <a:pt x="194" y="17"/>
                  </a:lnTo>
                  <a:lnTo>
                    <a:pt x="195" y="17"/>
                  </a:lnTo>
                  <a:lnTo>
                    <a:pt x="197" y="16"/>
                  </a:lnTo>
                  <a:lnTo>
                    <a:pt x="199" y="16"/>
                  </a:lnTo>
                  <a:lnTo>
                    <a:pt x="200" y="16"/>
                  </a:lnTo>
                  <a:lnTo>
                    <a:pt x="202" y="14"/>
                  </a:lnTo>
                  <a:lnTo>
                    <a:pt x="203" y="12"/>
                  </a:lnTo>
                  <a:lnTo>
                    <a:pt x="205" y="12"/>
                  </a:lnTo>
                  <a:lnTo>
                    <a:pt x="203" y="37"/>
                  </a:lnTo>
                  <a:lnTo>
                    <a:pt x="208" y="45"/>
                  </a:lnTo>
                  <a:lnTo>
                    <a:pt x="210" y="51"/>
                  </a:lnTo>
                  <a:lnTo>
                    <a:pt x="211" y="56"/>
                  </a:lnTo>
                  <a:lnTo>
                    <a:pt x="211" y="61"/>
                  </a:lnTo>
                  <a:lnTo>
                    <a:pt x="211" y="65"/>
                  </a:lnTo>
                  <a:lnTo>
                    <a:pt x="211" y="68"/>
                  </a:lnTo>
                  <a:lnTo>
                    <a:pt x="210" y="72"/>
                  </a:lnTo>
                  <a:lnTo>
                    <a:pt x="210" y="75"/>
                  </a:lnTo>
                  <a:lnTo>
                    <a:pt x="210" y="87"/>
                  </a:lnTo>
                  <a:lnTo>
                    <a:pt x="210" y="96"/>
                  </a:lnTo>
                  <a:lnTo>
                    <a:pt x="210" y="105"/>
                  </a:lnTo>
                  <a:lnTo>
                    <a:pt x="208" y="112"/>
                  </a:lnTo>
                  <a:lnTo>
                    <a:pt x="207" y="117"/>
                  </a:lnTo>
                  <a:lnTo>
                    <a:pt x="203" y="124"/>
                  </a:lnTo>
                  <a:lnTo>
                    <a:pt x="200" y="131"/>
                  </a:lnTo>
                  <a:lnTo>
                    <a:pt x="194" y="138"/>
                  </a:lnTo>
                  <a:lnTo>
                    <a:pt x="191" y="143"/>
                  </a:lnTo>
                  <a:lnTo>
                    <a:pt x="189" y="148"/>
                  </a:lnTo>
                  <a:lnTo>
                    <a:pt x="188" y="155"/>
                  </a:lnTo>
                  <a:lnTo>
                    <a:pt x="186" y="161"/>
                  </a:lnTo>
                  <a:lnTo>
                    <a:pt x="186" y="166"/>
                  </a:lnTo>
                  <a:lnTo>
                    <a:pt x="186" y="171"/>
                  </a:lnTo>
                  <a:lnTo>
                    <a:pt x="184" y="174"/>
                  </a:lnTo>
                  <a:lnTo>
                    <a:pt x="184" y="178"/>
                  </a:lnTo>
                  <a:lnTo>
                    <a:pt x="175" y="183"/>
                  </a:lnTo>
                  <a:lnTo>
                    <a:pt x="168" y="187"/>
                  </a:lnTo>
                  <a:lnTo>
                    <a:pt x="164" y="185"/>
                  </a:lnTo>
                  <a:lnTo>
                    <a:pt x="159" y="183"/>
                  </a:lnTo>
                  <a:lnTo>
                    <a:pt x="156" y="181"/>
                  </a:lnTo>
                  <a:lnTo>
                    <a:pt x="151" y="180"/>
                  </a:lnTo>
                  <a:lnTo>
                    <a:pt x="145" y="180"/>
                  </a:lnTo>
                  <a:lnTo>
                    <a:pt x="137" y="185"/>
                  </a:lnTo>
                  <a:lnTo>
                    <a:pt x="135" y="187"/>
                  </a:lnTo>
                  <a:lnTo>
                    <a:pt x="132" y="188"/>
                  </a:lnTo>
                  <a:lnTo>
                    <a:pt x="132" y="190"/>
                  </a:lnTo>
                  <a:lnTo>
                    <a:pt x="130" y="192"/>
                  </a:lnTo>
                  <a:lnTo>
                    <a:pt x="129" y="194"/>
                  </a:lnTo>
                  <a:lnTo>
                    <a:pt x="127" y="195"/>
                  </a:lnTo>
                  <a:lnTo>
                    <a:pt x="126" y="195"/>
                  </a:lnTo>
                  <a:lnTo>
                    <a:pt x="122" y="195"/>
                  </a:lnTo>
                  <a:lnTo>
                    <a:pt x="121" y="195"/>
                  </a:lnTo>
                  <a:lnTo>
                    <a:pt x="119" y="194"/>
                  </a:lnTo>
                  <a:lnTo>
                    <a:pt x="118" y="192"/>
                  </a:lnTo>
                  <a:lnTo>
                    <a:pt x="116" y="190"/>
                  </a:lnTo>
                  <a:lnTo>
                    <a:pt x="115" y="187"/>
                  </a:lnTo>
                  <a:lnTo>
                    <a:pt x="113" y="185"/>
                  </a:lnTo>
                  <a:lnTo>
                    <a:pt x="110" y="183"/>
                  </a:lnTo>
                  <a:lnTo>
                    <a:pt x="107" y="183"/>
                  </a:lnTo>
                  <a:lnTo>
                    <a:pt x="105" y="183"/>
                  </a:lnTo>
                  <a:lnTo>
                    <a:pt x="103" y="183"/>
                  </a:lnTo>
                  <a:lnTo>
                    <a:pt x="102" y="183"/>
                  </a:lnTo>
                  <a:lnTo>
                    <a:pt x="102" y="185"/>
                  </a:lnTo>
                  <a:lnTo>
                    <a:pt x="100" y="185"/>
                  </a:lnTo>
                  <a:lnTo>
                    <a:pt x="99" y="187"/>
                  </a:lnTo>
                  <a:lnTo>
                    <a:pt x="97" y="187"/>
                  </a:lnTo>
                  <a:lnTo>
                    <a:pt x="96" y="187"/>
                  </a:lnTo>
                  <a:lnTo>
                    <a:pt x="92" y="187"/>
                  </a:lnTo>
                  <a:lnTo>
                    <a:pt x="89" y="185"/>
                  </a:lnTo>
                  <a:lnTo>
                    <a:pt x="86" y="183"/>
                  </a:lnTo>
                  <a:lnTo>
                    <a:pt x="83" y="180"/>
                  </a:lnTo>
                  <a:lnTo>
                    <a:pt x="81" y="178"/>
                  </a:lnTo>
                  <a:lnTo>
                    <a:pt x="78" y="176"/>
                  </a:lnTo>
                  <a:lnTo>
                    <a:pt x="73" y="174"/>
                  </a:lnTo>
                  <a:lnTo>
                    <a:pt x="69" y="173"/>
                  </a:lnTo>
                  <a:lnTo>
                    <a:pt x="65" y="174"/>
                  </a:lnTo>
                  <a:lnTo>
                    <a:pt x="61" y="176"/>
                  </a:lnTo>
                  <a:lnTo>
                    <a:pt x="57" y="181"/>
                  </a:lnTo>
                  <a:lnTo>
                    <a:pt x="54" y="185"/>
                  </a:lnTo>
                  <a:lnTo>
                    <a:pt x="51" y="190"/>
                  </a:lnTo>
                  <a:lnTo>
                    <a:pt x="50" y="195"/>
                  </a:lnTo>
                  <a:lnTo>
                    <a:pt x="48" y="202"/>
                  </a:lnTo>
                  <a:lnTo>
                    <a:pt x="48" y="208"/>
                  </a:lnTo>
                  <a:lnTo>
                    <a:pt x="45" y="206"/>
                  </a:lnTo>
                  <a:lnTo>
                    <a:pt x="43" y="206"/>
                  </a:lnTo>
                  <a:lnTo>
                    <a:pt x="42" y="204"/>
                  </a:lnTo>
                  <a:lnTo>
                    <a:pt x="40" y="202"/>
                  </a:lnTo>
                  <a:lnTo>
                    <a:pt x="38" y="201"/>
                  </a:lnTo>
                  <a:lnTo>
                    <a:pt x="35" y="201"/>
                  </a:lnTo>
                  <a:lnTo>
                    <a:pt x="34" y="199"/>
                  </a:lnTo>
                  <a:lnTo>
                    <a:pt x="32" y="197"/>
                  </a:lnTo>
                  <a:lnTo>
                    <a:pt x="26" y="213"/>
                  </a:lnTo>
                  <a:lnTo>
                    <a:pt x="18" y="213"/>
                  </a:lnTo>
                  <a:lnTo>
                    <a:pt x="18" y="208"/>
                  </a:lnTo>
                  <a:lnTo>
                    <a:pt x="16" y="204"/>
                  </a:lnTo>
                  <a:lnTo>
                    <a:pt x="16" y="201"/>
                  </a:lnTo>
                  <a:lnTo>
                    <a:pt x="16" y="197"/>
                  </a:lnTo>
                  <a:lnTo>
                    <a:pt x="16" y="194"/>
                  </a:lnTo>
                  <a:lnTo>
                    <a:pt x="16" y="188"/>
                  </a:lnTo>
                  <a:lnTo>
                    <a:pt x="16" y="185"/>
                  </a:lnTo>
                  <a:lnTo>
                    <a:pt x="15" y="181"/>
                  </a:lnTo>
                  <a:lnTo>
                    <a:pt x="13" y="178"/>
                  </a:lnTo>
                  <a:lnTo>
                    <a:pt x="11" y="174"/>
                  </a:lnTo>
                  <a:lnTo>
                    <a:pt x="8" y="173"/>
                  </a:lnTo>
                  <a:lnTo>
                    <a:pt x="7" y="171"/>
                  </a:lnTo>
                  <a:lnTo>
                    <a:pt x="4" y="168"/>
                  </a:lnTo>
                  <a:lnTo>
                    <a:pt x="2" y="164"/>
                  </a:lnTo>
                  <a:lnTo>
                    <a:pt x="0" y="159"/>
                  </a:lnTo>
                  <a:lnTo>
                    <a:pt x="0" y="152"/>
                  </a:lnTo>
                  <a:lnTo>
                    <a:pt x="13" y="152"/>
                  </a:lnTo>
                  <a:lnTo>
                    <a:pt x="16" y="148"/>
                  </a:lnTo>
                  <a:lnTo>
                    <a:pt x="19" y="147"/>
                  </a:lnTo>
                  <a:lnTo>
                    <a:pt x="23" y="147"/>
                  </a:lnTo>
                  <a:lnTo>
                    <a:pt x="26" y="147"/>
                  </a:lnTo>
                  <a:lnTo>
                    <a:pt x="30" y="147"/>
                  </a:lnTo>
                  <a:lnTo>
                    <a:pt x="34" y="145"/>
                  </a:lnTo>
                  <a:lnTo>
                    <a:pt x="38" y="145"/>
                  </a:lnTo>
                  <a:lnTo>
                    <a:pt x="42" y="143"/>
                  </a:lnTo>
                  <a:lnTo>
                    <a:pt x="46" y="141"/>
                  </a:lnTo>
                  <a:lnTo>
                    <a:pt x="50" y="136"/>
                  </a:lnTo>
                  <a:lnTo>
                    <a:pt x="53" y="129"/>
                  </a:lnTo>
                  <a:lnTo>
                    <a:pt x="54" y="122"/>
                  </a:lnTo>
                  <a:lnTo>
                    <a:pt x="56" y="113"/>
                  </a:lnTo>
                  <a:lnTo>
                    <a:pt x="56" y="105"/>
                  </a:lnTo>
                  <a:lnTo>
                    <a:pt x="54" y="98"/>
                  </a:lnTo>
                  <a:lnTo>
                    <a:pt x="54" y="92"/>
                  </a:lnTo>
                  <a:lnTo>
                    <a:pt x="56" y="8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0" name="Freeform 538"/>
            <p:cNvSpPr>
              <a:spLocks/>
            </p:cNvSpPr>
            <p:nvPr/>
          </p:nvSpPr>
          <p:spPr bwMode="auto">
            <a:xfrm>
              <a:off x="4627755" y="3114404"/>
              <a:ext cx="304471" cy="566449"/>
            </a:xfrm>
            <a:custGeom>
              <a:avLst/>
              <a:gdLst/>
              <a:ahLst/>
              <a:cxnLst>
                <a:cxn ang="0">
                  <a:pos x="24" y="40"/>
                </a:cxn>
                <a:cxn ang="0">
                  <a:pos x="27" y="56"/>
                </a:cxn>
                <a:cxn ang="0">
                  <a:pos x="26" y="67"/>
                </a:cxn>
                <a:cxn ang="0">
                  <a:pos x="26" y="91"/>
                </a:cxn>
                <a:cxn ang="0">
                  <a:pos x="24" y="114"/>
                </a:cxn>
                <a:cxn ang="0">
                  <a:pos x="11" y="133"/>
                </a:cxn>
                <a:cxn ang="0">
                  <a:pos x="5" y="149"/>
                </a:cxn>
                <a:cxn ang="0">
                  <a:pos x="2" y="166"/>
                </a:cxn>
                <a:cxn ang="0">
                  <a:pos x="2" y="173"/>
                </a:cxn>
                <a:cxn ang="0">
                  <a:pos x="5" y="176"/>
                </a:cxn>
                <a:cxn ang="0">
                  <a:pos x="7" y="180"/>
                </a:cxn>
                <a:cxn ang="0">
                  <a:pos x="8" y="182"/>
                </a:cxn>
                <a:cxn ang="0">
                  <a:pos x="13" y="183"/>
                </a:cxn>
                <a:cxn ang="0">
                  <a:pos x="21" y="185"/>
                </a:cxn>
                <a:cxn ang="0">
                  <a:pos x="19" y="189"/>
                </a:cxn>
                <a:cxn ang="0">
                  <a:pos x="21" y="192"/>
                </a:cxn>
                <a:cxn ang="0">
                  <a:pos x="21" y="203"/>
                </a:cxn>
                <a:cxn ang="0">
                  <a:pos x="23" y="218"/>
                </a:cxn>
                <a:cxn ang="0">
                  <a:pos x="27" y="231"/>
                </a:cxn>
                <a:cxn ang="0">
                  <a:pos x="24" y="231"/>
                </a:cxn>
                <a:cxn ang="0">
                  <a:pos x="15" y="231"/>
                </a:cxn>
                <a:cxn ang="0">
                  <a:pos x="10" y="236"/>
                </a:cxn>
                <a:cxn ang="0">
                  <a:pos x="16" y="251"/>
                </a:cxn>
                <a:cxn ang="0">
                  <a:pos x="24" y="264"/>
                </a:cxn>
                <a:cxn ang="0">
                  <a:pos x="38" y="276"/>
                </a:cxn>
                <a:cxn ang="0">
                  <a:pos x="56" y="272"/>
                </a:cxn>
                <a:cxn ang="0">
                  <a:pos x="70" y="267"/>
                </a:cxn>
                <a:cxn ang="0">
                  <a:pos x="73" y="257"/>
                </a:cxn>
                <a:cxn ang="0">
                  <a:pos x="73" y="255"/>
                </a:cxn>
                <a:cxn ang="0">
                  <a:pos x="73" y="253"/>
                </a:cxn>
                <a:cxn ang="0">
                  <a:pos x="84" y="253"/>
                </a:cxn>
                <a:cxn ang="0">
                  <a:pos x="99" y="245"/>
                </a:cxn>
                <a:cxn ang="0">
                  <a:pos x="113" y="225"/>
                </a:cxn>
                <a:cxn ang="0">
                  <a:pos x="122" y="218"/>
                </a:cxn>
                <a:cxn ang="0">
                  <a:pos x="124" y="211"/>
                </a:cxn>
                <a:cxn ang="0">
                  <a:pos x="121" y="197"/>
                </a:cxn>
                <a:cxn ang="0">
                  <a:pos x="116" y="187"/>
                </a:cxn>
                <a:cxn ang="0">
                  <a:pos x="118" y="178"/>
                </a:cxn>
                <a:cxn ang="0">
                  <a:pos x="119" y="168"/>
                </a:cxn>
                <a:cxn ang="0">
                  <a:pos x="121" y="157"/>
                </a:cxn>
                <a:cxn ang="0">
                  <a:pos x="127" y="145"/>
                </a:cxn>
                <a:cxn ang="0">
                  <a:pos x="137" y="136"/>
                </a:cxn>
                <a:cxn ang="0">
                  <a:pos x="141" y="70"/>
                </a:cxn>
                <a:cxn ang="0">
                  <a:pos x="30" y="2"/>
                </a:cxn>
                <a:cxn ang="0">
                  <a:pos x="27" y="2"/>
                </a:cxn>
                <a:cxn ang="0">
                  <a:pos x="24" y="4"/>
                </a:cxn>
                <a:cxn ang="0">
                  <a:pos x="23" y="6"/>
                </a:cxn>
                <a:cxn ang="0">
                  <a:pos x="21" y="7"/>
                </a:cxn>
              </a:cxnLst>
              <a:rect l="0" t="0" r="r" b="b"/>
              <a:pathLst>
                <a:path w="141" h="276">
                  <a:moveTo>
                    <a:pt x="21" y="9"/>
                  </a:moveTo>
                  <a:lnTo>
                    <a:pt x="19" y="32"/>
                  </a:lnTo>
                  <a:lnTo>
                    <a:pt x="24" y="40"/>
                  </a:lnTo>
                  <a:lnTo>
                    <a:pt x="26" y="46"/>
                  </a:lnTo>
                  <a:lnTo>
                    <a:pt x="27" y="51"/>
                  </a:lnTo>
                  <a:lnTo>
                    <a:pt x="27" y="56"/>
                  </a:lnTo>
                  <a:lnTo>
                    <a:pt x="27" y="60"/>
                  </a:lnTo>
                  <a:lnTo>
                    <a:pt x="27" y="63"/>
                  </a:lnTo>
                  <a:lnTo>
                    <a:pt x="26" y="67"/>
                  </a:lnTo>
                  <a:lnTo>
                    <a:pt x="26" y="70"/>
                  </a:lnTo>
                  <a:lnTo>
                    <a:pt x="26" y="82"/>
                  </a:lnTo>
                  <a:lnTo>
                    <a:pt x="26" y="91"/>
                  </a:lnTo>
                  <a:lnTo>
                    <a:pt x="26" y="100"/>
                  </a:lnTo>
                  <a:lnTo>
                    <a:pt x="26" y="107"/>
                  </a:lnTo>
                  <a:lnTo>
                    <a:pt x="24" y="114"/>
                  </a:lnTo>
                  <a:lnTo>
                    <a:pt x="21" y="119"/>
                  </a:lnTo>
                  <a:lnTo>
                    <a:pt x="18" y="126"/>
                  </a:lnTo>
                  <a:lnTo>
                    <a:pt x="11" y="133"/>
                  </a:lnTo>
                  <a:lnTo>
                    <a:pt x="8" y="138"/>
                  </a:lnTo>
                  <a:lnTo>
                    <a:pt x="7" y="143"/>
                  </a:lnTo>
                  <a:lnTo>
                    <a:pt x="5" y="149"/>
                  </a:lnTo>
                  <a:lnTo>
                    <a:pt x="4" y="156"/>
                  </a:lnTo>
                  <a:lnTo>
                    <a:pt x="2" y="161"/>
                  </a:lnTo>
                  <a:lnTo>
                    <a:pt x="2" y="166"/>
                  </a:lnTo>
                  <a:lnTo>
                    <a:pt x="2" y="169"/>
                  </a:lnTo>
                  <a:lnTo>
                    <a:pt x="0" y="171"/>
                  </a:lnTo>
                  <a:lnTo>
                    <a:pt x="2" y="173"/>
                  </a:lnTo>
                  <a:lnTo>
                    <a:pt x="2" y="175"/>
                  </a:lnTo>
                  <a:lnTo>
                    <a:pt x="4" y="175"/>
                  </a:lnTo>
                  <a:lnTo>
                    <a:pt x="5" y="176"/>
                  </a:lnTo>
                  <a:lnTo>
                    <a:pt x="5" y="178"/>
                  </a:lnTo>
                  <a:lnTo>
                    <a:pt x="7" y="178"/>
                  </a:lnTo>
                  <a:lnTo>
                    <a:pt x="7" y="180"/>
                  </a:lnTo>
                  <a:lnTo>
                    <a:pt x="7" y="182"/>
                  </a:lnTo>
                  <a:lnTo>
                    <a:pt x="7" y="182"/>
                  </a:lnTo>
                  <a:lnTo>
                    <a:pt x="8" y="182"/>
                  </a:lnTo>
                  <a:lnTo>
                    <a:pt x="10" y="183"/>
                  </a:lnTo>
                  <a:lnTo>
                    <a:pt x="11" y="183"/>
                  </a:lnTo>
                  <a:lnTo>
                    <a:pt x="13" y="183"/>
                  </a:lnTo>
                  <a:lnTo>
                    <a:pt x="16" y="185"/>
                  </a:lnTo>
                  <a:lnTo>
                    <a:pt x="18" y="185"/>
                  </a:lnTo>
                  <a:lnTo>
                    <a:pt x="21" y="185"/>
                  </a:lnTo>
                  <a:lnTo>
                    <a:pt x="19" y="185"/>
                  </a:lnTo>
                  <a:lnTo>
                    <a:pt x="19" y="187"/>
                  </a:lnTo>
                  <a:lnTo>
                    <a:pt x="19" y="189"/>
                  </a:lnTo>
                  <a:lnTo>
                    <a:pt x="19" y="189"/>
                  </a:lnTo>
                  <a:lnTo>
                    <a:pt x="19" y="190"/>
                  </a:lnTo>
                  <a:lnTo>
                    <a:pt x="21" y="192"/>
                  </a:lnTo>
                  <a:lnTo>
                    <a:pt x="21" y="194"/>
                  </a:lnTo>
                  <a:lnTo>
                    <a:pt x="21" y="196"/>
                  </a:lnTo>
                  <a:lnTo>
                    <a:pt x="21" y="203"/>
                  </a:lnTo>
                  <a:lnTo>
                    <a:pt x="21" y="208"/>
                  </a:lnTo>
                  <a:lnTo>
                    <a:pt x="23" y="213"/>
                  </a:lnTo>
                  <a:lnTo>
                    <a:pt x="23" y="218"/>
                  </a:lnTo>
                  <a:lnTo>
                    <a:pt x="24" y="224"/>
                  </a:lnTo>
                  <a:lnTo>
                    <a:pt x="26" y="227"/>
                  </a:lnTo>
                  <a:lnTo>
                    <a:pt x="27" y="231"/>
                  </a:lnTo>
                  <a:lnTo>
                    <a:pt x="29" y="232"/>
                  </a:lnTo>
                  <a:lnTo>
                    <a:pt x="27" y="232"/>
                  </a:lnTo>
                  <a:lnTo>
                    <a:pt x="24" y="231"/>
                  </a:lnTo>
                  <a:lnTo>
                    <a:pt x="21" y="231"/>
                  </a:lnTo>
                  <a:lnTo>
                    <a:pt x="18" y="231"/>
                  </a:lnTo>
                  <a:lnTo>
                    <a:pt x="15" y="231"/>
                  </a:lnTo>
                  <a:lnTo>
                    <a:pt x="13" y="232"/>
                  </a:lnTo>
                  <a:lnTo>
                    <a:pt x="11" y="234"/>
                  </a:lnTo>
                  <a:lnTo>
                    <a:pt x="10" y="236"/>
                  </a:lnTo>
                  <a:lnTo>
                    <a:pt x="11" y="241"/>
                  </a:lnTo>
                  <a:lnTo>
                    <a:pt x="13" y="246"/>
                  </a:lnTo>
                  <a:lnTo>
                    <a:pt x="16" y="251"/>
                  </a:lnTo>
                  <a:lnTo>
                    <a:pt x="19" y="255"/>
                  </a:lnTo>
                  <a:lnTo>
                    <a:pt x="23" y="258"/>
                  </a:lnTo>
                  <a:lnTo>
                    <a:pt x="24" y="264"/>
                  </a:lnTo>
                  <a:lnTo>
                    <a:pt x="26" y="269"/>
                  </a:lnTo>
                  <a:lnTo>
                    <a:pt x="27" y="276"/>
                  </a:lnTo>
                  <a:lnTo>
                    <a:pt x="38" y="276"/>
                  </a:lnTo>
                  <a:lnTo>
                    <a:pt x="45" y="274"/>
                  </a:lnTo>
                  <a:lnTo>
                    <a:pt x="49" y="272"/>
                  </a:lnTo>
                  <a:lnTo>
                    <a:pt x="56" y="272"/>
                  </a:lnTo>
                  <a:lnTo>
                    <a:pt x="61" y="271"/>
                  </a:lnTo>
                  <a:lnTo>
                    <a:pt x="65" y="269"/>
                  </a:lnTo>
                  <a:lnTo>
                    <a:pt x="70" y="267"/>
                  </a:lnTo>
                  <a:lnTo>
                    <a:pt x="72" y="264"/>
                  </a:lnTo>
                  <a:lnTo>
                    <a:pt x="73" y="258"/>
                  </a:lnTo>
                  <a:lnTo>
                    <a:pt x="73" y="257"/>
                  </a:lnTo>
                  <a:lnTo>
                    <a:pt x="73" y="257"/>
                  </a:lnTo>
                  <a:lnTo>
                    <a:pt x="73" y="255"/>
                  </a:lnTo>
                  <a:lnTo>
                    <a:pt x="73" y="255"/>
                  </a:lnTo>
                  <a:lnTo>
                    <a:pt x="73" y="255"/>
                  </a:lnTo>
                  <a:lnTo>
                    <a:pt x="73" y="253"/>
                  </a:lnTo>
                  <a:lnTo>
                    <a:pt x="73" y="253"/>
                  </a:lnTo>
                  <a:lnTo>
                    <a:pt x="73" y="251"/>
                  </a:lnTo>
                  <a:lnTo>
                    <a:pt x="80" y="253"/>
                  </a:lnTo>
                  <a:lnTo>
                    <a:pt x="84" y="253"/>
                  </a:lnTo>
                  <a:lnTo>
                    <a:pt x="89" y="251"/>
                  </a:lnTo>
                  <a:lnTo>
                    <a:pt x="94" y="250"/>
                  </a:lnTo>
                  <a:lnTo>
                    <a:pt x="99" y="245"/>
                  </a:lnTo>
                  <a:lnTo>
                    <a:pt x="103" y="238"/>
                  </a:lnTo>
                  <a:lnTo>
                    <a:pt x="108" y="231"/>
                  </a:lnTo>
                  <a:lnTo>
                    <a:pt x="113" y="225"/>
                  </a:lnTo>
                  <a:lnTo>
                    <a:pt x="115" y="222"/>
                  </a:lnTo>
                  <a:lnTo>
                    <a:pt x="118" y="220"/>
                  </a:lnTo>
                  <a:lnTo>
                    <a:pt x="122" y="218"/>
                  </a:lnTo>
                  <a:lnTo>
                    <a:pt x="127" y="218"/>
                  </a:lnTo>
                  <a:lnTo>
                    <a:pt x="127" y="217"/>
                  </a:lnTo>
                  <a:lnTo>
                    <a:pt x="124" y="211"/>
                  </a:lnTo>
                  <a:lnTo>
                    <a:pt x="122" y="208"/>
                  </a:lnTo>
                  <a:lnTo>
                    <a:pt x="122" y="203"/>
                  </a:lnTo>
                  <a:lnTo>
                    <a:pt x="121" y="197"/>
                  </a:lnTo>
                  <a:lnTo>
                    <a:pt x="119" y="194"/>
                  </a:lnTo>
                  <a:lnTo>
                    <a:pt x="118" y="190"/>
                  </a:lnTo>
                  <a:lnTo>
                    <a:pt x="116" y="187"/>
                  </a:lnTo>
                  <a:lnTo>
                    <a:pt x="113" y="183"/>
                  </a:lnTo>
                  <a:lnTo>
                    <a:pt x="116" y="180"/>
                  </a:lnTo>
                  <a:lnTo>
                    <a:pt x="118" y="178"/>
                  </a:lnTo>
                  <a:lnTo>
                    <a:pt x="118" y="175"/>
                  </a:lnTo>
                  <a:lnTo>
                    <a:pt x="119" y="171"/>
                  </a:lnTo>
                  <a:lnTo>
                    <a:pt x="119" y="168"/>
                  </a:lnTo>
                  <a:lnTo>
                    <a:pt x="119" y="164"/>
                  </a:lnTo>
                  <a:lnTo>
                    <a:pt x="119" y="161"/>
                  </a:lnTo>
                  <a:lnTo>
                    <a:pt x="121" y="157"/>
                  </a:lnTo>
                  <a:lnTo>
                    <a:pt x="122" y="152"/>
                  </a:lnTo>
                  <a:lnTo>
                    <a:pt x="124" y="149"/>
                  </a:lnTo>
                  <a:lnTo>
                    <a:pt x="127" y="145"/>
                  </a:lnTo>
                  <a:lnTo>
                    <a:pt x="130" y="142"/>
                  </a:lnTo>
                  <a:lnTo>
                    <a:pt x="134" y="140"/>
                  </a:lnTo>
                  <a:lnTo>
                    <a:pt x="137" y="136"/>
                  </a:lnTo>
                  <a:lnTo>
                    <a:pt x="140" y="135"/>
                  </a:lnTo>
                  <a:lnTo>
                    <a:pt x="141" y="133"/>
                  </a:lnTo>
                  <a:lnTo>
                    <a:pt x="141" y="70"/>
                  </a:lnTo>
                  <a:lnTo>
                    <a:pt x="34" y="0"/>
                  </a:lnTo>
                  <a:lnTo>
                    <a:pt x="32" y="2"/>
                  </a:lnTo>
                  <a:lnTo>
                    <a:pt x="30" y="2"/>
                  </a:lnTo>
                  <a:lnTo>
                    <a:pt x="29" y="2"/>
                  </a:lnTo>
                  <a:lnTo>
                    <a:pt x="29" y="2"/>
                  </a:lnTo>
                  <a:lnTo>
                    <a:pt x="27" y="2"/>
                  </a:lnTo>
                  <a:lnTo>
                    <a:pt x="26" y="2"/>
                  </a:lnTo>
                  <a:lnTo>
                    <a:pt x="26" y="4"/>
                  </a:lnTo>
                  <a:lnTo>
                    <a:pt x="24" y="4"/>
                  </a:lnTo>
                  <a:lnTo>
                    <a:pt x="24" y="4"/>
                  </a:lnTo>
                  <a:lnTo>
                    <a:pt x="23" y="4"/>
                  </a:lnTo>
                  <a:lnTo>
                    <a:pt x="23" y="6"/>
                  </a:lnTo>
                  <a:lnTo>
                    <a:pt x="21" y="6"/>
                  </a:lnTo>
                  <a:lnTo>
                    <a:pt x="21" y="7"/>
                  </a:lnTo>
                  <a:lnTo>
                    <a:pt x="21" y="7"/>
                  </a:lnTo>
                  <a:lnTo>
                    <a:pt x="19" y="9"/>
                  </a:lnTo>
                  <a:lnTo>
                    <a:pt x="21" y="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1" name="Freeform 539"/>
            <p:cNvSpPr>
              <a:spLocks/>
            </p:cNvSpPr>
            <p:nvPr/>
          </p:nvSpPr>
          <p:spPr bwMode="auto">
            <a:xfrm>
              <a:off x="3684996" y="3353456"/>
              <a:ext cx="192587" cy="155904"/>
            </a:xfrm>
            <a:custGeom>
              <a:avLst/>
              <a:gdLst/>
              <a:ahLst/>
              <a:cxnLst>
                <a:cxn ang="0">
                  <a:pos x="46" y="70"/>
                </a:cxn>
                <a:cxn ang="0">
                  <a:pos x="30" y="70"/>
                </a:cxn>
                <a:cxn ang="0">
                  <a:pos x="17" y="73"/>
                </a:cxn>
                <a:cxn ang="0">
                  <a:pos x="5" y="75"/>
                </a:cxn>
                <a:cxn ang="0">
                  <a:pos x="6" y="70"/>
                </a:cxn>
                <a:cxn ang="0">
                  <a:pos x="8" y="65"/>
                </a:cxn>
                <a:cxn ang="0">
                  <a:pos x="19" y="63"/>
                </a:cxn>
                <a:cxn ang="0">
                  <a:pos x="28" y="61"/>
                </a:cxn>
                <a:cxn ang="0">
                  <a:pos x="39" y="61"/>
                </a:cxn>
                <a:cxn ang="0">
                  <a:pos x="46" y="61"/>
                </a:cxn>
                <a:cxn ang="0">
                  <a:pos x="52" y="61"/>
                </a:cxn>
                <a:cxn ang="0">
                  <a:pos x="52" y="56"/>
                </a:cxn>
                <a:cxn ang="0">
                  <a:pos x="47" y="54"/>
                </a:cxn>
                <a:cxn ang="0">
                  <a:pos x="38" y="54"/>
                </a:cxn>
                <a:cxn ang="0">
                  <a:pos x="27" y="52"/>
                </a:cxn>
                <a:cxn ang="0">
                  <a:pos x="16" y="54"/>
                </a:cxn>
                <a:cxn ang="0">
                  <a:pos x="9" y="56"/>
                </a:cxn>
                <a:cxn ang="0">
                  <a:pos x="9" y="51"/>
                </a:cxn>
                <a:cxn ang="0">
                  <a:pos x="11" y="49"/>
                </a:cxn>
                <a:cxn ang="0">
                  <a:pos x="9" y="47"/>
                </a:cxn>
                <a:cxn ang="0">
                  <a:pos x="6" y="46"/>
                </a:cxn>
                <a:cxn ang="0">
                  <a:pos x="3" y="44"/>
                </a:cxn>
                <a:cxn ang="0">
                  <a:pos x="1" y="40"/>
                </a:cxn>
                <a:cxn ang="0">
                  <a:pos x="0" y="39"/>
                </a:cxn>
                <a:cxn ang="0">
                  <a:pos x="0" y="35"/>
                </a:cxn>
                <a:cxn ang="0">
                  <a:pos x="5" y="25"/>
                </a:cxn>
                <a:cxn ang="0">
                  <a:pos x="9" y="16"/>
                </a:cxn>
                <a:cxn ang="0">
                  <a:pos x="12" y="11"/>
                </a:cxn>
                <a:cxn ang="0">
                  <a:pos x="12" y="12"/>
                </a:cxn>
                <a:cxn ang="0">
                  <a:pos x="12" y="9"/>
                </a:cxn>
                <a:cxn ang="0">
                  <a:pos x="24" y="5"/>
                </a:cxn>
                <a:cxn ang="0">
                  <a:pos x="38" y="0"/>
                </a:cxn>
                <a:cxn ang="0">
                  <a:pos x="44" y="2"/>
                </a:cxn>
                <a:cxn ang="0">
                  <a:pos x="49" y="5"/>
                </a:cxn>
                <a:cxn ang="0">
                  <a:pos x="57" y="7"/>
                </a:cxn>
                <a:cxn ang="0">
                  <a:pos x="60" y="18"/>
                </a:cxn>
                <a:cxn ang="0">
                  <a:pos x="68" y="28"/>
                </a:cxn>
                <a:cxn ang="0">
                  <a:pos x="76" y="35"/>
                </a:cxn>
                <a:cxn ang="0">
                  <a:pos x="87" y="68"/>
                </a:cxn>
                <a:cxn ang="0">
                  <a:pos x="87" y="72"/>
                </a:cxn>
                <a:cxn ang="0">
                  <a:pos x="89" y="75"/>
                </a:cxn>
                <a:cxn ang="0">
                  <a:pos x="87" y="75"/>
                </a:cxn>
                <a:cxn ang="0">
                  <a:pos x="73" y="72"/>
                </a:cxn>
                <a:cxn ang="0">
                  <a:pos x="54" y="72"/>
                </a:cxn>
              </a:cxnLst>
              <a:rect l="0" t="0" r="r" b="b"/>
              <a:pathLst>
                <a:path w="89" h="75">
                  <a:moveTo>
                    <a:pt x="54" y="72"/>
                  </a:moveTo>
                  <a:lnTo>
                    <a:pt x="51" y="70"/>
                  </a:lnTo>
                  <a:lnTo>
                    <a:pt x="46" y="70"/>
                  </a:lnTo>
                  <a:lnTo>
                    <a:pt x="41" y="70"/>
                  </a:lnTo>
                  <a:lnTo>
                    <a:pt x="36" y="70"/>
                  </a:lnTo>
                  <a:lnTo>
                    <a:pt x="30" y="70"/>
                  </a:lnTo>
                  <a:lnTo>
                    <a:pt x="25" y="70"/>
                  </a:lnTo>
                  <a:lnTo>
                    <a:pt x="20" y="72"/>
                  </a:lnTo>
                  <a:lnTo>
                    <a:pt x="17" y="73"/>
                  </a:lnTo>
                  <a:lnTo>
                    <a:pt x="8" y="75"/>
                  </a:lnTo>
                  <a:lnTo>
                    <a:pt x="6" y="75"/>
                  </a:lnTo>
                  <a:lnTo>
                    <a:pt x="5" y="75"/>
                  </a:lnTo>
                  <a:lnTo>
                    <a:pt x="5" y="73"/>
                  </a:lnTo>
                  <a:lnTo>
                    <a:pt x="6" y="72"/>
                  </a:lnTo>
                  <a:lnTo>
                    <a:pt x="6" y="70"/>
                  </a:lnTo>
                  <a:lnTo>
                    <a:pt x="8" y="68"/>
                  </a:lnTo>
                  <a:lnTo>
                    <a:pt x="8" y="66"/>
                  </a:lnTo>
                  <a:lnTo>
                    <a:pt x="8" y="65"/>
                  </a:lnTo>
                  <a:lnTo>
                    <a:pt x="12" y="65"/>
                  </a:lnTo>
                  <a:lnTo>
                    <a:pt x="16" y="65"/>
                  </a:lnTo>
                  <a:lnTo>
                    <a:pt x="19" y="63"/>
                  </a:lnTo>
                  <a:lnTo>
                    <a:pt x="22" y="63"/>
                  </a:lnTo>
                  <a:lnTo>
                    <a:pt x="25" y="61"/>
                  </a:lnTo>
                  <a:lnTo>
                    <a:pt x="28" y="61"/>
                  </a:lnTo>
                  <a:lnTo>
                    <a:pt x="33" y="61"/>
                  </a:lnTo>
                  <a:lnTo>
                    <a:pt x="36" y="61"/>
                  </a:lnTo>
                  <a:lnTo>
                    <a:pt x="39" y="61"/>
                  </a:lnTo>
                  <a:lnTo>
                    <a:pt x="41" y="61"/>
                  </a:lnTo>
                  <a:lnTo>
                    <a:pt x="44" y="61"/>
                  </a:lnTo>
                  <a:lnTo>
                    <a:pt x="46" y="61"/>
                  </a:lnTo>
                  <a:lnTo>
                    <a:pt x="47" y="61"/>
                  </a:lnTo>
                  <a:lnTo>
                    <a:pt x="51" y="61"/>
                  </a:lnTo>
                  <a:lnTo>
                    <a:pt x="52" y="61"/>
                  </a:lnTo>
                  <a:lnTo>
                    <a:pt x="54" y="61"/>
                  </a:lnTo>
                  <a:lnTo>
                    <a:pt x="54" y="58"/>
                  </a:lnTo>
                  <a:lnTo>
                    <a:pt x="52" y="56"/>
                  </a:lnTo>
                  <a:lnTo>
                    <a:pt x="51" y="56"/>
                  </a:lnTo>
                  <a:lnTo>
                    <a:pt x="49" y="54"/>
                  </a:lnTo>
                  <a:lnTo>
                    <a:pt x="47" y="54"/>
                  </a:lnTo>
                  <a:lnTo>
                    <a:pt x="44" y="54"/>
                  </a:lnTo>
                  <a:lnTo>
                    <a:pt x="41" y="54"/>
                  </a:lnTo>
                  <a:lnTo>
                    <a:pt x="38" y="54"/>
                  </a:lnTo>
                  <a:lnTo>
                    <a:pt x="35" y="52"/>
                  </a:lnTo>
                  <a:lnTo>
                    <a:pt x="30" y="52"/>
                  </a:lnTo>
                  <a:lnTo>
                    <a:pt x="27" y="52"/>
                  </a:lnTo>
                  <a:lnTo>
                    <a:pt x="24" y="52"/>
                  </a:lnTo>
                  <a:lnTo>
                    <a:pt x="20" y="54"/>
                  </a:lnTo>
                  <a:lnTo>
                    <a:pt x="16" y="54"/>
                  </a:lnTo>
                  <a:lnTo>
                    <a:pt x="12" y="56"/>
                  </a:lnTo>
                  <a:lnTo>
                    <a:pt x="8" y="58"/>
                  </a:lnTo>
                  <a:lnTo>
                    <a:pt x="9" y="56"/>
                  </a:lnTo>
                  <a:lnTo>
                    <a:pt x="9" y="54"/>
                  </a:lnTo>
                  <a:lnTo>
                    <a:pt x="9" y="52"/>
                  </a:lnTo>
                  <a:lnTo>
                    <a:pt x="9" y="51"/>
                  </a:lnTo>
                  <a:lnTo>
                    <a:pt x="9" y="51"/>
                  </a:lnTo>
                  <a:lnTo>
                    <a:pt x="11" y="49"/>
                  </a:lnTo>
                  <a:lnTo>
                    <a:pt x="11" y="49"/>
                  </a:lnTo>
                  <a:lnTo>
                    <a:pt x="11" y="47"/>
                  </a:lnTo>
                  <a:lnTo>
                    <a:pt x="11" y="47"/>
                  </a:lnTo>
                  <a:lnTo>
                    <a:pt x="9" y="47"/>
                  </a:lnTo>
                  <a:lnTo>
                    <a:pt x="9" y="46"/>
                  </a:lnTo>
                  <a:lnTo>
                    <a:pt x="8" y="46"/>
                  </a:lnTo>
                  <a:lnTo>
                    <a:pt x="6" y="46"/>
                  </a:lnTo>
                  <a:lnTo>
                    <a:pt x="6" y="44"/>
                  </a:lnTo>
                  <a:lnTo>
                    <a:pt x="5" y="44"/>
                  </a:lnTo>
                  <a:lnTo>
                    <a:pt x="3" y="44"/>
                  </a:lnTo>
                  <a:lnTo>
                    <a:pt x="3" y="42"/>
                  </a:lnTo>
                  <a:lnTo>
                    <a:pt x="3" y="40"/>
                  </a:lnTo>
                  <a:lnTo>
                    <a:pt x="1" y="40"/>
                  </a:lnTo>
                  <a:lnTo>
                    <a:pt x="1" y="40"/>
                  </a:lnTo>
                  <a:lnTo>
                    <a:pt x="1" y="39"/>
                  </a:lnTo>
                  <a:lnTo>
                    <a:pt x="0" y="39"/>
                  </a:lnTo>
                  <a:lnTo>
                    <a:pt x="0" y="39"/>
                  </a:lnTo>
                  <a:lnTo>
                    <a:pt x="0" y="37"/>
                  </a:lnTo>
                  <a:lnTo>
                    <a:pt x="0" y="35"/>
                  </a:lnTo>
                  <a:lnTo>
                    <a:pt x="1" y="32"/>
                  </a:lnTo>
                  <a:lnTo>
                    <a:pt x="3" y="28"/>
                  </a:lnTo>
                  <a:lnTo>
                    <a:pt x="5" y="25"/>
                  </a:lnTo>
                  <a:lnTo>
                    <a:pt x="6" y="21"/>
                  </a:lnTo>
                  <a:lnTo>
                    <a:pt x="8" y="19"/>
                  </a:lnTo>
                  <a:lnTo>
                    <a:pt x="9" y="16"/>
                  </a:lnTo>
                  <a:lnTo>
                    <a:pt x="11" y="12"/>
                  </a:lnTo>
                  <a:lnTo>
                    <a:pt x="12" y="11"/>
                  </a:lnTo>
                  <a:lnTo>
                    <a:pt x="12" y="11"/>
                  </a:lnTo>
                  <a:lnTo>
                    <a:pt x="12" y="11"/>
                  </a:lnTo>
                  <a:lnTo>
                    <a:pt x="12" y="12"/>
                  </a:lnTo>
                  <a:lnTo>
                    <a:pt x="12" y="12"/>
                  </a:lnTo>
                  <a:lnTo>
                    <a:pt x="12" y="12"/>
                  </a:lnTo>
                  <a:lnTo>
                    <a:pt x="12" y="12"/>
                  </a:lnTo>
                  <a:lnTo>
                    <a:pt x="12" y="9"/>
                  </a:lnTo>
                  <a:lnTo>
                    <a:pt x="16" y="9"/>
                  </a:lnTo>
                  <a:lnTo>
                    <a:pt x="19" y="7"/>
                  </a:lnTo>
                  <a:lnTo>
                    <a:pt x="24" y="5"/>
                  </a:lnTo>
                  <a:lnTo>
                    <a:pt x="28" y="4"/>
                  </a:lnTo>
                  <a:lnTo>
                    <a:pt x="33" y="2"/>
                  </a:lnTo>
                  <a:lnTo>
                    <a:pt x="38" y="0"/>
                  </a:lnTo>
                  <a:lnTo>
                    <a:pt x="41" y="0"/>
                  </a:lnTo>
                  <a:lnTo>
                    <a:pt x="43" y="0"/>
                  </a:lnTo>
                  <a:lnTo>
                    <a:pt x="44" y="2"/>
                  </a:lnTo>
                  <a:lnTo>
                    <a:pt x="46" y="4"/>
                  </a:lnTo>
                  <a:lnTo>
                    <a:pt x="47" y="4"/>
                  </a:lnTo>
                  <a:lnTo>
                    <a:pt x="49" y="5"/>
                  </a:lnTo>
                  <a:lnTo>
                    <a:pt x="52" y="5"/>
                  </a:lnTo>
                  <a:lnTo>
                    <a:pt x="54" y="7"/>
                  </a:lnTo>
                  <a:lnTo>
                    <a:pt x="57" y="7"/>
                  </a:lnTo>
                  <a:lnTo>
                    <a:pt x="58" y="7"/>
                  </a:lnTo>
                  <a:lnTo>
                    <a:pt x="58" y="12"/>
                  </a:lnTo>
                  <a:lnTo>
                    <a:pt x="60" y="18"/>
                  </a:lnTo>
                  <a:lnTo>
                    <a:pt x="63" y="21"/>
                  </a:lnTo>
                  <a:lnTo>
                    <a:pt x="65" y="25"/>
                  </a:lnTo>
                  <a:lnTo>
                    <a:pt x="68" y="28"/>
                  </a:lnTo>
                  <a:lnTo>
                    <a:pt x="71" y="30"/>
                  </a:lnTo>
                  <a:lnTo>
                    <a:pt x="73" y="33"/>
                  </a:lnTo>
                  <a:lnTo>
                    <a:pt x="76" y="35"/>
                  </a:lnTo>
                  <a:lnTo>
                    <a:pt x="76" y="59"/>
                  </a:lnTo>
                  <a:lnTo>
                    <a:pt x="87" y="66"/>
                  </a:lnTo>
                  <a:lnTo>
                    <a:pt x="87" y="68"/>
                  </a:lnTo>
                  <a:lnTo>
                    <a:pt x="87" y="68"/>
                  </a:lnTo>
                  <a:lnTo>
                    <a:pt x="87" y="70"/>
                  </a:lnTo>
                  <a:lnTo>
                    <a:pt x="87" y="72"/>
                  </a:lnTo>
                  <a:lnTo>
                    <a:pt x="89" y="73"/>
                  </a:lnTo>
                  <a:lnTo>
                    <a:pt x="89" y="75"/>
                  </a:lnTo>
                  <a:lnTo>
                    <a:pt x="89" y="75"/>
                  </a:lnTo>
                  <a:lnTo>
                    <a:pt x="89" y="75"/>
                  </a:lnTo>
                  <a:lnTo>
                    <a:pt x="89" y="75"/>
                  </a:lnTo>
                  <a:lnTo>
                    <a:pt x="87" y="75"/>
                  </a:lnTo>
                  <a:lnTo>
                    <a:pt x="82" y="73"/>
                  </a:lnTo>
                  <a:lnTo>
                    <a:pt x="79" y="73"/>
                  </a:lnTo>
                  <a:lnTo>
                    <a:pt x="73" y="72"/>
                  </a:lnTo>
                  <a:lnTo>
                    <a:pt x="66" y="72"/>
                  </a:lnTo>
                  <a:lnTo>
                    <a:pt x="60" y="72"/>
                  </a:lnTo>
                  <a:lnTo>
                    <a:pt x="54" y="7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2" name="Freeform 540"/>
            <p:cNvSpPr>
              <a:spLocks/>
            </p:cNvSpPr>
            <p:nvPr/>
          </p:nvSpPr>
          <p:spPr bwMode="auto">
            <a:xfrm>
              <a:off x="3960120" y="3566525"/>
              <a:ext cx="185250" cy="235588"/>
            </a:xfrm>
            <a:custGeom>
              <a:avLst/>
              <a:gdLst/>
              <a:ahLst/>
              <a:cxnLst>
                <a:cxn ang="0">
                  <a:pos x="11" y="113"/>
                </a:cxn>
                <a:cxn ang="0">
                  <a:pos x="11" y="110"/>
                </a:cxn>
                <a:cxn ang="0">
                  <a:pos x="11" y="107"/>
                </a:cxn>
                <a:cxn ang="0">
                  <a:pos x="11" y="103"/>
                </a:cxn>
                <a:cxn ang="0">
                  <a:pos x="11" y="94"/>
                </a:cxn>
                <a:cxn ang="0">
                  <a:pos x="8" y="84"/>
                </a:cxn>
                <a:cxn ang="0">
                  <a:pos x="4" y="75"/>
                </a:cxn>
                <a:cxn ang="0">
                  <a:pos x="0" y="68"/>
                </a:cxn>
                <a:cxn ang="0">
                  <a:pos x="0" y="54"/>
                </a:cxn>
                <a:cxn ang="0">
                  <a:pos x="6" y="52"/>
                </a:cxn>
                <a:cxn ang="0">
                  <a:pos x="8" y="49"/>
                </a:cxn>
                <a:cxn ang="0">
                  <a:pos x="8" y="45"/>
                </a:cxn>
                <a:cxn ang="0">
                  <a:pos x="8" y="42"/>
                </a:cxn>
                <a:cxn ang="0">
                  <a:pos x="8" y="37"/>
                </a:cxn>
                <a:cxn ang="0">
                  <a:pos x="6" y="28"/>
                </a:cxn>
                <a:cxn ang="0">
                  <a:pos x="6" y="19"/>
                </a:cxn>
                <a:cxn ang="0">
                  <a:pos x="6" y="11"/>
                </a:cxn>
                <a:cxn ang="0">
                  <a:pos x="27" y="9"/>
                </a:cxn>
                <a:cxn ang="0">
                  <a:pos x="27" y="5"/>
                </a:cxn>
                <a:cxn ang="0">
                  <a:pos x="28" y="4"/>
                </a:cxn>
                <a:cxn ang="0">
                  <a:pos x="30" y="2"/>
                </a:cxn>
                <a:cxn ang="0">
                  <a:pos x="31" y="0"/>
                </a:cxn>
                <a:cxn ang="0">
                  <a:pos x="31" y="2"/>
                </a:cxn>
                <a:cxn ang="0">
                  <a:pos x="31" y="5"/>
                </a:cxn>
                <a:cxn ang="0">
                  <a:pos x="33" y="7"/>
                </a:cxn>
                <a:cxn ang="0">
                  <a:pos x="31" y="11"/>
                </a:cxn>
                <a:cxn ang="0">
                  <a:pos x="35" y="11"/>
                </a:cxn>
                <a:cxn ang="0">
                  <a:pos x="39" y="11"/>
                </a:cxn>
                <a:cxn ang="0">
                  <a:pos x="42" y="11"/>
                </a:cxn>
                <a:cxn ang="0">
                  <a:pos x="44" y="11"/>
                </a:cxn>
                <a:cxn ang="0">
                  <a:pos x="50" y="11"/>
                </a:cxn>
                <a:cxn ang="0">
                  <a:pos x="55" y="14"/>
                </a:cxn>
                <a:cxn ang="0">
                  <a:pos x="58" y="16"/>
                </a:cxn>
                <a:cxn ang="0">
                  <a:pos x="61" y="18"/>
                </a:cxn>
                <a:cxn ang="0">
                  <a:pos x="63" y="18"/>
                </a:cxn>
                <a:cxn ang="0">
                  <a:pos x="65" y="16"/>
                </a:cxn>
                <a:cxn ang="0">
                  <a:pos x="66" y="14"/>
                </a:cxn>
                <a:cxn ang="0">
                  <a:pos x="66" y="12"/>
                </a:cxn>
                <a:cxn ang="0">
                  <a:pos x="71" y="12"/>
                </a:cxn>
                <a:cxn ang="0">
                  <a:pos x="74" y="14"/>
                </a:cxn>
                <a:cxn ang="0">
                  <a:pos x="77" y="16"/>
                </a:cxn>
                <a:cxn ang="0">
                  <a:pos x="81" y="18"/>
                </a:cxn>
                <a:cxn ang="0">
                  <a:pos x="84" y="47"/>
                </a:cxn>
                <a:cxn ang="0">
                  <a:pos x="81" y="54"/>
                </a:cxn>
                <a:cxn ang="0">
                  <a:pos x="77" y="59"/>
                </a:cxn>
                <a:cxn ang="0">
                  <a:pos x="74" y="68"/>
                </a:cxn>
                <a:cxn ang="0">
                  <a:pos x="74" y="75"/>
                </a:cxn>
                <a:cxn ang="0">
                  <a:pos x="76" y="80"/>
                </a:cxn>
                <a:cxn ang="0">
                  <a:pos x="79" y="86"/>
                </a:cxn>
                <a:cxn ang="0">
                  <a:pos x="81" y="91"/>
                </a:cxn>
                <a:cxn ang="0">
                  <a:pos x="81" y="93"/>
                </a:cxn>
                <a:cxn ang="0">
                  <a:pos x="79" y="96"/>
                </a:cxn>
                <a:cxn ang="0">
                  <a:pos x="79" y="100"/>
                </a:cxn>
                <a:cxn ang="0">
                  <a:pos x="77" y="103"/>
                </a:cxn>
                <a:cxn ang="0">
                  <a:pos x="74" y="105"/>
                </a:cxn>
                <a:cxn ang="0">
                  <a:pos x="71" y="103"/>
                </a:cxn>
                <a:cxn ang="0">
                  <a:pos x="68" y="100"/>
                </a:cxn>
                <a:cxn ang="0">
                  <a:pos x="65" y="98"/>
                </a:cxn>
                <a:cxn ang="0">
                  <a:pos x="55" y="98"/>
                </a:cxn>
                <a:cxn ang="0">
                  <a:pos x="42" y="101"/>
                </a:cxn>
                <a:cxn ang="0">
                  <a:pos x="30" y="105"/>
                </a:cxn>
                <a:cxn ang="0">
                  <a:pos x="19" y="110"/>
                </a:cxn>
                <a:cxn ang="0">
                  <a:pos x="11" y="115"/>
                </a:cxn>
              </a:cxnLst>
              <a:rect l="0" t="0" r="r" b="b"/>
              <a:pathLst>
                <a:path w="85" h="115">
                  <a:moveTo>
                    <a:pt x="11" y="115"/>
                  </a:moveTo>
                  <a:lnTo>
                    <a:pt x="11" y="113"/>
                  </a:lnTo>
                  <a:lnTo>
                    <a:pt x="11" y="112"/>
                  </a:lnTo>
                  <a:lnTo>
                    <a:pt x="11" y="110"/>
                  </a:lnTo>
                  <a:lnTo>
                    <a:pt x="11" y="108"/>
                  </a:lnTo>
                  <a:lnTo>
                    <a:pt x="11" y="107"/>
                  </a:lnTo>
                  <a:lnTo>
                    <a:pt x="11" y="105"/>
                  </a:lnTo>
                  <a:lnTo>
                    <a:pt x="11" y="103"/>
                  </a:lnTo>
                  <a:lnTo>
                    <a:pt x="11" y="101"/>
                  </a:lnTo>
                  <a:lnTo>
                    <a:pt x="11" y="94"/>
                  </a:lnTo>
                  <a:lnTo>
                    <a:pt x="9" y="87"/>
                  </a:lnTo>
                  <a:lnTo>
                    <a:pt x="8" y="84"/>
                  </a:lnTo>
                  <a:lnTo>
                    <a:pt x="6" y="79"/>
                  </a:lnTo>
                  <a:lnTo>
                    <a:pt x="4" y="75"/>
                  </a:lnTo>
                  <a:lnTo>
                    <a:pt x="1" y="72"/>
                  </a:lnTo>
                  <a:lnTo>
                    <a:pt x="0" y="68"/>
                  </a:lnTo>
                  <a:lnTo>
                    <a:pt x="0" y="65"/>
                  </a:lnTo>
                  <a:lnTo>
                    <a:pt x="0" y="54"/>
                  </a:lnTo>
                  <a:lnTo>
                    <a:pt x="4" y="54"/>
                  </a:lnTo>
                  <a:lnTo>
                    <a:pt x="6" y="52"/>
                  </a:lnTo>
                  <a:lnTo>
                    <a:pt x="8" y="51"/>
                  </a:lnTo>
                  <a:lnTo>
                    <a:pt x="8" y="49"/>
                  </a:lnTo>
                  <a:lnTo>
                    <a:pt x="8" y="47"/>
                  </a:lnTo>
                  <a:lnTo>
                    <a:pt x="8" y="45"/>
                  </a:lnTo>
                  <a:lnTo>
                    <a:pt x="8" y="44"/>
                  </a:lnTo>
                  <a:lnTo>
                    <a:pt x="8" y="42"/>
                  </a:lnTo>
                  <a:lnTo>
                    <a:pt x="8" y="40"/>
                  </a:lnTo>
                  <a:lnTo>
                    <a:pt x="8" y="37"/>
                  </a:lnTo>
                  <a:lnTo>
                    <a:pt x="8" y="31"/>
                  </a:lnTo>
                  <a:lnTo>
                    <a:pt x="6" y="28"/>
                  </a:lnTo>
                  <a:lnTo>
                    <a:pt x="6" y="23"/>
                  </a:lnTo>
                  <a:lnTo>
                    <a:pt x="6" y="19"/>
                  </a:lnTo>
                  <a:lnTo>
                    <a:pt x="6" y="14"/>
                  </a:lnTo>
                  <a:lnTo>
                    <a:pt x="6" y="11"/>
                  </a:lnTo>
                  <a:lnTo>
                    <a:pt x="8" y="9"/>
                  </a:lnTo>
                  <a:lnTo>
                    <a:pt x="27" y="9"/>
                  </a:lnTo>
                  <a:lnTo>
                    <a:pt x="27" y="7"/>
                  </a:lnTo>
                  <a:lnTo>
                    <a:pt x="27" y="5"/>
                  </a:lnTo>
                  <a:lnTo>
                    <a:pt x="28" y="4"/>
                  </a:lnTo>
                  <a:lnTo>
                    <a:pt x="28" y="4"/>
                  </a:lnTo>
                  <a:lnTo>
                    <a:pt x="30" y="2"/>
                  </a:lnTo>
                  <a:lnTo>
                    <a:pt x="30" y="2"/>
                  </a:lnTo>
                  <a:lnTo>
                    <a:pt x="31" y="0"/>
                  </a:lnTo>
                  <a:lnTo>
                    <a:pt x="31" y="0"/>
                  </a:lnTo>
                  <a:lnTo>
                    <a:pt x="31" y="2"/>
                  </a:lnTo>
                  <a:lnTo>
                    <a:pt x="31" y="2"/>
                  </a:lnTo>
                  <a:lnTo>
                    <a:pt x="31" y="4"/>
                  </a:lnTo>
                  <a:lnTo>
                    <a:pt x="31" y="5"/>
                  </a:lnTo>
                  <a:lnTo>
                    <a:pt x="33" y="5"/>
                  </a:lnTo>
                  <a:lnTo>
                    <a:pt x="33" y="7"/>
                  </a:lnTo>
                  <a:lnTo>
                    <a:pt x="31" y="9"/>
                  </a:lnTo>
                  <a:lnTo>
                    <a:pt x="31" y="11"/>
                  </a:lnTo>
                  <a:lnTo>
                    <a:pt x="33" y="11"/>
                  </a:lnTo>
                  <a:lnTo>
                    <a:pt x="35" y="11"/>
                  </a:lnTo>
                  <a:lnTo>
                    <a:pt x="36" y="11"/>
                  </a:lnTo>
                  <a:lnTo>
                    <a:pt x="39" y="11"/>
                  </a:lnTo>
                  <a:lnTo>
                    <a:pt x="41" y="11"/>
                  </a:lnTo>
                  <a:lnTo>
                    <a:pt x="42" y="11"/>
                  </a:lnTo>
                  <a:lnTo>
                    <a:pt x="42" y="11"/>
                  </a:lnTo>
                  <a:lnTo>
                    <a:pt x="44" y="11"/>
                  </a:lnTo>
                  <a:lnTo>
                    <a:pt x="47" y="11"/>
                  </a:lnTo>
                  <a:lnTo>
                    <a:pt x="50" y="11"/>
                  </a:lnTo>
                  <a:lnTo>
                    <a:pt x="54" y="12"/>
                  </a:lnTo>
                  <a:lnTo>
                    <a:pt x="55" y="14"/>
                  </a:lnTo>
                  <a:lnTo>
                    <a:pt x="57" y="16"/>
                  </a:lnTo>
                  <a:lnTo>
                    <a:pt x="58" y="16"/>
                  </a:lnTo>
                  <a:lnTo>
                    <a:pt x="60" y="18"/>
                  </a:lnTo>
                  <a:lnTo>
                    <a:pt x="61" y="18"/>
                  </a:lnTo>
                  <a:lnTo>
                    <a:pt x="63" y="18"/>
                  </a:lnTo>
                  <a:lnTo>
                    <a:pt x="63" y="18"/>
                  </a:lnTo>
                  <a:lnTo>
                    <a:pt x="65" y="16"/>
                  </a:lnTo>
                  <a:lnTo>
                    <a:pt x="65" y="16"/>
                  </a:lnTo>
                  <a:lnTo>
                    <a:pt x="66" y="14"/>
                  </a:lnTo>
                  <a:lnTo>
                    <a:pt x="66" y="14"/>
                  </a:lnTo>
                  <a:lnTo>
                    <a:pt x="66" y="12"/>
                  </a:lnTo>
                  <a:lnTo>
                    <a:pt x="66" y="12"/>
                  </a:lnTo>
                  <a:lnTo>
                    <a:pt x="69" y="12"/>
                  </a:lnTo>
                  <a:lnTo>
                    <a:pt x="71" y="12"/>
                  </a:lnTo>
                  <a:lnTo>
                    <a:pt x="73" y="14"/>
                  </a:lnTo>
                  <a:lnTo>
                    <a:pt x="74" y="14"/>
                  </a:lnTo>
                  <a:lnTo>
                    <a:pt x="76" y="16"/>
                  </a:lnTo>
                  <a:lnTo>
                    <a:pt x="77" y="16"/>
                  </a:lnTo>
                  <a:lnTo>
                    <a:pt x="79" y="18"/>
                  </a:lnTo>
                  <a:lnTo>
                    <a:pt x="81" y="18"/>
                  </a:lnTo>
                  <a:lnTo>
                    <a:pt x="85" y="44"/>
                  </a:lnTo>
                  <a:lnTo>
                    <a:pt x="84" y="47"/>
                  </a:lnTo>
                  <a:lnTo>
                    <a:pt x="82" y="51"/>
                  </a:lnTo>
                  <a:lnTo>
                    <a:pt x="81" y="54"/>
                  </a:lnTo>
                  <a:lnTo>
                    <a:pt x="79" y="58"/>
                  </a:lnTo>
                  <a:lnTo>
                    <a:pt x="77" y="59"/>
                  </a:lnTo>
                  <a:lnTo>
                    <a:pt x="76" y="65"/>
                  </a:lnTo>
                  <a:lnTo>
                    <a:pt x="74" y="68"/>
                  </a:lnTo>
                  <a:lnTo>
                    <a:pt x="74" y="73"/>
                  </a:lnTo>
                  <a:lnTo>
                    <a:pt x="74" y="75"/>
                  </a:lnTo>
                  <a:lnTo>
                    <a:pt x="74" y="79"/>
                  </a:lnTo>
                  <a:lnTo>
                    <a:pt x="76" y="80"/>
                  </a:lnTo>
                  <a:lnTo>
                    <a:pt x="77" y="84"/>
                  </a:lnTo>
                  <a:lnTo>
                    <a:pt x="79" y="86"/>
                  </a:lnTo>
                  <a:lnTo>
                    <a:pt x="79" y="87"/>
                  </a:lnTo>
                  <a:lnTo>
                    <a:pt x="81" y="91"/>
                  </a:lnTo>
                  <a:lnTo>
                    <a:pt x="81" y="93"/>
                  </a:lnTo>
                  <a:lnTo>
                    <a:pt x="81" y="93"/>
                  </a:lnTo>
                  <a:lnTo>
                    <a:pt x="81" y="94"/>
                  </a:lnTo>
                  <a:lnTo>
                    <a:pt x="79" y="96"/>
                  </a:lnTo>
                  <a:lnTo>
                    <a:pt x="79" y="98"/>
                  </a:lnTo>
                  <a:lnTo>
                    <a:pt x="79" y="100"/>
                  </a:lnTo>
                  <a:lnTo>
                    <a:pt x="77" y="101"/>
                  </a:lnTo>
                  <a:lnTo>
                    <a:pt x="77" y="103"/>
                  </a:lnTo>
                  <a:lnTo>
                    <a:pt x="77" y="105"/>
                  </a:lnTo>
                  <a:lnTo>
                    <a:pt x="74" y="105"/>
                  </a:lnTo>
                  <a:lnTo>
                    <a:pt x="73" y="103"/>
                  </a:lnTo>
                  <a:lnTo>
                    <a:pt x="71" y="103"/>
                  </a:lnTo>
                  <a:lnTo>
                    <a:pt x="69" y="101"/>
                  </a:lnTo>
                  <a:lnTo>
                    <a:pt x="68" y="100"/>
                  </a:lnTo>
                  <a:lnTo>
                    <a:pt x="66" y="98"/>
                  </a:lnTo>
                  <a:lnTo>
                    <a:pt x="65" y="98"/>
                  </a:lnTo>
                  <a:lnTo>
                    <a:pt x="61" y="98"/>
                  </a:lnTo>
                  <a:lnTo>
                    <a:pt x="55" y="98"/>
                  </a:lnTo>
                  <a:lnTo>
                    <a:pt x="49" y="100"/>
                  </a:lnTo>
                  <a:lnTo>
                    <a:pt x="42" y="101"/>
                  </a:lnTo>
                  <a:lnTo>
                    <a:pt x="36" y="103"/>
                  </a:lnTo>
                  <a:lnTo>
                    <a:pt x="30" y="105"/>
                  </a:lnTo>
                  <a:lnTo>
                    <a:pt x="23" y="108"/>
                  </a:lnTo>
                  <a:lnTo>
                    <a:pt x="19" y="110"/>
                  </a:lnTo>
                  <a:lnTo>
                    <a:pt x="14" y="112"/>
                  </a:lnTo>
                  <a:lnTo>
                    <a:pt x="11" y="11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3" name="Freeform 541"/>
            <p:cNvSpPr>
              <a:spLocks/>
            </p:cNvSpPr>
            <p:nvPr/>
          </p:nvSpPr>
          <p:spPr bwMode="auto">
            <a:xfrm>
              <a:off x="4121527" y="3554399"/>
              <a:ext cx="126557" cy="233855"/>
            </a:xfrm>
            <a:custGeom>
              <a:avLst/>
              <a:gdLst/>
              <a:ahLst/>
              <a:cxnLst>
                <a:cxn ang="0">
                  <a:pos x="3" y="112"/>
                </a:cxn>
                <a:cxn ang="0">
                  <a:pos x="3" y="110"/>
                </a:cxn>
                <a:cxn ang="0">
                  <a:pos x="3" y="106"/>
                </a:cxn>
                <a:cxn ang="0">
                  <a:pos x="5" y="105"/>
                </a:cxn>
                <a:cxn ang="0">
                  <a:pos x="5" y="103"/>
                </a:cxn>
                <a:cxn ang="0">
                  <a:pos x="5" y="101"/>
                </a:cxn>
                <a:cxn ang="0">
                  <a:pos x="7" y="99"/>
                </a:cxn>
                <a:cxn ang="0">
                  <a:pos x="7" y="98"/>
                </a:cxn>
                <a:cxn ang="0">
                  <a:pos x="7" y="98"/>
                </a:cxn>
                <a:cxn ang="0">
                  <a:pos x="7" y="96"/>
                </a:cxn>
                <a:cxn ang="0">
                  <a:pos x="5" y="92"/>
                </a:cxn>
                <a:cxn ang="0">
                  <a:pos x="5" y="91"/>
                </a:cxn>
                <a:cxn ang="0">
                  <a:pos x="3" y="89"/>
                </a:cxn>
                <a:cxn ang="0">
                  <a:pos x="2" y="85"/>
                </a:cxn>
                <a:cxn ang="0">
                  <a:pos x="0" y="84"/>
                </a:cxn>
                <a:cxn ang="0">
                  <a:pos x="0" y="80"/>
                </a:cxn>
                <a:cxn ang="0">
                  <a:pos x="0" y="78"/>
                </a:cxn>
                <a:cxn ang="0">
                  <a:pos x="0" y="73"/>
                </a:cxn>
                <a:cxn ang="0">
                  <a:pos x="2" y="70"/>
                </a:cxn>
                <a:cxn ang="0">
                  <a:pos x="3" y="64"/>
                </a:cxn>
                <a:cxn ang="0">
                  <a:pos x="5" y="63"/>
                </a:cxn>
                <a:cxn ang="0">
                  <a:pos x="7" y="59"/>
                </a:cxn>
                <a:cxn ang="0">
                  <a:pos x="8" y="56"/>
                </a:cxn>
                <a:cxn ang="0">
                  <a:pos x="10" y="52"/>
                </a:cxn>
                <a:cxn ang="0">
                  <a:pos x="11" y="49"/>
                </a:cxn>
                <a:cxn ang="0">
                  <a:pos x="7" y="23"/>
                </a:cxn>
                <a:cxn ang="0">
                  <a:pos x="7" y="19"/>
                </a:cxn>
                <a:cxn ang="0">
                  <a:pos x="7" y="16"/>
                </a:cxn>
                <a:cxn ang="0">
                  <a:pos x="7" y="14"/>
                </a:cxn>
                <a:cxn ang="0">
                  <a:pos x="7" y="10"/>
                </a:cxn>
                <a:cxn ang="0">
                  <a:pos x="7" y="9"/>
                </a:cxn>
                <a:cxn ang="0">
                  <a:pos x="7" y="7"/>
                </a:cxn>
                <a:cxn ang="0">
                  <a:pos x="7" y="3"/>
                </a:cxn>
                <a:cxn ang="0">
                  <a:pos x="7" y="0"/>
                </a:cxn>
                <a:cxn ang="0">
                  <a:pos x="41" y="0"/>
                </a:cxn>
                <a:cxn ang="0">
                  <a:pos x="53" y="38"/>
                </a:cxn>
                <a:cxn ang="0">
                  <a:pos x="53" y="61"/>
                </a:cxn>
                <a:cxn ang="0">
                  <a:pos x="53" y="64"/>
                </a:cxn>
                <a:cxn ang="0">
                  <a:pos x="54" y="68"/>
                </a:cxn>
                <a:cxn ang="0">
                  <a:pos x="54" y="71"/>
                </a:cxn>
                <a:cxn ang="0">
                  <a:pos x="56" y="75"/>
                </a:cxn>
                <a:cxn ang="0">
                  <a:pos x="56" y="77"/>
                </a:cxn>
                <a:cxn ang="0">
                  <a:pos x="57" y="80"/>
                </a:cxn>
                <a:cxn ang="0">
                  <a:pos x="57" y="84"/>
                </a:cxn>
                <a:cxn ang="0">
                  <a:pos x="59" y="85"/>
                </a:cxn>
                <a:cxn ang="0">
                  <a:pos x="54" y="87"/>
                </a:cxn>
                <a:cxn ang="0">
                  <a:pos x="48" y="91"/>
                </a:cxn>
                <a:cxn ang="0">
                  <a:pos x="43" y="92"/>
                </a:cxn>
                <a:cxn ang="0">
                  <a:pos x="38" y="96"/>
                </a:cxn>
                <a:cxn ang="0">
                  <a:pos x="33" y="99"/>
                </a:cxn>
                <a:cxn ang="0">
                  <a:pos x="29" y="101"/>
                </a:cxn>
                <a:cxn ang="0">
                  <a:pos x="24" y="105"/>
                </a:cxn>
                <a:cxn ang="0">
                  <a:pos x="21" y="106"/>
                </a:cxn>
                <a:cxn ang="0">
                  <a:pos x="19" y="108"/>
                </a:cxn>
                <a:cxn ang="0">
                  <a:pos x="18" y="110"/>
                </a:cxn>
                <a:cxn ang="0">
                  <a:pos x="14" y="110"/>
                </a:cxn>
                <a:cxn ang="0">
                  <a:pos x="13" y="112"/>
                </a:cxn>
                <a:cxn ang="0">
                  <a:pos x="11" y="113"/>
                </a:cxn>
                <a:cxn ang="0">
                  <a:pos x="8" y="113"/>
                </a:cxn>
                <a:cxn ang="0">
                  <a:pos x="5" y="113"/>
                </a:cxn>
                <a:cxn ang="0">
                  <a:pos x="3" y="112"/>
                </a:cxn>
              </a:cxnLst>
              <a:rect l="0" t="0" r="r" b="b"/>
              <a:pathLst>
                <a:path w="59" h="113">
                  <a:moveTo>
                    <a:pt x="3" y="112"/>
                  </a:moveTo>
                  <a:lnTo>
                    <a:pt x="3" y="110"/>
                  </a:lnTo>
                  <a:lnTo>
                    <a:pt x="3" y="106"/>
                  </a:lnTo>
                  <a:lnTo>
                    <a:pt x="5" y="105"/>
                  </a:lnTo>
                  <a:lnTo>
                    <a:pt x="5" y="103"/>
                  </a:lnTo>
                  <a:lnTo>
                    <a:pt x="5" y="101"/>
                  </a:lnTo>
                  <a:lnTo>
                    <a:pt x="7" y="99"/>
                  </a:lnTo>
                  <a:lnTo>
                    <a:pt x="7" y="98"/>
                  </a:lnTo>
                  <a:lnTo>
                    <a:pt x="7" y="98"/>
                  </a:lnTo>
                  <a:lnTo>
                    <a:pt x="7" y="96"/>
                  </a:lnTo>
                  <a:lnTo>
                    <a:pt x="5" y="92"/>
                  </a:lnTo>
                  <a:lnTo>
                    <a:pt x="5" y="91"/>
                  </a:lnTo>
                  <a:lnTo>
                    <a:pt x="3" y="89"/>
                  </a:lnTo>
                  <a:lnTo>
                    <a:pt x="2" y="85"/>
                  </a:lnTo>
                  <a:lnTo>
                    <a:pt x="0" y="84"/>
                  </a:lnTo>
                  <a:lnTo>
                    <a:pt x="0" y="80"/>
                  </a:lnTo>
                  <a:lnTo>
                    <a:pt x="0" y="78"/>
                  </a:lnTo>
                  <a:lnTo>
                    <a:pt x="0" y="73"/>
                  </a:lnTo>
                  <a:lnTo>
                    <a:pt x="2" y="70"/>
                  </a:lnTo>
                  <a:lnTo>
                    <a:pt x="3" y="64"/>
                  </a:lnTo>
                  <a:lnTo>
                    <a:pt x="5" y="63"/>
                  </a:lnTo>
                  <a:lnTo>
                    <a:pt x="7" y="59"/>
                  </a:lnTo>
                  <a:lnTo>
                    <a:pt x="8" y="56"/>
                  </a:lnTo>
                  <a:lnTo>
                    <a:pt x="10" y="52"/>
                  </a:lnTo>
                  <a:lnTo>
                    <a:pt x="11" y="49"/>
                  </a:lnTo>
                  <a:lnTo>
                    <a:pt x="7" y="23"/>
                  </a:lnTo>
                  <a:lnTo>
                    <a:pt x="7" y="19"/>
                  </a:lnTo>
                  <a:lnTo>
                    <a:pt x="7" y="16"/>
                  </a:lnTo>
                  <a:lnTo>
                    <a:pt x="7" y="14"/>
                  </a:lnTo>
                  <a:lnTo>
                    <a:pt x="7" y="10"/>
                  </a:lnTo>
                  <a:lnTo>
                    <a:pt x="7" y="9"/>
                  </a:lnTo>
                  <a:lnTo>
                    <a:pt x="7" y="7"/>
                  </a:lnTo>
                  <a:lnTo>
                    <a:pt x="7" y="3"/>
                  </a:lnTo>
                  <a:lnTo>
                    <a:pt x="7" y="0"/>
                  </a:lnTo>
                  <a:lnTo>
                    <a:pt x="41" y="0"/>
                  </a:lnTo>
                  <a:lnTo>
                    <a:pt x="53" y="38"/>
                  </a:lnTo>
                  <a:lnTo>
                    <a:pt x="53" y="61"/>
                  </a:lnTo>
                  <a:lnTo>
                    <a:pt x="53" y="64"/>
                  </a:lnTo>
                  <a:lnTo>
                    <a:pt x="54" y="68"/>
                  </a:lnTo>
                  <a:lnTo>
                    <a:pt x="54" y="71"/>
                  </a:lnTo>
                  <a:lnTo>
                    <a:pt x="56" y="75"/>
                  </a:lnTo>
                  <a:lnTo>
                    <a:pt x="56" y="77"/>
                  </a:lnTo>
                  <a:lnTo>
                    <a:pt x="57" y="80"/>
                  </a:lnTo>
                  <a:lnTo>
                    <a:pt x="57" y="84"/>
                  </a:lnTo>
                  <a:lnTo>
                    <a:pt x="59" y="85"/>
                  </a:lnTo>
                  <a:lnTo>
                    <a:pt x="54" y="87"/>
                  </a:lnTo>
                  <a:lnTo>
                    <a:pt x="48" y="91"/>
                  </a:lnTo>
                  <a:lnTo>
                    <a:pt x="43" y="92"/>
                  </a:lnTo>
                  <a:lnTo>
                    <a:pt x="38" y="96"/>
                  </a:lnTo>
                  <a:lnTo>
                    <a:pt x="33" y="99"/>
                  </a:lnTo>
                  <a:lnTo>
                    <a:pt x="29" y="101"/>
                  </a:lnTo>
                  <a:lnTo>
                    <a:pt x="24" y="105"/>
                  </a:lnTo>
                  <a:lnTo>
                    <a:pt x="21" y="106"/>
                  </a:lnTo>
                  <a:lnTo>
                    <a:pt x="19" y="108"/>
                  </a:lnTo>
                  <a:lnTo>
                    <a:pt x="18" y="110"/>
                  </a:lnTo>
                  <a:lnTo>
                    <a:pt x="14" y="110"/>
                  </a:lnTo>
                  <a:lnTo>
                    <a:pt x="13" y="112"/>
                  </a:lnTo>
                  <a:lnTo>
                    <a:pt x="11" y="113"/>
                  </a:lnTo>
                  <a:lnTo>
                    <a:pt x="8" y="113"/>
                  </a:lnTo>
                  <a:lnTo>
                    <a:pt x="5" y="113"/>
                  </a:lnTo>
                  <a:lnTo>
                    <a:pt x="3" y="1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4" name="Freeform 542"/>
            <p:cNvSpPr>
              <a:spLocks/>
            </p:cNvSpPr>
            <p:nvPr/>
          </p:nvSpPr>
          <p:spPr bwMode="auto">
            <a:xfrm>
              <a:off x="4303109" y="3460857"/>
              <a:ext cx="353993" cy="327397"/>
            </a:xfrm>
            <a:custGeom>
              <a:avLst/>
              <a:gdLst/>
              <a:ahLst/>
              <a:cxnLst>
                <a:cxn ang="0">
                  <a:pos x="0" y="118"/>
                </a:cxn>
                <a:cxn ang="0">
                  <a:pos x="0" y="108"/>
                </a:cxn>
                <a:cxn ang="0">
                  <a:pos x="0" y="96"/>
                </a:cxn>
                <a:cxn ang="0">
                  <a:pos x="4" y="80"/>
                </a:cxn>
                <a:cxn ang="0">
                  <a:pos x="14" y="64"/>
                </a:cxn>
                <a:cxn ang="0">
                  <a:pos x="17" y="50"/>
                </a:cxn>
                <a:cxn ang="0">
                  <a:pos x="17" y="45"/>
                </a:cxn>
                <a:cxn ang="0">
                  <a:pos x="17" y="42"/>
                </a:cxn>
                <a:cxn ang="0">
                  <a:pos x="16" y="38"/>
                </a:cxn>
                <a:cxn ang="0">
                  <a:pos x="14" y="36"/>
                </a:cxn>
                <a:cxn ang="0">
                  <a:pos x="14" y="35"/>
                </a:cxn>
                <a:cxn ang="0">
                  <a:pos x="17" y="17"/>
                </a:cxn>
                <a:cxn ang="0">
                  <a:pos x="27" y="3"/>
                </a:cxn>
                <a:cxn ang="0">
                  <a:pos x="39" y="1"/>
                </a:cxn>
                <a:cxn ang="0">
                  <a:pos x="49" y="7"/>
                </a:cxn>
                <a:cxn ang="0">
                  <a:pos x="58" y="14"/>
                </a:cxn>
                <a:cxn ang="0">
                  <a:pos x="65" y="14"/>
                </a:cxn>
                <a:cxn ang="0">
                  <a:pos x="68" y="10"/>
                </a:cxn>
                <a:cxn ang="0">
                  <a:pos x="73" y="10"/>
                </a:cxn>
                <a:cxn ang="0">
                  <a:pos x="81" y="14"/>
                </a:cxn>
                <a:cxn ang="0">
                  <a:pos x="85" y="21"/>
                </a:cxn>
                <a:cxn ang="0">
                  <a:pos x="92" y="22"/>
                </a:cxn>
                <a:cxn ang="0">
                  <a:pos x="96" y="19"/>
                </a:cxn>
                <a:cxn ang="0">
                  <a:pos x="101" y="14"/>
                </a:cxn>
                <a:cxn ang="0">
                  <a:pos x="117" y="7"/>
                </a:cxn>
                <a:cxn ang="0">
                  <a:pos x="130" y="12"/>
                </a:cxn>
                <a:cxn ang="0">
                  <a:pos x="150" y="5"/>
                </a:cxn>
                <a:cxn ang="0">
                  <a:pos x="154" y="8"/>
                </a:cxn>
                <a:cxn ang="0">
                  <a:pos x="155" y="10"/>
                </a:cxn>
                <a:cxn ang="0">
                  <a:pos x="158" y="15"/>
                </a:cxn>
                <a:cxn ang="0">
                  <a:pos x="160" y="24"/>
                </a:cxn>
                <a:cxn ang="0">
                  <a:pos x="163" y="31"/>
                </a:cxn>
                <a:cxn ang="0">
                  <a:pos x="158" y="43"/>
                </a:cxn>
                <a:cxn ang="0">
                  <a:pos x="150" y="57"/>
                </a:cxn>
                <a:cxn ang="0">
                  <a:pos x="144" y="75"/>
                </a:cxn>
                <a:cxn ang="0">
                  <a:pos x="138" y="90"/>
                </a:cxn>
                <a:cxn ang="0">
                  <a:pos x="133" y="104"/>
                </a:cxn>
                <a:cxn ang="0">
                  <a:pos x="128" y="118"/>
                </a:cxn>
                <a:cxn ang="0">
                  <a:pos x="125" y="124"/>
                </a:cxn>
                <a:cxn ang="0">
                  <a:pos x="122" y="129"/>
                </a:cxn>
                <a:cxn ang="0">
                  <a:pos x="117" y="127"/>
                </a:cxn>
                <a:cxn ang="0">
                  <a:pos x="111" y="124"/>
                </a:cxn>
                <a:cxn ang="0">
                  <a:pos x="106" y="122"/>
                </a:cxn>
                <a:cxn ang="0">
                  <a:pos x="92" y="131"/>
                </a:cxn>
                <a:cxn ang="0">
                  <a:pos x="85" y="150"/>
                </a:cxn>
                <a:cxn ang="0">
                  <a:pos x="55" y="159"/>
                </a:cxn>
                <a:cxn ang="0">
                  <a:pos x="52" y="160"/>
                </a:cxn>
                <a:cxn ang="0">
                  <a:pos x="46" y="159"/>
                </a:cxn>
                <a:cxn ang="0">
                  <a:pos x="41" y="159"/>
                </a:cxn>
                <a:cxn ang="0">
                  <a:pos x="31" y="152"/>
                </a:cxn>
                <a:cxn ang="0">
                  <a:pos x="27" y="139"/>
                </a:cxn>
                <a:cxn ang="0">
                  <a:pos x="20" y="132"/>
                </a:cxn>
                <a:cxn ang="0">
                  <a:pos x="14" y="127"/>
                </a:cxn>
                <a:cxn ang="0">
                  <a:pos x="0" y="129"/>
                </a:cxn>
              </a:cxnLst>
              <a:rect l="0" t="0" r="r" b="b"/>
              <a:pathLst>
                <a:path w="163" h="160">
                  <a:moveTo>
                    <a:pt x="0" y="129"/>
                  </a:moveTo>
                  <a:lnTo>
                    <a:pt x="0" y="124"/>
                  </a:lnTo>
                  <a:lnTo>
                    <a:pt x="0" y="118"/>
                  </a:lnTo>
                  <a:lnTo>
                    <a:pt x="0" y="115"/>
                  </a:lnTo>
                  <a:lnTo>
                    <a:pt x="0" y="111"/>
                  </a:lnTo>
                  <a:lnTo>
                    <a:pt x="0" y="108"/>
                  </a:lnTo>
                  <a:lnTo>
                    <a:pt x="0" y="104"/>
                  </a:lnTo>
                  <a:lnTo>
                    <a:pt x="0" y="101"/>
                  </a:lnTo>
                  <a:lnTo>
                    <a:pt x="0" y="96"/>
                  </a:lnTo>
                  <a:lnTo>
                    <a:pt x="0" y="89"/>
                  </a:lnTo>
                  <a:lnTo>
                    <a:pt x="3" y="83"/>
                  </a:lnTo>
                  <a:lnTo>
                    <a:pt x="4" y="80"/>
                  </a:lnTo>
                  <a:lnTo>
                    <a:pt x="8" y="75"/>
                  </a:lnTo>
                  <a:lnTo>
                    <a:pt x="11" y="70"/>
                  </a:lnTo>
                  <a:lnTo>
                    <a:pt x="14" y="64"/>
                  </a:lnTo>
                  <a:lnTo>
                    <a:pt x="16" y="59"/>
                  </a:lnTo>
                  <a:lnTo>
                    <a:pt x="17" y="52"/>
                  </a:lnTo>
                  <a:lnTo>
                    <a:pt x="17" y="50"/>
                  </a:lnTo>
                  <a:lnTo>
                    <a:pt x="17" y="49"/>
                  </a:lnTo>
                  <a:lnTo>
                    <a:pt x="17" y="47"/>
                  </a:lnTo>
                  <a:lnTo>
                    <a:pt x="17" y="45"/>
                  </a:lnTo>
                  <a:lnTo>
                    <a:pt x="17" y="43"/>
                  </a:lnTo>
                  <a:lnTo>
                    <a:pt x="17" y="43"/>
                  </a:lnTo>
                  <a:lnTo>
                    <a:pt x="17" y="42"/>
                  </a:lnTo>
                  <a:lnTo>
                    <a:pt x="17" y="40"/>
                  </a:lnTo>
                  <a:lnTo>
                    <a:pt x="17" y="38"/>
                  </a:lnTo>
                  <a:lnTo>
                    <a:pt x="16" y="38"/>
                  </a:lnTo>
                  <a:lnTo>
                    <a:pt x="16" y="38"/>
                  </a:lnTo>
                  <a:lnTo>
                    <a:pt x="16" y="36"/>
                  </a:lnTo>
                  <a:lnTo>
                    <a:pt x="14" y="36"/>
                  </a:lnTo>
                  <a:lnTo>
                    <a:pt x="14" y="35"/>
                  </a:lnTo>
                  <a:lnTo>
                    <a:pt x="14" y="35"/>
                  </a:lnTo>
                  <a:lnTo>
                    <a:pt x="14" y="35"/>
                  </a:lnTo>
                  <a:lnTo>
                    <a:pt x="14" y="29"/>
                  </a:lnTo>
                  <a:lnTo>
                    <a:pt x="16" y="22"/>
                  </a:lnTo>
                  <a:lnTo>
                    <a:pt x="17" y="17"/>
                  </a:lnTo>
                  <a:lnTo>
                    <a:pt x="20" y="12"/>
                  </a:lnTo>
                  <a:lnTo>
                    <a:pt x="23" y="8"/>
                  </a:lnTo>
                  <a:lnTo>
                    <a:pt x="27" y="3"/>
                  </a:lnTo>
                  <a:lnTo>
                    <a:pt x="31" y="1"/>
                  </a:lnTo>
                  <a:lnTo>
                    <a:pt x="35" y="0"/>
                  </a:lnTo>
                  <a:lnTo>
                    <a:pt x="39" y="1"/>
                  </a:lnTo>
                  <a:lnTo>
                    <a:pt x="44" y="3"/>
                  </a:lnTo>
                  <a:lnTo>
                    <a:pt x="47" y="5"/>
                  </a:lnTo>
                  <a:lnTo>
                    <a:pt x="49" y="7"/>
                  </a:lnTo>
                  <a:lnTo>
                    <a:pt x="52" y="10"/>
                  </a:lnTo>
                  <a:lnTo>
                    <a:pt x="55" y="12"/>
                  </a:lnTo>
                  <a:lnTo>
                    <a:pt x="58" y="14"/>
                  </a:lnTo>
                  <a:lnTo>
                    <a:pt x="62" y="14"/>
                  </a:lnTo>
                  <a:lnTo>
                    <a:pt x="63" y="14"/>
                  </a:lnTo>
                  <a:lnTo>
                    <a:pt x="65" y="14"/>
                  </a:lnTo>
                  <a:lnTo>
                    <a:pt x="66" y="12"/>
                  </a:lnTo>
                  <a:lnTo>
                    <a:pt x="68" y="12"/>
                  </a:lnTo>
                  <a:lnTo>
                    <a:pt x="68" y="10"/>
                  </a:lnTo>
                  <a:lnTo>
                    <a:pt x="69" y="10"/>
                  </a:lnTo>
                  <a:lnTo>
                    <a:pt x="71" y="10"/>
                  </a:lnTo>
                  <a:lnTo>
                    <a:pt x="73" y="10"/>
                  </a:lnTo>
                  <a:lnTo>
                    <a:pt x="76" y="10"/>
                  </a:lnTo>
                  <a:lnTo>
                    <a:pt x="79" y="12"/>
                  </a:lnTo>
                  <a:lnTo>
                    <a:pt x="81" y="14"/>
                  </a:lnTo>
                  <a:lnTo>
                    <a:pt x="82" y="17"/>
                  </a:lnTo>
                  <a:lnTo>
                    <a:pt x="84" y="19"/>
                  </a:lnTo>
                  <a:lnTo>
                    <a:pt x="85" y="21"/>
                  </a:lnTo>
                  <a:lnTo>
                    <a:pt x="87" y="22"/>
                  </a:lnTo>
                  <a:lnTo>
                    <a:pt x="88" y="22"/>
                  </a:lnTo>
                  <a:lnTo>
                    <a:pt x="92" y="22"/>
                  </a:lnTo>
                  <a:lnTo>
                    <a:pt x="93" y="22"/>
                  </a:lnTo>
                  <a:lnTo>
                    <a:pt x="95" y="21"/>
                  </a:lnTo>
                  <a:lnTo>
                    <a:pt x="96" y="19"/>
                  </a:lnTo>
                  <a:lnTo>
                    <a:pt x="98" y="17"/>
                  </a:lnTo>
                  <a:lnTo>
                    <a:pt x="98" y="15"/>
                  </a:lnTo>
                  <a:lnTo>
                    <a:pt x="101" y="14"/>
                  </a:lnTo>
                  <a:lnTo>
                    <a:pt x="103" y="12"/>
                  </a:lnTo>
                  <a:lnTo>
                    <a:pt x="111" y="7"/>
                  </a:lnTo>
                  <a:lnTo>
                    <a:pt x="117" y="7"/>
                  </a:lnTo>
                  <a:lnTo>
                    <a:pt x="122" y="8"/>
                  </a:lnTo>
                  <a:lnTo>
                    <a:pt x="125" y="10"/>
                  </a:lnTo>
                  <a:lnTo>
                    <a:pt x="130" y="12"/>
                  </a:lnTo>
                  <a:lnTo>
                    <a:pt x="134" y="14"/>
                  </a:lnTo>
                  <a:lnTo>
                    <a:pt x="141" y="10"/>
                  </a:lnTo>
                  <a:lnTo>
                    <a:pt x="150" y="5"/>
                  </a:lnTo>
                  <a:lnTo>
                    <a:pt x="152" y="5"/>
                  </a:lnTo>
                  <a:lnTo>
                    <a:pt x="152" y="7"/>
                  </a:lnTo>
                  <a:lnTo>
                    <a:pt x="154" y="8"/>
                  </a:lnTo>
                  <a:lnTo>
                    <a:pt x="154" y="8"/>
                  </a:lnTo>
                  <a:lnTo>
                    <a:pt x="155" y="10"/>
                  </a:lnTo>
                  <a:lnTo>
                    <a:pt x="155" y="10"/>
                  </a:lnTo>
                  <a:lnTo>
                    <a:pt x="157" y="10"/>
                  </a:lnTo>
                  <a:lnTo>
                    <a:pt x="157" y="12"/>
                  </a:lnTo>
                  <a:lnTo>
                    <a:pt x="158" y="15"/>
                  </a:lnTo>
                  <a:lnTo>
                    <a:pt x="158" y="17"/>
                  </a:lnTo>
                  <a:lnTo>
                    <a:pt x="158" y="21"/>
                  </a:lnTo>
                  <a:lnTo>
                    <a:pt x="160" y="24"/>
                  </a:lnTo>
                  <a:lnTo>
                    <a:pt x="160" y="26"/>
                  </a:lnTo>
                  <a:lnTo>
                    <a:pt x="161" y="29"/>
                  </a:lnTo>
                  <a:lnTo>
                    <a:pt x="163" y="31"/>
                  </a:lnTo>
                  <a:lnTo>
                    <a:pt x="163" y="35"/>
                  </a:lnTo>
                  <a:lnTo>
                    <a:pt x="160" y="38"/>
                  </a:lnTo>
                  <a:lnTo>
                    <a:pt x="158" y="43"/>
                  </a:lnTo>
                  <a:lnTo>
                    <a:pt x="155" y="49"/>
                  </a:lnTo>
                  <a:lnTo>
                    <a:pt x="152" y="52"/>
                  </a:lnTo>
                  <a:lnTo>
                    <a:pt x="150" y="57"/>
                  </a:lnTo>
                  <a:lnTo>
                    <a:pt x="147" y="63"/>
                  </a:lnTo>
                  <a:lnTo>
                    <a:pt x="146" y="68"/>
                  </a:lnTo>
                  <a:lnTo>
                    <a:pt x="144" y="75"/>
                  </a:lnTo>
                  <a:lnTo>
                    <a:pt x="141" y="80"/>
                  </a:lnTo>
                  <a:lnTo>
                    <a:pt x="139" y="85"/>
                  </a:lnTo>
                  <a:lnTo>
                    <a:pt x="138" y="90"/>
                  </a:lnTo>
                  <a:lnTo>
                    <a:pt x="136" y="96"/>
                  </a:lnTo>
                  <a:lnTo>
                    <a:pt x="134" y="99"/>
                  </a:lnTo>
                  <a:lnTo>
                    <a:pt x="133" y="104"/>
                  </a:lnTo>
                  <a:lnTo>
                    <a:pt x="131" y="111"/>
                  </a:lnTo>
                  <a:lnTo>
                    <a:pt x="128" y="118"/>
                  </a:lnTo>
                  <a:lnTo>
                    <a:pt x="128" y="118"/>
                  </a:lnTo>
                  <a:lnTo>
                    <a:pt x="127" y="120"/>
                  </a:lnTo>
                  <a:lnTo>
                    <a:pt x="127" y="122"/>
                  </a:lnTo>
                  <a:lnTo>
                    <a:pt x="125" y="124"/>
                  </a:lnTo>
                  <a:lnTo>
                    <a:pt x="123" y="125"/>
                  </a:lnTo>
                  <a:lnTo>
                    <a:pt x="122" y="127"/>
                  </a:lnTo>
                  <a:lnTo>
                    <a:pt x="122" y="129"/>
                  </a:lnTo>
                  <a:lnTo>
                    <a:pt x="122" y="129"/>
                  </a:lnTo>
                  <a:lnTo>
                    <a:pt x="119" y="129"/>
                  </a:lnTo>
                  <a:lnTo>
                    <a:pt x="117" y="127"/>
                  </a:lnTo>
                  <a:lnTo>
                    <a:pt x="115" y="127"/>
                  </a:lnTo>
                  <a:lnTo>
                    <a:pt x="114" y="125"/>
                  </a:lnTo>
                  <a:lnTo>
                    <a:pt x="111" y="124"/>
                  </a:lnTo>
                  <a:lnTo>
                    <a:pt x="109" y="122"/>
                  </a:lnTo>
                  <a:lnTo>
                    <a:pt x="108" y="122"/>
                  </a:lnTo>
                  <a:lnTo>
                    <a:pt x="106" y="122"/>
                  </a:lnTo>
                  <a:lnTo>
                    <a:pt x="100" y="122"/>
                  </a:lnTo>
                  <a:lnTo>
                    <a:pt x="95" y="125"/>
                  </a:lnTo>
                  <a:lnTo>
                    <a:pt x="92" y="131"/>
                  </a:lnTo>
                  <a:lnTo>
                    <a:pt x="90" y="138"/>
                  </a:lnTo>
                  <a:lnTo>
                    <a:pt x="87" y="143"/>
                  </a:lnTo>
                  <a:lnTo>
                    <a:pt x="85" y="150"/>
                  </a:lnTo>
                  <a:lnTo>
                    <a:pt x="84" y="155"/>
                  </a:lnTo>
                  <a:lnTo>
                    <a:pt x="81" y="160"/>
                  </a:lnTo>
                  <a:lnTo>
                    <a:pt x="55" y="159"/>
                  </a:lnTo>
                  <a:lnTo>
                    <a:pt x="55" y="160"/>
                  </a:lnTo>
                  <a:lnTo>
                    <a:pt x="54" y="160"/>
                  </a:lnTo>
                  <a:lnTo>
                    <a:pt x="52" y="160"/>
                  </a:lnTo>
                  <a:lnTo>
                    <a:pt x="49" y="160"/>
                  </a:lnTo>
                  <a:lnTo>
                    <a:pt x="47" y="160"/>
                  </a:lnTo>
                  <a:lnTo>
                    <a:pt x="46" y="159"/>
                  </a:lnTo>
                  <a:lnTo>
                    <a:pt x="44" y="159"/>
                  </a:lnTo>
                  <a:lnTo>
                    <a:pt x="44" y="159"/>
                  </a:lnTo>
                  <a:lnTo>
                    <a:pt x="41" y="159"/>
                  </a:lnTo>
                  <a:lnTo>
                    <a:pt x="38" y="157"/>
                  </a:lnTo>
                  <a:lnTo>
                    <a:pt x="35" y="155"/>
                  </a:lnTo>
                  <a:lnTo>
                    <a:pt x="31" y="152"/>
                  </a:lnTo>
                  <a:lnTo>
                    <a:pt x="30" y="148"/>
                  </a:lnTo>
                  <a:lnTo>
                    <a:pt x="28" y="145"/>
                  </a:lnTo>
                  <a:lnTo>
                    <a:pt x="27" y="139"/>
                  </a:lnTo>
                  <a:lnTo>
                    <a:pt x="27" y="134"/>
                  </a:lnTo>
                  <a:lnTo>
                    <a:pt x="23" y="134"/>
                  </a:lnTo>
                  <a:lnTo>
                    <a:pt x="20" y="132"/>
                  </a:lnTo>
                  <a:lnTo>
                    <a:pt x="19" y="131"/>
                  </a:lnTo>
                  <a:lnTo>
                    <a:pt x="17" y="129"/>
                  </a:lnTo>
                  <a:lnTo>
                    <a:pt x="14" y="127"/>
                  </a:lnTo>
                  <a:lnTo>
                    <a:pt x="11" y="125"/>
                  </a:lnTo>
                  <a:lnTo>
                    <a:pt x="6" y="127"/>
                  </a:lnTo>
                  <a:lnTo>
                    <a:pt x="0" y="12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5" name="Freeform 543"/>
            <p:cNvSpPr>
              <a:spLocks/>
            </p:cNvSpPr>
            <p:nvPr/>
          </p:nvSpPr>
          <p:spPr bwMode="auto">
            <a:xfrm>
              <a:off x="4873533" y="3128262"/>
              <a:ext cx="498892" cy="696369"/>
            </a:xfrm>
            <a:custGeom>
              <a:avLst/>
              <a:gdLst/>
              <a:ahLst/>
              <a:cxnLst>
                <a:cxn ang="0">
                  <a:pos x="178" y="5"/>
                </a:cxn>
                <a:cxn ang="0">
                  <a:pos x="182" y="0"/>
                </a:cxn>
                <a:cxn ang="0">
                  <a:pos x="187" y="6"/>
                </a:cxn>
                <a:cxn ang="0">
                  <a:pos x="193" y="8"/>
                </a:cxn>
                <a:cxn ang="0">
                  <a:pos x="197" y="12"/>
                </a:cxn>
                <a:cxn ang="0">
                  <a:pos x="200" y="15"/>
                </a:cxn>
                <a:cxn ang="0">
                  <a:pos x="203" y="24"/>
                </a:cxn>
                <a:cxn ang="0">
                  <a:pos x="205" y="33"/>
                </a:cxn>
                <a:cxn ang="0">
                  <a:pos x="206" y="57"/>
                </a:cxn>
                <a:cxn ang="0">
                  <a:pos x="220" y="81"/>
                </a:cxn>
                <a:cxn ang="0">
                  <a:pos x="219" y="97"/>
                </a:cxn>
                <a:cxn ang="0">
                  <a:pos x="206" y="120"/>
                </a:cxn>
                <a:cxn ang="0">
                  <a:pos x="197" y="183"/>
                </a:cxn>
                <a:cxn ang="0">
                  <a:pos x="189" y="195"/>
                </a:cxn>
                <a:cxn ang="0">
                  <a:pos x="185" y="207"/>
                </a:cxn>
                <a:cxn ang="0">
                  <a:pos x="178" y="225"/>
                </a:cxn>
                <a:cxn ang="0">
                  <a:pos x="166" y="254"/>
                </a:cxn>
                <a:cxn ang="0">
                  <a:pos x="163" y="268"/>
                </a:cxn>
                <a:cxn ang="0">
                  <a:pos x="173" y="273"/>
                </a:cxn>
                <a:cxn ang="0">
                  <a:pos x="181" y="279"/>
                </a:cxn>
                <a:cxn ang="0">
                  <a:pos x="184" y="291"/>
                </a:cxn>
                <a:cxn ang="0">
                  <a:pos x="190" y="303"/>
                </a:cxn>
                <a:cxn ang="0">
                  <a:pos x="198" y="310"/>
                </a:cxn>
                <a:cxn ang="0">
                  <a:pos x="197" y="317"/>
                </a:cxn>
                <a:cxn ang="0">
                  <a:pos x="190" y="322"/>
                </a:cxn>
                <a:cxn ang="0">
                  <a:pos x="179" y="322"/>
                </a:cxn>
                <a:cxn ang="0">
                  <a:pos x="174" y="324"/>
                </a:cxn>
                <a:cxn ang="0">
                  <a:pos x="174" y="327"/>
                </a:cxn>
                <a:cxn ang="0">
                  <a:pos x="173" y="331"/>
                </a:cxn>
                <a:cxn ang="0">
                  <a:pos x="165" y="336"/>
                </a:cxn>
                <a:cxn ang="0">
                  <a:pos x="154" y="338"/>
                </a:cxn>
                <a:cxn ang="0">
                  <a:pos x="138" y="340"/>
                </a:cxn>
                <a:cxn ang="0">
                  <a:pos x="127" y="336"/>
                </a:cxn>
                <a:cxn ang="0">
                  <a:pos x="117" y="326"/>
                </a:cxn>
                <a:cxn ang="0">
                  <a:pos x="100" y="326"/>
                </a:cxn>
                <a:cxn ang="0">
                  <a:pos x="74" y="321"/>
                </a:cxn>
                <a:cxn ang="0">
                  <a:pos x="73" y="307"/>
                </a:cxn>
                <a:cxn ang="0">
                  <a:pos x="57" y="286"/>
                </a:cxn>
                <a:cxn ang="0">
                  <a:pos x="48" y="263"/>
                </a:cxn>
                <a:cxn ang="0">
                  <a:pos x="33" y="254"/>
                </a:cxn>
                <a:cxn ang="0">
                  <a:pos x="27" y="232"/>
                </a:cxn>
                <a:cxn ang="0">
                  <a:pos x="22" y="223"/>
                </a:cxn>
                <a:cxn ang="0">
                  <a:pos x="16" y="214"/>
                </a:cxn>
                <a:cxn ang="0">
                  <a:pos x="9" y="193"/>
                </a:cxn>
                <a:cxn ang="0">
                  <a:pos x="0" y="177"/>
                </a:cxn>
                <a:cxn ang="0">
                  <a:pos x="6" y="165"/>
                </a:cxn>
                <a:cxn ang="0">
                  <a:pos x="8" y="151"/>
                </a:cxn>
                <a:cxn ang="0">
                  <a:pos x="17" y="136"/>
                </a:cxn>
                <a:cxn ang="0">
                  <a:pos x="28" y="127"/>
                </a:cxn>
                <a:cxn ang="0">
                  <a:pos x="28" y="59"/>
                </a:cxn>
                <a:cxn ang="0">
                  <a:pos x="28" y="52"/>
                </a:cxn>
                <a:cxn ang="0">
                  <a:pos x="40" y="48"/>
                </a:cxn>
                <a:cxn ang="0">
                  <a:pos x="41" y="34"/>
                </a:cxn>
                <a:cxn ang="0">
                  <a:pos x="41" y="24"/>
                </a:cxn>
                <a:cxn ang="0">
                  <a:pos x="41" y="19"/>
                </a:cxn>
                <a:cxn ang="0">
                  <a:pos x="166" y="20"/>
                </a:cxn>
                <a:cxn ang="0">
                  <a:pos x="173" y="10"/>
                </a:cxn>
              </a:cxnLst>
              <a:rect l="0" t="0" r="r" b="b"/>
              <a:pathLst>
                <a:path w="230" h="340">
                  <a:moveTo>
                    <a:pt x="174" y="8"/>
                  </a:moveTo>
                  <a:lnTo>
                    <a:pt x="174" y="8"/>
                  </a:lnTo>
                  <a:lnTo>
                    <a:pt x="176" y="6"/>
                  </a:lnTo>
                  <a:lnTo>
                    <a:pt x="178" y="5"/>
                  </a:lnTo>
                  <a:lnTo>
                    <a:pt x="179" y="3"/>
                  </a:lnTo>
                  <a:lnTo>
                    <a:pt x="181" y="1"/>
                  </a:lnTo>
                  <a:lnTo>
                    <a:pt x="182" y="0"/>
                  </a:lnTo>
                  <a:lnTo>
                    <a:pt x="182" y="0"/>
                  </a:lnTo>
                  <a:lnTo>
                    <a:pt x="182" y="0"/>
                  </a:lnTo>
                  <a:lnTo>
                    <a:pt x="185" y="1"/>
                  </a:lnTo>
                  <a:lnTo>
                    <a:pt x="185" y="5"/>
                  </a:lnTo>
                  <a:lnTo>
                    <a:pt x="187" y="6"/>
                  </a:lnTo>
                  <a:lnTo>
                    <a:pt x="189" y="6"/>
                  </a:lnTo>
                  <a:lnTo>
                    <a:pt x="190" y="8"/>
                  </a:lnTo>
                  <a:lnTo>
                    <a:pt x="192" y="8"/>
                  </a:lnTo>
                  <a:lnTo>
                    <a:pt x="193" y="8"/>
                  </a:lnTo>
                  <a:lnTo>
                    <a:pt x="197" y="8"/>
                  </a:lnTo>
                  <a:lnTo>
                    <a:pt x="197" y="10"/>
                  </a:lnTo>
                  <a:lnTo>
                    <a:pt x="197" y="12"/>
                  </a:lnTo>
                  <a:lnTo>
                    <a:pt x="197" y="12"/>
                  </a:lnTo>
                  <a:lnTo>
                    <a:pt x="198" y="13"/>
                  </a:lnTo>
                  <a:lnTo>
                    <a:pt x="198" y="13"/>
                  </a:lnTo>
                  <a:lnTo>
                    <a:pt x="198" y="15"/>
                  </a:lnTo>
                  <a:lnTo>
                    <a:pt x="200" y="15"/>
                  </a:lnTo>
                  <a:lnTo>
                    <a:pt x="200" y="15"/>
                  </a:lnTo>
                  <a:lnTo>
                    <a:pt x="201" y="19"/>
                  </a:lnTo>
                  <a:lnTo>
                    <a:pt x="201" y="20"/>
                  </a:lnTo>
                  <a:lnTo>
                    <a:pt x="203" y="24"/>
                  </a:lnTo>
                  <a:lnTo>
                    <a:pt x="203" y="26"/>
                  </a:lnTo>
                  <a:lnTo>
                    <a:pt x="205" y="27"/>
                  </a:lnTo>
                  <a:lnTo>
                    <a:pt x="205" y="29"/>
                  </a:lnTo>
                  <a:lnTo>
                    <a:pt x="205" y="33"/>
                  </a:lnTo>
                  <a:lnTo>
                    <a:pt x="205" y="34"/>
                  </a:lnTo>
                  <a:lnTo>
                    <a:pt x="205" y="41"/>
                  </a:lnTo>
                  <a:lnTo>
                    <a:pt x="205" y="50"/>
                  </a:lnTo>
                  <a:lnTo>
                    <a:pt x="206" y="57"/>
                  </a:lnTo>
                  <a:lnTo>
                    <a:pt x="208" y="62"/>
                  </a:lnTo>
                  <a:lnTo>
                    <a:pt x="209" y="69"/>
                  </a:lnTo>
                  <a:lnTo>
                    <a:pt x="214" y="75"/>
                  </a:lnTo>
                  <a:lnTo>
                    <a:pt x="220" y="81"/>
                  </a:lnTo>
                  <a:lnTo>
                    <a:pt x="230" y="87"/>
                  </a:lnTo>
                  <a:lnTo>
                    <a:pt x="227" y="90"/>
                  </a:lnTo>
                  <a:lnTo>
                    <a:pt x="224" y="94"/>
                  </a:lnTo>
                  <a:lnTo>
                    <a:pt x="219" y="97"/>
                  </a:lnTo>
                  <a:lnTo>
                    <a:pt x="214" y="102"/>
                  </a:lnTo>
                  <a:lnTo>
                    <a:pt x="211" y="108"/>
                  </a:lnTo>
                  <a:lnTo>
                    <a:pt x="209" y="115"/>
                  </a:lnTo>
                  <a:lnTo>
                    <a:pt x="206" y="120"/>
                  </a:lnTo>
                  <a:lnTo>
                    <a:pt x="206" y="127"/>
                  </a:lnTo>
                  <a:lnTo>
                    <a:pt x="201" y="177"/>
                  </a:lnTo>
                  <a:lnTo>
                    <a:pt x="200" y="181"/>
                  </a:lnTo>
                  <a:lnTo>
                    <a:pt x="197" y="183"/>
                  </a:lnTo>
                  <a:lnTo>
                    <a:pt x="195" y="186"/>
                  </a:lnTo>
                  <a:lnTo>
                    <a:pt x="192" y="188"/>
                  </a:lnTo>
                  <a:lnTo>
                    <a:pt x="190" y="191"/>
                  </a:lnTo>
                  <a:lnTo>
                    <a:pt x="189" y="195"/>
                  </a:lnTo>
                  <a:lnTo>
                    <a:pt x="187" y="200"/>
                  </a:lnTo>
                  <a:lnTo>
                    <a:pt x="187" y="207"/>
                  </a:lnTo>
                  <a:lnTo>
                    <a:pt x="185" y="207"/>
                  </a:lnTo>
                  <a:lnTo>
                    <a:pt x="185" y="207"/>
                  </a:lnTo>
                  <a:lnTo>
                    <a:pt x="184" y="209"/>
                  </a:lnTo>
                  <a:lnTo>
                    <a:pt x="182" y="211"/>
                  </a:lnTo>
                  <a:lnTo>
                    <a:pt x="179" y="216"/>
                  </a:lnTo>
                  <a:lnTo>
                    <a:pt x="178" y="225"/>
                  </a:lnTo>
                  <a:lnTo>
                    <a:pt x="176" y="237"/>
                  </a:lnTo>
                  <a:lnTo>
                    <a:pt x="174" y="252"/>
                  </a:lnTo>
                  <a:lnTo>
                    <a:pt x="170" y="252"/>
                  </a:lnTo>
                  <a:lnTo>
                    <a:pt x="166" y="254"/>
                  </a:lnTo>
                  <a:lnTo>
                    <a:pt x="163" y="258"/>
                  </a:lnTo>
                  <a:lnTo>
                    <a:pt x="162" y="261"/>
                  </a:lnTo>
                  <a:lnTo>
                    <a:pt x="162" y="265"/>
                  </a:lnTo>
                  <a:lnTo>
                    <a:pt x="163" y="268"/>
                  </a:lnTo>
                  <a:lnTo>
                    <a:pt x="165" y="270"/>
                  </a:lnTo>
                  <a:lnTo>
                    <a:pt x="170" y="268"/>
                  </a:lnTo>
                  <a:lnTo>
                    <a:pt x="171" y="272"/>
                  </a:lnTo>
                  <a:lnTo>
                    <a:pt x="173" y="273"/>
                  </a:lnTo>
                  <a:lnTo>
                    <a:pt x="174" y="273"/>
                  </a:lnTo>
                  <a:lnTo>
                    <a:pt x="178" y="275"/>
                  </a:lnTo>
                  <a:lnTo>
                    <a:pt x="179" y="277"/>
                  </a:lnTo>
                  <a:lnTo>
                    <a:pt x="181" y="279"/>
                  </a:lnTo>
                  <a:lnTo>
                    <a:pt x="182" y="282"/>
                  </a:lnTo>
                  <a:lnTo>
                    <a:pt x="182" y="286"/>
                  </a:lnTo>
                  <a:lnTo>
                    <a:pt x="184" y="289"/>
                  </a:lnTo>
                  <a:lnTo>
                    <a:pt x="184" y="291"/>
                  </a:lnTo>
                  <a:lnTo>
                    <a:pt x="185" y="294"/>
                  </a:lnTo>
                  <a:lnTo>
                    <a:pt x="187" y="298"/>
                  </a:lnTo>
                  <a:lnTo>
                    <a:pt x="189" y="301"/>
                  </a:lnTo>
                  <a:lnTo>
                    <a:pt x="190" y="303"/>
                  </a:lnTo>
                  <a:lnTo>
                    <a:pt x="193" y="305"/>
                  </a:lnTo>
                  <a:lnTo>
                    <a:pt x="197" y="307"/>
                  </a:lnTo>
                  <a:lnTo>
                    <a:pt x="198" y="308"/>
                  </a:lnTo>
                  <a:lnTo>
                    <a:pt x="198" y="310"/>
                  </a:lnTo>
                  <a:lnTo>
                    <a:pt x="200" y="312"/>
                  </a:lnTo>
                  <a:lnTo>
                    <a:pt x="198" y="314"/>
                  </a:lnTo>
                  <a:lnTo>
                    <a:pt x="198" y="315"/>
                  </a:lnTo>
                  <a:lnTo>
                    <a:pt x="197" y="317"/>
                  </a:lnTo>
                  <a:lnTo>
                    <a:pt x="197" y="319"/>
                  </a:lnTo>
                  <a:lnTo>
                    <a:pt x="195" y="322"/>
                  </a:lnTo>
                  <a:lnTo>
                    <a:pt x="192" y="322"/>
                  </a:lnTo>
                  <a:lnTo>
                    <a:pt x="190" y="322"/>
                  </a:lnTo>
                  <a:lnTo>
                    <a:pt x="187" y="322"/>
                  </a:lnTo>
                  <a:lnTo>
                    <a:pt x="185" y="322"/>
                  </a:lnTo>
                  <a:lnTo>
                    <a:pt x="182" y="322"/>
                  </a:lnTo>
                  <a:lnTo>
                    <a:pt x="179" y="322"/>
                  </a:lnTo>
                  <a:lnTo>
                    <a:pt x="178" y="322"/>
                  </a:lnTo>
                  <a:lnTo>
                    <a:pt x="174" y="322"/>
                  </a:lnTo>
                  <a:lnTo>
                    <a:pt x="174" y="324"/>
                  </a:lnTo>
                  <a:lnTo>
                    <a:pt x="174" y="324"/>
                  </a:lnTo>
                  <a:lnTo>
                    <a:pt x="174" y="326"/>
                  </a:lnTo>
                  <a:lnTo>
                    <a:pt x="174" y="326"/>
                  </a:lnTo>
                  <a:lnTo>
                    <a:pt x="174" y="327"/>
                  </a:lnTo>
                  <a:lnTo>
                    <a:pt x="174" y="327"/>
                  </a:lnTo>
                  <a:lnTo>
                    <a:pt x="174" y="329"/>
                  </a:lnTo>
                  <a:lnTo>
                    <a:pt x="174" y="329"/>
                  </a:lnTo>
                  <a:lnTo>
                    <a:pt x="174" y="331"/>
                  </a:lnTo>
                  <a:lnTo>
                    <a:pt x="173" y="331"/>
                  </a:lnTo>
                  <a:lnTo>
                    <a:pt x="171" y="333"/>
                  </a:lnTo>
                  <a:lnTo>
                    <a:pt x="170" y="334"/>
                  </a:lnTo>
                  <a:lnTo>
                    <a:pt x="168" y="334"/>
                  </a:lnTo>
                  <a:lnTo>
                    <a:pt x="165" y="336"/>
                  </a:lnTo>
                  <a:lnTo>
                    <a:pt x="162" y="336"/>
                  </a:lnTo>
                  <a:lnTo>
                    <a:pt x="160" y="338"/>
                  </a:lnTo>
                  <a:lnTo>
                    <a:pt x="157" y="338"/>
                  </a:lnTo>
                  <a:lnTo>
                    <a:pt x="154" y="338"/>
                  </a:lnTo>
                  <a:lnTo>
                    <a:pt x="151" y="338"/>
                  </a:lnTo>
                  <a:lnTo>
                    <a:pt x="147" y="340"/>
                  </a:lnTo>
                  <a:lnTo>
                    <a:pt x="143" y="340"/>
                  </a:lnTo>
                  <a:lnTo>
                    <a:pt x="138" y="340"/>
                  </a:lnTo>
                  <a:lnTo>
                    <a:pt x="135" y="340"/>
                  </a:lnTo>
                  <a:lnTo>
                    <a:pt x="130" y="340"/>
                  </a:lnTo>
                  <a:lnTo>
                    <a:pt x="130" y="338"/>
                  </a:lnTo>
                  <a:lnTo>
                    <a:pt x="127" y="336"/>
                  </a:lnTo>
                  <a:lnTo>
                    <a:pt x="125" y="333"/>
                  </a:lnTo>
                  <a:lnTo>
                    <a:pt x="124" y="331"/>
                  </a:lnTo>
                  <a:lnTo>
                    <a:pt x="120" y="327"/>
                  </a:lnTo>
                  <a:lnTo>
                    <a:pt x="117" y="326"/>
                  </a:lnTo>
                  <a:lnTo>
                    <a:pt x="116" y="324"/>
                  </a:lnTo>
                  <a:lnTo>
                    <a:pt x="113" y="324"/>
                  </a:lnTo>
                  <a:lnTo>
                    <a:pt x="108" y="324"/>
                  </a:lnTo>
                  <a:lnTo>
                    <a:pt x="100" y="326"/>
                  </a:lnTo>
                  <a:lnTo>
                    <a:pt x="94" y="326"/>
                  </a:lnTo>
                  <a:lnTo>
                    <a:pt x="86" y="324"/>
                  </a:lnTo>
                  <a:lnTo>
                    <a:pt x="79" y="322"/>
                  </a:lnTo>
                  <a:lnTo>
                    <a:pt x="74" y="321"/>
                  </a:lnTo>
                  <a:lnTo>
                    <a:pt x="73" y="317"/>
                  </a:lnTo>
                  <a:lnTo>
                    <a:pt x="71" y="314"/>
                  </a:lnTo>
                  <a:lnTo>
                    <a:pt x="71" y="310"/>
                  </a:lnTo>
                  <a:lnTo>
                    <a:pt x="73" y="307"/>
                  </a:lnTo>
                  <a:lnTo>
                    <a:pt x="70" y="300"/>
                  </a:lnTo>
                  <a:lnTo>
                    <a:pt x="65" y="294"/>
                  </a:lnTo>
                  <a:lnTo>
                    <a:pt x="60" y="291"/>
                  </a:lnTo>
                  <a:lnTo>
                    <a:pt x="57" y="286"/>
                  </a:lnTo>
                  <a:lnTo>
                    <a:pt x="54" y="280"/>
                  </a:lnTo>
                  <a:lnTo>
                    <a:pt x="51" y="275"/>
                  </a:lnTo>
                  <a:lnTo>
                    <a:pt x="49" y="270"/>
                  </a:lnTo>
                  <a:lnTo>
                    <a:pt x="48" y="263"/>
                  </a:lnTo>
                  <a:lnTo>
                    <a:pt x="43" y="263"/>
                  </a:lnTo>
                  <a:lnTo>
                    <a:pt x="38" y="261"/>
                  </a:lnTo>
                  <a:lnTo>
                    <a:pt x="35" y="258"/>
                  </a:lnTo>
                  <a:lnTo>
                    <a:pt x="33" y="254"/>
                  </a:lnTo>
                  <a:lnTo>
                    <a:pt x="32" y="249"/>
                  </a:lnTo>
                  <a:lnTo>
                    <a:pt x="30" y="244"/>
                  </a:lnTo>
                  <a:lnTo>
                    <a:pt x="28" y="237"/>
                  </a:lnTo>
                  <a:lnTo>
                    <a:pt x="27" y="232"/>
                  </a:lnTo>
                  <a:lnTo>
                    <a:pt x="27" y="228"/>
                  </a:lnTo>
                  <a:lnTo>
                    <a:pt x="25" y="226"/>
                  </a:lnTo>
                  <a:lnTo>
                    <a:pt x="24" y="225"/>
                  </a:lnTo>
                  <a:lnTo>
                    <a:pt x="22" y="223"/>
                  </a:lnTo>
                  <a:lnTo>
                    <a:pt x="19" y="221"/>
                  </a:lnTo>
                  <a:lnTo>
                    <a:pt x="17" y="219"/>
                  </a:lnTo>
                  <a:lnTo>
                    <a:pt x="16" y="218"/>
                  </a:lnTo>
                  <a:lnTo>
                    <a:pt x="16" y="214"/>
                  </a:lnTo>
                  <a:lnTo>
                    <a:pt x="14" y="209"/>
                  </a:lnTo>
                  <a:lnTo>
                    <a:pt x="13" y="204"/>
                  </a:lnTo>
                  <a:lnTo>
                    <a:pt x="11" y="198"/>
                  </a:lnTo>
                  <a:lnTo>
                    <a:pt x="9" y="193"/>
                  </a:lnTo>
                  <a:lnTo>
                    <a:pt x="8" y="190"/>
                  </a:lnTo>
                  <a:lnTo>
                    <a:pt x="6" y="184"/>
                  </a:lnTo>
                  <a:lnTo>
                    <a:pt x="3" y="181"/>
                  </a:lnTo>
                  <a:lnTo>
                    <a:pt x="0" y="177"/>
                  </a:lnTo>
                  <a:lnTo>
                    <a:pt x="3" y="174"/>
                  </a:lnTo>
                  <a:lnTo>
                    <a:pt x="5" y="172"/>
                  </a:lnTo>
                  <a:lnTo>
                    <a:pt x="5" y="169"/>
                  </a:lnTo>
                  <a:lnTo>
                    <a:pt x="6" y="165"/>
                  </a:lnTo>
                  <a:lnTo>
                    <a:pt x="6" y="162"/>
                  </a:lnTo>
                  <a:lnTo>
                    <a:pt x="6" y="158"/>
                  </a:lnTo>
                  <a:lnTo>
                    <a:pt x="6" y="155"/>
                  </a:lnTo>
                  <a:lnTo>
                    <a:pt x="8" y="151"/>
                  </a:lnTo>
                  <a:lnTo>
                    <a:pt x="9" y="146"/>
                  </a:lnTo>
                  <a:lnTo>
                    <a:pt x="11" y="143"/>
                  </a:lnTo>
                  <a:lnTo>
                    <a:pt x="14" y="139"/>
                  </a:lnTo>
                  <a:lnTo>
                    <a:pt x="17" y="136"/>
                  </a:lnTo>
                  <a:lnTo>
                    <a:pt x="21" y="134"/>
                  </a:lnTo>
                  <a:lnTo>
                    <a:pt x="24" y="130"/>
                  </a:lnTo>
                  <a:lnTo>
                    <a:pt x="27" y="129"/>
                  </a:lnTo>
                  <a:lnTo>
                    <a:pt x="28" y="127"/>
                  </a:lnTo>
                  <a:lnTo>
                    <a:pt x="28" y="64"/>
                  </a:lnTo>
                  <a:lnTo>
                    <a:pt x="28" y="62"/>
                  </a:lnTo>
                  <a:lnTo>
                    <a:pt x="28" y="61"/>
                  </a:lnTo>
                  <a:lnTo>
                    <a:pt x="28" y="59"/>
                  </a:lnTo>
                  <a:lnTo>
                    <a:pt x="28" y="57"/>
                  </a:lnTo>
                  <a:lnTo>
                    <a:pt x="28" y="55"/>
                  </a:lnTo>
                  <a:lnTo>
                    <a:pt x="28" y="54"/>
                  </a:lnTo>
                  <a:lnTo>
                    <a:pt x="28" y="52"/>
                  </a:lnTo>
                  <a:lnTo>
                    <a:pt x="28" y="50"/>
                  </a:lnTo>
                  <a:lnTo>
                    <a:pt x="33" y="52"/>
                  </a:lnTo>
                  <a:lnTo>
                    <a:pt x="36" y="50"/>
                  </a:lnTo>
                  <a:lnTo>
                    <a:pt x="40" y="48"/>
                  </a:lnTo>
                  <a:lnTo>
                    <a:pt x="40" y="47"/>
                  </a:lnTo>
                  <a:lnTo>
                    <a:pt x="41" y="43"/>
                  </a:lnTo>
                  <a:lnTo>
                    <a:pt x="41" y="40"/>
                  </a:lnTo>
                  <a:lnTo>
                    <a:pt x="41" y="34"/>
                  </a:lnTo>
                  <a:lnTo>
                    <a:pt x="41" y="31"/>
                  </a:lnTo>
                  <a:lnTo>
                    <a:pt x="41" y="27"/>
                  </a:lnTo>
                  <a:lnTo>
                    <a:pt x="41" y="26"/>
                  </a:lnTo>
                  <a:lnTo>
                    <a:pt x="41" y="24"/>
                  </a:lnTo>
                  <a:lnTo>
                    <a:pt x="41" y="22"/>
                  </a:lnTo>
                  <a:lnTo>
                    <a:pt x="41" y="20"/>
                  </a:lnTo>
                  <a:lnTo>
                    <a:pt x="41" y="20"/>
                  </a:lnTo>
                  <a:lnTo>
                    <a:pt x="41" y="19"/>
                  </a:lnTo>
                  <a:lnTo>
                    <a:pt x="41" y="17"/>
                  </a:lnTo>
                  <a:lnTo>
                    <a:pt x="163" y="20"/>
                  </a:lnTo>
                  <a:lnTo>
                    <a:pt x="165" y="20"/>
                  </a:lnTo>
                  <a:lnTo>
                    <a:pt x="166" y="20"/>
                  </a:lnTo>
                  <a:lnTo>
                    <a:pt x="168" y="19"/>
                  </a:lnTo>
                  <a:lnTo>
                    <a:pt x="171" y="15"/>
                  </a:lnTo>
                  <a:lnTo>
                    <a:pt x="173" y="13"/>
                  </a:lnTo>
                  <a:lnTo>
                    <a:pt x="173" y="10"/>
                  </a:lnTo>
                  <a:lnTo>
                    <a:pt x="174" y="8"/>
                  </a:lnTo>
                  <a:lnTo>
                    <a:pt x="174" y="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6" name="Freeform 544"/>
            <p:cNvSpPr>
              <a:spLocks/>
            </p:cNvSpPr>
            <p:nvPr/>
          </p:nvSpPr>
          <p:spPr bwMode="auto">
            <a:xfrm>
              <a:off x="3850071" y="3055507"/>
              <a:ext cx="498892" cy="533536"/>
            </a:xfrm>
            <a:custGeom>
              <a:avLst/>
              <a:gdLst/>
              <a:ahLst/>
              <a:cxnLst>
                <a:cxn ang="0">
                  <a:pos x="17" y="228"/>
                </a:cxn>
                <a:cxn ang="0">
                  <a:pos x="22" y="228"/>
                </a:cxn>
                <a:cxn ang="0">
                  <a:pos x="25" y="228"/>
                </a:cxn>
                <a:cxn ang="0">
                  <a:pos x="30" y="226"/>
                </a:cxn>
                <a:cxn ang="0">
                  <a:pos x="35" y="226"/>
                </a:cxn>
                <a:cxn ang="0">
                  <a:pos x="44" y="223"/>
                </a:cxn>
                <a:cxn ang="0">
                  <a:pos x="47" y="233"/>
                </a:cxn>
                <a:cxn ang="0">
                  <a:pos x="54" y="242"/>
                </a:cxn>
                <a:cxn ang="0">
                  <a:pos x="59" y="246"/>
                </a:cxn>
                <a:cxn ang="0">
                  <a:pos x="59" y="251"/>
                </a:cxn>
                <a:cxn ang="0">
                  <a:pos x="59" y="256"/>
                </a:cxn>
                <a:cxn ang="0">
                  <a:pos x="78" y="256"/>
                </a:cxn>
                <a:cxn ang="0">
                  <a:pos x="79" y="253"/>
                </a:cxn>
                <a:cxn ang="0">
                  <a:pos x="82" y="249"/>
                </a:cxn>
                <a:cxn ang="0">
                  <a:pos x="82" y="251"/>
                </a:cxn>
                <a:cxn ang="0">
                  <a:pos x="84" y="254"/>
                </a:cxn>
                <a:cxn ang="0">
                  <a:pos x="82" y="260"/>
                </a:cxn>
                <a:cxn ang="0">
                  <a:pos x="87" y="260"/>
                </a:cxn>
                <a:cxn ang="0">
                  <a:pos x="92" y="260"/>
                </a:cxn>
                <a:cxn ang="0">
                  <a:pos x="95" y="254"/>
                </a:cxn>
                <a:cxn ang="0">
                  <a:pos x="97" y="242"/>
                </a:cxn>
                <a:cxn ang="0">
                  <a:pos x="98" y="232"/>
                </a:cxn>
                <a:cxn ang="0">
                  <a:pos x="103" y="221"/>
                </a:cxn>
                <a:cxn ang="0">
                  <a:pos x="112" y="216"/>
                </a:cxn>
                <a:cxn ang="0">
                  <a:pos x="120" y="212"/>
                </a:cxn>
                <a:cxn ang="0">
                  <a:pos x="125" y="204"/>
                </a:cxn>
                <a:cxn ang="0">
                  <a:pos x="128" y="193"/>
                </a:cxn>
                <a:cxn ang="0">
                  <a:pos x="138" y="190"/>
                </a:cxn>
                <a:cxn ang="0">
                  <a:pos x="151" y="183"/>
                </a:cxn>
                <a:cxn ang="0">
                  <a:pos x="166" y="176"/>
                </a:cxn>
                <a:cxn ang="0">
                  <a:pos x="190" y="172"/>
                </a:cxn>
                <a:cxn ang="0">
                  <a:pos x="200" y="171"/>
                </a:cxn>
                <a:cxn ang="0">
                  <a:pos x="212" y="169"/>
                </a:cxn>
                <a:cxn ang="0">
                  <a:pos x="224" y="160"/>
                </a:cxn>
                <a:cxn ang="0">
                  <a:pos x="230" y="137"/>
                </a:cxn>
                <a:cxn ang="0">
                  <a:pos x="228" y="116"/>
                </a:cxn>
                <a:cxn ang="0">
                  <a:pos x="220" y="103"/>
                </a:cxn>
                <a:cxn ang="0">
                  <a:pos x="201" y="89"/>
                </a:cxn>
                <a:cxn ang="0">
                  <a:pos x="189" y="78"/>
                </a:cxn>
                <a:cxn ang="0">
                  <a:pos x="98" y="0"/>
                </a:cxn>
                <a:cxn ang="0">
                  <a:pos x="98" y="1"/>
                </a:cxn>
                <a:cxn ang="0">
                  <a:pos x="98" y="3"/>
                </a:cxn>
                <a:cxn ang="0">
                  <a:pos x="81" y="5"/>
                </a:cxn>
                <a:cxn ang="0">
                  <a:pos x="86" y="57"/>
                </a:cxn>
                <a:cxn ang="0">
                  <a:pos x="93" y="144"/>
                </a:cxn>
                <a:cxn ang="0">
                  <a:pos x="22" y="169"/>
                </a:cxn>
                <a:cxn ang="0">
                  <a:pos x="19" y="174"/>
                </a:cxn>
                <a:cxn ang="0">
                  <a:pos x="17" y="176"/>
                </a:cxn>
                <a:cxn ang="0">
                  <a:pos x="13" y="176"/>
                </a:cxn>
                <a:cxn ang="0">
                  <a:pos x="11" y="172"/>
                </a:cxn>
                <a:cxn ang="0">
                  <a:pos x="9" y="167"/>
                </a:cxn>
                <a:cxn ang="0">
                  <a:pos x="6" y="171"/>
                </a:cxn>
                <a:cxn ang="0">
                  <a:pos x="5" y="178"/>
                </a:cxn>
                <a:cxn ang="0">
                  <a:pos x="0" y="181"/>
                </a:cxn>
                <a:cxn ang="0">
                  <a:pos x="14" y="212"/>
                </a:cxn>
                <a:cxn ang="0">
                  <a:pos x="14" y="218"/>
                </a:cxn>
                <a:cxn ang="0">
                  <a:pos x="14" y="221"/>
                </a:cxn>
              </a:cxnLst>
              <a:rect l="0" t="0" r="r" b="b"/>
              <a:pathLst>
                <a:path w="230" h="260">
                  <a:moveTo>
                    <a:pt x="11" y="228"/>
                  </a:moveTo>
                  <a:lnTo>
                    <a:pt x="14" y="228"/>
                  </a:lnTo>
                  <a:lnTo>
                    <a:pt x="17" y="228"/>
                  </a:lnTo>
                  <a:lnTo>
                    <a:pt x="19" y="228"/>
                  </a:lnTo>
                  <a:lnTo>
                    <a:pt x="21" y="228"/>
                  </a:lnTo>
                  <a:lnTo>
                    <a:pt x="22" y="228"/>
                  </a:lnTo>
                  <a:lnTo>
                    <a:pt x="24" y="228"/>
                  </a:lnTo>
                  <a:lnTo>
                    <a:pt x="24" y="228"/>
                  </a:lnTo>
                  <a:lnTo>
                    <a:pt x="25" y="228"/>
                  </a:lnTo>
                  <a:lnTo>
                    <a:pt x="27" y="226"/>
                  </a:lnTo>
                  <a:lnTo>
                    <a:pt x="28" y="226"/>
                  </a:lnTo>
                  <a:lnTo>
                    <a:pt x="30" y="226"/>
                  </a:lnTo>
                  <a:lnTo>
                    <a:pt x="32" y="226"/>
                  </a:lnTo>
                  <a:lnTo>
                    <a:pt x="33" y="226"/>
                  </a:lnTo>
                  <a:lnTo>
                    <a:pt x="35" y="226"/>
                  </a:lnTo>
                  <a:lnTo>
                    <a:pt x="36" y="225"/>
                  </a:lnTo>
                  <a:lnTo>
                    <a:pt x="36" y="223"/>
                  </a:lnTo>
                  <a:lnTo>
                    <a:pt x="44" y="223"/>
                  </a:lnTo>
                  <a:lnTo>
                    <a:pt x="44" y="226"/>
                  </a:lnTo>
                  <a:lnTo>
                    <a:pt x="46" y="230"/>
                  </a:lnTo>
                  <a:lnTo>
                    <a:pt x="47" y="233"/>
                  </a:lnTo>
                  <a:lnTo>
                    <a:pt x="49" y="237"/>
                  </a:lnTo>
                  <a:lnTo>
                    <a:pt x="51" y="240"/>
                  </a:lnTo>
                  <a:lnTo>
                    <a:pt x="54" y="242"/>
                  </a:lnTo>
                  <a:lnTo>
                    <a:pt x="55" y="244"/>
                  </a:lnTo>
                  <a:lnTo>
                    <a:pt x="59" y="244"/>
                  </a:lnTo>
                  <a:lnTo>
                    <a:pt x="59" y="246"/>
                  </a:lnTo>
                  <a:lnTo>
                    <a:pt x="59" y="247"/>
                  </a:lnTo>
                  <a:lnTo>
                    <a:pt x="59" y="249"/>
                  </a:lnTo>
                  <a:lnTo>
                    <a:pt x="59" y="251"/>
                  </a:lnTo>
                  <a:lnTo>
                    <a:pt x="59" y="253"/>
                  </a:lnTo>
                  <a:lnTo>
                    <a:pt x="59" y="254"/>
                  </a:lnTo>
                  <a:lnTo>
                    <a:pt x="59" y="256"/>
                  </a:lnTo>
                  <a:lnTo>
                    <a:pt x="59" y="258"/>
                  </a:lnTo>
                  <a:lnTo>
                    <a:pt x="78" y="258"/>
                  </a:lnTo>
                  <a:lnTo>
                    <a:pt x="78" y="256"/>
                  </a:lnTo>
                  <a:lnTo>
                    <a:pt x="78" y="254"/>
                  </a:lnTo>
                  <a:lnTo>
                    <a:pt x="79" y="253"/>
                  </a:lnTo>
                  <a:lnTo>
                    <a:pt x="79" y="253"/>
                  </a:lnTo>
                  <a:lnTo>
                    <a:pt x="81" y="251"/>
                  </a:lnTo>
                  <a:lnTo>
                    <a:pt x="81" y="251"/>
                  </a:lnTo>
                  <a:lnTo>
                    <a:pt x="82" y="249"/>
                  </a:lnTo>
                  <a:lnTo>
                    <a:pt x="82" y="249"/>
                  </a:lnTo>
                  <a:lnTo>
                    <a:pt x="82" y="251"/>
                  </a:lnTo>
                  <a:lnTo>
                    <a:pt x="82" y="251"/>
                  </a:lnTo>
                  <a:lnTo>
                    <a:pt x="82" y="253"/>
                  </a:lnTo>
                  <a:lnTo>
                    <a:pt x="82" y="254"/>
                  </a:lnTo>
                  <a:lnTo>
                    <a:pt x="84" y="254"/>
                  </a:lnTo>
                  <a:lnTo>
                    <a:pt x="84" y="256"/>
                  </a:lnTo>
                  <a:lnTo>
                    <a:pt x="82" y="258"/>
                  </a:lnTo>
                  <a:lnTo>
                    <a:pt x="82" y="260"/>
                  </a:lnTo>
                  <a:lnTo>
                    <a:pt x="84" y="260"/>
                  </a:lnTo>
                  <a:lnTo>
                    <a:pt x="86" y="260"/>
                  </a:lnTo>
                  <a:lnTo>
                    <a:pt x="87" y="260"/>
                  </a:lnTo>
                  <a:lnTo>
                    <a:pt x="89" y="260"/>
                  </a:lnTo>
                  <a:lnTo>
                    <a:pt x="90" y="260"/>
                  </a:lnTo>
                  <a:lnTo>
                    <a:pt x="92" y="260"/>
                  </a:lnTo>
                  <a:lnTo>
                    <a:pt x="92" y="260"/>
                  </a:lnTo>
                  <a:lnTo>
                    <a:pt x="92" y="260"/>
                  </a:lnTo>
                  <a:lnTo>
                    <a:pt x="95" y="254"/>
                  </a:lnTo>
                  <a:lnTo>
                    <a:pt x="95" y="251"/>
                  </a:lnTo>
                  <a:lnTo>
                    <a:pt x="97" y="246"/>
                  </a:lnTo>
                  <a:lnTo>
                    <a:pt x="97" y="242"/>
                  </a:lnTo>
                  <a:lnTo>
                    <a:pt x="98" y="239"/>
                  </a:lnTo>
                  <a:lnTo>
                    <a:pt x="98" y="235"/>
                  </a:lnTo>
                  <a:lnTo>
                    <a:pt x="98" y="232"/>
                  </a:lnTo>
                  <a:lnTo>
                    <a:pt x="100" y="228"/>
                  </a:lnTo>
                  <a:lnTo>
                    <a:pt x="101" y="225"/>
                  </a:lnTo>
                  <a:lnTo>
                    <a:pt x="103" y="221"/>
                  </a:lnTo>
                  <a:lnTo>
                    <a:pt x="106" y="219"/>
                  </a:lnTo>
                  <a:lnTo>
                    <a:pt x="109" y="218"/>
                  </a:lnTo>
                  <a:lnTo>
                    <a:pt x="112" y="216"/>
                  </a:lnTo>
                  <a:lnTo>
                    <a:pt x="116" y="214"/>
                  </a:lnTo>
                  <a:lnTo>
                    <a:pt x="117" y="214"/>
                  </a:lnTo>
                  <a:lnTo>
                    <a:pt x="120" y="212"/>
                  </a:lnTo>
                  <a:lnTo>
                    <a:pt x="122" y="211"/>
                  </a:lnTo>
                  <a:lnTo>
                    <a:pt x="124" y="207"/>
                  </a:lnTo>
                  <a:lnTo>
                    <a:pt x="125" y="204"/>
                  </a:lnTo>
                  <a:lnTo>
                    <a:pt x="125" y="198"/>
                  </a:lnTo>
                  <a:lnTo>
                    <a:pt x="127" y="195"/>
                  </a:lnTo>
                  <a:lnTo>
                    <a:pt x="128" y="193"/>
                  </a:lnTo>
                  <a:lnTo>
                    <a:pt x="132" y="192"/>
                  </a:lnTo>
                  <a:lnTo>
                    <a:pt x="133" y="190"/>
                  </a:lnTo>
                  <a:lnTo>
                    <a:pt x="138" y="190"/>
                  </a:lnTo>
                  <a:lnTo>
                    <a:pt x="143" y="188"/>
                  </a:lnTo>
                  <a:lnTo>
                    <a:pt x="146" y="186"/>
                  </a:lnTo>
                  <a:lnTo>
                    <a:pt x="151" y="183"/>
                  </a:lnTo>
                  <a:lnTo>
                    <a:pt x="155" y="179"/>
                  </a:lnTo>
                  <a:lnTo>
                    <a:pt x="160" y="178"/>
                  </a:lnTo>
                  <a:lnTo>
                    <a:pt x="166" y="176"/>
                  </a:lnTo>
                  <a:lnTo>
                    <a:pt x="174" y="176"/>
                  </a:lnTo>
                  <a:lnTo>
                    <a:pt x="187" y="176"/>
                  </a:lnTo>
                  <a:lnTo>
                    <a:pt x="190" y="172"/>
                  </a:lnTo>
                  <a:lnTo>
                    <a:pt x="193" y="171"/>
                  </a:lnTo>
                  <a:lnTo>
                    <a:pt x="197" y="171"/>
                  </a:lnTo>
                  <a:lnTo>
                    <a:pt x="200" y="171"/>
                  </a:lnTo>
                  <a:lnTo>
                    <a:pt x="204" y="171"/>
                  </a:lnTo>
                  <a:lnTo>
                    <a:pt x="208" y="169"/>
                  </a:lnTo>
                  <a:lnTo>
                    <a:pt x="212" y="169"/>
                  </a:lnTo>
                  <a:lnTo>
                    <a:pt x="216" y="167"/>
                  </a:lnTo>
                  <a:lnTo>
                    <a:pt x="220" y="165"/>
                  </a:lnTo>
                  <a:lnTo>
                    <a:pt x="224" y="160"/>
                  </a:lnTo>
                  <a:lnTo>
                    <a:pt x="227" y="153"/>
                  </a:lnTo>
                  <a:lnTo>
                    <a:pt x="228" y="146"/>
                  </a:lnTo>
                  <a:lnTo>
                    <a:pt x="230" y="137"/>
                  </a:lnTo>
                  <a:lnTo>
                    <a:pt x="230" y="129"/>
                  </a:lnTo>
                  <a:lnTo>
                    <a:pt x="228" y="122"/>
                  </a:lnTo>
                  <a:lnTo>
                    <a:pt x="228" y="116"/>
                  </a:lnTo>
                  <a:lnTo>
                    <a:pt x="228" y="106"/>
                  </a:lnTo>
                  <a:lnTo>
                    <a:pt x="225" y="104"/>
                  </a:lnTo>
                  <a:lnTo>
                    <a:pt x="220" y="103"/>
                  </a:lnTo>
                  <a:lnTo>
                    <a:pt x="214" y="97"/>
                  </a:lnTo>
                  <a:lnTo>
                    <a:pt x="208" y="94"/>
                  </a:lnTo>
                  <a:lnTo>
                    <a:pt x="201" y="89"/>
                  </a:lnTo>
                  <a:lnTo>
                    <a:pt x="197" y="83"/>
                  </a:lnTo>
                  <a:lnTo>
                    <a:pt x="192" y="80"/>
                  </a:lnTo>
                  <a:lnTo>
                    <a:pt x="189" y="78"/>
                  </a:lnTo>
                  <a:lnTo>
                    <a:pt x="184" y="69"/>
                  </a:lnTo>
                  <a:lnTo>
                    <a:pt x="178" y="62"/>
                  </a:lnTo>
                  <a:lnTo>
                    <a:pt x="98" y="0"/>
                  </a:lnTo>
                  <a:lnTo>
                    <a:pt x="98" y="1"/>
                  </a:lnTo>
                  <a:lnTo>
                    <a:pt x="98" y="1"/>
                  </a:lnTo>
                  <a:lnTo>
                    <a:pt x="98" y="1"/>
                  </a:lnTo>
                  <a:lnTo>
                    <a:pt x="98" y="1"/>
                  </a:lnTo>
                  <a:lnTo>
                    <a:pt x="98" y="3"/>
                  </a:lnTo>
                  <a:lnTo>
                    <a:pt x="98" y="3"/>
                  </a:lnTo>
                  <a:lnTo>
                    <a:pt x="98" y="3"/>
                  </a:lnTo>
                  <a:lnTo>
                    <a:pt x="98" y="5"/>
                  </a:lnTo>
                  <a:lnTo>
                    <a:pt x="81" y="5"/>
                  </a:lnTo>
                  <a:lnTo>
                    <a:pt x="81" y="12"/>
                  </a:lnTo>
                  <a:lnTo>
                    <a:pt x="82" y="29"/>
                  </a:lnTo>
                  <a:lnTo>
                    <a:pt x="86" y="57"/>
                  </a:lnTo>
                  <a:lnTo>
                    <a:pt x="89" y="87"/>
                  </a:lnTo>
                  <a:lnTo>
                    <a:pt x="90" y="116"/>
                  </a:lnTo>
                  <a:lnTo>
                    <a:pt x="93" y="144"/>
                  </a:lnTo>
                  <a:lnTo>
                    <a:pt x="93" y="162"/>
                  </a:lnTo>
                  <a:lnTo>
                    <a:pt x="95" y="169"/>
                  </a:lnTo>
                  <a:lnTo>
                    <a:pt x="22" y="169"/>
                  </a:lnTo>
                  <a:lnTo>
                    <a:pt x="21" y="171"/>
                  </a:lnTo>
                  <a:lnTo>
                    <a:pt x="21" y="172"/>
                  </a:lnTo>
                  <a:lnTo>
                    <a:pt x="19" y="174"/>
                  </a:lnTo>
                  <a:lnTo>
                    <a:pt x="19" y="174"/>
                  </a:lnTo>
                  <a:lnTo>
                    <a:pt x="17" y="176"/>
                  </a:lnTo>
                  <a:lnTo>
                    <a:pt x="17" y="176"/>
                  </a:lnTo>
                  <a:lnTo>
                    <a:pt x="16" y="178"/>
                  </a:lnTo>
                  <a:lnTo>
                    <a:pt x="14" y="178"/>
                  </a:lnTo>
                  <a:lnTo>
                    <a:pt x="13" y="176"/>
                  </a:lnTo>
                  <a:lnTo>
                    <a:pt x="13" y="176"/>
                  </a:lnTo>
                  <a:lnTo>
                    <a:pt x="11" y="174"/>
                  </a:lnTo>
                  <a:lnTo>
                    <a:pt x="11" y="172"/>
                  </a:lnTo>
                  <a:lnTo>
                    <a:pt x="9" y="169"/>
                  </a:lnTo>
                  <a:lnTo>
                    <a:pt x="9" y="167"/>
                  </a:lnTo>
                  <a:lnTo>
                    <a:pt x="9" y="167"/>
                  </a:lnTo>
                  <a:lnTo>
                    <a:pt x="9" y="165"/>
                  </a:lnTo>
                  <a:lnTo>
                    <a:pt x="8" y="169"/>
                  </a:lnTo>
                  <a:lnTo>
                    <a:pt x="6" y="171"/>
                  </a:lnTo>
                  <a:lnTo>
                    <a:pt x="6" y="172"/>
                  </a:lnTo>
                  <a:lnTo>
                    <a:pt x="5" y="174"/>
                  </a:lnTo>
                  <a:lnTo>
                    <a:pt x="5" y="178"/>
                  </a:lnTo>
                  <a:lnTo>
                    <a:pt x="3" y="179"/>
                  </a:lnTo>
                  <a:lnTo>
                    <a:pt x="1" y="179"/>
                  </a:lnTo>
                  <a:lnTo>
                    <a:pt x="0" y="181"/>
                  </a:lnTo>
                  <a:lnTo>
                    <a:pt x="0" y="205"/>
                  </a:lnTo>
                  <a:lnTo>
                    <a:pt x="14" y="212"/>
                  </a:lnTo>
                  <a:lnTo>
                    <a:pt x="14" y="212"/>
                  </a:lnTo>
                  <a:lnTo>
                    <a:pt x="14" y="214"/>
                  </a:lnTo>
                  <a:lnTo>
                    <a:pt x="14" y="216"/>
                  </a:lnTo>
                  <a:lnTo>
                    <a:pt x="14" y="218"/>
                  </a:lnTo>
                  <a:lnTo>
                    <a:pt x="14" y="218"/>
                  </a:lnTo>
                  <a:lnTo>
                    <a:pt x="14" y="219"/>
                  </a:lnTo>
                  <a:lnTo>
                    <a:pt x="14" y="221"/>
                  </a:lnTo>
                  <a:lnTo>
                    <a:pt x="14" y="221"/>
                  </a:lnTo>
                  <a:lnTo>
                    <a:pt x="11" y="2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7" name="Freeform 545"/>
            <p:cNvSpPr>
              <a:spLocks/>
            </p:cNvSpPr>
            <p:nvPr/>
          </p:nvSpPr>
          <p:spPr bwMode="auto">
            <a:xfrm>
              <a:off x="4701122" y="4737533"/>
              <a:ext cx="476882" cy="448656"/>
            </a:xfrm>
            <a:custGeom>
              <a:avLst/>
              <a:gdLst/>
              <a:ahLst/>
              <a:cxnLst>
                <a:cxn ang="0">
                  <a:pos x="212" y="84"/>
                </a:cxn>
                <a:cxn ang="0">
                  <a:pos x="219" y="84"/>
                </a:cxn>
                <a:cxn ang="0">
                  <a:pos x="207" y="107"/>
                </a:cxn>
                <a:cxn ang="0">
                  <a:pos x="207" y="110"/>
                </a:cxn>
                <a:cxn ang="0">
                  <a:pos x="199" y="119"/>
                </a:cxn>
                <a:cxn ang="0">
                  <a:pos x="184" y="145"/>
                </a:cxn>
                <a:cxn ang="0">
                  <a:pos x="168" y="166"/>
                </a:cxn>
                <a:cxn ang="0">
                  <a:pos x="144" y="185"/>
                </a:cxn>
                <a:cxn ang="0">
                  <a:pos x="131" y="203"/>
                </a:cxn>
                <a:cxn ang="0">
                  <a:pos x="117" y="204"/>
                </a:cxn>
                <a:cxn ang="0">
                  <a:pos x="106" y="210"/>
                </a:cxn>
                <a:cxn ang="0">
                  <a:pos x="93" y="210"/>
                </a:cxn>
                <a:cxn ang="0">
                  <a:pos x="85" y="210"/>
                </a:cxn>
                <a:cxn ang="0">
                  <a:pos x="81" y="211"/>
                </a:cxn>
                <a:cxn ang="0">
                  <a:pos x="74" y="211"/>
                </a:cxn>
                <a:cxn ang="0">
                  <a:pos x="69" y="210"/>
                </a:cxn>
                <a:cxn ang="0">
                  <a:pos x="61" y="213"/>
                </a:cxn>
                <a:cxn ang="0">
                  <a:pos x="39" y="218"/>
                </a:cxn>
                <a:cxn ang="0">
                  <a:pos x="27" y="218"/>
                </a:cxn>
                <a:cxn ang="0">
                  <a:pos x="15" y="208"/>
                </a:cxn>
                <a:cxn ang="0">
                  <a:pos x="14" y="187"/>
                </a:cxn>
                <a:cxn ang="0">
                  <a:pos x="15" y="180"/>
                </a:cxn>
                <a:cxn ang="0">
                  <a:pos x="17" y="171"/>
                </a:cxn>
                <a:cxn ang="0">
                  <a:pos x="11" y="159"/>
                </a:cxn>
                <a:cxn ang="0">
                  <a:pos x="3" y="147"/>
                </a:cxn>
                <a:cxn ang="0">
                  <a:pos x="1" y="133"/>
                </a:cxn>
                <a:cxn ang="0">
                  <a:pos x="0" y="121"/>
                </a:cxn>
                <a:cxn ang="0">
                  <a:pos x="0" y="110"/>
                </a:cxn>
                <a:cxn ang="0">
                  <a:pos x="6" y="105"/>
                </a:cxn>
                <a:cxn ang="0">
                  <a:pos x="15" y="115"/>
                </a:cxn>
                <a:cxn ang="0">
                  <a:pos x="27" y="119"/>
                </a:cxn>
                <a:cxn ang="0">
                  <a:pos x="39" y="114"/>
                </a:cxn>
                <a:cxn ang="0">
                  <a:pos x="46" y="100"/>
                </a:cxn>
                <a:cxn ang="0">
                  <a:pos x="47" y="60"/>
                </a:cxn>
                <a:cxn ang="0">
                  <a:pos x="47" y="49"/>
                </a:cxn>
                <a:cxn ang="0">
                  <a:pos x="52" y="49"/>
                </a:cxn>
                <a:cxn ang="0">
                  <a:pos x="57" y="51"/>
                </a:cxn>
                <a:cxn ang="0">
                  <a:pos x="57" y="61"/>
                </a:cxn>
                <a:cxn ang="0">
                  <a:pos x="57" y="72"/>
                </a:cxn>
                <a:cxn ang="0">
                  <a:pos x="60" y="82"/>
                </a:cxn>
                <a:cxn ang="0">
                  <a:pos x="66" y="86"/>
                </a:cxn>
                <a:cxn ang="0">
                  <a:pos x="79" y="75"/>
                </a:cxn>
                <a:cxn ang="0">
                  <a:pos x="90" y="56"/>
                </a:cxn>
                <a:cxn ang="0">
                  <a:pos x="103" y="58"/>
                </a:cxn>
                <a:cxn ang="0">
                  <a:pos x="112" y="63"/>
                </a:cxn>
                <a:cxn ang="0">
                  <a:pos x="125" y="60"/>
                </a:cxn>
                <a:cxn ang="0">
                  <a:pos x="131" y="46"/>
                </a:cxn>
                <a:cxn ang="0">
                  <a:pos x="149" y="25"/>
                </a:cxn>
                <a:cxn ang="0">
                  <a:pos x="176" y="4"/>
                </a:cxn>
                <a:cxn ang="0">
                  <a:pos x="190" y="0"/>
                </a:cxn>
                <a:cxn ang="0">
                  <a:pos x="199" y="0"/>
                </a:cxn>
                <a:cxn ang="0">
                  <a:pos x="204" y="7"/>
                </a:cxn>
                <a:cxn ang="0">
                  <a:pos x="211" y="19"/>
                </a:cxn>
                <a:cxn ang="0">
                  <a:pos x="214" y="60"/>
                </a:cxn>
                <a:cxn ang="0">
                  <a:pos x="204" y="60"/>
                </a:cxn>
                <a:cxn ang="0">
                  <a:pos x="199" y="60"/>
                </a:cxn>
                <a:cxn ang="0">
                  <a:pos x="198" y="75"/>
                </a:cxn>
                <a:cxn ang="0">
                  <a:pos x="199" y="86"/>
                </a:cxn>
              </a:cxnLst>
              <a:rect l="0" t="0" r="r" b="b"/>
              <a:pathLst>
                <a:path w="219" h="218">
                  <a:moveTo>
                    <a:pt x="209" y="86"/>
                  </a:moveTo>
                  <a:lnTo>
                    <a:pt x="211" y="86"/>
                  </a:lnTo>
                  <a:lnTo>
                    <a:pt x="211" y="86"/>
                  </a:lnTo>
                  <a:lnTo>
                    <a:pt x="212" y="84"/>
                  </a:lnTo>
                  <a:lnTo>
                    <a:pt x="214" y="84"/>
                  </a:lnTo>
                  <a:lnTo>
                    <a:pt x="215" y="84"/>
                  </a:lnTo>
                  <a:lnTo>
                    <a:pt x="217" y="84"/>
                  </a:lnTo>
                  <a:lnTo>
                    <a:pt x="219" y="84"/>
                  </a:lnTo>
                  <a:lnTo>
                    <a:pt x="219" y="84"/>
                  </a:lnTo>
                  <a:lnTo>
                    <a:pt x="207" y="103"/>
                  </a:lnTo>
                  <a:lnTo>
                    <a:pt x="207" y="105"/>
                  </a:lnTo>
                  <a:lnTo>
                    <a:pt x="207" y="107"/>
                  </a:lnTo>
                  <a:lnTo>
                    <a:pt x="207" y="107"/>
                  </a:lnTo>
                  <a:lnTo>
                    <a:pt x="207" y="108"/>
                  </a:lnTo>
                  <a:lnTo>
                    <a:pt x="207" y="110"/>
                  </a:lnTo>
                  <a:lnTo>
                    <a:pt x="207" y="110"/>
                  </a:lnTo>
                  <a:lnTo>
                    <a:pt x="207" y="112"/>
                  </a:lnTo>
                  <a:lnTo>
                    <a:pt x="207" y="114"/>
                  </a:lnTo>
                  <a:lnTo>
                    <a:pt x="204" y="115"/>
                  </a:lnTo>
                  <a:lnTo>
                    <a:pt x="199" y="119"/>
                  </a:lnTo>
                  <a:lnTo>
                    <a:pt x="196" y="126"/>
                  </a:lnTo>
                  <a:lnTo>
                    <a:pt x="192" y="133"/>
                  </a:lnTo>
                  <a:lnTo>
                    <a:pt x="187" y="140"/>
                  </a:lnTo>
                  <a:lnTo>
                    <a:pt x="184" y="145"/>
                  </a:lnTo>
                  <a:lnTo>
                    <a:pt x="180" y="150"/>
                  </a:lnTo>
                  <a:lnTo>
                    <a:pt x="179" y="154"/>
                  </a:lnTo>
                  <a:lnTo>
                    <a:pt x="174" y="161"/>
                  </a:lnTo>
                  <a:lnTo>
                    <a:pt x="168" y="166"/>
                  </a:lnTo>
                  <a:lnTo>
                    <a:pt x="161" y="171"/>
                  </a:lnTo>
                  <a:lnTo>
                    <a:pt x="155" y="177"/>
                  </a:lnTo>
                  <a:lnTo>
                    <a:pt x="150" y="180"/>
                  </a:lnTo>
                  <a:lnTo>
                    <a:pt x="144" y="185"/>
                  </a:lnTo>
                  <a:lnTo>
                    <a:pt x="139" y="190"/>
                  </a:lnTo>
                  <a:lnTo>
                    <a:pt x="134" y="199"/>
                  </a:lnTo>
                  <a:lnTo>
                    <a:pt x="133" y="201"/>
                  </a:lnTo>
                  <a:lnTo>
                    <a:pt x="131" y="203"/>
                  </a:lnTo>
                  <a:lnTo>
                    <a:pt x="128" y="203"/>
                  </a:lnTo>
                  <a:lnTo>
                    <a:pt x="123" y="203"/>
                  </a:lnTo>
                  <a:lnTo>
                    <a:pt x="120" y="203"/>
                  </a:lnTo>
                  <a:lnTo>
                    <a:pt x="117" y="204"/>
                  </a:lnTo>
                  <a:lnTo>
                    <a:pt x="115" y="206"/>
                  </a:lnTo>
                  <a:lnTo>
                    <a:pt x="115" y="210"/>
                  </a:lnTo>
                  <a:lnTo>
                    <a:pt x="109" y="210"/>
                  </a:lnTo>
                  <a:lnTo>
                    <a:pt x="106" y="210"/>
                  </a:lnTo>
                  <a:lnTo>
                    <a:pt x="101" y="210"/>
                  </a:lnTo>
                  <a:lnTo>
                    <a:pt x="100" y="210"/>
                  </a:lnTo>
                  <a:lnTo>
                    <a:pt x="96" y="210"/>
                  </a:lnTo>
                  <a:lnTo>
                    <a:pt x="93" y="210"/>
                  </a:lnTo>
                  <a:lnTo>
                    <a:pt x="92" y="210"/>
                  </a:lnTo>
                  <a:lnTo>
                    <a:pt x="88" y="210"/>
                  </a:lnTo>
                  <a:lnTo>
                    <a:pt x="87" y="210"/>
                  </a:lnTo>
                  <a:lnTo>
                    <a:pt x="85" y="210"/>
                  </a:lnTo>
                  <a:lnTo>
                    <a:pt x="84" y="210"/>
                  </a:lnTo>
                  <a:lnTo>
                    <a:pt x="82" y="210"/>
                  </a:lnTo>
                  <a:lnTo>
                    <a:pt x="82" y="211"/>
                  </a:lnTo>
                  <a:lnTo>
                    <a:pt x="81" y="211"/>
                  </a:lnTo>
                  <a:lnTo>
                    <a:pt x="79" y="213"/>
                  </a:lnTo>
                  <a:lnTo>
                    <a:pt x="77" y="213"/>
                  </a:lnTo>
                  <a:lnTo>
                    <a:pt x="76" y="213"/>
                  </a:lnTo>
                  <a:lnTo>
                    <a:pt x="74" y="211"/>
                  </a:lnTo>
                  <a:lnTo>
                    <a:pt x="73" y="211"/>
                  </a:lnTo>
                  <a:lnTo>
                    <a:pt x="73" y="210"/>
                  </a:lnTo>
                  <a:lnTo>
                    <a:pt x="71" y="210"/>
                  </a:lnTo>
                  <a:lnTo>
                    <a:pt x="69" y="210"/>
                  </a:lnTo>
                  <a:lnTo>
                    <a:pt x="69" y="210"/>
                  </a:lnTo>
                  <a:lnTo>
                    <a:pt x="68" y="210"/>
                  </a:lnTo>
                  <a:lnTo>
                    <a:pt x="66" y="211"/>
                  </a:lnTo>
                  <a:lnTo>
                    <a:pt x="61" y="213"/>
                  </a:lnTo>
                  <a:lnTo>
                    <a:pt x="57" y="215"/>
                  </a:lnTo>
                  <a:lnTo>
                    <a:pt x="50" y="217"/>
                  </a:lnTo>
                  <a:lnTo>
                    <a:pt x="44" y="217"/>
                  </a:lnTo>
                  <a:lnTo>
                    <a:pt x="39" y="218"/>
                  </a:lnTo>
                  <a:lnTo>
                    <a:pt x="35" y="218"/>
                  </a:lnTo>
                  <a:lnTo>
                    <a:pt x="31" y="218"/>
                  </a:lnTo>
                  <a:lnTo>
                    <a:pt x="30" y="218"/>
                  </a:lnTo>
                  <a:lnTo>
                    <a:pt x="27" y="218"/>
                  </a:lnTo>
                  <a:lnTo>
                    <a:pt x="23" y="215"/>
                  </a:lnTo>
                  <a:lnTo>
                    <a:pt x="20" y="213"/>
                  </a:lnTo>
                  <a:lnTo>
                    <a:pt x="17" y="211"/>
                  </a:lnTo>
                  <a:lnTo>
                    <a:pt x="15" y="208"/>
                  </a:lnTo>
                  <a:lnTo>
                    <a:pt x="15" y="204"/>
                  </a:lnTo>
                  <a:lnTo>
                    <a:pt x="17" y="201"/>
                  </a:lnTo>
                  <a:lnTo>
                    <a:pt x="14" y="187"/>
                  </a:lnTo>
                  <a:lnTo>
                    <a:pt x="14" y="187"/>
                  </a:lnTo>
                  <a:lnTo>
                    <a:pt x="15" y="185"/>
                  </a:lnTo>
                  <a:lnTo>
                    <a:pt x="15" y="183"/>
                  </a:lnTo>
                  <a:lnTo>
                    <a:pt x="15" y="182"/>
                  </a:lnTo>
                  <a:lnTo>
                    <a:pt x="15" y="180"/>
                  </a:lnTo>
                  <a:lnTo>
                    <a:pt x="17" y="180"/>
                  </a:lnTo>
                  <a:lnTo>
                    <a:pt x="17" y="178"/>
                  </a:lnTo>
                  <a:lnTo>
                    <a:pt x="17" y="177"/>
                  </a:lnTo>
                  <a:lnTo>
                    <a:pt x="17" y="171"/>
                  </a:lnTo>
                  <a:lnTo>
                    <a:pt x="15" y="168"/>
                  </a:lnTo>
                  <a:lnTo>
                    <a:pt x="14" y="164"/>
                  </a:lnTo>
                  <a:lnTo>
                    <a:pt x="12" y="163"/>
                  </a:lnTo>
                  <a:lnTo>
                    <a:pt x="11" y="159"/>
                  </a:lnTo>
                  <a:lnTo>
                    <a:pt x="9" y="157"/>
                  </a:lnTo>
                  <a:lnTo>
                    <a:pt x="8" y="154"/>
                  </a:lnTo>
                  <a:lnTo>
                    <a:pt x="4" y="150"/>
                  </a:lnTo>
                  <a:lnTo>
                    <a:pt x="3" y="147"/>
                  </a:lnTo>
                  <a:lnTo>
                    <a:pt x="3" y="143"/>
                  </a:lnTo>
                  <a:lnTo>
                    <a:pt x="3" y="140"/>
                  </a:lnTo>
                  <a:lnTo>
                    <a:pt x="1" y="136"/>
                  </a:lnTo>
                  <a:lnTo>
                    <a:pt x="1" y="133"/>
                  </a:lnTo>
                  <a:lnTo>
                    <a:pt x="1" y="129"/>
                  </a:lnTo>
                  <a:lnTo>
                    <a:pt x="1" y="126"/>
                  </a:lnTo>
                  <a:lnTo>
                    <a:pt x="0" y="122"/>
                  </a:lnTo>
                  <a:lnTo>
                    <a:pt x="0" y="121"/>
                  </a:lnTo>
                  <a:lnTo>
                    <a:pt x="0" y="119"/>
                  </a:lnTo>
                  <a:lnTo>
                    <a:pt x="0" y="115"/>
                  </a:lnTo>
                  <a:lnTo>
                    <a:pt x="0" y="114"/>
                  </a:lnTo>
                  <a:lnTo>
                    <a:pt x="0" y="110"/>
                  </a:lnTo>
                  <a:lnTo>
                    <a:pt x="0" y="108"/>
                  </a:lnTo>
                  <a:lnTo>
                    <a:pt x="0" y="107"/>
                  </a:lnTo>
                  <a:lnTo>
                    <a:pt x="0" y="105"/>
                  </a:lnTo>
                  <a:lnTo>
                    <a:pt x="6" y="105"/>
                  </a:lnTo>
                  <a:lnTo>
                    <a:pt x="8" y="108"/>
                  </a:lnTo>
                  <a:lnTo>
                    <a:pt x="11" y="112"/>
                  </a:lnTo>
                  <a:lnTo>
                    <a:pt x="12" y="114"/>
                  </a:lnTo>
                  <a:lnTo>
                    <a:pt x="15" y="115"/>
                  </a:lnTo>
                  <a:lnTo>
                    <a:pt x="17" y="117"/>
                  </a:lnTo>
                  <a:lnTo>
                    <a:pt x="20" y="117"/>
                  </a:lnTo>
                  <a:lnTo>
                    <a:pt x="23" y="119"/>
                  </a:lnTo>
                  <a:lnTo>
                    <a:pt x="27" y="119"/>
                  </a:lnTo>
                  <a:lnTo>
                    <a:pt x="31" y="119"/>
                  </a:lnTo>
                  <a:lnTo>
                    <a:pt x="33" y="117"/>
                  </a:lnTo>
                  <a:lnTo>
                    <a:pt x="36" y="115"/>
                  </a:lnTo>
                  <a:lnTo>
                    <a:pt x="39" y="114"/>
                  </a:lnTo>
                  <a:lnTo>
                    <a:pt x="41" y="110"/>
                  </a:lnTo>
                  <a:lnTo>
                    <a:pt x="42" y="107"/>
                  </a:lnTo>
                  <a:lnTo>
                    <a:pt x="44" y="103"/>
                  </a:lnTo>
                  <a:lnTo>
                    <a:pt x="46" y="100"/>
                  </a:lnTo>
                  <a:lnTo>
                    <a:pt x="46" y="68"/>
                  </a:lnTo>
                  <a:lnTo>
                    <a:pt x="46" y="65"/>
                  </a:lnTo>
                  <a:lnTo>
                    <a:pt x="46" y="63"/>
                  </a:lnTo>
                  <a:lnTo>
                    <a:pt x="47" y="60"/>
                  </a:lnTo>
                  <a:lnTo>
                    <a:pt x="47" y="56"/>
                  </a:lnTo>
                  <a:lnTo>
                    <a:pt x="47" y="53"/>
                  </a:lnTo>
                  <a:lnTo>
                    <a:pt x="47" y="51"/>
                  </a:lnTo>
                  <a:lnTo>
                    <a:pt x="47" y="49"/>
                  </a:lnTo>
                  <a:lnTo>
                    <a:pt x="49" y="47"/>
                  </a:lnTo>
                  <a:lnTo>
                    <a:pt x="50" y="49"/>
                  </a:lnTo>
                  <a:lnTo>
                    <a:pt x="52" y="49"/>
                  </a:lnTo>
                  <a:lnTo>
                    <a:pt x="52" y="49"/>
                  </a:lnTo>
                  <a:lnTo>
                    <a:pt x="54" y="51"/>
                  </a:lnTo>
                  <a:lnTo>
                    <a:pt x="55" y="51"/>
                  </a:lnTo>
                  <a:lnTo>
                    <a:pt x="55" y="51"/>
                  </a:lnTo>
                  <a:lnTo>
                    <a:pt x="57" y="51"/>
                  </a:lnTo>
                  <a:lnTo>
                    <a:pt x="57" y="51"/>
                  </a:lnTo>
                  <a:lnTo>
                    <a:pt x="57" y="54"/>
                  </a:lnTo>
                  <a:lnTo>
                    <a:pt x="57" y="58"/>
                  </a:lnTo>
                  <a:lnTo>
                    <a:pt x="57" y="61"/>
                  </a:lnTo>
                  <a:lnTo>
                    <a:pt x="57" y="63"/>
                  </a:lnTo>
                  <a:lnTo>
                    <a:pt x="57" y="67"/>
                  </a:lnTo>
                  <a:lnTo>
                    <a:pt x="57" y="68"/>
                  </a:lnTo>
                  <a:lnTo>
                    <a:pt x="57" y="72"/>
                  </a:lnTo>
                  <a:lnTo>
                    <a:pt x="57" y="74"/>
                  </a:lnTo>
                  <a:lnTo>
                    <a:pt x="58" y="77"/>
                  </a:lnTo>
                  <a:lnTo>
                    <a:pt x="58" y="81"/>
                  </a:lnTo>
                  <a:lnTo>
                    <a:pt x="60" y="82"/>
                  </a:lnTo>
                  <a:lnTo>
                    <a:pt x="61" y="82"/>
                  </a:lnTo>
                  <a:lnTo>
                    <a:pt x="63" y="84"/>
                  </a:lnTo>
                  <a:lnTo>
                    <a:pt x="65" y="84"/>
                  </a:lnTo>
                  <a:lnTo>
                    <a:pt x="66" y="86"/>
                  </a:lnTo>
                  <a:lnTo>
                    <a:pt x="69" y="86"/>
                  </a:lnTo>
                  <a:lnTo>
                    <a:pt x="74" y="84"/>
                  </a:lnTo>
                  <a:lnTo>
                    <a:pt x="77" y="81"/>
                  </a:lnTo>
                  <a:lnTo>
                    <a:pt x="79" y="75"/>
                  </a:lnTo>
                  <a:lnTo>
                    <a:pt x="82" y="70"/>
                  </a:lnTo>
                  <a:lnTo>
                    <a:pt x="84" y="65"/>
                  </a:lnTo>
                  <a:lnTo>
                    <a:pt x="87" y="60"/>
                  </a:lnTo>
                  <a:lnTo>
                    <a:pt x="90" y="56"/>
                  </a:lnTo>
                  <a:lnTo>
                    <a:pt x="95" y="56"/>
                  </a:lnTo>
                  <a:lnTo>
                    <a:pt x="98" y="56"/>
                  </a:lnTo>
                  <a:lnTo>
                    <a:pt x="101" y="56"/>
                  </a:lnTo>
                  <a:lnTo>
                    <a:pt x="103" y="58"/>
                  </a:lnTo>
                  <a:lnTo>
                    <a:pt x="106" y="60"/>
                  </a:lnTo>
                  <a:lnTo>
                    <a:pt x="107" y="61"/>
                  </a:lnTo>
                  <a:lnTo>
                    <a:pt x="109" y="61"/>
                  </a:lnTo>
                  <a:lnTo>
                    <a:pt x="112" y="63"/>
                  </a:lnTo>
                  <a:lnTo>
                    <a:pt x="115" y="63"/>
                  </a:lnTo>
                  <a:lnTo>
                    <a:pt x="120" y="63"/>
                  </a:lnTo>
                  <a:lnTo>
                    <a:pt x="123" y="61"/>
                  </a:lnTo>
                  <a:lnTo>
                    <a:pt x="125" y="60"/>
                  </a:lnTo>
                  <a:lnTo>
                    <a:pt x="128" y="56"/>
                  </a:lnTo>
                  <a:lnTo>
                    <a:pt x="128" y="53"/>
                  </a:lnTo>
                  <a:lnTo>
                    <a:pt x="130" y="49"/>
                  </a:lnTo>
                  <a:lnTo>
                    <a:pt x="131" y="46"/>
                  </a:lnTo>
                  <a:lnTo>
                    <a:pt x="133" y="40"/>
                  </a:lnTo>
                  <a:lnTo>
                    <a:pt x="136" y="35"/>
                  </a:lnTo>
                  <a:lnTo>
                    <a:pt x="142" y="30"/>
                  </a:lnTo>
                  <a:lnTo>
                    <a:pt x="149" y="25"/>
                  </a:lnTo>
                  <a:lnTo>
                    <a:pt x="155" y="18"/>
                  </a:lnTo>
                  <a:lnTo>
                    <a:pt x="163" y="13"/>
                  </a:lnTo>
                  <a:lnTo>
                    <a:pt x="169" y="7"/>
                  </a:lnTo>
                  <a:lnTo>
                    <a:pt x="176" y="4"/>
                  </a:lnTo>
                  <a:lnTo>
                    <a:pt x="180" y="0"/>
                  </a:lnTo>
                  <a:lnTo>
                    <a:pt x="184" y="0"/>
                  </a:lnTo>
                  <a:lnTo>
                    <a:pt x="187" y="0"/>
                  </a:lnTo>
                  <a:lnTo>
                    <a:pt x="190" y="0"/>
                  </a:lnTo>
                  <a:lnTo>
                    <a:pt x="192" y="0"/>
                  </a:lnTo>
                  <a:lnTo>
                    <a:pt x="195" y="0"/>
                  </a:lnTo>
                  <a:lnTo>
                    <a:pt x="196" y="0"/>
                  </a:lnTo>
                  <a:lnTo>
                    <a:pt x="199" y="0"/>
                  </a:lnTo>
                  <a:lnTo>
                    <a:pt x="201" y="0"/>
                  </a:lnTo>
                  <a:lnTo>
                    <a:pt x="201" y="2"/>
                  </a:lnTo>
                  <a:lnTo>
                    <a:pt x="204" y="2"/>
                  </a:lnTo>
                  <a:lnTo>
                    <a:pt x="204" y="7"/>
                  </a:lnTo>
                  <a:lnTo>
                    <a:pt x="206" y="11"/>
                  </a:lnTo>
                  <a:lnTo>
                    <a:pt x="207" y="14"/>
                  </a:lnTo>
                  <a:lnTo>
                    <a:pt x="209" y="18"/>
                  </a:lnTo>
                  <a:lnTo>
                    <a:pt x="211" y="19"/>
                  </a:lnTo>
                  <a:lnTo>
                    <a:pt x="212" y="23"/>
                  </a:lnTo>
                  <a:lnTo>
                    <a:pt x="212" y="28"/>
                  </a:lnTo>
                  <a:lnTo>
                    <a:pt x="214" y="33"/>
                  </a:lnTo>
                  <a:lnTo>
                    <a:pt x="214" y="60"/>
                  </a:lnTo>
                  <a:lnTo>
                    <a:pt x="211" y="60"/>
                  </a:lnTo>
                  <a:lnTo>
                    <a:pt x="209" y="60"/>
                  </a:lnTo>
                  <a:lnTo>
                    <a:pt x="207" y="60"/>
                  </a:lnTo>
                  <a:lnTo>
                    <a:pt x="204" y="60"/>
                  </a:lnTo>
                  <a:lnTo>
                    <a:pt x="203" y="60"/>
                  </a:lnTo>
                  <a:lnTo>
                    <a:pt x="201" y="60"/>
                  </a:lnTo>
                  <a:lnTo>
                    <a:pt x="201" y="60"/>
                  </a:lnTo>
                  <a:lnTo>
                    <a:pt x="199" y="60"/>
                  </a:lnTo>
                  <a:lnTo>
                    <a:pt x="199" y="63"/>
                  </a:lnTo>
                  <a:lnTo>
                    <a:pt x="198" y="68"/>
                  </a:lnTo>
                  <a:lnTo>
                    <a:pt x="198" y="72"/>
                  </a:lnTo>
                  <a:lnTo>
                    <a:pt x="198" y="75"/>
                  </a:lnTo>
                  <a:lnTo>
                    <a:pt x="198" y="79"/>
                  </a:lnTo>
                  <a:lnTo>
                    <a:pt x="198" y="81"/>
                  </a:lnTo>
                  <a:lnTo>
                    <a:pt x="199" y="82"/>
                  </a:lnTo>
                  <a:lnTo>
                    <a:pt x="199" y="86"/>
                  </a:lnTo>
                  <a:lnTo>
                    <a:pt x="209" y="8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8" name="Freeform 546"/>
            <p:cNvSpPr>
              <a:spLocks/>
            </p:cNvSpPr>
            <p:nvPr/>
          </p:nvSpPr>
          <p:spPr bwMode="auto">
            <a:xfrm>
              <a:off x="4649765" y="3561328"/>
              <a:ext cx="392511" cy="284091"/>
            </a:xfrm>
            <a:custGeom>
              <a:avLst/>
              <a:gdLst/>
              <a:ahLst/>
              <a:cxnLst>
                <a:cxn ang="0">
                  <a:pos x="22" y="133"/>
                </a:cxn>
                <a:cxn ang="0">
                  <a:pos x="14" y="129"/>
                </a:cxn>
                <a:cxn ang="0">
                  <a:pos x="5" y="126"/>
                </a:cxn>
                <a:cxn ang="0">
                  <a:pos x="1" y="117"/>
                </a:cxn>
                <a:cxn ang="0">
                  <a:pos x="0" y="107"/>
                </a:cxn>
                <a:cxn ang="0">
                  <a:pos x="1" y="95"/>
                </a:cxn>
                <a:cxn ang="0">
                  <a:pos x="8" y="79"/>
                </a:cxn>
                <a:cxn ang="0">
                  <a:pos x="16" y="65"/>
                </a:cxn>
                <a:cxn ang="0">
                  <a:pos x="35" y="56"/>
                </a:cxn>
                <a:cxn ang="0">
                  <a:pos x="51" y="53"/>
                </a:cxn>
                <a:cxn ang="0">
                  <a:pos x="62" y="46"/>
                </a:cxn>
                <a:cxn ang="0">
                  <a:pos x="63" y="39"/>
                </a:cxn>
                <a:cxn ang="0">
                  <a:pos x="63" y="37"/>
                </a:cxn>
                <a:cxn ang="0">
                  <a:pos x="63" y="33"/>
                </a:cxn>
                <a:cxn ang="0">
                  <a:pos x="79" y="33"/>
                </a:cxn>
                <a:cxn ang="0">
                  <a:pos x="93" y="20"/>
                </a:cxn>
                <a:cxn ang="0">
                  <a:pos x="105" y="4"/>
                </a:cxn>
                <a:cxn ang="0">
                  <a:pos x="117" y="0"/>
                </a:cxn>
                <a:cxn ang="0">
                  <a:pos x="120" y="7"/>
                </a:cxn>
                <a:cxn ang="0">
                  <a:pos x="127" y="13"/>
                </a:cxn>
                <a:cxn ang="0">
                  <a:pos x="130" y="20"/>
                </a:cxn>
                <a:cxn ang="0">
                  <a:pos x="135" y="37"/>
                </a:cxn>
                <a:cxn ang="0">
                  <a:pos x="141" y="49"/>
                </a:cxn>
                <a:cxn ang="0">
                  <a:pos x="152" y="58"/>
                </a:cxn>
                <a:cxn ang="0">
                  <a:pos x="165" y="77"/>
                </a:cxn>
                <a:cxn ang="0">
                  <a:pos x="179" y="91"/>
                </a:cxn>
                <a:cxn ang="0">
                  <a:pos x="179" y="103"/>
                </a:cxn>
                <a:cxn ang="0">
                  <a:pos x="176" y="102"/>
                </a:cxn>
                <a:cxn ang="0">
                  <a:pos x="173" y="103"/>
                </a:cxn>
                <a:cxn ang="0">
                  <a:pos x="170" y="103"/>
                </a:cxn>
                <a:cxn ang="0">
                  <a:pos x="166" y="100"/>
                </a:cxn>
                <a:cxn ang="0">
                  <a:pos x="165" y="96"/>
                </a:cxn>
                <a:cxn ang="0">
                  <a:pos x="162" y="96"/>
                </a:cxn>
                <a:cxn ang="0">
                  <a:pos x="158" y="96"/>
                </a:cxn>
                <a:cxn ang="0">
                  <a:pos x="157" y="96"/>
                </a:cxn>
                <a:cxn ang="0">
                  <a:pos x="155" y="100"/>
                </a:cxn>
                <a:cxn ang="0">
                  <a:pos x="155" y="103"/>
                </a:cxn>
                <a:cxn ang="0">
                  <a:pos x="146" y="105"/>
                </a:cxn>
                <a:cxn ang="0">
                  <a:pos x="133" y="105"/>
                </a:cxn>
                <a:cxn ang="0">
                  <a:pos x="122" y="110"/>
                </a:cxn>
                <a:cxn ang="0">
                  <a:pos x="120" y="114"/>
                </a:cxn>
                <a:cxn ang="0">
                  <a:pos x="119" y="115"/>
                </a:cxn>
                <a:cxn ang="0">
                  <a:pos x="114" y="115"/>
                </a:cxn>
                <a:cxn ang="0">
                  <a:pos x="109" y="117"/>
                </a:cxn>
                <a:cxn ang="0">
                  <a:pos x="105" y="117"/>
                </a:cxn>
                <a:cxn ang="0">
                  <a:pos x="95" y="115"/>
                </a:cxn>
                <a:cxn ang="0">
                  <a:pos x="87" y="109"/>
                </a:cxn>
                <a:cxn ang="0">
                  <a:pos x="76" y="103"/>
                </a:cxn>
                <a:cxn ang="0">
                  <a:pos x="66" y="109"/>
                </a:cxn>
                <a:cxn ang="0">
                  <a:pos x="59" y="121"/>
                </a:cxn>
                <a:cxn ang="0">
                  <a:pos x="47" y="129"/>
                </a:cxn>
                <a:cxn ang="0">
                  <a:pos x="36" y="129"/>
                </a:cxn>
                <a:cxn ang="0">
                  <a:pos x="30" y="135"/>
                </a:cxn>
              </a:cxnLst>
              <a:rect l="0" t="0" r="r" b="b"/>
              <a:pathLst>
                <a:path w="181" h="138">
                  <a:moveTo>
                    <a:pt x="27" y="138"/>
                  </a:moveTo>
                  <a:lnTo>
                    <a:pt x="25" y="135"/>
                  </a:lnTo>
                  <a:lnTo>
                    <a:pt x="22" y="133"/>
                  </a:lnTo>
                  <a:lnTo>
                    <a:pt x="20" y="131"/>
                  </a:lnTo>
                  <a:lnTo>
                    <a:pt x="17" y="131"/>
                  </a:lnTo>
                  <a:lnTo>
                    <a:pt x="14" y="129"/>
                  </a:lnTo>
                  <a:lnTo>
                    <a:pt x="11" y="129"/>
                  </a:lnTo>
                  <a:lnTo>
                    <a:pt x="8" y="128"/>
                  </a:lnTo>
                  <a:lnTo>
                    <a:pt x="5" y="126"/>
                  </a:lnTo>
                  <a:lnTo>
                    <a:pt x="3" y="122"/>
                  </a:lnTo>
                  <a:lnTo>
                    <a:pt x="3" y="121"/>
                  </a:lnTo>
                  <a:lnTo>
                    <a:pt x="1" y="117"/>
                  </a:lnTo>
                  <a:lnTo>
                    <a:pt x="1" y="114"/>
                  </a:lnTo>
                  <a:lnTo>
                    <a:pt x="0" y="110"/>
                  </a:lnTo>
                  <a:lnTo>
                    <a:pt x="0" y="107"/>
                  </a:lnTo>
                  <a:lnTo>
                    <a:pt x="0" y="105"/>
                  </a:lnTo>
                  <a:lnTo>
                    <a:pt x="0" y="103"/>
                  </a:lnTo>
                  <a:lnTo>
                    <a:pt x="1" y="95"/>
                  </a:lnTo>
                  <a:lnTo>
                    <a:pt x="3" y="89"/>
                  </a:lnTo>
                  <a:lnTo>
                    <a:pt x="5" y="84"/>
                  </a:lnTo>
                  <a:lnTo>
                    <a:pt x="8" y="79"/>
                  </a:lnTo>
                  <a:lnTo>
                    <a:pt x="11" y="74"/>
                  </a:lnTo>
                  <a:lnTo>
                    <a:pt x="14" y="70"/>
                  </a:lnTo>
                  <a:lnTo>
                    <a:pt x="16" y="65"/>
                  </a:lnTo>
                  <a:lnTo>
                    <a:pt x="17" y="58"/>
                  </a:lnTo>
                  <a:lnTo>
                    <a:pt x="28" y="58"/>
                  </a:lnTo>
                  <a:lnTo>
                    <a:pt x="35" y="56"/>
                  </a:lnTo>
                  <a:lnTo>
                    <a:pt x="39" y="54"/>
                  </a:lnTo>
                  <a:lnTo>
                    <a:pt x="46" y="54"/>
                  </a:lnTo>
                  <a:lnTo>
                    <a:pt x="51" y="53"/>
                  </a:lnTo>
                  <a:lnTo>
                    <a:pt x="55" y="51"/>
                  </a:lnTo>
                  <a:lnTo>
                    <a:pt x="60" y="49"/>
                  </a:lnTo>
                  <a:lnTo>
                    <a:pt x="62" y="46"/>
                  </a:lnTo>
                  <a:lnTo>
                    <a:pt x="63" y="40"/>
                  </a:lnTo>
                  <a:lnTo>
                    <a:pt x="63" y="39"/>
                  </a:lnTo>
                  <a:lnTo>
                    <a:pt x="63" y="39"/>
                  </a:lnTo>
                  <a:lnTo>
                    <a:pt x="63" y="37"/>
                  </a:lnTo>
                  <a:lnTo>
                    <a:pt x="63" y="37"/>
                  </a:lnTo>
                  <a:lnTo>
                    <a:pt x="63" y="37"/>
                  </a:lnTo>
                  <a:lnTo>
                    <a:pt x="63" y="35"/>
                  </a:lnTo>
                  <a:lnTo>
                    <a:pt x="63" y="35"/>
                  </a:lnTo>
                  <a:lnTo>
                    <a:pt x="63" y="33"/>
                  </a:lnTo>
                  <a:lnTo>
                    <a:pt x="70" y="35"/>
                  </a:lnTo>
                  <a:lnTo>
                    <a:pt x="74" y="35"/>
                  </a:lnTo>
                  <a:lnTo>
                    <a:pt x="79" y="33"/>
                  </a:lnTo>
                  <a:lnTo>
                    <a:pt x="84" y="32"/>
                  </a:lnTo>
                  <a:lnTo>
                    <a:pt x="89" y="27"/>
                  </a:lnTo>
                  <a:lnTo>
                    <a:pt x="93" y="20"/>
                  </a:lnTo>
                  <a:lnTo>
                    <a:pt x="98" y="13"/>
                  </a:lnTo>
                  <a:lnTo>
                    <a:pt x="103" y="7"/>
                  </a:lnTo>
                  <a:lnTo>
                    <a:pt x="105" y="4"/>
                  </a:lnTo>
                  <a:lnTo>
                    <a:pt x="108" y="2"/>
                  </a:lnTo>
                  <a:lnTo>
                    <a:pt x="112" y="0"/>
                  </a:lnTo>
                  <a:lnTo>
                    <a:pt x="117" y="0"/>
                  </a:lnTo>
                  <a:lnTo>
                    <a:pt x="119" y="2"/>
                  </a:lnTo>
                  <a:lnTo>
                    <a:pt x="119" y="6"/>
                  </a:lnTo>
                  <a:lnTo>
                    <a:pt x="120" y="7"/>
                  </a:lnTo>
                  <a:lnTo>
                    <a:pt x="122" y="9"/>
                  </a:lnTo>
                  <a:lnTo>
                    <a:pt x="125" y="11"/>
                  </a:lnTo>
                  <a:lnTo>
                    <a:pt x="127" y="13"/>
                  </a:lnTo>
                  <a:lnTo>
                    <a:pt x="128" y="14"/>
                  </a:lnTo>
                  <a:lnTo>
                    <a:pt x="130" y="16"/>
                  </a:lnTo>
                  <a:lnTo>
                    <a:pt x="130" y="20"/>
                  </a:lnTo>
                  <a:lnTo>
                    <a:pt x="131" y="25"/>
                  </a:lnTo>
                  <a:lnTo>
                    <a:pt x="133" y="32"/>
                  </a:lnTo>
                  <a:lnTo>
                    <a:pt x="135" y="37"/>
                  </a:lnTo>
                  <a:lnTo>
                    <a:pt x="136" y="42"/>
                  </a:lnTo>
                  <a:lnTo>
                    <a:pt x="138" y="46"/>
                  </a:lnTo>
                  <a:lnTo>
                    <a:pt x="141" y="49"/>
                  </a:lnTo>
                  <a:lnTo>
                    <a:pt x="146" y="51"/>
                  </a:lnTo>
                  <a:lnTo>
                    <a:pt x="151" y="51"/>
                  </a:lnTo>
                  <a:lnTo>
                    <a:pt x="152" y="58"/>
                  </a:lnTo>
                  <a:lnTo>
                    <a:pt x="155" y="65"/>
                  </a:lnTo>
                  <a:lnTo>
                    <a:pt x="158" y="72"/>
                  </a:lnTo>
                  <a:lnTo>
                    <a:pt x="165" y="77"/>
                  </a:lnTo>
                  <a:lnTo>
                    <a:pt x="170" y="82"/>
                  </a:lnTo>
                  <a:lnTo>
                    <a:pt x="174" y="88"/>
                  </a:lnTo>
                  <a:lnTo>
                    <a:pt x="179" y="91"/>
                  </a:lnTo>
                  <a:lnTo>
                    <a:pt x="181" y="96"/>
                  </a:lnTo>
                  <a:lnTo>
                    <a:pt x="179" y="103"/>
                  </a:lnTo>
                  <a:lnTo>
                    <a:pt x="179" y="103"/>
                  </a:lnTo>
                  <a:lnTo>
                    <a:pt x="177" y="102"/>
                  </a:lnTo>
                  <a:lnTo>
                    <a:pt x="176" y="102"/>
                  </a:lnTo>
                  <a:lnTo>
                    <a:pt x="176" y="102"/>
                  </a:lnTo>
                  <a:lnTo>
                    <a:pt x="174" y="103"/>
                  </a:lnTo>
                  <a:lnTo>
                    <a:pt x="174" y="103"/>
                  </a:lnTo>
                  <a:lnTo>
                    <a:pt x="173" y="103"/>
                  </a:lnTo>
                  <a:lnTo>
                    <a:pt x="173" y="103"/>
                  </a:lnTo>
                  <a:lnTo>
                    <a:pt x="171" y="103"/>
                  </a:lnTo>
                  <a:lnTo>
                    <a:pt x="170" y="103"/>
                  </a:lnTo>
                  <a:lnTo>
                    <a:pt x="168" y="102"/>
                  </a:lnTo>
                  <a:lnTo>
                    <a:pt x="166" y="102"/>
                  </a:lnTo>
                  <a:lnTo>
                    <a:pt x="166" y="100"/>
                  </a:lnTo>
                  <a:lnTo>
                    <a:pt x="165" y="100"/>
                  </a:lnTo>
                  <a:lnTo>
                    <a:pt x="165" y="98"/>
                  </a:lnTo>
                  <a:lnTo>
                    <a:pt x="165" y="96"/>
                  </a:lnTo>
                  <a:lnTo>
                    <a:pt x="163" y="96"/>
                  </a:lnTo>
                  <a:lnTo>
                    <a:pt x="163" y="96"/>
                  </a:lnTo>
                  <a:lnTo>
                    <a:pt x="162" y="96"/>
                  </a:lnTo>
                  <a:lnTo>
                    <a:pt x="162" y="96"/>
                  </a:lnTo>
                  <a:lnTo>
                    <a:pt x="160" y="96"/>
                  </a:lnTo>
                  <a:lnTo>
                    <a:pt x="158" y="96"/>
                  </a:lnTo>
                  <a:lnTo>
                    <a:pt x="158" y="96"/>
                  </a:lnTo>
                  <a:lnTo>
                    <a:pt x="157" y="96"/>
                  </a:lnTo>
                  <a:lnTo>
                    <a:pt x="157" y="96"/>
                  </a:lnTo>
                  <a:lnTo>
                    <a:pt x="157" y="98"/>
                  </a:lnTo>
                  <a:lnTo>
                    <a:pt x="157" y="98"/>
                  </a:lnTo>
                  <a:lnTo>
                    <a:pt x="155" y="100"/>
                  </a:lnTo>
                  <a:lnTo>
                    <a:pt x="155" y="102"/>
                  </a:lnTo>
                  <a:lnTo>
                    <a:pt x="155" y="102"/>
                  </a:lnTo>
                  <a:lnTo>
                    <a:pt x="155" y="103"/>
                  </a:lnTo>
                  <a:lnTo>
                    <a:pt x="154" y="103"/>
                  </a:lnTo>
                  <a:lnTo>
                    <a:pt x="151" y="103"/>
                  </a:lnTo>
                  <a:lnTo>
                    <a:pt x="146" y="105"/>
                  </a:lnTo>
                  <a:lnTo>
                    <a:pt x="141" y="103"/>
                  </a:lnTo>
                  <a:lnTo>
                    <a:pt x="138" y="103"/>
                  </a:lnTo>
                  <a:lnTo>
                    <a:pt x="133" y="105"/>
                  </a:lnTo>
                  <a:lnTo>
                    <a:pt x="130" y="105"/>
                  </a:lnTo>
                  <a:lnTo>
                    <a:pt x="125" y="107"/>
                  </a:lnTo>
                  <a:lnTo>
                    <a:pt x="122" y="110"/>
                  </a:lnTo>
                  <a:lnTo>
                    <a:pt x="122" y="112"/>
                  </a:lnTo>
                  <a:lnTo>
                    <a:pt x="120" y="112"/>
                  </a:lnTo>
                  <a:lnTo>
                    <a:pt x="120" y="114"/>
                  </a:lnTo>
                  <a:lnTo>
                    <a:pt x="119" y="114"/>
                  </a:lnTo>
                  <a:lnTo>
                    <a:pt x="119" y="115"/>
                  </a:lnTo>
                  <a:lnTo>
                    <a:pt x="119" y="115"/>
                  </a:lnTo>
                  <a:lnTo>
                    <a:pt x="117" y="115"/>
                  </a:lnTo>
                  <a:lnTo>
                    <a:pt x="117" y="115"/>
                  </a:lnTo>
                  <a:lnTo>
                    <a:pt x="114" y="115"/>
                  </a:lnTo>
                  <a:lnTo>
                    <a:pt x="112" y="117"/>
                  </a:lnTo>
                  <a:lnTo>
                    <a:pt x="111" y="117"/>
                  </a:lnTo>
                  <a:lnTo>
                    <a:pt x="109" y="117"/>
                  </a:lnTo>
                  <a:lnTo>
                    <a:pt x="108" y="117"/>
                  </a:lnTo>
                  <a:lnTo>
                    <a:pt x="106" y="117"/>
                  </a:lnTo>
                  <a:lnTo>
                    <a:pt x="105" y="117"/>
                  </a:lnTo>
                  <a:lnTo>
                    <a:pt x="101" y="117"/>
                  </a:lnTo>
                  <a:lnTo>
                    <a:pt x="98" y="117"/>
                  </a:lnTo>
                  <a:lnTo>
                    <a:pt x="95" y="115"/>
                  </a:lnTo>
                  <a:lnTo>
                    <a:pt x="92" y="114"/>
                  </a:lnTo>
                  <a:lnTo>
                    <a:pt x="90" y="110"/>
                  </a:lnTo>
                  <a:lnTo>
                    <a:pt x="87" y="109"/>
                  </a:lnTo>
                  <a:lnTo>
                    <a:pt x="84" y="105"/>
                  </a:lnTo>
                  <a:lnTo>
                    <a:pt x="81" y="103"/>
                  </a:lnTo>
                  <a:lnTo>
                    <a:pt x="76" y="103"/>
                  </a:lnTo>
                  <a:lnTo>
                    <a:pt x="73" y="103"/>
                  </a:lnTo>
                  <a:lnTo>
                    <a:pt x="70" y="105"/>
                  </a:lnTo>
                  <a:lnTo>
                    <a:pt x="66" y="109"/>
                  </a:lnTo>
                  <a:lnTo>
                    <a:pt x="63" y="112"/>
                  </a:lnTo>
                  <a:lnTo>
                    <a:pt x="60" y="115"/>
                  </a:lnTo>
                  <a:lnTo>
                    <a:pt x="59" y="121"/>
                  </a:lnTo>
                  <a:lnTo>
                    <a:pt x="57" y="124"/>
                  </a:lnTo>
                  <a:lnTo>
                    <a:pt x="54" y="129"/>
                  </a:lnTo>
                  <a:lnTo>
                    <a:pt x="47" y="129"/>
                  </a:lnTo>
                  <a:lnTo>
                    <a:pt x="43" y="129"/>
                  </a:lnTo>
                  <a:lnTo>
                    <a:pt x="38" y="129"/>
                  </a:lnTo>
                  <a:lnTo>
                    <a:pt x="36" y="129"/>
                  </a:lnTo>
                  <a:lnTo>
                    <a:pt x="33" y="131"/>
                  </a:lnTo>
                  <a:lnTo>
                    <a:pt x="32" y="133"/>
                  </a:lnTo>
                  <a:lnTo>
                    <a:pt x="30" y="135"/>
                  </a:lnTo>
                  <a:lnTo>
                    <a:pt x="27" y="1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59" name="Freeform 547"/>
            <p:cNvSpPr>
              <a:spLocks/>
            </p:cNvSpPr>
            <p:nvPr/>
          </p:nvSpPr>
          <p:spPr bwMode="auto">
            <a:xfrm>
              <a:off x="4574565" y="3757073"/>
              <a:ext cx="597937" cy="616685"/>
            </a:xfrm>
            <a:custGeom>
              <a:avLst/>
              <a:gdLst/>
              <a:ahLst/>
              <a:cxnLst>
                <a:cxn ang="0">
                  <a:pos x="241" y="18"/>
                </a:cxn>
                <a:cxn ang="0">
                  <a:pos x="263" y="25"/>
                </a:cxn>
                <a:cxn ang="0">
                  <a:pos x="270" y="46"/>
                </a:cxn>
                <a:cxn ang="0">
                  <a:pos x="265" y="68"/>
                </a:cxn>
                <a:cxn ang="0">
                  <a:pos x="251" y="94"/>
                </a:cxn>
                <a:cxn ang="0">
                  <a:pos x="251" y="114"/>
                </a:cxn>
                <a:cxn ang="0">
                  <a:pos x="238" y="131"/>
                </a:cxn>
                <a:cxn ang="0">
                  <a:pos x="243" y="140"/>
                </a:cxn>
                <a:cxn ang="0">
                  <a:pos x="247" y="164"/>
                </a:cxn>
                <a:cxn ang="0">
                  <a:pos x="247" y="176"/>
                </a:cxn>
                <a:cxn ang="0">
                  <a:pos x="249" y="197"/>
                </a:cxn>
                <a:cxn ang="0">
                  <a:pos x="260" y="215"/>
                </a:cxn>
                <a:cxn ang="0">
                  <a:pos x="263" y="231"/>
                </a:cxn>
                <a:cxn ang="0">
                  <a:pos x="260" y="238"/>
                </a:cxn>
                <a:cxn ang="0">
                  <a:pos x="243" y="238"/>
                </a:cxn>
                <a:cxn ang="0">
                  <a:pos x="227" y="292"/>
                </a:cxn>
                <a:cxn ang="0">
                  <a:pos x="219" y="295"/>
                </a:cxn>
                <a:cxn ang="0">
                  <a:pos x="208" y="299"/>
                </a:cxn>
                <a:cxn ang="0">
                  <a:pos x="190" y="299"/>
                </a:cxn>
                <a:cxn ang="0">
                  <a:pos x="181" y="288"/>
                </a:cxn>
                <a:cxn ang="0">
                  <a:pos x="170" y="283"/>
                </a:cxn>
                <a:cxn ang="0">
                  <a:pos x="160" y="281"/>
                </a:cxn>
                <a:cxn ang="0">
                  <a:pos x="151" y="283"/>
                </a:cxn>
                <a:cxn ang="0">
                  <a:pos x="141" y="271"/>
                </a:cxn>
                <a:cxn ang="0">
                  <a:pos x="140" y="255"/>
                </a:cxn>
                <a:cxn ang="0">
                  <a:pos x="141" y="243"/>
                </a:cxn>
                <a:cxn ang="0">
                  <a:pos x="141" y="231"/>
                </a:cxn>
                <a:cxn ang="0">
                  <a:pos x="132" y="217"/>
                </a:cxn>
                <a:cxn ang="0">
                  <a:pos x="108" y="218"/>
                </a:cxn>
                <a:cxn ang="0">
                  <a:pos x="84" y="232"/>
                </a:cxn>
                <a:cxn ang="0">
                  <a:pos x="71" y="196"/>
                </a:cxn>
                <a:cxn ang="0">
                  <a:pos x="0" y="192"/>
                </a:cxn>
                <a:cxn ang="0">
                  <a:pos x="8" y="189"/>
                </a:cxn>
                <a:cxn ang="0">
                  <a:pos x="8" y="182"/>
                </a:cxn>
                <a:cxn ang="0">
                  <a:pos x="6" y="180"/>
                </a:cxn>
                <a:cxn ang="0">
                  <a:pos x="17" y="175"/>
                </a:cxn>
                <a:cxn ang="0">
                  <a:pos x="33" y="173"/>
                </a:cxn>
                <a:cxn ang="0">
                  <a:pos x="41" y="176"/>
                </a:cxn>
                <a:cxn ang="0">
                  <a:pos x="51" y="166"/>
                </a:cxn>
                <a:cxn ang="0">
                  <a:pos x="59" y="159"/>
                </a:cxn>
                <a:cxn ang="0">
                  <a:pos x="63" y="145"/>
                </a:cxn>
                <a:cxn ang="0">
                  <a:pos x="70" y="121"/>
                </a:cxn>
                <a:cxn ang="0">
                  <a:pos x="84" y="98"/>
                </a:cxn>
                <a:cxn ang="0">
                  <a:pos x="87" y="53"/>
                </a:cxn>
                <a:cxn ang="0">
                  <a:pos x="90" y="32"/>
                </a:cxn>
                <a:cxn ang="0">
                  <a:pos x="108" y="7"/>
                </a:cxn>
                <a:cxn ang="0">
                  <a:pos x="130" y="19"/>
                </a:cxn>
                <a:cxn ang="0">
                  <a:pos x="146" y="21"/>
                </a:cxn>
                <a:cxn ang="0">
                  <a:pos x="154" y="18"/>
                </a:cxn>
                <a:cxn ang="0">
                  <a:pos x="168" y="9"/>
                </a:cxn>
                <a:cxn ang="0">
                  <a:pos x="190" y="6"/>
                </a:cxn>
                <a:cxn ang="0">
                  <a:pos x="193" y="0"/>
                </a:cxn>
                <a:cxn ang="0">
                  <a:pos x="200" y="0"/>
                </a:cxn>
                <a:cxn ang="0">
                  <a:pos x="206" y="7"/>
                </a:cxn>
                <a:cxn ang="0">
                  <a:pos x="214" y="6"/>
                </a:cxn>
              </a:cxnLst>
              <a:rect l="0" t="0" r="r" b="b"/>
              <a:pathLst>
                <a:path w="276" h="300">
                  <a:moveTo>
                    <a:pt x="216" y="7"/>
                  </a:moveTo>
                  <a:lnTo>
                    <a:pt x="217" y="13"/>
                  </a:lnTo>
                  <a:lnTo>
                    <a:pt x="220" y="18"/>
                  </a:lnTo>
                  <a:lnTo>
                    <a:pt x="224" y="19"/>
                  </a:lnTo>
                  <a:lnTo>
                    <a:pt x="230" y="19"/>
                  </a:lnTo>
                  <a:lnTo>
                    <a:pt x="235" y="19"/>
                  </a:lnTo>
                  <a:lnTo>
                    <a:pt x="241" y="18"/>
                  </a:lnTo>
                  <a:lnTo>
                    <a:pt x="246" y="16"/>
                  </a:lnTo>
                  <a:lnTo>
                    <a:pt x="251" y="16"/>
                  </a:lnTo>
                  <a:lnTo>
                    <a:pt x="254" y="16"/>
                  </a:lnTo>
                  <a:lnTo>
                    <a:pt x="255" y="18"/>
                  </a:lnTo>
                  <a:lnTo>
                    <a:pt x="258" y="19"/>
                  </a:lnTo>
                  <a:lnTo>
                    <a:pt x="262" y="23"/>
                  </a:lnTo>
                  <a:lnTo>
                    <a:pt x="263" y="25"/>
                  </a:lnTo>
                  <a:lnTo>
                    <a:pt x="265" y="28"/>
                  </a:lnTo>
                  <a:lnTo>
                    <a:pt x="268" y="30"/>
                  </a:lnTo>
                  <a:lnTo>
                    <a:pt x="268" y="32"/>
                  </a:lnTo>
                  <a:lnTo>
                    <a:pt x="268" y="35"/>
                  </a:lnTo>
                  <a:lnTo>
                    <a:pt x="270" y="39"/>
                  </a:lnTo>
                  <a:lnTo>
                    <a:pt x="270" y="42"/>
                  </a:lnTo>
                  <a:lnTo>
                    <a:pt x="270" y="46"/>
                  </a:lnTo>
                  <a:lnTo>
                    <a:pt x="271" y="49"/>
                  </a:lnTo>
                  <a:lnTo>
                    <a:pt x="273" y="53"/>
                  </a:lnTo>
                  <a:lnTo>
                    <a:pt x="274" y="54"/>
                  </a:lnTo>
                  <a:lnTo>
                    <a:pt x="276" y="56"/>
                  </a:lnTo>
                  <a:lnTo>
                    <a:pt x="273" y="60"/>
                  </a:lnTo>
                  <a:lnTo>
                    <a:pt x="270" y="65"/>
                  </a:lnTo>
                  <a:lnTo>
                    <a:pt x="265" y="68"/>
                  </a:lnTo>
                  <a:lnTo>
                    <a:pt x="260" y="72"/>
                  </a:lnTo>
                  <a:lnTo>
                    <a:pt x="257" y="75"/>
                  </a:lnTo>
                  <a:lnTo>
                    <a:pt x="254" y="79"/>
                  </a:lnTo>
                  <a:lnTo>
                    <a:pt x="251" y="84"/>
                  </a:lnTo>
                  <a:lnTo>
                    <a:pt x="251" y="91"/>
                  </a:lnTo>
                  <a:lnTo>
                    <a:pt x="251" y="93"/>
                  </a:lnTo>
                  <a:lnTo>
                    <a:pt x="251" y="94"/>
                  </a:lnTo>
                  <a:lnTo>
                    <a:pt x="252" y="98"/>
                  </a:lnTo>
                  <a:lnTo>
                    <a:pt x="252" y="100"/>
                  </a:lnTo>
                  <a:lnTo>
                    <a:pt x="252" y="103"/>
                  </a:lnTo>
                  <a:lnTo>
                    <a:pt x="252" y="107"/>
                  </a:lnTo>
                  <a:lnTo>
                    <a:pt x="252" y="110"/>
                  </a:lnTo>
                  <a:lnTo>
                    <a:pt x="252" y="114"/>
                  </a:lnTo>
                  <a:lnTo>
                    <a:pt x="251" y="114"/>
                  </a:lnTo>
                  <a:lnTo>
                    <a:pt x="249" y="115"/>
                  </a:lnTo>
                  <a:lnTo>
                    <a:pt x="247" y="119"/>
                  </a:lnTo>
                  <a:lnTo>
                    <a:pt x="244" y="121"/>
                  </a:lnTo>
                  <a:lnTo>
                    <a:pt x="243" y="124"/>
                  </a:lnTo>
                  <a:lnTo>
                    <a:pt x="241" y="126"/>
                  </a:lnTo>
                  <a:lnTo>
                    <a:pt x="239" y="129"/>
                  </a:lnTo>
                  <a:lnTo>
                    <a:pt x="238" y="131"/>
                  </a:lnTo>
                  <a:lnTo>
                    <a:pt x="238" y="133"/>
                  </a:lnTo>
                  <a:lnTo>
                    <a:pt x="239" y="135"/>
                  </a:lnTo>
                  <a:lnTo>
                    <a:pt x="239" y="135"/>
                  </a:lnTo>
                  <a:lnTo>
                    <a:pt x="241" y="136"/>
                  </a:lnTo>
                  <a:lnTo>
                    <a:pt x="241" y="138"/>
                  </a:lnTo>
                  <a:lnTo>
                    <a:pt x="243" y="140"/>
                  </a:lnTo>
                  <a:lnTo>
                    <a:pt x="243" y="140"/>
                  </a:lnTo>
                  <a:lnTo>
                    <a:pt x="243" y="142"/>
                  </a:lnTo>
                  <a:lnTo>
                    <a:pt x="244" y="145"/>
                  </a:lnTo>
                  <a:lnTo>
                    <a:pt x="246" y="149"/>
                  </a:lnTo>
                  <a:lnTo>
                    <a:pt x="246" y="152"/>
                  </a:lnTo>
                  <a:lnTo>
                    <a:pt x="246" y="156"/>
                  </a:lnTo>
                  <a:lnTo>
                    <a:pt x="246" y="159"/>
                  </a:lnTo>
                  <a:lnTo>
                    <a:pt x="247" y="164"/>
                  </a:lnTo>
                  <a:lnTo>
                    <a:pt x="247" y="168"/>
                  </a:lnTo>
                  <a:lnTo>
                    <a:pt x="247" y="173"/>
                  </a:lnTo>
                  <a:lnTo>
                    <a:pt x="247" y="173"/>
                  </a:lnTo>
                  <a:lnTo>
                    <a:pt x="247" y="175"/>
                  </a:lnTo>
                  <a:lnTo>
                    <a:pt x="247" y="175"/>
                  </a:lnTo>
                  <a:lnTo>
                    <a:pt x="247" y="176"/>
                  </a:lnTo>
                  <a:lnTo>
                    <a:pt x="247" y="176"/>
                  </a:lnTo>
                  <a:lnTo>
                    <a:pt x="247" y="178"/>
                  </a:lnTo>
                  <a:lnTo>
                    <a:pt x="249" y="180"/>
                  </a:lnTo>
                  <a:lnTo>
                    <a:pt x="249" y="180"/>
                  </a:lnTo>
                  <a:lnTo>
                    <a:pt x="249" y="183"/>
                  </a:lnTo>
                  <a:lnTo>
                    <a:pt x="249" y="187"/>
                  </a:lnTo>
                  <a:lnTo>
                    <a:pt x="249" y="192"/>
                  </a:lnTo>
                  <a:lnTo>
                    <a:pt x="249" y="197"/>
                  </a:lnTo>
                  <a:lnTo>
                    <a:pt x="251" y="203"/>
                  </a:lnTo>
                  <a:lnTo>
                    <a:pt x="252" y="206"/>
                  </a:lnTo>
                  <a:lnTo>
                    <a:pt x="255" y="210"/>
                  </a:lnTo>
                  <a:lnTo>
                    <a:pt x="258" y="210"/>
                  </a:lnTo>
                  <a:lnTo>
                    <a:pt x="258" y="211"/>
                  </a:lnTo>
                  <a:lnTo>
                    <a:pt x="260" y="213"/>
                  </a:lnTo>
                  <a:lnTo>
                    <a:pt x="260" y="215"/>
                  </a:lnTo>
                  <a:lnTo>
                    <a:pt x="262" y="218"/>
                  </a:lnTo>
                  <a:lnTo>
                    <a:pt x="262" y="220"/>
                  </a:lnTo>
                  <a:lnTo>
                    <a:pt x="263" y="222"/>
                  </a:lnTo>
                  <a:lnTo>
                    <a:pt x="263" y="225"/>
                  </a:lnTo>
                  <a:lnTo>
                    <a:pt x="263" y="229"/>
                  </a:lnTo>
                  <a:lnTo>
                    <a:pt x="263" y="229"/>
                  </a:lnTo>
                  <a:lnTo>
                    <a:pt x="263" y="231"/>
                  </a:lnTo>
                  <a:lnTo>
                    <a:pt x="263" y="232"/>
                  </a:lnTo>
                  <a:lnTo>
                    <a:pt x="263" y="232"/>
                  </a:lnTo>
                  <a:lnTo>
                    <a:pt x="263" y="234"/>
                  </a:lnTo>
                  <a:lnTo>
                    <a:pt x="263" y="236"/>
                  </a:lnTo>
                  <a:lnTo>
                    <a:pt x="263" y="238"/>
                  </a:lnTo>
                  <a:lnTo>
                    <a:pt x="263" y="238"/>
                  </a:lnTo>
                  <a:lnTo>
                    <a:pt x="260" y="238"/>
                  </a:lnTo>
                  <a:lnTo>
                    <a:pt x="258" y="238"/>
                  </a:lnTo>
                  <a:lnTo>
                    <a:pt x="255" y="238"/>
                  </a:lnTo>
                  <a:lnTo>
                    <a:pt x="252" y="239"/>
                  </a:lnTo>
                  <a:lnTo>
                    <a:pt x="251" y="239"/>
                  </a:lnTo>
                  <a:lnTo>
                    <a:pt x="247" y="239"/>
                  </a:lnTo>
                  <a:lnTo>
                    <a:pt x="246" y="239"/>
                  </a:lnTo>
                  <a:lnTo>
                    <a:pt x="243" y="238"/>
                  </a:lnTo>
                  <a:lnTo>
                    <a:pt x="241" y="243"/>
                  </a:lnTo>
                  <a:lnTo>
                    <a:pt x="239" y="252"/>
                  </a:lnTo>
                  <a:lnTo>
                    <a:pt x="238" y="260"/>
                  </a:lnTo>
                  <a:lnTo>
                    <a:pt x="236" y="269"/>
                  </a:lnTo>
                  <a:lnTo>
                    <a:pt x="233" y="279"/>
                  </a:lnTo>
                  <a:lnTo>
                    <a:pt x="232" y="286"/>
                  </a:lnTo>
                  <a:lnTo>
                    <a:pt x="227" y="292"/>
                  </a:lnTo>
                  <a:lnTo>
                    <a:pt x="224" y="293"/>
                  </a:lnTo>
                  <a:lnTo>
                    <a:pt x="222" y="293"/>
                  </a:lnTo>
                  <a:lnTo>
                    <a:pt x="222" y="293"/>
                  </a:lnTo>
                  <a:lnTo>
                    <a:pt x="220" y="293"/>
                  </a:lnTo>
                  <a:lnTo>
                    <a:pt x="220" y="293"/>
                  </a:lnTo>
                  <a:lnTo>
                    <a:pt x="219" y="295"/>
                  </a:lnTo>
                  <a:lnTo>
                    <a:pt x="219" y="295"/>
                  </a:lnTo>
                  <a:lnTo>
                    <a:pt x="219" y="293"/>
                  </a:lnTo>
                  <a:lnTo>
                    <a:pt x="217" y="293"/>
                  </a:lnTo>
                  <a:lnTo>
                    <a:pt x="216" y="295"/>
                  </a:lnTo>
                  <a:lnTo>
                    <a:pt x="214" y="295"/>
                  </a:lnTo>
                  <a:lnTo>
                    <a:pt x="212" y="297"/>
                  </a:lnTo>
                  <a:lnTo>
                    <a:pt x="209" y="299"/>
                  </a:lnTo>
                  <a:lnTo>
                    <a:pt x="208" y="299"/>
                  </a:lnTo>
                  <a:lnTo>
                    <a:pt x="206" y="300"/>
                  </a:lnTo>
                  <a:lnTo>
                    <a:pt x="203" y="300"/>
                  </a:lnTo>
                  <a:lnTo>
                    <a:pt x="201" y="300"/>
                  </a:lnTo>
                  <a:lnTo>
                    <a:pt x="198" y="300"/>
                  </a:lnTo>
                  <a:lnTo>
                    <a:pt x="195" y="300"/>
                  </a:lnTo>
                  <a:lnTo>
                    <a:pt x="192" y="300"/>
                  </a:lnTo>
                  <a:lnTo>
                    <a:pt x="190" y="299"/>
                  </a:lnTo>
                  <a:lnTo>
                    <a:pt x="189" y="297"/>
                  </a:lnTo>
                  <a:lnTo>
                    <a:pt x="187" y="295"/>
                  </a:lnTo>
                  <a:lnTo>
                    <a:pt x="186" y="292"/>
                  </a:lnTo>
                  <a:lnTo>
                    <a:pt x="186" y="288"/>
                  </a:lnTo>
                  <a:lnTo>
                    <a:pt x="184" y="288"/>
                  </a:lnTo>
                  <a:lnTo>
                    <a:pt x="182" y="288"/>
                  </a:lnTo>
                  <a:lnTo>
                    <a:pt x="181" y="288"/>
                  </a:lnTo>
                  <a:lnTo>
                    <a:pt x="179" y="290"/>
                  </a:lnTo>
                  <a:lnTo>
                    <a:pt x="178" y="290"/>
                  </a:lnTo>
                  <a:lnTo>
                    <a:pt x="176" y="288"/>
                  </a:lnTo>
                  <a:lnTo>
                    <a:pt x="174" y="288"/>
                  </a:lnTo>
                  <a:lnTo>
                    <a:pt x="173" y="286"/>
                  </a:lnTo>
                  <a:lnTo>
                    <a:pt x="171" y="285"/>
                  </a:lnTo>
                  <a:lnTo>
                    <a:pt x="170" y="283"/>
                  </a:lnTo>
                  <a:lnTo>
                    <a:pt x="168" y="283"/>
                  </a:lnTo>
                  <a:lnTo>
                    <a:pt x="166" y="283"/>
                  </a:lnTo>
                  <a:lnTo>
                    <a:pt x="166" y="283"/>
                  </a:lnTo>
                  <a:lnTo>
                    <a:pt x="165" y="283"/>
                  </a:lnTo>
                  <a:lnTo>
                    <a:pt x="163" y="281"/>
                  </a:lnTo>
                  <a:lnTo>
                    <a:pt x="162" y="281"/>
                  </a:lnTo>
                  <a:lnTo>
                    <a:pt x="160" y="281"/>
                  </a:lnTo>
                  <a:lnTo>
                    <a:pt x="159" y="281"/>
                  </a:lnTo>
                  <a:lnTo>
                    <a:pt x="159" y="281"/>
                  </a:lnTo>
                  <a:lnTo>
                    <a:pt x="157" y="281"/>
                  </a:lnTo>
                  <a:lnTo>
                    <a:pt x="155" y="281"/>
                  </a:lnTo>
                  <a:lnTo>
                    <a:pt x="154" y="283"/>
                  </a:lnTo>
                  <a:lnTo>
                    <a:pt x="152" y="283"/>
                  </a:lnTo>
                  <a:lnTo>
                    <a:pt x="151" y="283"/>
                  </a:lnTo>
                  <a:lnTo>
                    <a:pt x="147" y="283"/>
                  </a:lnTo>
                  <a:lnTo>
                    <a:pt x="146" y="281"/>
                  </a:lnTo>
                  <a:lnTo>
                    <a:pt x="144" y="279"/>
                  </a:lnTo>
                  <a:lnTo>
                    <a:pt x="144" y="278"/>
                  </a:lnTo>
                  <a:lnTo>
                    <a:pt x="143" y="276"/>
                  </a:lnTo>
                  <a:lnTo>
                    <a:pt x="143" y="274"/>
                  </a:lnTo>
                  <a:lnTo>
                    <a:pt x="141" y="271"/>
                  </a:lnTo>
                  <a:lnTo>
                    <a:pt x="141" y="267"/>
                  </a:lnTo>
                  <a:lnTo>
                    <a:pt x="141" y="265"/>
                  </a:lnTo>
                  <a:lnTo>
                    <a:pt x="141" y="264"/>
                  </a:lnTo>
                  <a:lnTo>
                    <a:pt x="141" y="262"/>
                  </a:lnTo>
                  <a:lnTo>
                    <a:pt x="140" y="258"/>
                  </a:lnTo>
                  <a:lnTo>
                    <a:pt x="140" y="257"/>
                  </a:lnTo>
                  <a:lnTo>
                    <a:pt x="140" y="255"/>
                  </a:lnTo>
                  <a:lnTo>
                    <a:pt x="138" y="253"/>
                  </a:lnTo>
                  <a:lnTo>
                    <a:pt x="138" y="252"/>
                  </a:lnTo>
                  <a:lnTo>
                    <a:pt x="138" y="248"/>
                  </a:lnTo>
                  <a:lnTo>
                    <a:pt x="140" y="246"/>
                  </a:lnTo>
                  <a:lnTo>
                    <a:pt x="140" y="246"/>
                  </a:lnTo>
                  <a:lnTo>
                    <a:pt x="140" y="245"/>
                  </a:lnTo>
                  <a:lnTo>
                    <a:pt x="141" y="243"/>
                  </a:lnTo>
                  <a:lnTo>
                    <a:pt x="141" y="241"/>
                  </a:lnTo>
                  <a:lnTo>
                    <a:pt x="141" y="239"/>
                  </a:lnTo>
                  <a:lnTo>
                    <a:pt x="141" y="238"/>
                  </a:lnTo>
                  <a:lnTo>
                    <a:pt x="141" y="236"/>
                  </a:lnTo>
                  <a:lnTo>
                    <a:pt x="141" y="234"/>
                  </a:lnTo>
                  <a:lnTo>
                    <a:pt x="141" y="232"/>
                  </a:lnTo>
                  <a:lnTo>
                    <a:pt x="141" y="231"/>
                  </a:lnTo>
                  <a:lnTo>
                    <a:pt x="140" y="227"/>
                  </a:lnTo>
                  <a:lnTo>
                    <a:pt x="141" y="225"/>
                  </a:lnTo>
                  <a:lnTo>
                    <a:pt x="141" y="222"/>
                  </a:lnTo>
                  <a:lnTo>
                    <a:pt x="141" y="218"/>
                  </a:lnTo>
                  <a:lnTo>
                    <a:pt x="141" y="218"/>
                  </a:lnTo>
                  <a:lnTo>
                    <a:pt x="136" y="218"/>
                  </a:lnTo>
                  <a:lnTo>
                    <a:pt x="132" y="217"/>
                  </a:lnTo>
                  <a:lnTo>
                    <a:pt x="125" y="217"/>
                  </a:lnTo>
                  <a:lnTo>
                    <a:pt x="119" y="215"/>
                  </a:lnTo>
                  <a:lnTo>
                    <a:pt x="113" y="215"/>
                  </a:lnTo>
                  <a:lnTo>
                    <a:pt x="109" y="215"/>
                  </a:lnTo>
                  <a:lnTo>
                    <a:pt x="108" y="215"/>
                  </a:lnTo>
                  <a:lnTo>
                    <a:pt x="108" y="217"/>
                  </a:lnTo>
                  <a:lnTo>
                    <a:pt x="108" y="218"/>
                  </a:lnTo>
                  <a:lnTo>
                    <a:pt x="108" y="222"/>
                  </a:lnTo>
                  <a:lnTo>
                    <a:pt x="106" y="225"/>
                  </a:lnTo>
                  <a:lnTo>
                    <a:pt x="103" y="229"/>
                  </a:lnTo>
                  <a:lnTo>
                    <a:pt x="100" y="231"/>
                  </a:lnTo>
                  <a:lnTo>
                    <a:pt x="95" y="234"/>
                  </a:lnTo>
                  <a:lnTo>
                    <a:pt x="87" y="234"/>
                  </a:lnTo>
                  <a:lnTo>
                    <a:pt x="84" y="232"/>
                  </a:lnTo>
                  <a:lnTo>
                    <a:pt x="81" y="231"/>
                  </a:lnTo>
                  <a:lnTo>
                    <a:pt x="79" y="225"/>
                  </a:lnTo>
                  <a:lnTo>
                    <a:pt x="76" y="220"/>
                  </a:lnTo>
                  <a:lnTo>
                    <a:pt x="74" y="213"/>
                  </a:lnTo>
                  <a:lnTo>
                    <a:pt x="73" y="206"/>
                  </a:lnTo>
                  <a:lnTo>
                    <a:pt x="71" y="201"/>
                  </a:lnTo>
                  <a:lnTo>
                    <a:pt x="71" y="196"/>
                  </a:lnTo>
                  <a:lnTo>
                    <a:pt x="0" y="196"/>
                  </a:lnTo>
                  <a:lnTo>
                    <a:pt x="0" y="194"/>
                  </a:lnTo>
                  <a:lnTo>
                    <a:pt x="0" y="194"/>
                  </a:lnTo>
                  <a:lnTo>
                    <a:pt x="0" y="194"/>
                  </a:lnTo>
                  <a:lnTo>
                    <a:pt x="0" y="192"/>
                  </a:lnTo>
                  <a:lnTo>
                    <a:pt x="0" y="192"/>
                  </a:lnTo>
                  <a:lnTo>
                    <a:pt x="0" y="192"/>
                  </a:lnTo>
                  <a:lnTo>
                    <a:pt x="2" y="192"/>
                  </a:lnTo>
                  <a:lnTo>
                    <a:pt x="2" y="190"/>
                  </a:lnTo>
                  <a:lnTo>
                    <a:pt x="3" y="190"/>
                  </a:lnTo>
                  <a:lnTo>
                    <a:pt x="5" y="190"/>
                  </a:lnTo>
                  <a:lnTo>
                    <a:pt x="5" y="190"/>
                  </a:lnTo>
                  <a:lnTo>
                    <a:pt x="6" y="189"/>
                  </a:lnTo>
                  <a:lnTo>
                    <a:pt x="8" y="189"/>
                  </a:lnTo>
                  <a:lnTo>
                    <a:pt x="9" y="189"/>
                  </a:lnTo>
                  <a:lnTo>
                    <a:pt x="11" y="189"/>
                  </a:lnTo>
                  <a:lnTo>
                    <a:pt x="11" y="189"/>
                  </a:lnTo>
                  <a:lnTo>
                    <a:pt x="11" y="182"/>
                  </a:lnTo>
                  <a:lnTo>
                    <a:pt x="9" y="182"/>
                  </a:lnTo>
                  <a:lnTo>
                    <a:pt x="8" y="182"/>
                  </a:lnTo>
                  <a:lnTo>
                    <a:pt x="8" y="182"/>
                  </a:lnTo>
                  <a:lnTo>
                    <a:pt x="6" y="182"/>
                  </a:lnTo>
                  <a:lnTo>
                    <a:pt x="5" y="182"/>
                  </a:lnTo>
                  <a:lnTo>
                    <a:pt x="5" y="182"/>
                  </a:lnTo>
                  <a:lnTo>
                    <a:pt x="3" y="182"/>
                  </a:lnTo>
                  <a:lnTo>
                    <a:pt x="3" y="182"/>
                  </a:lnTo>
                  <a:lnTo>
                    <a:pt x="5" y="180"/>
                  </a:lnTo>
                  <a:lnTo>
                    <a:pt x="6" y="180"/>
                  </a:lnTo>
                  <a:lnTo>
                    <a:pt x="8" y="178"/>
                  </a:lnTo>
                  <a:lnTo>
                    <a:pt x="9" y="176"/>
                  </a:lnTo>
                  <a:lnTo>
                    <a:pt x="11" y="175"/>
                  </a:lnTo>
                  <a:lnTo>
                    <a:pt x="13" y="175"/>
                  </a:lnTo>
                  <a:lnTo>
                    <a:pt x="14" y="173"/>
                  </a:lnTo>
                  <a:lnTo>
                    <a:pt x="17" y="173"/>
                  </a:lnTo>
                  <a:lnTo>
                    <a:pt x="17" y="175"/>
                  </a:lnTo>
                  <a:lnTo>
                    <a:pt x="21" y="175"/>
                  </a:lnTo>
                  <a:lnTo>
                    <a:pt x="22" y="175"/>
                  </a:lnTo>
                  <a:lnTo>
                    <a:pt x="24" y="175"/>
                  </a:lnTo>
                  <a:lnTo>
                    <a:pt x="27" y="175"/>
                  </a:lnTo>
                  <a:lnTo>
                    <a:pt x="29" y="173"/>
                  </a:lnTo>
                  <a:lnTo>
                    <a:pt x="32" y="173"/>
                  </a:lnTo>
                  <a:lnTo>
                    <a:pt x="33" y="173"/>
                  </a:lnTo>
                  <a:lnTo>
                    <a:pt x="35" y="173"/>
                  </a:lnTo>
                  <a:lnTo>
                    <a:pt x="36" y="175"/>
                  </a:lnTo>
                  <a:lnTo>
                    <a:pt x="36" y="175"/>
                  </a:lnTo>
                  <a:lnTo>
                    <a:pt x="38" y="175"/>
                  </a:lnTo>
                  <a:lnTo>
                    <a:pt x="38" y="176"/>
                  </a:lnTo>
                  <a:lnTo>
                    <a:pt x="40" y="176"/>
                  </a:lnTo>
                  <a:lnTo>
                    <a:pt x="41" y="176"/>
                  </a:lnTo>
                  <a:lnTo>
                    <a:pt x="43" y="176"/>
                  </a:lnTo>
                  <a:lnTo>
                    <a:pt x="44" y="176"/>
                  </a:lnTo>
                  <a:lnTo>
                    <a:pt x="46" y="175"/>
                  </a:lnTo>
                  <a:lnTo>
                    <a:pt x="48" y="173"/>
                  </a:lnTo>
                  <a:lnTo>
                    <a:pt x="49" y="171"/>
                  </a:lnTo>
                  <a:lnTo>
                    <a:pt x="49" y="168"/>
                  </a:lnTo>
                  <a:lnTo>
                    <a:pt x="51" y="166"/>
                  </a:lnTo>
                  <a:lnTo>
                    <a:pt x="51" y="164"/>
                  </a:lnTo>
                  <a:lnTo>
                    <a:pt x="52" y="163"/>
                  </a:lnTo>
                  <a:lnTo>
                    <a:pt x="54" y="163"/>
                  </a:lnTo>
                  <a:lnTo>
                    <a:pt x="55" y="161"/>
                  </a:lnTo>
                  <a:lnTo>
                    <a:pt x="55" y="161"/>
                  </a:lnTo>
                  <a:lnTo>
                    <a:pt x="57" y="159"/>
                  </a:lnTo>
                  <a:lnTo>
                    <a:pt x="59" y="159"/>
                  </a:lnTo>
                  <a:lnTo>
                    <a:pt x="59" y="159"/>
                  </a:lnTo>
                  <a:lnTo>
                    <a:pt x="60" y="159"/>
                  </a:lnTo>
                  <a:lnTo>
                    <a:pt x="60" y="157"/>
                  </a:lnTo>
                  <a:lnTo>
                    <a:pt x="62" y="157"/>
                  </a:lnTo>
                  <a:lnTo>
                    <a:pt x="63" y="154"/>
                  </a:lnTo>
                  <a:lnTo>
                    <a:pt x="63" y="150"/>
                  </a:lnTo>
                  <a:lnTo>
                    <a:pt x="63" y="145"/>
                  </a:lnTo>
                  <a:lnTo>
                    <a:pt x="65" y="140"/>
                  </a:lnTo>
                  <a:lnTo>
                    <a:pt x="65" y="135"/>
                  </a:lnTo>
                  <a:lnTo>
                    <a:pt x="65" y="131"/>
                  </a:lnTo>
                  <a:lnTo>
                    <a:pt x="65" y="128"/>
                  </a:lnTo>
                  <a:lnTo>
                    <a:pt x="67" y="126"/>
                  </a:lnTo>
                  <a:lnTo>
                    <a:pt x="68" y="122"/>
                  </a:lnTo>
                  <a:lnTo>
                    <a:pt x="70" y="121"/>
                  </a:lnTo>
                  <a:lnTo>
                    <a:pt x="71" y="117"/>
                  </a:lnTo>
                  <a:lnTo>
                    <a:pt x="73" y="115"/>
                  </a:lnTo>
                  <a:lnTo>
                    <a:pt x="74" y="114"/>
                  </a:lnTo>
                  <a:lnTo>
                    <a:pt x="76" y="112"/>
                  </a:lnTo>
                  <a:lnTo>
                    <a:pt x="78" y="112"/>
                  </a:lnTo>
                  <a:lnTo>
                    <a:pt x="81" y="105"/>
                  </a:lnTo>
                  <a:lnTo>
                    <a:pt x="84" y="98"/>
                  </a:lnTo>
                  <a:lnTo>
                    <a:pt x="86" y="91"/>
                  </a:lnTo>
                  <a:lnTo>
                    <a:pt x="87" y="86"/>
                  </a:lnTo>
                  <a:lnTo>
                    <a:pt x="87" y="79"/>
                  </a:lnTo>
                  <a:lnTo>
                    <a:pt x="87" y="72"/>
                  </a:lnTo>
                  <a:lnTo>
                    <a:pt x="87" y="65"/>
                  </a:lnTo>
                  <a:lnTo>
                    <a:pt x="87" y="56"/>
                  </a:lnTo>
                  <a:lnTo>
                    <a:pt x="87" y="53"/>
                  </a:lnTo>
                  <a:lnTo>
                    <a:pt x="89" y="51"/>
                  </a:lnTo>
                  <a:lnTo>
                    <a:pt x="90" y="49"/>
                  </a:lnTo>
                  <a:lnTo>
                    <a:pt x="90" y="47"/>
                  </a:lnTo>
                  <a:lnTo>
                    <a:pt x="92" y="44"/>
                  </a:lnTo>
                  <a:lnTo>
                    <a:pt x="92" y="42"/>
                  </a:lnTo>
                  <a:lnTo>
                    <a:pt x="92" y="37"/>
                  </a:lnTo>
                  <a:lnTo>
                    <a:pt x="90" y="32"/>
                  </a:lnTo>
                  <a:lnTo>
                    <a:pt x="94" y="28"/>
                  </a:lnTo>
                  <a:lnTo>
                    <a:pt x="95" y="25"/>
                  </a:lnTo>
                  <a:lnTo>
                    <a:pt x="97" y="19"/>
                  </a:lnTo>
                  <a:lnTo>
                    <a:pt x="100" y="16"/>
                  </a:lnTo>
                  <a:lnTo>
                    <a:pt x="101" y="13"/>
                  </a:lnTo>
                  <a:lnTo>
                    <a:pt x="105" y="9"/>
                  </a:lnTo>
                  <a:lnTo>
                    <a:pt x="108" y="7"/>
                  </a:lnTo>
                  <a:lnTo>
                    <a:pt x="111" y="7"/>
                  </a:lnTo>
                  <a:lnTo>
                    <a:pt x="116" y="7"/>
                  </a:lnTo>
                  <a:lnTo>
                    <a:pt x="119" y="9"/>
                  </a:lnTo>
                  <a:lnTo>
                    <a:pt x="122" y="13"/>
                  </a:lnTo>
                  <a:lnTo>
                    <a:pt x="125" y="14"/>
                  </a:lnTo>
                  <a:lnTo>
                    <a:pt x="127" y="18"/>
                  </a:lnTo>
                  <a:lnTo>
                    <a:pt x="130" y="19"/>
                  </a:lnTo>
                  <a:lnTo>
                    <a:pt x="133" y="21"/>
                  </a:lnTo>
                  <a:lnTo>
                    <a:pt x="136" y="21"/>
                  </a:lnTo>
                  <a:lnTo>
                    <a:pt x="140" y="21"/>
                  </a:lnTo>
                  <a:lnTo>
                    <a:pt x="141" y="21"/>
                  </a:lnTo>
                  <a:lnTo>
                    <a:pt x="143" y="21"/>
                  </a:lnTo>
                  <a:lnTo>
                    <a:pt x="144" y="21"/>
                  </a:lnTo>
                  <a:lnTo>
                    <a:pt x="146" y="21"/>
                  </a:lnTo>
                  <a:lnTo>
                    <a:pt x="147" y="21"/>
                  </a:lnTo>
                  <a:lnTo>
                    <a:pt x="149" y="19"/>
                  </a:lnTo>
                  <a:lnTo>
                    <a:pt x="152" y="19"/>
                  </a:lnTo>
                  <a:lnTo>
                    <a:pt x="152" y="19"/>
                  </a:lnTo>
                  <a:lnTo>
                    <a:pt x="154" y="19"/>
                  </a:lnTo>
                  <a:lnTo>
                    <a:pt x="154" y="19"/>
                  </a:lnTo>
                  <a:lnTo>
                    <a:pt x="154" y="18"/>
                  </a:lnTo>
                  <a:lnTo>
                    <a:pt x="155" y="18"/>
                  </a:lnTo>
                  <a:lnTo>
                    <a:pt x="155" y="16"/>
                  </a:lnTo>
                  <a:lnTo>
                    <a:pt x="157" y="16"/>
                  </a:lnTo>
                  <a:lnTo>
                    <a:pt x="157" y="14"/>
                  </a:lnTo>
                  <a:lnTo>
                    <a:pt x="160" y="11"/>
                  </a:lnTo>
                  <a:lnTo>
                    <a:pt x="165" y="9"/>
                  </a:lnTo>
                  <a:lnTo>
                    <a:pt x="168" y="9"/>
                  </a:lnTo>
                  <a:lnTo>
                    <a:pt x="173" y="7"/>
                  </a:lnTo>
                  <a:lnTo>
                    <a:pt x="176" y="7"/>
                  </a:lnTo>
                  <a:lnTo>
                    <a:pt x="181" y="9"/>
                  </a:lnTo>
                  <a:lnTo>
                    <a:pt x="186" y="7"/>
                  </a:lnTo>
                  <a:lnTo>
                    <a:pt x="189" y="7"/>
                  </a:lnTo>
                  <a:lnTo>
                    <a:pt x="190" y="7"/>
                  </a:lnTo>
                  <a:lnTo>
                    <a:pt x="190" y="6"/>
                  </a:lnTo>
                  <a:lnTo>
                    <a:pt x="190" y="6"/>
                  </a:lnTo>
                  <a:lnTo>
                    <a:pt x="190" y="4"/>
                  </a:lnTo>
                  <a:lnTo>
                    <a:pt x="192" y="2"/>
                  </a:lnTo>
                  <a:lnTo>
                    <a:pt x="192" y="2"/>
                  </a:lnTo>
                  <a:lnTo>
                    <a:pt x="192" y="0"/>
                  </a:lnTo>
                  <a:lnTo>
                    <a:pt x="192" y="0"/>
                  </a:lnTo>
                  <a:lnTo>
                    <a:pt x="193" y="0"/>
                  </a:lnTo>
                  <a:lnTo>
                    <a:pt x="193" y="0"/>
                  </a:lnTo>
                  <a:lnTo>
                    <a:pt x="195" y="0"/>
                  </a:lnTo>
                  <a:lnTo>
                    <a:pt x="197" y="0"/>
                  </a:lnTo>
                  <a:lnTo>
                    <a:pt x="197" y="0"/>
                  </a:lnTo>
                  <a:lnTo>
                    <a:pt x="198" y="0"/>
                  </a:lnTo>
                  <a:lnTo>
                    <a:pt x="198" y="0"/>
                  </a:lnTo>
                  <a:lnTo>
                    <a:pt x="200" y="0"/>
                  </a:lnTo>
                  <a:lnTo>
                    <a:pt x="200" y="2"/>
                  </a:lnTo>
                  <a:lnTo>
                    <a:pt x="200" y="4"/>
                  </a:lnTo>
                  <a:lnTo>
                    <a:pt x="201" y="4"/>
                  </a:lnTo>
                  <a:lnTo>
                    <a:pt x="201" y="6"/>
                  </a:lnTo>
                  <a:lnTo>
                    <a:pt x="203" y="6"/>
                  </a:lnTo>
                  <a:lnTo>
                    <a:pt x="205" y="7"/>
                  </a:lnTo>
                  <a:lnTo>
                    <a:pt x="206" y="7"/>
                  </a:lnTo>
                  <a:lnTo>
                    <a:pt x="208" y="7"/>
                  </a:lnTo>
                  <a:lnTo>
                    <a:pt x="208" y="7"/>
                  </a:lnTo>
                  <a:lnTo>
                    <a:pt x="209" y="7"/>
                  </a:lnTo>
                  <a:lnTo>
                    <a:pt x="211" y="7"/>
                  </a:lnTo>
                  <a:lnTo>
                    <a:pt x="211" y="6"/>
                  </a:lnTo>
                  <a:lnTo>
                    <a:pt x="212" y="6"/>
                  </a:lnTo>
                  <a:lnTo>
                    <a:pt x="214" y="6"/>
                  </a:lnTo>
                  <a:lnTo>
                    <a:pt x="216" y="7"/>
                  </a:lnTo>
                  <a:lnTo>
                    <a:pt x="216"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0" name="Freeform 548"/>
            <p:cNvSpPr>
              <a:spLocks/>
            </p:cNvSpPr>
            <p:nvPr/>
          </p:nvSpPr>
          <p:spPr bwMode="auto">
            <a:xfrm>
              <a:off x="4479188" y="3867938"/>
              <a:ext cx="181582" cy="223462"/>
            </a:xfrm>
            <a:custGeom>
              <a:avLst/>
              <a:gdLst/>
              <a:ahLst/>
              <a:cxnLst>
                <a:cxn ang="0">
                  <a:pos x="63" y="2"/>
                </a:cxn>
                <a:cxn ang="0">
                  <a:pos x="61" y="6"/>
                </a:cxn>
                <a:cxn ang="0">
                  <a:pos x="61" y="13"/>
                </a:cxn>
                <a:cxn ang="0">
                  <a:pos x="65" y="16"/>
                </a:cxn>
                <a:cxn ang="0">
                  <a:pos x="69" y="18"/>
                </a:cxn>
                <a:cxn ang="0">
                  <a:pos x="74" y="16"/>
                </a:cxn>
                <a:cxn ang="0">
                  <a:pos x="77" y="16"/>
                </a:cxn>
                <a:cxn ang="0">
                  <a:pos x="80" y="18"/>
                </a:cxn>
                <a:cxn ang="0">
                  <a:pos x="84" y="23"/>
                </a:cxn>
                <a:cxn ang="0">
                  <a:pos x="84" y="28"/>
                </a:cxn>
                <a:cxn ang="0">
                  <a:pos x="80" y="34"/>
                </a:cxn>
                <a:cxn ang="0">
                  <a:pos x="76" y="39"/>
                </a:cxn>
                <a:cxn ang="0">
                  <a:pos x="76" y="39"/>
                </a:cxn>
                <a:cxn ang="0">
                  <a:pos x="79" y="42"/>
                </a:cxn>
                <a:cxn ang="0">
                  <a:pos x="84" y="49"/>
                </a:cxn>
                <a:cxn ang="0">
                  <a:pos x="85" y="56"/>
                </a:cxn>
                <a:cxn ang="0">
                  <a:pos x="84" y="60"/>
                </a:cxn>
                <a:cxn ang="0">
                  <a:pos x="84" y="67"/>
                </a:cxn>
                <a:cxn ang="0">
                  <a:pos x="80" y="74"/>
                </a:cxn>
                <a:cxn ang="0">
                  <a:pos x="76" y="79"/>
                </a:cxn>
                <a:cxn ang="0">
                  <a:pos x="68" y="79"/>
                </a:cxn>
                <a:cxn ang="0">
                  <a:pos x="63" y="77"/>
                </a:cxn>
                <a:cxn ang="0">
                  <a:pos x="60" y="74"/>
                </a:cxn>
                <a:cxn ang="0">
                  <a:pos x="55" y="74"/>
                </a:cxn>
                <a:cxn ang="0">
                  <a:pos x="50" y="77"/>
                </a:cxn>
                <a:cxn ang="0">
                  <a:pos x="47" y="79"/>
                </a:cxn>
                <a:cxn ang="0">
                  <a:pos x="44" y="82"/>
                </a:cxn>
                <a:cxn ang="0">
                  <a:pos x="46" y="93"/>
                </a:cxn>
                <a:cxn ang="0">
                  <a:pos x="49" y="100"/>
                </a:cxn>
                <a:cxn ang="0">
                  <a:pos x="46" y="98"/>
                </a:cxn>
                <a:cxn ang="0">
                  <a:pos x="42" y="100"/>
                </a:cxn>
                <a:cxn ang="0">
                  <a:pos x="36" y="103"/>
                </a:cxn>
                <a:cxn ang="0">
                  <a:pos x="33" y="109"/>
                </a:cxn>
                <a:cxn ang="0">
                  <a:pos x="31" y="107"/>
                </a:cxn>
                <a:cxn ang="0">
                  <a:pos x="30" y="105"/>
                </a:cxn>
                <a:cxn ang="0">
                  <a:pos x="28" y="103"/>
                </a:cxn>
                <a:cxn ang="0">
                  <a:pos x="25" y="95"/>
                </a:cxn>
                <a:cxn ang="0">
                  <a:pos x="15" y="84"/>
                </a:cxn>
                <a:cxn ang="0">
                  <a:pos x="7" y="74"/>
                </a:cxn>
                <a:cxn ang="0">
                  <a:pos x="1" y="61"/>
                </a:cxn>
                <a:cxn ang="0">
                  <a:pos x="1" y="49"/>
                </a:cxn>
                <a:cxn ang="0">
                  <a:pos x="4" y="40"/>
                </a:cxn>
                <a:cxn ang="0">
                  <a:pos x="11" y="35"/>
                </a:cxn>
                <a:cxn ang="0">
                  <a:pos x="12" y="28"/>
                </a:cxn>
                <a:cxn ang="0">
                  <a:pos x="25" y="23"/>
                </a:cxn>
                <a:cxn ang="0">
                  <a:pos x="39" y="21"/>
                </a:cxn>
                <a:cxn ang="0">
                  <a:pos x="41" y="14"/>
                </a:cxn>
                <a:cxn ang="0">
                  <a:pos x="39" y="6"/>
                </a:cxn>
                <a:cxn ang="0">
                  <a:pos x="65" y="2"/>
                </a:cxn>
              </a:cxnLst>
              <a:rect l="0" t="0" r="r" b="b"/>
              <a:pathLst>
                <a:path w="85" h="109">
                  <a:moveTo>
                    <a:pt x="65" y="2"/>
                  </a:moveTo>
                  <a:lnTo>
                    <a:pt x="63" y="2"/>
                  </a:lnTo>
                  <a:lnTo>
                    <a:pt x="63" y="4"/>
                  </a:lnTo>
                  <a:lnTo>
                    <a:pt x="61" y="6"/>
                  </a:lnTo>
                  <a:lnTo>
                    <a:pt x="61" y="9"/>
                  </a:lnTo>
                  <a:lnTo>
                    <a:pt x="61" y="13"/>
                  </a:lnTo>
                  <a:lnTo>
                    <a:pt x="63" y="14"/>
                  </a:lnTo>
                  <a:lnTo>
                    <a:pt x="65" y="16"/>
                  </a:lnTo>
                  <a:lnTo>
                    <a:pt x="69" y="18"/>
                  </a:lnTo>
                  <a:lnTo>
                    <a:pt x="69" y="18"/>
                  </a:lnTo>
                  <a:lnTo>
                    <a:pt x="71" y="18"/>
                  </a:lnTo>
                  <a:lnTo>
                    <a:pt x="74" y="16"/>
                  </a:lnTo>
                  <a:lnTo>
                    <a:pt x="76" y="16"/>
                  </a:lnTo>
                  <a:lnTo>
                    <a:pt x="77" y="16"/>
                  </a:lnTo>
                  <a:lnTo>
                    <a:pt x="80" y="16"/>
                  </a:lnTo>
                  <a:lnTo>
                    <a:pt x="80" y="18"/>
                  </a:lnTo>
                  <a:lnTo>
                    <a:pt x="80" y="21"/>
                  </a:lnTo>
                  <a:lnTo>
                    <a:pt x="84" y="23"/>
                  </a:lnTo>
                  <a:lnTo>
                    <a:pt x="84" y="27"/>
                  </a:lnTo>
                  <a:lnTo>
                    <a:pt x="84" y="28"/>
                  </a:lnTo>
                  <a:lnTo>
                    <a:pt x="82" y="32"/>
                  </a:lnTo>
                  <a:lnTo>
                    <a:pt x="80" y="34"/>
                  </a:lnTo>
                  <a:lnTo>
                    <a:pt x="77" y="37"/>
                  </a:lnTo>
                  <a:lnTo>
                    <a:pt x="76" y="39"/>
                  </a:lnTo>
                  <a:lnTo>
                    <a:pt x="76" y="39"/>
                  </a:lnTo>
                  <a:lnTo>
                    <a:pt x="76" y="39"/>
                  </a:lnTo>
                  <a:lnTo>
                    <a:pt x="77" y="40"/>
                  </a:lnTo>
                  <a:lnTo>
                    <a:pt x="79" y="42"/>
                  </a:lnTo>
                  <a:lnTo>
                    <a:pt x="82" y="46"/>
                  </a:lnTo>
                  <a:lnTo>
                    <a:pt x="84" y="49"/>
                  </a:lnTo>
                  <a:lnTo>
                    <a:pt x="85" y="53"/>
                  </a:lnTo>
                  <a:lnTo>
                    <a:pt x="85" y="56"/>
                  </a:lnTo>
                  <a:lnTo>
                    <a:pt x="84" y="60"/>
                  </a:lnTo>
                  <a:lnTo>
                    <a:pt x="84" y="60"/>
                  </a:lnTo>
                  <a:lnTo>
                    <a:pt x="84" y="63"/>
                  </a:lnTo>
                  <a:lnTo>
                    <a:pt x="84" y="67"/>
                  </a:lnTo>
                  <a:lnTo>
                    <a:pt x="82" y="70"/>
                  </a:lnTo>
                  <a:lnTo>
                    <a:pt x="80" y="74"/>
                  </a:lnTo>
                  <a:lnTo>
                    <a:pt x="79" y="77"/>
                  </a:lnTo>
                  <a:lnTo>
                    <a:pt x="76" y="79"/>
                  </a:lnTo>
                  <a:lnTo>
                    <a:pt x="71" y="77"/>
                  </a:lnTo>
                  <a:lnTo>
                    <a:pt x="68" y="79"/>
                  </a:lnTo>
                  <a:lnTo>
                    <a:pt x="65" y="79"/>
                  </a:lnTo>
                  <a:lnTo>
                    <a:pt x="63" y="77"/>
                  </a:lnTo>
                  <a:lnTo>
                    <a:pt x="61" y="75"/>
                  </a:lnTo>
                  <a:lnTo>
                    <a:pt x="60" y="74"/>
                  </a:lnTo>
                  <a:lnTo>
                    <a:pt x="57" y="72"/>
                  </a:lnTo>
                  <a:lnTo>
                    <a:pt x="55" y="74"/>
                  </a:lnTo>
                  <a:lnTo>
                    <a:pt x="50" y="77"/>
                  </a:lnTo>
                  <a:lnTo>
                    <a:pt x="50" y="77"/>
                  </a:lnTo>
                  <a:lnTo>
                    <a:pt x="49" y="79"/>
                  </a:lnTo>
                  <a:lnTo>
                    <a:pt x="47" y="79"/>
                  </a:lnTo>
                  <a:lnTo>
                    <a:pt x="46" y="81"/>
                  </a:lnTo>
                  <a:lnTo>
                    <a:pt x="44" y="82"/>
                  </a:lnTo>
                  <a:lnTo>
                    <a:pt x="44" y="88"/>
                  </a:lnTo>
                  <a:lnTo>
                    <a:pt x="46" y="93"/>
                  </a:lnTo>
                  <a:lnTo>
                    <a:pt x="49" y="100"/>
                  </a:lnTo>
                  <a:lnTo>
                    <a:pt x="49" y="100"/>
                  </a:lnTo>
                  <a:lnTo>
                    <a:pt x="47" y="100"/>
                  </a:lnTo>
                  <a:lnTo>
                    <a:pt x="46" y="98"/>
                  </a:lnTo>
                  <a:lnTo>
                    <a:pt x="44" y="98"/>
                  </a:lnTo>
                  <a:lnTo>
                    <a:pt x="42" y="100"/>
                  </a:lnTo>
                  <a:lnTo>
                    <a:pt x="39" y="102"/>
                  </a:lnTo>
                  <a:lnTo>
                    <a:pt x="36" y="103"/>
                  </a:lnTo>
                  <a:lnTo>
                    <a:pt x="33" y="109"/>
                  </a:lnTo>
                  <a:lnTo>
                    <a:pt x="33" y="109"/>
                  </a:lnTo>
                  <a:lnTo>
                    <a:pt x="33" y="107"/>
                  </a:lnTo>
                  <a:lnTo>
                    <a:pt x="31" y="107"/>
                  </a:lnTo>
                  <a:lnTo>
                    <a:pt x="30" y="105"/>
                  </a:lnTo>
                  <a:lnTo>
                    <a:pt x="30" y="105"/>
                  </a:lnTo>
                  <a:lnTo>
                    <a:pt x="28" y="103"/>
                  </a:lnTo>
                  <a:lnTo>
                    <a:pt x="28" y="103"/>
                  </a:lnTo>
                  <a:lnTo>
                    <a:pt x="27" y="102"/>
                  </a:lnTo>
                  <a:lnTo>
                    <a:pt x="25" y="95"/>
                  </a:lnTo>
                  <a:lnTo>
                    <a:pt x="20" y="89"/>
                  </a:lnTo>
                  <a:lnTo>
                    <a:pt x="15" y="84"/>
                  </a:lnTo>
                  <a:lnTo>
                    <a:pt x="11" y="79"/>
                  </a:lnTo>
                  <a:lnTo>
                    <a:pt x="7" y="74"/>
                  </a:lnTo>
                  <a:lnTo>
                    <a:pt x="3" y="68"/>
                  </a:lnTo>
                  <a:lnTo>
                    <a:pt x="1" y="61"/>
                  </a:lnTo>
                  <a:lnTo>
                    <a:pt x="0" y="53"/>
                  </a:lnTo>
                  <a:lnTo>
                    <a:pt x="1" y="49"/>
                  </a:lnTo>
                  <a:lnTo>
                    <a:pt x="3" y="44"/>
                  </a:lnTo>
                  <a:lnTo>
                    <a:pt x="4" y="40"/>
                  </a:lnTo>
                  <a:lnTo>
                    <a:pt x="7" y="39"/>
                  </a:lnTo>
                  <a:lnTo>
                    <a:pt x="11" y="35"/>
                  </a:lnTo>
                  <a:lnTo>
                    <a:pt x="12" y="32"/>
                  </a:lnTo>
                  <a:lnTo>
                    <a:pt x="12" y="28"/>
                  </a:lnTo>
                  <a:lnTo>
                    <a:pt x="12" y="21"/>
                  </a:lnTo>
                  <a:lnTo>
                    <a:pt x="25" y="23"/>
                  </a:lnTo>
                  <a:lnTo>
                    <a:pt x="34" y="23"/>
                  </a:lnTo>
                  <a:lnTo>
                    <a:pt x="39" y="21"/>
                  </a:lnTo>
                  <a:lnTo>
                    <a:pt x="41" y="18"/>
                  </a:lnTo>
                  <a:lnTo>
                    <a:pt x="41" y="14"/>
                  </a:lnTo>
                  <a:lnTo>
                    <a:pt x="41" y="11"/>
                  </a:lnTo>
                  <a:lnTo>
                    <a:pt x="39" y="6"/>
                  </a:lnTo>
                  <a:lnTo>
                    <a:pt x="39" y="0"/>
                  </a:lnTo>
                  <a:lnTo>
                    <a:pt x="65"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1" name="Freeform 549"/>
            <p:cNvSpPr>
              <a:spLocks/>
            </p:cNvSpPr>
            <p:nvPr/>
          </p:nvSpPr>
          <p:spPr bwMode="auto">
            <a:xfrm>
              <a:off x="4548886" y="3826364"/>
              <a:ext cx="225602" cy="304878"/>
            </a:xfrm>
            <a:custGeom>
              <a:avLst/>
              <a:gdLst/>
              <a:ahLst/>
              <a:cxnLst>
                <a:cxn ang="0">
                  <a:pos x="103" y="11"/>
                </a:cxn>
                <a:cxn ang="0">
                  <a:pos x="101" y="16"/>
                </a:cxn>
                <a:cxn ang="0">
                  <a:pos x="98" y="23"/>
                </a:cxn>
                <a:cxn ang="0">
                  <a:pos x="98" y="46"/>
                </a:cxn>
                <a:cxn ang="0">
                  <a:pos x="95" y="65"/>
                </a:cxn>
                <a:cxn ang="0">
                  <a:pos x="87" y="79"/>
                </a:cxn>
                <a:cxn ang="0">
                  <a:pos x="82" y="84"/>
                </a:cxn>
                <a:cxn ang="0">
                  <a:pos x="78" y="93"/>
                </a:cxn>
                <a:cxn ang="0">
                  <a:pos x="76" y="102"/>
                </a:cxn>
                <a:cxn ang="0">
                  <a:pos x="74" y="117"/>
                </a:cxn>
                <a:cxn ang="0">
                  <a:pos x="71" y="124"/>
                </a:cxn>
                <a:cxn ang="0">
                  <a:pos x="70" y="126"/>
                </a:cxn>
                <a:cxn ang="0">
                  <a:pos x="66" y="128"/>
                </a:cxn>
                <a:cxn ang="0">
                  <a:pos x="62" y="131"/>
                </a:cxn>
                <a:cxn ang="0">
                  <a:pos x="60" y="138"/>
                </a:cxn>
                <a:cxn ang="0">
                  <a:pos x="55" y="143"/>
                </a:cxn>
                <a:cxn ang="0">
                  <a:pos x="51" y="143"/>
                </a:cxn>
                <a:cxn ang="0">
                  <a:pos x="47" y="142"/>
                </a:cxn>
                <a:cxn ang="0">
                  <a:pos x="44" y="140"/>
                </a:cxn>
                <a:cxn ang="0">
                  <a:pos x="38" y="142"/>
                </a:cxn>
                <a:cxn ang="0">
                  <a:pos x="32" y="142"/>
                </a:cxn>
                <a:cxn ang="0">
                  <a:pos x="24" y="140"/>
                </a:cxn>
                <a:cxn ang="0">
                  <a:pos x="19" y="142"/>
                </a:cxn>
                <a:cxn ang="0">
                  <a:pos x="14" y="147"/>
                </a:cxn>
                <a:cxn ang="0">
                  <a:pos x="9" y="143"/>
                </a:cxn>
                <a:cxn ang="0">
                  <a:pos x="5" y="137"/>
                </a:cxn>
                <a:cxn ang="0">
                  <a:pos x="0" y="128"/>
                </a:cxn>
                <a:cxn ang="0">
                  <a:pos x="8" y="119"/>
                </a:cxn>
                <a:cxn ang="0">
                  <a:pos x="14" y="121"/>
                </a:cxn>
                <a:cxn ang="0">
                  <a:pos x="13" y="114"/>
                </a:cxn>
                <a:cxn ang="0">
                  <a:pos x="13" y="102"/>
                </a:cxn>
                <a:cxn ang="0">
                  <a:pos x="17" y="98"/>
                </a:cxn>
                <a:cxn ang="0">
                  <a:pos x="24" y="93"/>
                </a:cxn>
                <a:cxn ang="0">
                  <a:pos x="30" y="98"/>
                </a:cxn>
                <a:cxn ang="0">
                  <a:pos x="38" y="98"/>
                </a:cxn>
                <a:cxn ang="0">
                  <a:pos x="47" y="95"/>
                </a:cxn>
                <a:cxn ang="0">
                  <a:pos x="51" y="84"/>
                </a:cxn>
                <a:cxn ang="0">
                  <a:pos x="52" y="77"/>
                </a:cxn>
                <a:cxn ang="0">
                  <a:pos x="49" y="67"/>
                </a:cxn>
                <a:cxn ang="0">
                  <a:pos x="43" y="60"/>
                </a:cxn>
                <a:cxn ang="0">
                  <a:pos x="44" y="58"/>
                </a:cxn>
                <a:cxn ang="0">
                  <a:pos x="51" y="49"/>
                </a:cxn>
                <a:cxn ang="0">
                  <a:pos x="47" y="42"/>
                </a:cxn>
                <a:cxn ang="0">
                  <a:pos x="44" y="37"/>
                </a:cxn>
                <a:cxn ang="0">
                  <a:pos x="38" y="39"/>
                </a:cxn>
                <a:cxn ang="0">
                  <a:pos x="33" y="37"/>
                </a:cxn>
                <a:cxn ang="0">
                  <a:pos x="30" y="30"/>
                </a:cxn>
                <a:cxn ang="0">
                  <a:pos x="33" y="23"/>
                </a:cxn>
                <a:cxn ang="0">
                  <a:pos x="73" y="9"/>
                </a:cxn>
                <a:cxn ang="0">
                  <a:pos x="82" y="0"/>
                </a:cxn>
                <a:cxn ang="0">
                  <a:pos x="93" y="0"/>
                </a:cxn>
              </a:cxnLst>
              <a:rect l="0" t="0" r="r" b="b"/>
              <a:pathLst>
                <a:path w="103" h="149">
                  <a:moveTo>
                    <a:pt x="101" y="0"/>
                  </a:moveTo>
                  <a:lnTo>
                    <a:pt x="103" y="6"/>
                  </a:lnTo>
                  <a:lnTo>
                    <a:pt x="103" y="11"/>
                  </a:lnTo>
                  <a:lnTo>
                    <a:pt x="103" y="13"/>
                  </a:lnTo>
                  <a:lnTo>
                    <a:pt x="101" y="14"/>
                  </a:lnTo>
                  <a:lnTo>
                    <a:pt x="101" y="16"/>
                  </a:lnTo>
                  <a:lnTo>
                    <a:pt x="100" y="18"/>
                  </a:lnTo>
                  <a:lnTo>
                    <a:pt x="98" y="20"/>
                  </a:lnTo>
                  <a:lnTo>
                    <a:pt x="98" y="23"/>
                  </a:lnTo>
                  <a:lnTo>
                    <a:pt x="98" y="32"/>
                  </a:lnTo>
                  <a:lnTo>
                    <a:pt x="98" y="39"/>
                  </a:lnTo>
                  <a:lnTo>
                    <a:pt x="98" y="46"/>
                  </a:lnTo>
                  <a:lnTo>
                    <a:pt x="98" y="53"/>
                  </a:lnTo>
                  <a:lnTo>
                    <a:pt x="97" y="58"/>
                  </a:lnTo>
                  <a:lnTo>
                    <a:pt x="95" y="65"/>
                  </a:lnTo>
                  <a:lnTo>
                    <a:pt x="92" y="72"/>
                  </a:lnTo>
                  <a:lnTo>
                    <a:pt x="89" y="79"/>
                  </a:lnTo>
                  <a:lnTo>
                    <a:pt x="87" y="79"/>
                  </a:lnTo>
                  <a:lnTo>
                    <a:pt x="85" y="81"/>
                  </a:lnTo>
                  <a:lnTo>
                    <a:pt x="84" y="82"/>
                  </a:lnTo>
                  <a:lnTo>
                    <a:pt x="82" y="84"/>
                  </a:lnTo>
                  <a:lnTo>
                    <a:pt x="81" y="88"/>
                  </a:lnTo>
                  <a:lnTo>
                    <a:pt x="79" y="89"/>
                  </a:lnTo>
                  <a:lnTo>
                    <a:pt x="78" y="93"/>
                  </a:lnTo>
                  <a:lnTo>
                    <a:pt x="76" y="95"/>
                  </a:lnTo>
                  <a:lnTo>
                    <a:pt x="76" y="98"/>
                  </a:lnTo>
                  <a:lnTo>
                    <a:pt x="76" y="102"/>
                  </a:lnTo>
                  <a:lnTo>
                    <a:pt x="76" y="107"/>
                  </a:lnTo>
                  <a:lnTo>
                    <a:pt x="74" y="112"/>
                  </a:lnTo>
                  <a:lnTo>
                    <a:pt x="74" y="117"/>
                  </a:lnTo>
                  <a:lnTo>
                    <a:pt x="74" y="121"/>
                  </a:lnTo>
                  <a:lnTo>
                    <a:pt x="73" y="124"/>
                  </a:lnTo>
                  <a:lnTo>
                    <a:pt x="71" y="124"/>
                  </a:lnTo>
                  <a:lnTo>
                    <a:pt x="71" y="126"/>
                  </a:lnTo>
                  <a:lnTo>
                    <a:pt x="70" y="126"/>
                  </a:lnTo>
                  <a:lnTo>
                    <a:pt x="70" y="126"/>
                  </a:lnTo>
                  <a:lnTo>
                    <a:pt x="68" y="126"/>
                  </a:lnTo>
                  <a:lnTo>
                    <a:pt x="66" y="128"/>
                  </a:lnTo>
                  <a:lnTo>
                    <a:pt x="66" y="128"/>
                  </a:lnTo>
                  <a:lnTo>
                    <a:pt x="65" y="130"/>
                  </a:lnTo>
                  <a:lnTo>
                    <a:pt x="63" y="130"/>
                  </a:lnTo>
                  <a:lnTo>
                    <a:pt x="62" y="131"/>
                  </a:lnTo>
                  <a:lnTo>
                    <a:pt x="62" y="133"/>
                  </a:lnTo>
                  <a:lnTo>
                    <a:pt x="60" y="135"/>
                  </a:lnTo>
                  <a:lnTo>
                    <a:pt x="60" y="138"/>
                  </a:lnTo>
                  <a:lnTo>
                    <a:pt x="59" y="140"/>
                  </a:lnTo>
                  <a:lnTo>
                    <a:pt x="57" y="142"/>
                  </a:lnTo>
                  <a:lnTo>
                    <a:pt x="55" y="143"/>
                  </a:lnTo>
                  <a:lnTo>
                    <a:pt x="54" y="143"/>
                  </a:lnTo>
                  <a:lnTo>
                    <a:pt x="52" y="143"/>
                  </a:lnTo>
                  <a:lnTo>
                    <a:pt x="51" y="143"/>
                  </a:lnTo>
                  <a:lnTo>
                    <a:pt x="49" y="143"/>
                  </a:lnTo>
                  <a:lnTo>
                    <a:pt x="49" y="142"/>
                  </a:lnTo>
                  <a:lnTo>
                    <a:pt x="47" y="142"/>
                  </a:lnTo>
                  <a:lnTo>
                    <a:pt x="47" y="142"/>
                  </a:lnTo>
                  <a:lnTo>
                    <a:pt x="46" y="140"/>
                  </a:lnTo>
                  <a:lnTo>
                    <a:pt x="44" y="140"/>
                  </a:lnTo>
                  <a:lnTo>
                    <a:pt x="43" y="140"/>
                  </a:lnTo>
                  <a:lnTo>
                    <a:pt x="40" y="140"/>
                  </a:lnTo>
                  <a:lnTo>
                    <a:pt x="38" y="142"/>
                  </a:lnTo>
                  <a:lnTo>
                    <a:pt x="35" y="142"/>
                  </a:lnTo>
                  <a:lnTo>
                    <a:pt x="33" y="142"/>
                  </a:lnTo>
                  <a:lnTo>
                    <a:pt x="32" y="142"/>
                  </a:lnTo>
                  <a:lnTo>
                    <a:pt x="28" y="142"/>
                  </a:lnTo>
                  <a:lnTo>
                    <a:pt x="28" y="140"/>
                  </a:lnTo>
                  <a:lnTo>
                    <a:pt x="24" y="140"/>
                  </a:lnTo>
                  <a:lnTo>
                    <a:pt x="22" y="140"/>
                  </a:lnTo>
                  <a:lnTo>
                    <a:pt x="20" y="140"/>
                  </a:lnTo>
                  <a:lnTo>
                    <a:pt x="19" y="142"/>
                  </a:lnTo>
                  <a:lnTo>
                    <a:pt x="17" y="143"/>
                  </a:lnTo>
                  <a:lnTo>
                    <a:pt x="16" y="145"/>
                  </a:lnTo>
                  <a:lnTo>
                    <a:pt x="14" y="147"/>
                  </a:lnTo>
                  <a:lnTo>
                    <a:pt x="13" y="149"/>
                  </a:lnTo>
                  <a:lnTo>
                    <a:pt x="11" y="147"/>
                  </a:lnTo>
                  <a:lnTo>
                    <a:pt x="9" y="143"/>
                  </a:lnTo>
                  <a:lnTo>
                    <a:pt x="8" y="142"/>
                  </a:lnTo>
                  <a:lnTo>
                    <a:pt x="6" y="138"/>
                  </a:lnTo>
                  <a:lnTo>
                    <a:pt x="5" y="137"/>
                  </a:lnTo>
                  <a:lnTo>
                    <a:pt x="3" y="133"/>
                  </a:lnTo>
                  <a:lnTo>
                    <a:pt x="1" y="131"/>
                  </a:lnTo>
                  <a:lnTo>
                    <a:pt x="0" y="128"/>
                  </a:lnTo>
                  <a:lnTo>
                    <a:pt x="3" y="124"/>
                  </a:lnTo>
                  <a:lnTo>
                    <a:pt x="6" y="121"/>
                  </a:lnTo>
                  <a:lnTo>
                    <a:pt x="8" y="119"/>
                  </a:lnTo>
                  <a:lnTo>
                    <a:pt x="11" y="119"/>
                  </a:lnTo>
                  <a:lnTo>
                    <a:pt x="13" y="119"/>
                  </a:lnTo>
                  <a:lnTo>
                    <a:pt x="14" y="121"/>
                  </a:lnTo>
                  <a:lnTo>
                    <a:pt x="16" y="121"/>
                  </a:lnTo>
                  <a:lnTo>
                    <a:pt x="16" y="121"/>
                  </a:lnTo>
                  <a:lnTo>
                    <a:pt x="13" y="114"/>
                  </a:lnTo>
                  <a:lnTo>
                    <a:pt x="11" y="109"/>
                  </a:lnTo>
                  <a:lnTo>
                    <a:pt x="11" y="103"/>
                  </a:lnTo>
                  <a:lnTo>
                    <a:pt x="13" y="102"/>
                  </a:lnTo>
                  <a:lnTo>
                    <a:pt x="14" y="100"/>
                  </a:lnTo>
                  <a:lnTo>
                    <a:pt x="16" y="100"/>
                  </a:lnTo>
                  <a:lnTo>
                    <a:pt x="17" y="98"/>
                  </a:lnTo>
                  <a:lnTo>
                    <a:pt x="17" y="98"/>
                  </a:lnTo>
                  <a:lnTo>
                    <a:pt x="22" y="95"/>
                  </a:lnTo>
                  <a:lnTo>
                    <a:pt x="24" y="93"/>
                  </a:lnTo>
                  <a:lnTo>
                    <a:pt x="27" y="95"/>
                  </a:lnTo>
                  <a:lnTo>
                    <a:pt x="28" y="96"/>
                  </a:lnTo>
                  <a:lnTo>
                    <a:pt x="30" y="98"/>
                  </a:lnTo>
                  <a:lnTo>
                    <a:pt x="32" y="100"/>
                  </a:lnTo>
                  <a:lnTo>
                    <a:pt x="35" y="100"/>
                  </a:lnTo>
                  <a:lnTo>
                    <a:pt x="38" y="98"/>
                  </a:lnTo>
                  <a:lnTo>
                    <a:pt x="43" y="100"/>
                  </a:lnTo>
                  <a:lnTo>
                    <a:pt x="46" y="98"/>
                  </a:lnTo>
                  <a:lnTo>
                    <a:pt x="47" y="95"/>
                  </a:lnTo>
                  <a:lnTo>
                    <a:pt x="49" y="91"/>
                  </a:lnTo>
                  <a:lnTo>
                    <a:pt x="51" y="88"/>
                  </a:lnTo>
                  <a:lnTo>
                    <a:pt x="51" y="84"/>
                  </a:lnTo>
                  <a:lnTo>
                    <a:pt x="51" y="81"/>
                  </a:lnTo>
                  <a:lnTo>
                    <a:pt x="51" y="81"/>
                  </a:lnTo>
                  <a:lnTo>
                    <a:pt x="52" y="77"/>
                  </a:lnTo>
                  <a:lnTo>
                    <a:pt x="52" y="74"/>
                  </a:lnTo>
                  <a:lnTo>
                    <a:pt x="51" y="70"/>
                  </a:lnTo>
                  <a:lnTo>
                    <a:pt x="49" y="67"/>
                  </a:lnTo>
                  <a:lnTo>
                    <a:pt x="46" y="63"/>
                  </a:lnTo>
                  <a:lnTo>
                    <a:pt x="44" y="61"/>
                  </a:lnTo>
                  <a:lnTo>
                    <a:pt x="43" y="60"/>
                  </a:lnTo>
                  <a:lnTo>
                    <a:pt x="43" y="60"/>
                  </a:lnTo>
                  <a:lnTo>
                    <a:pt x="43" y="60"/>
                  </a:lnTo>
                  <a:lnTo>
                    <a:pt x="44" y="58"/>
                  </a:lnTo>
                  <a:lnTo>
                    <a:pt x="47" y="55"/>
                  </a:lnTo>
                  <a:lnTo>
                    <a:pt x="49" y="53"/>
                  </a:lnTo>
                  <a:lnTo>
                    <a:pt x="51" y="49"/>
                  </a:lnTo>
                  <a:lnTo>
                    <a:pt x="51" y="48"/>
                  </a:lnTo>
                  <a:lnTo>
                    <a:pt x="51" y="44"/>
                  </a:lnTo>
                  <a:lnTo>
                    <a:pt x="47" y="42"/>
                  </a:lnTo>
                  <a:lnTo>
                    <a:pt x="47" y="39"/>
                  </a:lnTo>
                  <a:lnTo>
                    <a:pt x="47" y="37"/>
                  </a:lnTo>
                  <a:lnTo>
                    <a:pt x="44" y="37"/>
                  </a:lnTo>
                  <a:lnTo>
                    <a:pt x="43" y="37"/>
                  </a:lnTo>
                  <a:lnTo>
                    <a:pt x="41" y="37"/>
                  </a:lnTo>
                  <a:lnTo>
                    <a:pt x="38" y="39"/>
                  </a:lnTo>
                  <a:lnTo>
                    <a:pt x="36" y="39"/>
                  </a:lnTo>
                  <a:lnTo>
                    <a:pt x="36" y="39"/>
                  </a:lnTo>
                  <a:lnTo>
                    <a:pt x="33" y="37"/>
                  </a:lnTo>
                  <a:lnTo>
                    <a:pt x="30" y="35"/>
                  </a:lnTo>
                  <a:lnTo>
                    <a:pt x="30" y="34"/>
                  </a:lnTo>
                  <a:lnTo>
                    <a:pt x="30" y="30"/>
                  </a:lnTo>
                  <a:lnTo>
                    <a:pt x="30" y="27"/>
                  </a:lnTo>
                  <a:lnTo>
                    <a:pt x="32" y="25"/>
                  </a:lnTo>
                  <a:lnTo>
                    <a:pt x="33" y="23"/>
                  </a:lnTo>
                  <a:lnTo>
                    <a:pt x="33" y="23"/>
                  </a:lnTo>
                  <a:lnTo>
                    <a:pt x="70" y="30"/>
                  </a:lnTo>
                  <a:lnTo>
                    <a:pt x="73" y="9"/>
                  </a:lnTo>
                  <a:lnTo>
                    <a:pt x="76" y="6"/>
                  </a:lnTo>
                  <a:lnTo>
                    <a:pt x="79" y="2"/>
                  </a:lnTo>
                  <a:lnTo>
                    <a:pt x="82" y="0"/>
                  </a:lnTo>
                  <a:lnTo>
                    <a:pt x="85" y="0"/>
                  </a:lnTo>
                  <a:lnTo>
                    <a:pt x="90" y="0"/>
                  </a:lnTo>
                  <a:lnTo>
                    <a:pt x="93" y="0"/>
                  </a:lnTo>
                  <a:lnTo>
                    <a:pt x="98" y="0"/>
                  </a:lnTo>
                  <a:lnTo>
                    <a:pt x="10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2" name="Freeform 550"/>
            <p:cNvSpPr>
              <a:spLocks/>
            </p:cNvSpPr>
            <p:nvPr/>
          </p:nvSpPr>
          <p:spPr bwMode="auto">
            <a:xfrm>
              <a:off x="4479188" y="3488573"/>
              <a:ext cx="229270" cy="398420"/>
            </a:xfrm>
            <a:custGeom>
              <a:avLst/>
              <a:gdLst/>
              <a:ahLst/>
              <a:cxnLst>
                <a:cxn ang="0">
                  <a:pos x="79" y="5"/>
                </a:cxn>
                <a:cxn ang="0">
                  <a:pos x="80" y="12"/>
                </a:cxn>
                <a:cxn ang="0">
                  <a:pos x="82" y="21"/>
                </a:cxn>
                <a:cxn ang="0">
                  <a:pos x="74" y="35"/>
                </a:cxn>
                <a:cxn ang="0">
                  <a:pos x="66" y="49"/>
                </a:cxn>
                <a:cxn ang="0">
                  <a:pos x="60" y="66"/>
                </a:cxn>
                <a:cxn ang="0">
                  <a:pos x="55" y="82"/>
                </a:cxn>
                <a:cxn ang="0">
                  <a:pos x="50" y="97"/>
                </a:cxn>
                <a:cxn ang="0">
                  <a:pos x="46" y="106"/>
                </a:cxn>
                <a:cxn ang="0">
                  <a:pos x="42" y="111"/>
                </a:cxn>
                <a:cxn ang="0">
                  <a:pos x="41" y="115"/>
                </a:cxn>
                <a:cxn ang="0">
                  <a:pos x="34" y="113"/>
                </a:cxn>
                <a:cxn ang="0">
                  <a:pos x="28" y="108"/>
                </a:cxn>
                <a:cxn ang="0">
                  <a:pos x="19" y="108"/>
                </a:cxn>
                <a:cxn ang="0">
                  <a:pos x="9" y="122"/>
                </a:cxn>
                <a:cxn ang="0">
                  <a:pos x="3" y="139"/>
                </a:cxn>
                <a:cxn ang="0">
                  <a:pos x="0" y="148"/>
                </a:cxn>
                <a:cxn ang="0">
                  <a:pos x="1" y="153"/>
                </a:cxn>
                <a:cxn ang="0">
                  <a:pos x="3" y="155"/>
                </a:cxn>
                <a:cxn ang="0">
                  <a:pos x="7" y="155"/>
                </a:cxn>
                <a:cxn ang="0">
                  <a:pos x="12" y="155"/>
                </a:cxn>
                <a:cxn ang="0">
                  <a:pos x="17" y="158"/>
                </a:cxn>
                <a:cxn ang="0">
                  <a:pos x="15" y="167"/>
                </a:cxn>
                <a:cxn ang="0">
                  <a:pos x="17" y="176"/>
                </a:cxn>
                <a:cxn ang="0">
                  <a:pos x="17" y="181"/>
                </a:cxn>
                <a:cxn ang="0">
                  <a:pos x="17" y="185"/>
                </a:cxn>
                <a:cxn ang="0">
                  <a:pos x="15" y="188"/>
                </a:cxn>
                <a:cxn ang="0">
                  <a:pos x="103" y="195"/>
                </a:cxn>
                <a:cxn ang="0">
                  <a:pos x="103" y="171"/>
                </a:cxn>
                <a:cxn ang="0">
                  <a:pos x="93" y="167"/>
                </a:cxn>
                <a:cxn ang="0">
                  <a:pos x="84" y="162"/>
                </a:cxn>
                <a:cxn ang="0">
                  <a:pos x="80" y="153"/>
                </a:cxn>
                <a:cxn ang="0">
                  <a:pos x="79" y="143"/>
                </a:cxn>
                <a:cxn ang="0">
                  <a:pos x="80" y="131"/>
                </a:cxn>
                <a:cxn ang="0">
                  <a:pos x="87" y="113"/>
                </a:cxn>
                <a:cxn ang="0">
                  <a:pos x="95" y="99"/>
                </a:cxn>
                <a:cxn ang="0">
                  <a:pos x="93" y="80"/>
                </a:cxn>
                <a:cxn ang="0">
                  <a:pos x="85" y="68"/>
                </a:cxn>
                <a:cxn ang="0">
                  <a:pos x="79" y="54"/>
                </a:cxn>
                <a:cxn ang="0">
                  <a:pos x="84" y="49"/>
                </a:cxn>
                <a:cxn ang="0">
                  <a:pos x="93" y="49"/>
                </a:cxn>
                <a:cxn ang="0">
                  <a:pos x="96" y="49"/>
                </a:cxn>
                <a:cxn ang="0">
                  <a:pos x="92" y="36"/>
                </a:cxn>
                <a:cxn ang="0">
                  <a:pos x="90" y="21"/>
                </a:cxn>
                <a:cxn ang="0">
                  <a:pos x="90" y="10"/>
                </a:cxn>
                <a:cxn ang="0">
                  <a:pos x="88" y="7"/>
                </a:cxn>
                <a:cxn ang="0">
                  <a:pos x="90" y="3"/>
                </a:cxn>
                <a:cxn ang="0">
                  <a:pos x="82" y="1"/>
                </a:cxn>
                <a:cxn ang="0">
                  <a:pos x="79" y="0"/>
                </a:cxn>
              </a:cxnLst>
              <a:rect l="0" t="0" r="r" b="b"/>
              <a:pathLst>
                <a:path w="106" h="195">
                  <a:moveTo>
                    <a:pt x="77" y="0"/>
                  </a:moveTo>
                  <a:lnTo>
                    <a:pt x="79" y="3"/>
                  </a:lnTo>
                  <a:lnTo>
                    <a:pt x="79" y="5"/>
                  </a:lnTo>
                  <a:lnTo>
                    <a:pt x="79" y="8"/>
                  </a:lnTo>
                  <a:lnTo>
                    <a:pt x="79" y="10"/>
                  </a:lnTo>
                  <a:lnTo>
                    <a:pt x="80" y="12"/>
                  </a:lnTo>
                  <a:lnTo>
                    <a:pt x="80" y="15"/>
                  </a:lnTo>
                  <a:lnTo>
                    <a:pt x="82" y="17"/>
                  </a:lnTo>
                  <a:lnTo>
                    <a:pt x="82" y="21"/>
                  </a:lnTo>
                  <a:lnTo>
                    <a:pt x="79" y="24"/>
                  </a:lnTo>
                  <a:lnTo>
                    <a:pt x="77" y="29"/>
                  </a:lnTo>
                  <a:lnTo>
                    <a:pt x="74" y="35"/>
                  </a:lnTo>
                  <a:lnTo>
                    <a:pt x="71" y="38"/>
                  </a:lnTo>
                  <a:lnTo>
                    <a:pt x="69" y="43"/>
                  </a:lnTo>
                  <a:lnTo>
                    <a:pt x="66" y="49"/>
                  </a:lnTo>
                  <a:lnTo>
                    <a:pt x="65" y="54"/>
                  </a:lnTo>
                  <a:lnTo>
                    <a:pt x="63" y="61"/>
                  </a:lnTo>
                  <a:lnTo>
                    <a:pt x="60" y="66"/>
                  </a:lnTo>
                  <a:lnTo>
                    <a:pt x="58" y="71"/>
                  </a:lnTo>
                  <a:lnTo>
                    <a:pt x="57" y="76"/>
                  </a:lnTo>
                  <a:lnTo>
                    <a:pt x="55" y="82"/>
                  </a:lnTo>
                  <a:lnTo>
                    <a:pt x="53" y="85"/>
                  </a:lnTo>
                  <a:lnTo>
                    <a:pt x="52" y="90"/>
                  </a:lnTo>
                  <a:lnTo>
                    <a:pt x="50" y="97"/>
                  </a:lnTo>
                  <a:lnTo>
                    <a:pt x="47" y="104"/>
                  </a:lnTo>
                  <a:lnTo>
                    <a:pt x="47" y="104"/>
                  </a:lnTo>
                  <a:lnTo>
                    <a:pt x="46" y="106"/>
                  </a:lnTo>
                  <a:lnTo>
                    <a:pt x="46" y="108"/>
                  </a:lnTo>
                  <a:lnTo>
                    <a:pt x="44" y="110"/>
                  </a:lnTo>
                  <a:lnTo>
                    <a:pt x="42" y="111"/>
                  </a:lnTo>
                  <a:lnTo>
                    <a:pt x="41" y="113"/>
                  </a:lnTo>
                  <a:lnTo>
                    <a:pt x="41" y="115"/>
                  </a:lnTo>
                  <a:lnTo>
                    <a:pt x="41" y="115"/>
                  </a:lnTo>
                  <a:lnTo>
                    <a:pt x="38" y="115"/>
                  </a:lnTo>
                  <a:lnTo>
                    <a:pt x="36" y="113"/>
                  </a:lnTo>
                  <a:lnTo>
                    <a:pt x="34" y="113"/>
                  </a:lnTo>
                  <a:lnTo>
                    <a:pt x="33" y="111"/>
                  </a:lnTo>
                  <a:lnTo>
                    <a:pt x="30" y="110"/>
                  </a:lnTo>
                  <a:lnTo>
                    <a:pt x="28" y="108"/>
                  </a:lnTo>
                  <a:lnTo>
                    <a:pt x="27" y="108"/>
                  </a:lnTo>
                  <a:lnTo>
                    <a:pt x="25" y="108"/>
                  </a:lnTo>
                  <a:lnTo>
                    <a:pt x="19" y="108"/>
                  </a:lnTo>
                  <a:lnTo>
                    <a:pt x="14" y="111"/>
                  </a:lnTo>
                  <a:lnTo>
                    <a:pt x="11" y="117"/>
                  </a:lnTo>
                  <a:lnTo>
                    <a:pt x="9" y="122"/>
                  </a:lnTo>
                  <a:lnTo>
                    <a:pt x="6" y="129"/>
                  </a:lnTo>
                  <a:lnTo>
                    <a:pt x="4" y="134"/>
                  </a:lnTo>
                  <a:lnTo>
                    <a:pt x="3" y="139"/>
                  </a:lnTo>
                  <a:lnTo>
                    <a:pt x="0" y="145"/>
                  </a:lnTo>
                  <a:lnTo>
                    <a:pt x="0" y="146"/>
                  </a:lnTo>
                  <a:lnTo>
                    <a:pt x="0" y="148"/>
                  </a:lnTo>
                  <a:lnTo>
                    <a:pt x="1" y="150"/>
                  </a:lnTo>
                  <a:lnTo>
                    <a:pt x="1" y="151"/>
                  </a:lnTo>
                  <a:lnTo>
                    <a:pt x="1" y="153"/>
                  </a:lnTo>
                  <a:lnTo>
                    <a:pt x="3" y="155"/>
                  </a:lnTo>
                  <a:lnTo>
                    <a:pt x="3" y="155"/>
                  </a:lnTo>
                  <a:lnTo>
                    <a:pt x="3" y="155"/>
                  </a:lnTo>
                  <a:lnTo>
                    <a:pt x="4" y="155"/>
                  </a:lnTo>
                  <a:lnTo>
                    <a:pt x="6" y="155"/>
                  </a:lnTo>
                  <a:lnTo>
                    <a:pt x="7" y="155"/>
                  </a:lnTo>
                  <a:lnTo>
                    <a:pt x="9" y="155"/>
                  </a:lnTo>
                  <a:lnTo>
                    <a:pt x="11" y="155"/>
                  </a:lnTo>
                  <a:lnTo>
                    <a:pt x="12" y="155"/>
                  </a:lnTo>
                  <a:lnTo>
                    <a:pt x="14" y="155"/>
                  </a:lnTo>
                  <a:lnTo>
                    <a:pt x="17" y="155"/>
                  </a:lnTo>
                  <a:lnTo>
                    <a:pt x="17" y="158"/>
                  </a:lnTo>
                  <a:lnTo>
                    <a:pt x="15" y="162"/>
                  </a:lnTo>
                  <a:lnTo>
                    <a:pt x="15" y="165"/>
                  </a:lnTo>
                  <a:lnTo>
                    <a:pt x="15" y="167"/>
                  </a:lnTo>
                  <a:lnTo>
                    <a:pt x="17" y="171"/>
                  </a:lnTo>
                  <a:lnTo>
                    <a:pt x="17" y="174"/>
                  </a:lnTo>
                  <a:lnTo>
                    <a:pt x="17" y="176"/>
                  </a:lnTo>
                  <a:lnTo>
                    <a:pt x="17" y="179"/>
                  </a:lnTo>
                  <a:lnTo>
                    <a:pt x="17" y="181"/>
                  </a:lnTo>
                  <a:lnTo>
                    <a:pt x="17" y="181"/>
                  </a:lnTo>
                  <a:lnTo>
                    <a:pt x="17" y="183"/>
                  </a:lnTo>
                  <a:lnTo>
                    <a:pt x="17" y="183"/>
                  </a:lnTo>
                  <a:lnTo>
                    <a:pt x="17" y="185"/>
                  </a:lnTo>
                  <a:lnTo>
                    <a:pt x="15" y="186"/>
                  </a:lnTo>
                  <a:lnTo>
                    <a:pt x="15" y="186"/>
                  </a:lnTo>
                  <a:lnTo>
                    <a:pt x="15" y="188"/>
                  </a:lnTo>
                  <a:lnTo>
                    <a:pt x="39" y="186"/>
                  </a:lnTo>
                  <a:lnTo>
                    <a:pt x="66" y="188"/>
                  </a:lnTo>
                  <a:lnTo>
                    <a:pt x="103" y="195"/>
                  </a:lnTo>
                  <a:lnTo>
                    <a:pt x="106" y="176"/>
                  </a:lnTo>
                  <a:lnTo>
                    <a:pt x="104" y="172"/>
                  </a:lnTo>
                  <a:lnTo>
                    <a:pt x="103" y="171"/>
                  </a:lnTo>
                  <a:lnTo>
                    <a:pt x="99" y="169"/>
                  </a:lnTo>
                  <a:lnTo>
                    <a:pt x="96" y="167"/>
                  </a:lnTo>
                  <a:lnTo>
                    <a:pt x="93" y="167"/>
                  </a:lnTo>
                  <a:lnTo>
                    <a:pt x="90" y="165"/>
                  </a:lnTo>
                  <a:lnTo>
                    <a:pt x="87" y="164"/>
                  </a:lnTo>
                  <a:lnTo>
                    <a:pt x="84" y="162"/>
                  </a:lnTo>
                  <a:lnTo>
                    <a:pt x="82" y="158"/>
                  </a:lnTo>
                  <a:lnTo>
                    <a:pt x="82" y="157"/>
                  </a:lnTo>
                  <a:lnTo>
                    <a:pt x="80" y="153"/>
                  </a:lnTo>
                  <a:lnTo>
                    <a:pt x="80" y="150"/>
                  </a:lnTo>
                  <a:lnTo>
                    <a:pt x="79" y="146"/>
                  </a:lnTo>
                  <a:lnTo>
                    <a:pt x="79" y="143"/>
                  </a:lnTo>
                  <a:lnTo>
                    <a:pt x="79" y="141"/>
                  </a:lnTo>
                  <a:lnTo>
                    <a:pt x="79" y="139"/>
                  </a:lnTo>
                  <a:lnTo>
                    <a:pt x="80" y="131"/>
                  </a:lnTo>
                  <a:lnTo>
                    <a:pt x="82" y="125"/>
                  </a:lnTo>
                  <a:lnTo>
                    <a:pt x="84" y="118"/>
                  </a:lnTo>
                  <a:lnTo>
                    <a:pt x="87" y="113"/>
                  </a:lnTo>
                  <a:lnTo>
                    <a:pt x="90" y="108"/>
                  </a:lnTo>
                  <a:lnTo>
                    <a:pt x="92" y="104"/>
                  </a:lnTo>
                  <a:lnTo>
                    <a:pt x="95" y="99"/>
                  </a:lnTo>
                  <a:lnTo>
                    <a:pt x="96" y="92"/>
                  </a:lnTo>
                  <a:lnTo>
                    <a:pt x="95" y="85"/>
                  </a:lnTo>
                  <a:lnTo>
                    <a:pt x="93" y="80"/>
                  </a:lnTo>
                  <a:lnTo>
                    <a:pt x="92" y="75"/>
                  </a:lnTo>
                  <a:lnTo>
                    <a:pt x="88" y="71"/>
                  </a:lnTo>
                  <a:lnTo>
                    <a:pt x="85" y="68"/>
                  </a:lnTo>
                  <a:lnTo>
                    <a:pt x="82" y="64"/>
                  </a:lnTo>
                  <a:lnTo>
                    <a:pt x="80" y="59"/>
                  </a:lnTo>
                  <a:lnTo>
                    <a:pt x="79" y="54"/>
                  </a:lnTo>
                  <a:lnTo>
                    <a:pt x="80" y="52"/>
                  </a:lnTo>
                  <a:lnTo>
                    <a:pt x="82" y="50"/>
                  </a:lnTo>
                  <a:lnTo>
                    <a:pt x="84" y="49"/>
                  </a:lnTo>
                  <a:lnTo>
                    <a:pt x="87" y="49"/>
                  </a:lnTo>
                  <a:lnTo>
                    <a:pt x="90" y="49"/>
                  </a:lnTo>
                  <a:lnTo>
                    <a:pt x="93" y="49"/>
                  </a:lnTo>
                  <a:lnTo>
                    <a:pt x="96" y="50"/>
                  </a:lnTo>
                  <a:lnTo>
                    <a:pt x="98" y="50"/>
                  </a:lnTo>
                  <a:lnTo>
                    <a:pt x="96" y="49"/>
                  </a:lnTo>
                  <a:lnTo>
                    <a:pt x="95" y="45"/>
                  </a:lnTo>
                  <a:lnTo>
                    <a:pt x="93" y="42"/>
                  </a:lnTo>
                  <a:lnTo>
                    <a:pt x="92" y="36"/>
                  </a:lnTo>
                  <a:lnTo>
                    <a:pt x="92" y="31"/>
                  </a:lnTo>
                  <a:lnTo>
                    <a:pt x="90" y="26"/>
                  </a:lnTo>
                  <a:lnTo>
                    <a:pt x="90" y="21"/>
                  </a:lnTo>
                  <a:lnTo>
                    <a:pt x="90" y="14"/>
                  </a:lnTo>
                  <a:lnTo>
                    <a:pt x="90" y="12"/>
                  </a:lnTo>
                  <a:lnTo>
                    <a:pt x="90" y="10"/>
                  </a:lnTo>
                  <a:lnTo>
                    <a:pt x="88" y="8"/>
                  </a:lnTo>
                  <a:lnTo>
                    <a:pt x="88" y="7"/>
                  </a:lnTo>
                  <a:lnTo>
                    <a:pt x="88" y="7"/>
                  </a:lnTo>
                  <a:lnTo>
                    <a:pt x="88" y="5"/>
                  </a:lnTo>
                  <a:lnTo>
                    <a:pt x="88" y="3"/>
                  </a:lnTo>
                  <a:lnTo>
                    <a:pt x="90" y="3"/>
                  </a:lnTo>
                  <a:lnTo>
                    <a:pt x="87" y="3"/>
                  </a:lnTo>
                  <a:lnTo>
                    <a:pt x="85" y="3"/>
                  </a:lnTo>
                  <a:lnTo>
                    <a:pt x="82" y="1"/>
                  </a:lnTo>
                  <a:lnTo>
                    <a:pt x="80" y="1"/>
                  </a:lnTo>
                  <a:lnTo>
                    <a:pt x="79" y="1"/>
                  </a:lnTo>
                  <a:lnTo>
                    <a:pt x="79" y="0"/>
                  </a:lnTo>
                  <a:lnTo>
                    <a:pt x="77" y="0"/>
                  </a:lnTo>
                  <a:lnTo>
                    <a:pt x="77"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3" name="Freeform 551"/>
            <p:cNvSpPr>
              <a:spLocks/>
            </p:cNvSpPr>
            <p:nvPr/>
          </p:nvSpPr>
          <p:spPr bwMode="auto">
            <a:xfrm>
              <a:off x="5249536" y="3788254"/>
              <a:ext cx="240275" cy="303146"/>
            </a:xfrm>
            <a:custGeom>
              <a:avLst/>
              <a:gdLst/>
              <a:ahLst/>
              <a:cxnLst>
                <a:cxn ang="0">
                  <a:pos x="100" y="32"/>
                </a:cxn>
                <a:cxn ang="0">
                  <a:pos x="100" y="28"/>
                </a:cxn>
                <a:cxn ang="0">
                  <a:pos x="103" y="23"/>
                </a:cxn>
                <a:cxn ang="0">
                  <a:pos x="108" y="18"/>
                </a:cxn>
                <a:cxn ang="0">
                  <a:pos x="110" y="12"/>
                </a:cxn>
                <a:cxn ang="0">
                  <a:pos x="105" y="11"/>
                </a:cxn>
                <a:cxn ang="0">
                  <a:pos x="103" y="9"/>
                </a:cxn>
                <a:cxn ang="0">
                  <a:pos x="100" y="7"/>
                </a:cxn>
                <a:cxn ang="0">
                  <a:pos x="96" y="5"/>
                </a:cxn>
                <a:cxn ang="0">
                  <a:pos x="89" y="7"/>
                </a:cxn>
                <a:cxn ang="0">
                  <a:pos x="86" y="12"/>
                </a:cxn>
                <a:cxn ang="0">
                  <a:pos x="83" y="16"/>
                </a:cxn>
                <a:cxn ang="0">
                  <a:pos x="77" y="18"/>
                </a:cxn>
                <a:cxn ang="0">
                  <a:pos x="65" y="16"/>
                </a:cxn>
                <a:cxn ang="0">
                  <a:pos x="57" y="11"/>
                </a:cxn>
                <a:cxn ang="0">
                  <a:pos x="51" y="5"/>
                </a:cxn>
                <a:cxn ang="0">
                  <a:pos x="43" y="2"/>
                </a:cxn>
                <a:cxn ang="0">
                  <a:pos x="38" y="2"/>
                </a:cxn>
                <a:cxn ang="0">
                  <a:pos x="34" y="2"/>
                </a:cxn>
                <a:cxn ang="0">
                  <a:pos x="31" y="2"/>
                </a:cxn>
                <a:cxn ang="0">
                  <a:pos x="26" y="0"/>
                </a:cxn>
                <a:cxn ang="0">
                  <a:pos x="19" y="0"/>
                </a:cxn>
                <a:cxn ang="0">
                  <a:pos x="13" y="0"/>
                </a:cxn>
                <a:cxn ang="0">
                  <a:pos x="7" y="0"/>
                </a:cxn>
                <a:cxn ang="0">
                  <a:pos x="0" y="0"/>
                </a:cxn>
                <a:cxn ang="0">
                  <a:pos x="0" y="2"/>
                </a:cxn>
                <a:cxn ang="0">
                  <a:pos x="0" y="5"/>
                </a:cxn>
                <a:cxn ang="0">
                  <a:pos x="0" y="9"/>
                </a:cxn>
                <a:cxn ang="0">
                  <a:pos x="0" y="12"/>
                </a:cxn>
                <a:cxn ang="0">
                  <a:pos x="4" y="18"/>
                </a:cxn>
                <a:cxn ang="0">
                  <a:pos x="7" y="26"/>
                </a:cxn>
                <a:cxn ang="0">
                  <a:pos x="8" y="37"/>
                </a:cxn>
                <a:cxn ang="0">
                  <a:pos x="8" y="49"/>
                </a:cxn>
                <a:cxn ang="0">
                  <a:pos x="8" y="63"/>
                </a:cxn>
                <a:cxn ang="0">
                  <a:pos x="5" y="72"/>
                </a:cxn>
                <a:cxn ang="0">
                  <a:pos x="2" y="80"/>
                </a:cxn>
                <a:cxn ang="0">
                  <a:pos x="0" y="93"/>
                </a:cxn>
                <a:cxn ang="0">
                  <a:pos x="15" y="101"/>
                </a:cxn>
                <a:cxn ang="0">
                  <a:pos x="27" y="108"/>
                </a:cxn>
                <a:cxn ang="0">
                  <a:pos x="40" y="117"/>
                </a:cxn>
                <a:cxn ang="0">
                  <a:pos x="48" y="128"/>
                </a:cxn>
                <a:cxn ang="0">
                  <a:pos x="50" y="135"/>
                </a:cxn>
                <a:cxn ang="0">
                  <a:pos x="56" y="142"/>
                </a:cxn>
                <a:cxn ang="0">
                  <a:pos x="62" y="147"/>
                </a:cxn>
                <a:cxn ang="0">
                  <a:pos x="72" y="149"/>
                </a:cxn>
                <a:cxn ang="0">
                  <a:pos x="78" y="138"/>
                </a:cxn>
                <a:cxn ang="0">
                  <a:pos x="86" y="128"/>
                </a:cxn>
                <a:cxn ang="0">
                  <a:pos x="92" y="117"/>
                </a:cxn>
                <a:cxn ang="0">
                  <a:pos x="100" y="105"/>
                </a:cxn>
              </a:cxnLst>
              <a:rect l="0" t="0" r="r" b="b"/>
              <a:pathLst>
                <a:path w="110" h="149">
                  <a:moveTo>
                    <a:pt x="100" y="105"/>
                  </a:moveTo>
                  <a:lnTo>
                    <a:pt x="100" y="32"/>
                  </a:lnTo>
                  <a:lnTo>
                    <a:pt x="99" y="30"/>
                  </a:lnTo>
                  <a:lnTo>
                    <a:pt x="100" y="28"/>
                  </a:lnTo>
                  <a:lnTo>
                    <a:pt x="102" y="26"/>
                  </a:lnTo>
                  <a:lnTo>
                    <a:pt x="103" y="23"/>
                  </a:lnTo>
                  <a:lnTo>
                    <a:pt x="107" y="21"/>
                  </a:lnTo>
                  <a:lnTo>
                    <a:pt x="108" y="18"/>
                  </a:lnTo>
                  <a:lnTo>
                    <a:pt x="110" y="14"/>
                  </a:lnTo>
                  <a:lnTo>
                    <a:pt x="110" y="12"/>
                  </a:lnTo>
                  <a:lnTo>
                    <a:pt x="108" y="11"/>
                  </a:lnTo>
                  <a:lnTo>
                    <a:pt x="105" y="11"/>
                  </a:lnTo>
                  <a:lnTo>
                    <a:pt x="103" y="11"/>
                  </a:lnTo>
                  <a:lnTo>
                    <a:pt x="103" y="9"/>
                  </a:lnTo>
                  <a:lnTo>
                    <a:pt x="102" y="7"/>
                  </a:lnTo>
                  <a:lnTo>
                    <a:pt x="100" y="7"/>
                  </a:lnTo>
                  <a:lnTo>
                    <a:pt x="99" y="5"/>
                  </a:lnTo>
                  <a:lnTo>
                    <a:pt x="96" y="5"/>
                  </a:lnTo>
                  <a:lnTo>
                    <a:pt x="92" y="7"/>
                  </a:lnTo>
                  <a:lnTo>
                    <a:pt x="89" y="7"/>
                  </a:lnTo>
                  <a:lnTo>
                    <a:pt x="88" y="9"/>
                  </a:lnTo>
                  <a:lnTo>
                    <a:pt x="86" y="12"/>
                  </a:lnTo>
                  <a:lnTo>
                    <a:pt x="84" y="14"/>
                  </a:lnTo>
                  <a:lnTo>
                    <a:pt x="83" y="16"/>
                  </a:lnTo>
                  <a:lnTo>
                    <a:pt x="80" y="16"/>
                  </a:lnTo>
                  <a:lnTo>
                    <a:pt x="77" y="18"/>
                  </a:lnTo>
                  <a:lnTo>
                    <a:pt x="70" y="16"/>
                  </a:lnTo>
                  <a:lnTo>
                    <a:pt x="65" y="16"/>
                  </a:lnTo>
                  <a:lnTo>
                    <a:pt x="62" y="14"/>
                  </a:lnTo>
                  <a:lnTo>
                    <a:pt x="57" y="11"/>
                  </a:lnTo>
                  <a:lnTo>
                    <a:pt x="54" y="9"/>
                  </a:lnTo>
                  <a:lnTo>
                    <a:pt x="51" y="5"/>
                  </a:lnTo>
                  <a:lnTo>
                    <a:pt x="46" y="4"/>
                  </a:lnTo>
                  <a:lnTo>
                    <a:pt x="43" y="2"/>
                  </a:lnTo>
                  <a:lnTo>
                    <a:pt x="40" y="2"/>
                  </a:lnTo>
                  <a:lnTo>
                    <a:pt x="38" y="2"/>
                  </a:lnTo>
                  <a:lnTo>
                    <a:pt x="35" y="2"/>
                  </a:lnTo>
                  <a:lnTo>
                    <a:pt x="34" y="2"/>
                  </a:lnTo>
                  <a:lnTo>
                    <a:pt x="32" y="2"/>
                  </a:lnTo>
                  <a:lnTo>
                    <a:pt x="31" y="2"/>
                  </a:lnTo>
                  <a:lnTo>
                    <a:pt x="27" y="2"/>
                  </a:lnTo>
                  <a:lnTo>
                    <a:pt x="26" y="0"/>
                  </a:lnTo>
                  <a:lnTo>
                    <a:pt x="23" y="0"/>
                  </a:lnTo>
                  <a:lnTo>
                    <a:pt x="19" y="0"/>
                  </a:lnTo>
                  <a:lnTo>
                    <a:pt x="16" y="0"/>
                  </a:lnTo>
                  <a:lnTo>
                    <a:pt x="13" y="0"/>
                  </a:lnTo>
                  <a:lnTo>
                    <a:pt x="10" y="0"/>
                  </a:lnTo>
                  <a:lnTo>
                    <a:pt x="7" y="0"/>
                  </a:lnTo>
                  <a:lnTo>
                    <a:pt x="4" y="0"/>
                  </a:lnTo>
                  <a:lnTo>
                    <a:pt x="0" y="0"/>
                  </a:lnTo>
                  <a:lnTo>
                    <a:pt x="0" y="2"/>
                  </a:lnTo>
                  <a:lnTo>
                    <a:pt x="0" y="2"/>
                  </a:lnTo>
                  <a:lnTo>
                    <a:pt x="0" y="4"/>
                  </a:lnTo>
                  <a:lnTo>
                    <a:pt x="0" y="5"/>
                  </a:lnTo>
                  <a:lnTo>
                    <a:pt x="0" y="7"/>
                  </a:lnTo>
                  <a:lnTo>
                    <a:pt x="0" y="9"/>
                  </a:lnTo>
                  <a:lnTo>
                    <a:pt x="0" y="11"/>
                  </a:lnTo>
                  <a:lnTo>
                    <a:pt x="0" y="12"/>
                  </a:lnTo>
                  <a:lnTo>
                    <a:pt x="2" y="14"/>
                  </a:lnTo>
                  <a:lnTo>
                    <a:pt x="4" y="18"/>
                  </a:lnTo>
                  <a:lnTo>
                    <a:pt x="5" y="23"/>
                  </a:lnTo>
                  <a:lnTo>
                    <a:pt x="7" y="26"/>
                  </a:lnTo>
                  <a:lnTo>
                    <a:pt x="7" y="32"/>
                  </a:lnTo>
                  <a:lnTo>
                    <a:pt x="8" y="37"/>
                  </a:lnTo>
                  <a:lnTo>
                    <a:pt x="8" y="42"/>
                  </a:lnTo>
                  <a:lnTo>
                    <a:pt x="8" y="49"/>
                  </a:lnTo>
                  <a:lnTo>
                    <a:pt x="8" y="56"/>
                  </a:lnTo>
                  <a:lnTo>
                    <a:pt x="8" y="63"/>
                  </a:lnTo>
                  <a:lnTo>
                    <a:pt x="7" y="68"/>
                  </a:lnTo>
                  <a:lnTo>
                    <a:pt x="5" y="72"/>
                  </a:lnTo>
                  <a:lnTo>
                    <a:pt x="4" y="75"/>
                  </a:lnTo>
                  <a:lnTo>
                    <a:pt x="2" y="80"/>
                  </a:lnTo>
                  <a:lnTo>
                    <a:pt x="0" y="86"/>
                  </a:lnTo>
                  <a:lnTo>
                    <a:pt x="0" y="93"/>
                  </a:lnTo>
                  <a:lnTo>
                    <a:pt x="7" y="98"/>
                  </a:lnTo>
                  <a:lnTo>
                    <a:pt x="15" y="101"/>
                  </a:lnTo>
                  <a:lnTo>
                    <a:pt x="21" y="105"/>
                  </a:lnTo>
                  <a:lnTo>
                    <a:pt x="27" y="108"/>
                  </a:lnTo>
                  <a:lnTo>
                    <a:pt x="34" y="114"/>
                  </a:lnTo>
                  <a:lnTo>
                    <a:pt x="40" y="117"/>
                  </a:lnTo>
                  <a:lnTo>
                    <a:pt x="45" y="122"/>
                  </a:lnTo>
                  <a:lnTo>
                    <a:pt x="48" y="128"/>
                  </a:lnTo>
                  <a:lnTo>
                    <a:pt x="48" y="131"/>
                  </a:lnTo>
                  <a:lnTo>
                    <a:pt x="50" y="135"/>
                  </a:lnTo>
                  <a:lnTo>
                    <a:pt x="53" y="140"/>
                  </a:lnTo>
                  <a:lnTo>
                    <a:pt x="56" y="142"/>
                  </a:lnTo>
                  <a:lnTo>
                    <a:pt x="59" y="145"/>
                  </a:lnTo>
                  <a:lnTo>
                    <a:pt x="62" y="147"/>
                  </a:lnTo>
                  <a:lnTo>
                    <a:pt x="67" y="149"/>
                  </a:lnTo>
                  <a:lnTo>
                    <a:pt x="72" y="149"/>
                  </a:lnTo>
                  <a:lnTo>
                    <a:pt x="75" y="143"/>
                  </a:lnTo>
                  <a:lnTo>
                    <a:pt x="78" y="138"/>
                  </a:lnTo>
                  <a:lnTo>
                    <a:pt x="81" y="133"/>
                  </a:lnTo>
                  <a:lnTo>
                    <a:pt x="86" y="128"/>
                  </a:lnTo>
                  <a:lnTo>
                    <a:pt x="89" y="122"/>
                  </a:lnTo>
                  <a:lnTo>
                    <a:pt x="92" y="117"/>
                  </a:lnTo>
                  <a:lnTo>
                    <a:pt x="97" y="110"/>
                  </a:lnTo>
                  <a:lnTo>
                    <a:pt x="100" y="10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4" name="Freeform 552"/>
            <p:cNvSpPr>
              <a:spLocks/>
            </p:cNvSpPr>
            <p:nvPr/>
          </p:nvSpPr>
          <p:spPr bwMode="auto">
            <a:xfrm>
              <a:off x="5119311" y="3810773"/>
              <a:ext cx="148567" cy="181887"/>
            </a:xfrm>
            <a:custGeom>
              <a:avLst/>
              <a:gdLst/>
              <a:ahLst/>
              <a:cxnLst>
                <a:cxn ang="0">
                  <a:pos x="65" y="2"/>
                </a:cxn>
                <a:cxn ang="0">
                  <a:pos x="66" y="11"/>
                </a:cxn>
                <a:cxn ang="0">
                  <a:pos x="68" y="20"/>
                </a:cxn>
                <a:cxn ang="0">
                  <a:pos x="69" y="30"/>
                </a:cxn>
                <a:cxn ang="0">
                  <a:pos x="69" y="44"/>
                </a:cxn>
                <a:cxn ang="0">
                  <a:pos x="66" y="55"/>
                </a:cxn>
                <a:cxn ang="0">
                  <a:pos x="63" y="63"/>
                </a:cxn>
                <a:cxn ang="0">
                  <a:pos x="60" y="74"/>
                </a:cxn>
                <a:cxn ang="0">
                  <a:pos x="14" y="81"/>
                </a:cxn>
                <a:cxn ang="0">
                  <a:pos x="14" y="82"/>
                </a:cxn>
                <a:cxn ang="0">
                  <a:pos x="12" y="84"/>
                </a:cxn>
                <a:cxn ang="0">
                  <a:pos x="9" y="86"/>
                </a:cxn>
                <a:cxn ang="0">
                  <a:pos x="7" y="88"/>
                </a:cxn>
                <a:cxn ang="0">
                  <a:pos x="6" y="86"/>
                </a:cxn>
                <a:cxn ang="0">
                  <a:pos x="4" y="86"/>
                </a:cxn>
                <a:cxn ang="0">
                  <a:pos x="3" y="86"/>
                </a:cxn>
                <a:cxn ang="0">
                  <a:pos x="1" y="86"/>
                </a:cxn>
                <a:cxn ang="0">
                  <a:pos x="1" y="79"/>
                </a:cxn>
                <a:cxn ang="0">
                  <a:pos x="1" y="74"/>
                </a:cxn>
                <a:cxn ang="0">
                  <a:pos x="0" y="68"/>
                </a:cxn>
                <a:cxn ang="0">
                  <a:pos x="0" y="65"/>
                </a:cxn>
                <a:cxn ang="0">
                  <a:pos x="3" y="53"/>
                </a:cxn>
                <a:cxn ang="0">
                  <a:pos x="9" y="46"/>
                </a:cxn>
                <a:cxn ang="0">
                  <a:pos x="19" y="39"/>
                </a:cxn>
                <a:cxn ang="0">
                  <a:pos x="25" y="30"/>
                </a:cxn>
                <a:cxn ang="0">
                  <a:pos x="22" y="27"/>
                </a:cxn>
                <a:cxn ang="0">
                  <a:pos x="19" y="21"/>
                </a:cxn>
                <a:cxn ang="0">
                  <a:pos x="19" y="14"/>
                </a:cxn>
                <a:cxn ang="0">
                  <a:pos x="17" y="7"/>
                </a:cxn>
                <a:cxn ang="0">
                  <a:pos x="22" y="6"/>
                </a:cxn>
                <a:cxn ang="0">
                  <a:pos x="25" y="6"/>
                </a:cxn>
                <a:cxn ang="0">
                  <a:pos x="28" y="7"/>
                </a:cxn>
                <a:cxn ang="0">
                  <a:pos x="33" y="7"/>
                </a:cxn>
                <a:cxn ang="0">
                  <a:pos x="41" y="6"/>
                </a:cxn>
                <a:cxn ang="0">
                  <a:pos x="52" y="4"/>
                </a:cxn>
                <a:cxn ang="0">
                  <a:pos x="60" y="0"/>
                </a:cxn>
                <a:cxn ang="0">
                  <a:pos x="63" y="0"/>
                </a:cxn>
              </a:cxnLst>
              <a:rect l="0" t="0" r="r" b="b"/>
              <a:pathLst>
                <a:path w="69" h="88">
                  <a:moveTo>
                    <a:pt x="63" y="0"/>
                  </a:moveTo>
                  <a:lnTo>
                    <a:pt x="65" y="2"/>
                  </a:lnTo>
                  <a:lnTo>
                    <a:pt x="66" y="6"/>
                  </a:lnTo>
                  <a:lnTo>
                    <a:pt x="66" y="11"/>
                  </a:lnTo>
                  <a:lnTo>
                    <a:pt x="68" y="14"/>
                  </a:lnTo>
                  <a:lnTo>
                    <a:pt x="68" y="20"/>
                  </a:lnTo>
                  <a:lnTo>
                    <a:pt x="69" y="25"/>
                  </a:lnTo>
                  <a:lnTo>
                    <a:pt x="69" y="30"/>
                  </a:lnTo>
                  <a:lnTo>
                    <a:pt x="69" y="37"/>
                  </a:lnTo>
                  <a:lnTo>
                    <a:pt x="69" y="44"/>
                  </a:lnTo>
                  <a:lnTo>
                    <a:pt x="69" y="51"/>
                  </a:lnTo>
                  <a:lnTo>
                    <a:pt x="66" y="55"/>
                  </a:lnTo>
                  <a:lnTo>
                    <a:pt x="65" y="60"/>
                  </a:lnTo>
                  <a:lnTo>
                    <a:pt x="63" y="63"/>
                  </a:lnTo>
                  <a:lnTo>
                    <a:pt x="61" y="68"/>
                  </a:lnTo>
                  <a:lnTo>
                    <a:pt x="60" y="74"/>
                  </a:lnTo>
                  <a:lnTo>
                    <a:pt x="61" y="81"/>
                  </a:lnTo>
                  <a:lnTo>
                    <a:pt x="14" y="81"/>
                  </a:lnTo>
                  <a:lnTo>
                    <a:pt x="14" y="82"/>
                  </a:lnTo>
                  <a:lnTo>
                    <a:pt x="14" y="82"/>
                  </a:lnTo>
                  <a:lnTo>
                    <a:pt x="12" y="84"/>
                  </a:lnTo>
                  <a:lnTo>
                    <a:pt x="12" y="84"/>
                  </a:lnTo>
                  <a:lnTo>
                    <a:pt x="11" y="86"/>
                  </a:lnTo>
                  <a:lnTo>
                    <a:pt x="9" y="86"/>
                  </a:lnTo>
                  <a:lnTo>
                    <a:pt x="7" y="88"/>
                  </a:lnTo>
                  <a:lnTo>
                    <a:pt x="7" y="88"/>
                  </a:lnTo>
                  <a:lnTo>
                    <a:pt x="7" y="88"/>
                  </a:lnTo>
                  <a:lnTo>
                    <a:pt x="6" y="86"/>
                  </a:lnTo>
                  <a:lnTo>
                    <a:pt x="4" y="86"/>
                  </a:lnTo>
                  <a:lnTo>
                    <a:pt x="4" y="86"/>
                  </a:lnTo>
                  <a:lnTo>
                    <a:pt x="3" y="86"/>
                  </a:lnTo>
                  <a:lnTo>
                    <a:pt x="3" y="86"/>
                  </a:lnTo>
                  <a:lnTo>
                    <a:pt x="1" y="86"/>
                  </a:lnTo>
                  <a:lnTo>
                    <a:pt x="1" y="86"/>
                  </a:lnTo>
                  <a:lnTo>
                    <a:pt x="1" y="82"/>
                  </a:lnTo>
                  <a:lnTo>
                    <a:pt x="1" y="79"/>
                  </a:lnTo>
                  <a:lnTo>
                    <a:pt x="1" y="77"/>
                  </a:lnTo>
                  <a:lnTo>
                    <a:pt x="1" y="74"/>
                  </a:lnTo>
                  <a:lnTo>
                    <a:pt x="1" y="72"/>
                  </a:lnTo>
                  <a:lnTo>
                    <a:pt x="0" y="68"/>
                  </a:lnTo>
                  <a:lnTo>
                    <a:pt x="0" y="67"/>
                  </a:lnTo>
                  <a:lnTo>
                    <a:pt x="0" y="65"/>
                  </a:lnTo>
                  <a:lnTo>
                    <a:pt x="0" y="58"/>
                  </a:lnTo>
                  <a:lnTo>
                    <a:pt x="3" y="53"/>
                  </a:lnTo>
                  <a:lnTo>
                    <a:pt x="6" y="49"/>
                  </a:lnTo>
                  <a:lnTo>
                    <a:pt x="9" y="46"/>
                  </a:lnTo>
                  <a:lnTo>
                    <a:pt x="14" y="42"/>
                  </a:lnTo>
                  <a:lnTo>
                    <a:pt x="19" y="39"/>
                  </a:lnTo>
                  <a:lnTo>
                    <a:pt x="22" y="34"/>
                  </a:lnTo>
                  <a:lnTo>
                    <a:pt x="25" y="30"/>
                  </a:lnTo>
                  <a:lnTo>
                    <a:pt x="23" y="28"/>
                  </a:lnTo>
                  <a:lnTo>
                    <a:pt x="22" y="27"/>
                  </a:lnTo>
                  <a:lnTo>
                    <a:pt x="20" y="23"/>
                  </a:lnTo>
                  <a:lnTo>
                    <a:pt x="19" y="21"/>
                  </a:lnTo>
                  <a:lnTo>
                    <a:pt x="19" y="18"/>
                  </a:lnTo>
                  <a:lnTo>
                    <a:pt x="19" y="14"/>
                  </a:lnTo>
                  <a:lnTo>
                    <a:pt x="17" y="11"/>
                  </a:lnTo>
                  <a:lnTo>
                    <a:pt x="17" y="7"/>
                  </a:lnTo>
                  <a:lnTo>
                    <a:pt x="20" y="6"/>
                  </a:lnTo>
                  <a:lnTo>
                    <a:pt x="22" y="6"/>
                  </a:lnTo>
                  <a:lnTo>
                    <a:pt x="23" y="6"/>
                  </a:lnTo>
                  <a:lnTo>
                    <a:pt x="25" y="6"/>
                  </a:lnTo>
                  <a:lnTo>
                    <a:pt x="27" y="6"/>
                  </a:lnTo>
                  <a:lnTo>
                    <a:pt x="28" y="7"/>
                  </a:lnTo>
                  <a:lnTo>
                    <a:pt x="30" y="7"/>
                  </a:lnTo>
                  <a:lnTo>
                    <a:pt x="33" y="7"/>
                  </a:lnTo>
                  <a:lnTo>
                    <a:pt x="36" y="7"/>
                  </a:lnTo>
                  <a:lnTo>
                    <a:pt x="41" y="6"/>
                  </a:lnTo>
                  <a:lnTo>
                    <a:pt x="46" y="4"/>
                  </a:lnTo>
                  <a:lnTo>
                    <a:pt x="52" y="4"/>
                  </a:lnTo>
                  <a:lnTo>
                    <a:pt x="57" y="2"/>
                  </a:lnTo>
                  <a:lnTo>
                    <a:pt x="60" y="0"/>
                  </a:lnTo>
                  <a:lnTo>
                    <a:pt x="63" y="0"/>
                  </a:lnTo>
                  <a:lnTo>
                    <a:pt x="63"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5" name="Freeform 553"/>
            <p:cNvSpPr>
              <a:spLocks/>
            </p:cNvSpPr>
            <p:nvPr/>
          </p:nvSpPr>
          <p:spPr bwMode="auto">
            <a:xfrm>
              <a:off x="4561725" y="4160690"/>
              <a:ext cx="388842" cy="426136"/>
            </a:xfrm>
            <a:custGeom>
              <a:avLst/>
              <a:gdLst/>
              <a:ahLst/>
              <a:cxnLst>
                <a:cxn ang="0">
                  <a:pos x="11" y="199"/>
                </a:cxn>
                <a:cxn ang="0">
                  <a:pos x="18" y="195"/>
                </a:cxn>
                <a:cxn ang="0">
                  <a:pos x="22" y="193"/>
                </a:cxn>
                <a:cxn ang="0">
                  <a:pos x="35" y="195"/>
                </a:cxn>
                <a:cxn ang="0">
                  <a:pos x="53" y="202"/>
                </a:cxn>
                <a:cxn ang="0">
                  <a:pos x="68" y="202"/>
                </a:cxn>
                <a:cxn ang="0">
                  <a:pos x="143" y="207"/>
                </a:cxn>
                <a:cxn ang="0">
                  <a:pos x="149" y="206"/>
                </a:cxn>
                <a:cxn ang="0">
                  <a:pos x="156" y="204"/>
                </a:cxn>
                <a:cxn ang="0">
                  <a:pos x="159" y="200"/>
                </a:cxn>
                <a:cxn ang="0">
                  <a:pos x="154" y="193"/>
                </a:cxn>
                <a:cxn ang="0">
                  <a:pos x="149" y="185"/>
                </a:cxn>
                <a:cxn ang="0">
                  <a:pos x="148" y="124"/>
                </a:cxn>
                <a:cxn ang="0">
                  <a:pos x="159" y="125"/>
                </a:cxn>
                <a:cxn ang="0">
                  <a:pos x="170" y="125"/>
                </a:cxn>
                <a:cxn ang="0">
                  <a:pos x="175" y="117"/>
                </a:cxn>
                <a:cxn ang="0">
                  <a:pos x="176" y="99"/>
                </a:cxn>
                <a:cxn ang="0">
                  <a:pos x="178" y="90"/>
                </a:cxn>
                <a:cxn ang="0">
                  <a:pos x="173" y="87"/>
                </a:cxn>
                <a:cxn ang="0">
                  <a:pos x="170" y="87"/>
                </a:cxn>
                <a:cxn ang="0">
                  <a:pos x="165" y="85"/>
                </a:cxn>
                <a:cxn ang="0">
                  <a:pos x="162" y="85"/>
                </a:cxn>
                <a:cxn ang="0">
                  <a:pos x="157" y="87"/>
                </a:cxn>
                <a:cxn ang="0">
                  <a:pos x="151" y="85"/>
                </a:cxn>
                <a:cxn ang="0">
                  <a:pos x="148" y="80"/>
                </a:cxn>
                <a:cxn ang="0">
                  <a:pos x="146" y="71"/>
                </a:cxn>
                <a:cxn ang="0">
                  <a:pos x="146" y="66"/>
                </a:cxn>
                <a:cxn ang="0">
                  <a:pos x="145" y="59"/>
                </a:cxn>
                <a:cxn ang="0">
                  <a:pos x="143" y="52"/>
                </a:cxn>
                <a:cxn ang="0">
                  <a:pos x="145" y="49"/>
                </a:cxn>
                <a:cxn ang="0">
                  <a:pos x="146" y="43"/>
                </a:cxn>
                <a:cxn ang="0">
                  <a:pos x="146" y="38"/>
                </a:cxn>
                <a:cxn ang="0">
                  <a:pos x="145" y="31"/>
                </a:cxn>
                <a:cxn ang="0">
                  <a:pos x="146" y="22"/>
                </a:cxn>
                <a:cxn ang="0">
                  <a:pos x="137" y="21"/>
                </a:cxn>
                <a:cxn ang="0">
                  <a:pos x="118" y="19"/>
                </a:cxn>
                <a:cxn ang="0">
                  <a:pos x="113" y="21"/>
                </a:cxn>
                <a:cxn ang="0">
                  <a:pos x="111" y="29"/>
                </a:cxn>
                <a:cxn ang="0">
                  <a:pos x="100" y="38"/>
                </a:cxn>
                <a:cxn ang="0">
                  <a:pos x="86" y="35"/>
                </a:cxn>
                <a:cxn ang="0">
                  <a:pos x="78" y="17"/>
                </a:cxn>
                <a:cxn ang="0">
                  <a:pos x="75" y="0"/>
                </a:cxn>
                <a:cxn ang="0">
                  <a:pos x="5" y="3"/>
                </a:cxn>
                <a:cxn ang="0">
                  <a:pos x="8" y="7"/>
                </a:cxn>
                <a:cxn ang="0">
                  <a:pos x="11" y="8"/>
                </a:cxn>
                <a:cxn ang="0">
                  <a:pos x="18" y="21"/>
                </a:cxn>
                <a:cxn ang="0">
                  <a:pos x="24" y="35"/>
                </a:cxn>
                <a:cxn ang="0">
                  <a:pos x="26" y="47"/>
                </a:cxn>
                <a:cxn ang="0">
                  <a:pos x="24" y="52"/>
                </a:cxn>
                <a:cxn ang="0">
                  <a:pos x="22" y="57"/>
                </a:cxn>
                <a:cxn ang="0">
                  <a:pos x="22" y="68"/>
                </a:cxn>
                <a:cxn ang="0">
                  <a:pos x="27" y="78"/>
                </a:cxn>
                <a:cxn ang="0">
                  <a:pos x="30" y="90"/>
                </a:cxn>
                <a:cxn ang="0">
                  <a:pos x="26" y="111"/>
                </a:cxn>
                <a:cxn ang="0">
                  <a:pos x="16" y="131"/>
                </a:cxn>
                <a:cxn ang="0">
                  <a:pos x="8" y="169"/>
                </a:cxn>
                <a:cxn ang="0">
                  <a:pos x="3" y="176"/>
                </a:cxn>
                <a:cxn ang="0">
                  <a:pos x="0" y="188"/>
                </a:cxn>
              </a:cxnLst>
              <a:rect l="0" t="0" r="r" b="b"/>
              <a:pathLst>
                <a:path w="178" h="207">
                  <a:moveTo>
                    <a:pt x="0" y="199"/>
                  </a:moveTo>
                  <a:lnTo>
                    <a:pt x="10" y="200"/>
                  </a:lnTo>
                  <a:lnTo>
                    <a:pt x="11" y="199"/>
                  </a:lnTo>
                  <a:lnTo>
                    <a:pt x="13" y="197"/>
                  </a:lnTo>
                  <a:lnTo>
                    <a:pt x="16" y="195"/>
                  </a:lnTo>
                  <a:lnTo>
                    <a:pt x="18" y="195"/>
                  </a:lnTo>
                  <a:lnTo>
                    <a:pt x="19" y="193"/>
                  </a:lnTo>
                  <a:lnTo>
                    <a:pt x="21" y="193"/>
                  </a:lnTo>
                  <a:lnTo>
                    <a:pt x="22" y="193"/>
                  </a:lnTo>
                  <a:lnTo>
                    <a:pt x="26" y="192"/>
                  </a:lnTo>
                  <a:lnTo>
                    <a:pt x="30" y="193"/>
                  </a:lnTo>
                  <a:lnTo>
                    <a:pt x="35" y="195"/>
                  </a:lnTo>
                  <a:lnTo>
                    <a:pt x="40" y="197"/>
                  </a:lnTo>
                  <a:lnTo>
                    <a:pt x="46" y="199"/>
                  </a:lnTo>
                  <a:lnTo>
                    <a:pt x="53" y="202"/>
                  </a:lnTo>
                  <a:lnTo>
                    <a:pt x="59" y="202"/>
                  </a:lnTo>
                  <a:lnTo>
                    <a:pt x="64" y="202"/>
                  </a:lnTo>
                  <a:lnTo>
                    <a:pt x="68" y="202"/>
                  </a:lnTo>
                  <a:lnTo>
                    <a:pt x="95" y="202"/>
                  </a:lnTo>
                  <a:lnTo>
                    <a:pt x="95" y="207"/>
                  </a:lnTo>
                  <a:lnTo>
                    <a:pt x="143" y="207"/>
                  </a:lnTo>
                  <a:lnTo>
                    <a:pt x="146" y="207"/>
                  </a:lnTo>
                  <a:lnTo>
                    <a:pt x="148" y="206"/>
                  </a:lnTo>
                  <a:lnTo>
                    <a:pt x="149" y="206"/>
                  </a:lnTo>
                  <a:lnTo>
                    <a:pt x="152" y="204"/>
                  </a:lnTo>
                  <a:lnTo>
                    <a:pt x="154" y="204"/>
                  </a:lnTo>
                  <a:lnTo>
                    <a:pt x="156" y="204"/>
                  </a:lnTo>
                  <a:lnTo>
                    <a:pt x="157" y="202"/>
                  </a:lnTo>
                  <a:lnTo>
                    <a:pt x="160" y="202"/>
                  </a:lnTo>
                  <a:lnTo>
                    <a:pt x="159" y="200"/>
                  </a:lnTo>
                  <a:lnTo>
                    <a:pt x="157" y="199"/>
                  </a:lnTo>
                  <a:lnTo>
                    <a:pt x="156" y="195"/>
                  </a:lnTo>
                  <a:lnTo>
                    <a:pt x="154" y="193"/>
                  </a:lnTo>
                  <a:lnTo>
                    <a:pt x="152" y="190"/>
                  </a:lnTo>
                  <a:lnTo>
                    <a:pt x="151" y="188"/>
                  </a:lnTo>
                  <a:lnTo>
                    <a:pt x="149" y="185"/>
                  </a:lnTo>
                  <a:lnTo>
                    <a:pt x="146" y="183"/>
                  </a:lnTo>
                  <a:lnTo>
                    <a:pt x="146" y="124"/>
                  </a:lnTo>
                  <a:lnTo>
                    <a:pt x="148" y="124"/>
                  </a:lnTo>
                  <a:lnTo>
                    <a:pt x="151" y="124"/>
                  </a:lnTo>
                  <a:lnTo>
                    <a:pt x="154" y="125"/>
                  </a:lnTo>
                  <a:lnTo>
                    <a:pt x="159" y="125"/>
                  </a:lnTo>
                  <a:lnTo>
                    <a:pt x="164" y="125"/>
                  </a:lnTo>
                  <a:lnTo>
                    <a:pt x="167" y="125"/>
                  </a:lnTo>
                  <a:lnTo>
                    <a:pt x="170" y="125"/>
                  </a:lnTo>
                  <a:lnTo>
                    <a:pt x="171" y="124"/>
                  </a:lnTo>
                  <a:lnTo>
                    <a:pt x="173" y="120"/>
                  </a:lnTo>
                  <a:lnTo>
                    <a:pt x="175" y="117"/>
                  </a:lnTo>
                  <a:lnTo>
                    <a:pt x="176" y="111"/>
                  </a:lnTo>
                  <a:lnTo>
                    <a:pt x="176" y="104"/>
                  </a:lnTo>
                  <a:lnTo>
                    <a:pt x="176" y="99"/>
                  </a:lnTo>
                  <a:lnTo>
                    <a:pt x="178" y="94"/>
                  </a:lnTo>
                  <a:lnTo>
                    <a:pt x="178" y="92"/>
                  </a:lnTo>
                  <a:lnTo>
                    <a:pt x="178" y="90"/>
                  </a:lnTo>
                  <a:lnTo>
                    <a:pt x="175" y="89"/>
                  </a:lnTo>
                  <a:lnTo>
                    <a:pt x="173" y="87"/>
                  </a:lnTo>
                  <a:lnTo>
                    <a:pt x="173" y="87"/>
                  </a:lnTo>
                  <a:lnTo>
                    <a:pt x="171" y="87"/>
                  </a:lnTo>
                  <a:lnTo>
                    <a:pt x="171" y="87"/>
                  </a:lnTo>
                  <a:lnTo>
                    <a:pt x="170" y="87"/>
                  </a:lnTo>
                  <a:lnTo>
                    <a:pt x="168" y="85"/>
                  </a:lnTo>
                  <a:lnTo>
                    <a:pt x="167" y="85"/>
                  </a:lnTo>
                  <a:lnTo>
                    <a:pt x="165" y="85"/>
                  </a:lnTo>
                  <a:lnTo>
                    <a:pt x="164" y="85"/>
                  </a:lnTo>
                  <a:lnTo>
                    <a:pt x="164" y="85"/>
                  </a:lnTo>
                  <a:lnTo>
                    <a:pt x="162" y="85"/>
                  </a:lnTo>
                  <a:lnTo>
                    <a:pt x="160" y="85"/>
                  </a:lnTo>
                  <a:lnTo>
                    <a:pt x="159" y="87"/>
                  </a:lnTo>
                  <a:lnTo>
                    <a:pt x="157" y="87"/>
                  </a:lnTo>
                  <a:lnTo>
                    <a:pt x="156" y="87"/>
                  </a:lnTo>
                  <a:lnTo>
                    <a:pt x="152" y="87"/>
                  </a:lnTo>
                  <a:lnTo>
                    <a:pt x="151" y="85"/>
                  </a:lnTo>
                  <a:lnTo>
                    <a:pt x="149" y="83"/>
                  </a:lnTo>
                  <a:lnTo>
                    <a:pt x="149" y="82"/>
                  </a:lnTo>
                  <a:lnTo>
                    <a:pt x="148" y="80"/>
                  </a:lnTo>
                  <a:lnTo>
                    <a:pt x="148" y="78"/>
                  </a:lnTo>
                  <a:lnTo>
                    <a:pt x="146" y="75"/>
                  </a:lnTo>
                  <a:lnTo>
                    <a:pt x="146" y="71"/>
                  </a:lnTo>
                  <a:lnTo>
                    <a:pt x="146" y="69"/>
                  </a:lnTo>
                  <a:lnTo>
                    <a:pt x="146" y="68"/>
                  </a:lnTo>
                  <a:lnTo>
                    <a:pt x="146" y="66"/>
                  </a:lnTo>
                  <a:lnTo>
                    <a:pt x="145" y="62"/>
                  </a:lnTo>
                  <a:lnTo>
                    <a:pt x="145" y="61"/>
                  </a:lnTo>
                  <a:lnTo>
                    <a:pt x="145" y="59"/>
                  </a:lnTo>
                  <a:lnTo>
                    <a:pt x="143" y="57"/>
                  </a:lnTo>
                  <a:lnTo>
                    <a:pt x="143" y="56"/>
                  </a:lnTo>
                  <a:lnTo>
                    <a:pt x="143" y="52"/>
                  </a:lnTo>
                  <a:lnTo>
                    <a:pt x="145" y="50"/>
                  </a:lnTo>
                  <a:lnTo>
                    <a:pt x="145" y="50"/>
                  </a:lnTo>
                  <a:lnTo>
                    <a:pt x="145" y="49"/>
                  </a:lnTo>
                  <a:lnTo>
                    <a:pt x="146" y="47"/>
                  </a:lnTo>
                  <a:lnTo>
                    <a:pt x="146" y="45"/>
                  </a:lnTo>
                  <a:lnTo>
                    <a:pt x="146" y="43"/>
                  </a:lnTo>
                  <a:lnTo>
                    <a:pt x="146" y="42"/>
                  </a:lnTo>
                  <a:lnTo>
                    <a:pt x="146" y="40"/>
                  </a:lnTo>
                  <a:lnTo>
                    <a:pt x="146" y="38"/>
                  </a:lnTo>
                  <a:lnTo>
                    <a:pt x="146" y="36"/>
                  </a:lnTo>
                  <a:lnTo>
                    <a:pt x="146" y="35"/>
                  </a:lnTo>
                  <a:lnTo>
                    <a:pt x="145" y="31"/>
                  </a:lnTo>
                  <a:lnTo>
                    <a:pt x="146" y="29"/>
                  </a:lnTo>
                  <a:lnTo>
                    <a:pt x="146" y="26"/>
                  </a:lnTo>
                  <a:lnTo>
                    <a:pt x="146" y="22"/>
                  </a:lnTo>
                  <a:lnTo>
                    <a:pt x="146" y="22"/>
                  </a:lnTo>
                  <a:lnTo>
                    <a:pt x="141" y="22"/>
                  </a:lnTo>
                  <a:lnTo>
                    <a:pt x="137" y="21"/>
                  </a:lnTo>
                  <a:lnTo>
                    <a:pt x="130" y="21"/>
                  </a:lnTo>
                  <a:lnTo>
                    <a:pt x="124" y="19"/>
                  </a:lnTo>
                  <a:lnTo>
                    <a:pt x="118" y="19"/>
                  </a:lnTo>
                  <a:lnTo>
                    <a:pt x="114" y="19"/>
                  </a:lnTo>
                  <a:lnTo>
                    <a:pt x="113" y="19"/>
                  </a:lnTo>
                  <a:lnTo>
                    <a:pt x="113" y="21"/>
                  </a:lnTo>
                  <a:lnTo>
                    <a:pt x="113" y="22"/>
                  </a:lnTo>
                  <a:lnTo>
                    <a:pt x="113" y="26"/>
                  </a:lnTo>
                  <a:lnTo>
                    <a:pt x="111" y="29"/>
                  </a:lnTo>
                  <a:lnTo>
                    <a:pt x="108" y="33"/>
                  </a:lnTo>
                  <a:lnTo>
                    <a:pt x="105" y="35"/>
                  </a:lnTo>
                  <a:lnTo>
                    <a:pt x="100" y="38"/>
                  </a:lnTo>
                  <a:lnTo>
                    <a:pt x="92" y="38"/>
                  </a:lnTo>
                  <a:lnTo>
                    <a:pt x="89" y="36"/>
                  </a:lnTo>
                  <a:lnTo>
                    <a:pt x="86" y="35"/>
                  </a:lnTo>
                  <a:lnTo>
                    <a:pt x="83" y="29"/>
                  </a:lnTo>
                  <a:lnTo>
                    <a:pt x="79" y="24"/>
                  </a:lnTo>
                  <a:lnTo>
                    <a:pt x="78" y="17"/>
                  </a:lnTo>
                  <a:lnTo>
                    <a:pt x="76" y="10"/>
                  </a:lnTo>
                  <a:lnTo>
                    <a:pt x="75" y="5"/>
                  </a:lnTo>
                  <a:lnTo>
                    <a:pt x="75" y="0"/>
                  </a:lnTo>
                  <a:lnTo>
                    <a:pt x="5" y="1"/>
                  </a:lnTo>
                  <a:lnTo>
                    <a:pt x="5" y="1"/>
                  </a:lnTo>
                  <a:lnTo>
                    <a:pt x="5" y="3"/>
                  </a:lnTo>
                  <a:lnTo>
                    <a:pt x="7" y="5"/>
                  </a:lnTo>
                  <a:lnTo>
                    <a:pt x="7" y="7"/>
                  </a:lnTo>
                  <a:lnTo>
                    <a:pt x="8" y="7"/>
                  </a:lnTo>
                  <a:lnTo>
                    <a:pt x="10" y="8"/>
                  </a:lnTo>
                  <a:lnTo>
                    <a:pt x="10" y="8"/>
                  </a:lnTo>
                  <a:lnTo>
                    <a:pt x="11" y="8"/>
                  </a:lnTo>
                  <a:lnTo>
                    <a:pt x="13" y="14"/>
                  </a:lnTo>
                  <a:lnTo>
                    <a:pt x="14" y="17"/>
                  </a:lnTo>
                  <a:lnTo>
                    <a:pt x="18" y="21"/>
                  </a:lnTo>
                  <a:lnTo>
                    <a:pt x="19" y="26"/>
                  </a:lnTo>
                  <a:lnTo>
                    <a:pt x="22" y="29"/>
                  </a:lnTo>
                  <a:lnTo>
                    <a:pt x="24" y="35"/>
                  </a:lnTo>
                  <a:lnTo>
                    <a:pt x="24" y="40"/>
                  </a:lnTo>
                  <a:lnTo>
                    <a:pt x="26" y="45"/>
                  </a:lnTo>
                  <a:lnTo>
                    <a:pt x="26" y="47"/>
                  </a:lnTo>
                  <a:lnTo>
                    <a:pt x="24" y="49"/>
                  </a:lnTo>
                  <a:lnTo>
                    <a:pt x="24" y="50"/>
                  </a:lnTo>
                  <a:lnTo>
                    <a:pt x="24" y="52"/>
                  </a:lnTo>
                  <a:lnTo>
                    <a:pt x="22" y="54"/>
                  </a:lnTo>
                  <a:lnTo>
                    <a:pt x="22" y="56"/>
                  </a:lnTo>
                  <a:lnTo>
                    <a:pt x="22" y="57"/>
                  </a:lnTo>
                  <a:lnTo>
                    <a:pt x="22" y="59"/>
                  </a:lnTo>
                  <a:lnTo>
                    <a:pt x="22" y="62"/>
                  </a:lnTo>
                  <a:lnTo>
                    <a:pt x="22" y="68"/>
                  </a:lnTo>
                  <a:lnTo>
                    <a:pt x="24" y="71"/>
                  </a:lnTo>
                  <a:lnTo>
                    <a:pt x="26" y="75"/>
                  </a:lnTo>
                  <a:lnTo>
                    <a:pt x="27" y="78"/>
                  </a:lnTo>
                  <a:lnTo>
                    <a:pt x="29" y="82"/>
                  </a:lnTo>
                  <a:lnTo>
                    <a:pt x="30" y="87"/>
                  </a:lnTo>
                  <a:lnTo>
                    <a:pt x="30" y="90"/>
                  </a:lnTo>
                  <a:lnTo>
                    <a:pt x="30" y="97"/>
                  </a:lnTo>
                  <a:lnTo>
                    <a:pt x="29" y="104"/>
                  </a:lnTo>
                  <a:lnTo>
                    <a:pt x="26" y="111"/>
                  </a:lnTo>
                  <a:lnTo>
                    <a:pt x="22" y="118"/>
                  </a:lnTo>
                  <a:lnTo>
                    <a:pt x="19" y="125"/>
                  </a:lnTo>
                  <a:lnTo>
                    <a:pt x="16" y="131"/>
                  </a:lnTo>
                  <a:lnTo>
                    <a:pt x="11" y="136"/>
                  </a:lnTo>
                  <a:lnTo>
                    <a:pt x="8" y="139"/>
                  </a:lnTo>
                  <a:lnTo>
                    <a:pt x="8" y="169"/>
                  </a:lnTo>
                  <a:lnTo>
                    <a:pt x="7" y="169"/>
                  </a:lnTo>
                  <a:lnTo>
                    <a:pt x="5" y="172"/>
                  </a:lnTo>
                  <a:lnTo>
                    <a:pt x="3" y="176"/>
                  </a:lnTo>
                  <a:lnTo>
                    <a:pt x="2" y="179"/>
                  </a:lnTo>
                  <a:lnTo>
                    <a:pt x="2" y="185"/>
                  </a:lnTo>
                  <a:lnTo>
                    <a:pt x="0" y="188"/>
                  </a:lnTo>
                  <a:lnTo>
                    <a:pt x="0" y="193"/>
                  </a:lnTo>
                  <a:lnTo>
                    <a:pt x="0" y="19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6" name="Freeform 554"/>
            <p:cNvSpPr>
              <a:spLocks/>
            </p:cNvSpPr>
            <p:nvPr/>
          </p:nvSpPr>
          <p:spPr bwMode="auto">
            <a:xfrm>
              <a:off x="4879035" y="4247303"/>
              <a:ext cx="353993" cy="339523"/>
            </a:xfrm>
            <a:custGeom>
              <a:avLst/>
              <a:gdLst/>
              <a:ahLst/>
              <a:cxnLst>
                <a:cxn ang="0">
                  <a:pos x="129" y="5"/>
                </a:cxn>
                <a:cxn ang="0">
                  <a:pos x="146" y="14"/>
                </a:cxn>
                <a:cxn ang="0">
                  <a:pos x="157" y="19"/>
                </a:cxn>
                <a:cxn ang="0">
                  <a:pos x="159" y="22"/>
                </a:cxn>
                <a:cxn ang="0">
                  <a:pos x="160" y="26"/>
                </a:cxn>
                <a:cxn ang="0">
                  <a:pos x="163" y="29"/>
                </a:cxn>
                <a:cxn ang="0">
                  <a:pos x="163" y="34"/>
                </a:cxn>
                <a:cxn ang="0">
                  <a:pos x="163" y="38"/>
                </a:cxn>
                <a:cxn ang="0">
                  <a:pos x="162" y="43"/>
                </a:cxn>
                <a:cxn ang="0">
                  <a:pos x="159" y="48"/>
                </a:cxn>
                <a:cxn ang="0">
                  <a:pos x="154" y="55"/>
                </a:cxn>
                <a:cxn ang="0">
                  <a:pos x="113" y="111"/>
                </a:cxn>
                <a:cxn ang="0">
                  <a:pos x="113" y="115"/>
                </a:cxn>
                <a:cxn ang="0">
                  <a:pos x="113" y="122"/>
                </a:cxn>
                <a:cxn ang="0">
                  <a:pos x="111" y="125"/>
                </a:cxn>
                <a:cxn ang="0">
                  <a:pos x="110" y="125"/>
                </a:cxn>
                <a:cxn ang="0">
                  <a:pos x="108" y="125"/>
                </a:cxn>
                <a:cxn ang="0">
                  <a:pos x="103" y="129"/>
                </a:cxn>
                <a:cxn ang="0">
                  <a:pos x="102" y="129"/>
                </a:cxn>
                <a:cxn ang="0">
                  <a:pos x="100" y="132"/>
                </a:cxn>
                <a:cxn ang="0">
                  <a:pos x="100" y="136"/>
                </a:cxn>
                <a:cxn ang="0">
                  <a:pos x="100" y="137"/>
                </a:cxn>
                <a:cxn ang="0">
                  <a:pos x="95" y="139"/>
                </a:cxn>
                <a:cxn ang="0">
                  <a:pos x="84" y="144"/>
                </a:cxn>
                <a:cxn ang="0">
                  <a:pos x="75" y="150"/>
                </a:cxn>
                <a:cxn ang="0">
                  <a:pos x="70" y="158"/>
                </a:cxn>
                <a:cxn ang="0">
                  <a:pos x="65" y="164"/>
                </a:cxn>
                <a:cxn ang="0">
                  <a:pos x="59" y="165"/>
                </a:cxn>
                <a:cxn ang="0">
                  <a:pos x="56" y="165"/>
                </a:cxn>
                <a:cxn ang="0">
                  <a:pos x="49" y="165"/>
                </a:cxn>
                <a:cxn ang="0">
                  <a:pos x="46" y="162"/>
                </a:cxn>
                <a:cxn ang="0">
                  <a:pos x="41" y="158"/>
                </a:cxn>
                <a:cxn ang="0">
                  <a:pos x="37" y="157"/>
                </a:cxn>
                <a:cxn ang="0">
                  <a:pos x="32" y="157"/>
                </a:cxn>
                <a:cxn ang="0">
                  <a:pos x="27" y="158"/>
                </a:cxn>
                <a:cxn ang="0">
                  <a:pos x="14" y="160"/>
                </a:cxn>
                <a:cxn ang="0">
                  <a:pos x="10" y="153"/>
                </a:cxn>
                <a:cxn ang="0">
                  <a:pos x="5" y="146"/>
                </a:cxn>
                <a:cxn ang="0">
                  <a:pos x="0" y="82"/>
                </a:cxn>
                <a:cxn ang="0">
                  <a:pos x="8" y="82"/>
                </a:cxn>
                <a:cxn ang="0">
                  <a:pos x="21" y="82"/>
                </a:cxn>
                <a:cxn ang="0">
                  <a:pos x="29" y="78"/>
                </a:cxn>
                <a:cxn ang="0">
                  <a:pos x="32" y="62"/>
                </a:cxn>
                <a:cxn ang="0">
                  <a:pos x="30" y="48"/>
                </a:cxn>
                <a:cxn ang="0">
                  <a:pos x="35" y="48"/>
                </a:cxn>
                <a:cxn ang="0">
                  <a:pos x="40" y="50"/>
                </a:cxn>
                <a:cxn ang="0">
                  <a:pos x="45" y="50"/>
                </a:cxn>
                <a:cxn ang="0">
                  <a:pos x="48" y="59"/>
                </a:cxn>
                <a:cxn ang="0">
                  <a:pos x="54" y="62"/>
                </a:cxn>
                <a:cxn ang="0">
                  <a:pos x="62" y="62"/>
                </a:cxn>
                <a:cxn ang="0">
                  <a:pos x="68" y="61"/>
                </a:cxn>
                <a:cxn ang="0">
                  <a:pos x="75" y="57"/>
                </a:cxn>
                <a:cxn ang="0">
                  <a:pos x="78" y="57"/>
                </a:cxn>
                <a:cxn ang="0">
                  <a:pos x="79" y="55"/>
                </a:cxn>
                <a:cxn ang="0">
                  <a:pos x="83" y="55"/>
                </a:cxn>
                <a:cxn ang="0">
                  <a:pos x="92" y="41"/>
                </a:cxn>
                <a:cxn ang="0">
                  <a:pos x="98" y="14"/>
                </a:cxn>
                <a:cxn ang="0">
                  <a:pos x="105" y="1"/>
                </a:cxn>
                <a:cxn ang="0">
                  <a:pos x="111" y="1"/>
                </a:cxn>
                <a:cxn ang="0">
                  <a:pos x="119" y="0"/>
                </a:cxn>
              </a:cxnLst>
              <a:rect l="0" t="0" r="r" b="b"/>
              <a:pathLst>
                <a:path w="163" h="165">
                  <a:moveTo>
                    <a:pt x="122" y="0"/>
                  </a:moveTo>
                  <a:lnTo>
                    <a:pt x="124" y="1"/>
                  </a:lnTo>
                  <a:lnTo>
                    <a:pt x="129" y="5"/>
                  </a:lnTo>
                  <a:lnTo>
                    <a:pt x="133" y="7"/>
                  </a:lnTo>
                  <a:lnTo>
                    <a:pt x="140" y="10"/>
                  </a:lnTo>
                  <a:lnTo>
                    <a:pt x="146" y="14"/>
                  </a:lnTo>
                  <a:lnTo>
                    <a:pt x="151" y="15"/>
                  </a:lnTo>
                  <a:lnTo>
                    <a:pt x="156" y="17"/>
                  </a:lnTo>
                  <a:lnTo>
                    <a:pt x="157" y="19"/>
                  </a:lnTo>
                  <a:lnTo>
                    <a:pt x="157" y="19"/>
                  </a:lnTo>
                  <a:lnTo>
                    <a:pt x="157" y="20"/>
                  </a:lnTo>
                  <a:lnTo>
                    <a:pt x="159" y="22"/>
                  </a:lnTo>
                  <a:lnTo>
                    <a:pt x="159" y="24"/>
                  </a:lnTo>
                  <a:lnTo>
                    <a:pt x="160" y="26"/>
                  </a:lnTo>
                  <a:lnTo>
                    <a:pt x="160" y="26"/>
                  </a:lnTo>
                  <a:lnTo>
                    <a:pt x="162" y="27"/>
                  </a:lnTo>
                  <a:lnTo>
                    <a:pt x="163" y="27"/>
                  </a:lnTo>
                  <a:lnTo>
                    <a:pt x="163" y="29"/>
                  </a:lnTo>
                  <a:lnTo>
                    <a:pt x="163" y="31"/>
                  </a:lnTo>
                  <a:lnTo>
                    <a:pt x="163" y="33"/>
                  </a:lnTo>
                  <a:lnTo>
                    <a:pt x="163" y="34"/>
                  </a:lnTo>
                  <a:lnTo>
                    <a:pt x="163" y="34"/>
                  </a:lnTo>
                  <a:lnTo>
                    <a:pt x="163" y="36"/>
                  </a:lnTo>
                  <a:lnTo>
                    <a:pt x="163" y="38"/>
                  </a:lnTo>
                  <a:lnTo>
                    <a:pt x="163" y="38"/>
                  </a:lnTo>
                  <a:lnTo>
                    <a:pt x="163" y="41"/>
                  </a:lnTo>
                  <a:lnTo>
                    <a:pt x="162" y="43"/>
                  </a:lnTo>
                  <a:lnTo>
                    <a:pt x="160" y="45"/>
                  </a:lnTo>
                  <a:lnTo>
                    <a:pt x="160" y="47"/>
                  </a:lnTo>
                  <a:lnTo>
                    <a:pt x="159" y="48"/>
                  </a:lnTo>
                  <a:lnTo>
                    <a:pt x="157" y="52"/>
                  </a:lnTo>
                  <a:lnTo>
                    <a:pt x="156" y="54"/>
                  </a:lnTo>
                  <a:lnTo>
                    <a:pt x="154" y="55"/>
                  </a:lnTo>
                  <a:lnTo>
                    <a:pt x="154" y="101"/>
                  </a:lnTo>
                  <a:lnTo>
                    <a:pt x="114" y="109"/>
                  </a:lnTo>
                  <a:lnTo>
                    <a:pt x="113" y="111"/>
                  </a:lnTo>
                  <a:lnTo>
                    <a:pt x="113" y="113"/>
                  </a:lnTo>
                  <a:lnTo>
                    <a:pt x="113" y="115"/>
                  </a:lnTo>
                  <a:lnTo>
                    <a:pt x="113" y="115"/>
                  </a:lnTo>
                  <a:lnTo>
                    <a:pt x="113" y="118"/>
                  </a:lnTo>
                  <a:lnTo>
                    <a:pt x="113" y="120"/>
                  </a:lnTo>
                  <a:lnTo>
                    <a:pt x="113" y="122"/>
                  </a:lnTo>
                  <a:lnTo>
                    <a:pt x="114" y="125"/>
                  </a:lnTo>
                  <a:lnTo>
                    <a:pt x="113" y="125"/>
                  </a:lnTo>
                  <a:lnTo>
                    <a:pt x="111" y="125"/>
                  </a:lnTo>
                  <a:lnTo>
                    <a:pt x="111" y="125"/>
                  </a:lnTo>
                  <a:lnTo>
                    <a:pt x="110" y="125"/>
                  </a:lnTo>
                  <a:lnTo>
                    <a:pt x="110" y="125"/>
                  </a:lnTo>
                  <a:lnTo>
                    <a:pt x="108" y="125"/>
                  </a:lnTo>
                  <a:lnTo>
                    <a:pt x="108" y="125"/>
                  </a:lnTo>
                  <a:lnTo>
                    <a:pt x="108" y="125"/>
                  </a:lnTo>
                  <a:lnTo>
                    <a:pt x="106" y="127"/>
                  </a:lnTo>
                  <a:lnTo>
                    <a:pt x="105" y="127"/>
                  </a:lnTo>
                  <a:lnTo>
                    <a:pt x="103" y="129"/>
                  </a:lnTo>
                  <a:lnTo>
                    <a:pt x="102" y="129"/>
                  </a:lnTo>
                  <a:lnTo>
                    <a:pt x="102" y="129"/>
                  </a:lnTo>
                  <a:lnTo>
                    <a:pt x="102" y="129"/>
                  </a:lnTo>
                  <a:lnTo>
                    <a:pt x="100" y="130"/>
                  </a:lnTo>
                  <a:lnTo>
                    <a:pt x="100" y="132"/>
                  </a:lnTo>
                  <a:lnTo>
                    <a:pt x="100" y="132"/>
                  </a:lnTo>
                  <a:lnTo>
                    <a:pt x="100" y="134"/>
                  </a:lnTo>
                  <a:lnTo>
                    <a:pt x="100" y="134"/>
                  </a:lnTo>
                  <a:lnTo>
                    <a:pt x="100" y="136"/>
                  </a:lnTo>
                  <a:lnTo>
                    <a:pt x="100" y="136"/>
                  </a:lnTo>
                  <a:lnTo>
                    <a:pt x="100" y="137"/>
                  </a:lnTo>
                  <a:lnTo>
                    <a:pt x="100" y="137"/>
                  </a:lnTo>
                  <a:lnTo>
                    <a:pt x="100" y="137"/>
                  </a:lnTo>
                  <a:lnTo>
                    <a:pt x="98" y="139"/>
                  </a:lnTo>
                  <a:lnTo>
                    <a:pt x="95" y="139"/>
                  </a:lnTo>
                  <a:lnTo>
                    <a:pt x="92" y="141"/>
                  </a:lnTo>
                  <a:lnTo>
                    <a:pt x="89" y="143"/>
                  </a:lnTo>
                  <a:lnTo>
                    <a:pt x="84" y="144"/>
                  </a:lnTo>
                  <a:lnTo>
                    <a:pt x="81" y="146"/>
                  </a:lnTo>
                  <a:lnTo>
                    <a:pt x="78" y="148"/>
                  </a:lnTo>
                  <a:lnTo>
                    <a:pt x="75" y="150"/>
                  </a:lnTo>
                  <a:lnTo>
                    <a:pt x="73" y="153"/>
                  </a:lnTo>
                  <a:lnTo>
                    <a:pt x="71" y="155"/>
                  </a:lnTo>
                  <a:lnTo>
                    <a:pt x="70" y="158"/>
                  </a:lnTo>
                  <a:lnTo>
                    <a:pt x="68" y="160"/>
                  </a:lnTo>
                  <a:lnTo>
                    <a:pt x="67" y="162"/>
                  </a:lnTo>
                  <a:lnTo>
                    <a:pt x="65" y="164"/>
                  </a:lnTo>
                  <a:lnTo>
                    <a:pt x="62" y="165"/>
                  </a:lnTo>
                  <a:lnTo>
                    <a:pt x="60" y="165"/>
                  </a:lnTo>
                  <a:lnTo>
                    <a:pt x="59" y="165"/>
                  </a:lnTo>
                  <a:lnTo>
                    <a:pt x="59" y="165"/>
                  </a:lnTo>
                  <a:lnTo>
                    <a:pt x="57" y="165"/>
                  </a:lnTo>
                  <a:lnTo>
                    <a:pt x="56" y="165"/>
                  </a:lnTo>
                  <a:lnTo>
                    <a:pt x="54" y="165"/>
                  </a:lnTo>
                  <a:lnTo>
                    <a:pt x="51" y="165"/>
                  </a:lnTo>
                  <a:lnTo>
                    <a:pt x="49" y="165"/>
                  </a:lnTo>
                  <a:lnTo>
                    <a:pt x="46" y="165"/>
                  </a:lnTo>
                  <a:lnTo>
                    <a:pt x="46" y="164"/>
                  </a:lnTo>
                  <a:lnTo>
                    <a:pt x="46" y="162"/>
                  </a:lnTo>
                  <a:lnTo>
                    <a:pt x="45" y="160"/>
                  </a:lnTo>
                  <a:lnTo>
                    <a:pt x="43" y="160"/>
                  </a:lnTo>
                  <a:lnTo>
                    <a:pt x="41" y="158"/>
                  </a:lnTo>
                  <a:lnTo>
                    <a:pt x="40" y="157"/>
                  </a:lnTo>
                  <a:lnTo>
                    <a:pt x="38" y="157"/>
                  </a:lnTo>
                  <a:lnTo>
                    <a:pt x="37" y="157"/>
                  </a:lnTo>
                  <a:lnTo>
                    <a:pt x="35" y="157"/>
                  </a:lnTo>
                  <a:lnTo>
                    <a:pt x="33" y="157"/>
                  </a:lnTo>
                  <a:lnTo>
                    <a:pt x="32" y="157"/>
                  </a:lnTo>
                  <a:lnTo>
                    <a:pt x="30" y="157"/>
                  </a:lnTo>
                  <a:lnTo>
                    <a:pt x="29" y="158"/>
                  </a:lnTo>
                  <a:lnTo>
                    <a:pt x="27" y="158"/>
                  </a:lnTo>
                  <a:lnTo>
                    <a:pt x="24" y="158"/>
                  </a:lnTo>
                  <a:lnTo>
                    <a:pt x="22" y="160"/>
                  </a:lnTo>
                  <a:lnTo>
                    <a:pt x="14" y="160"/>
                  </a:lnTo>
                  <a:lnTo>
                    <a:pt x="13" y="158"/>
                  </a:lnTo>
                  <a:lnTo>
                    <a:pt x="11" y="157"/>
                  </a:lnTo>
                  <a:lnTo>
                    <a:pt x="10" y="153"/>
                  </a:lnTo>
                  <a:lnTo>
                    <a:pt x="8" y="151"/>
                  </a:lnTo>
                  <a:lnTo>
                    <a:pt x="6" y="148"/>
                  </a:lnTo>
                  <a:lnTo>
                    <a:pt x="5" y="146"/>
                  </a:lnTo>
                  <a:lnTo>
                    <a:pt x="3" y="143"/>
                  </a:lnTo>
                  <a:lnTo>
                    <a:pt x="0" y="141"/>
                  </a:lnTo>
                  <a:lnTo>
                    <a:pt x="0" y="82"/>
                  </a:lnTo>
                  <a:lnTo>
                    <a:pt x="2" y="82"/>
                  </a:lnTo>
                  <a:lnTo>
                    <a:pt x="5" y="82"/>
                  </a:lnTo>
                  <a:lnTo>
                    <a:pt x="8" y="82"/>
                  </a:lnTo>
                  <a:lnTo>
                    <a:pt x="13" y="82"/>
                  </a:lnTo>
                  <a:lnTo>
                    <a:pt x="18" y="82"/>
                  </a:lnTo>
                  <a:lnTo>
                    <a:pt x="21" y="82"/>
                  </a:lnTo>
                  <a:lnTo>
                    <a:pt x="24" y="82"/>
                  </a:lnTo>
                  <a:lnTo>
                    <a:pt x="25" y="82"/>
                  </a:lnTo>
                  <a:lnTo>
                    <a:pt x="29" y="78"/>
                  </a:lnTo>
                  <a:lnTo>
                    <a:pt x="30" y="73"/>
                  </a:lnTo>
                  <a:lnTo>
                    <a:pt x="32" y="69"/>
                  </a:lnTo>
                  <a:lnTo>
                    <a:pt x="32" y="62"/>
                  </a:lnTo>
                  <a:lnTo>
                    <a:pt x="32" y="57"/>
                  </a:lnTo>
                  <a:lnTo>
                    <a:pt x="30" y="54"/>
                  </a:lnTo>
                  <a:lnTo>
                    <a:pt x="30" y="48"/>
                  </a:lnTo>
                  <a:lnTo>
                    <a:pt x="32" y="47"/>
                  </a:lnTo>
                  <a:lnTo>
                    <a:pt x="33" y="48"/>
                  </a:lnTo>
                  <a:lnTo>
                    <a:pt x="35" y="48"/>
                  </a:lnTo>
                  <a:lnTo>
                    <a:pt x="37" y="50"/>
                  </a:lnTo>
                  <a:lnTo>
                    <a:pt x="38" y="50"/>
                  </a:lnTo>
                  <a:lnTo>
                    <a:pt x="40" y="50"/>
                  </a:lnTo>
                  <a:lnTo>
                    <a:pt x="41" y="50"/>
                  </a:lnTo>
                  <a:lnTo>
                    <a:pt x="43" y="50"/>
                  </a:lnTo>
                  <a:lnTo>
                    <a:pt x="45" y="50"/>
                  </a:lnTo>
                  <a:lnTo>
                    <a:pt x="45" y="54"/>
                  </a:lnTo>
                  <a:lnTo>
                    <a:pt x="46" y="57"/>
                  </a:lnTo>
                  <a:lnTo>
                    <a:pt x="48" y="59"/>
                  </a:lnTo>
                  <a:lnTo>
                    <a:pt x="49" y="61"/>
                  </a:lnTo>
                  <a:lnTo>
                    <a:pt x="51" y="62"/>
                  </a:lnTo>
                  <a:lnTo>
                    <a:pt x="54" y="62"/>
                  </a:lnTo>
                  <a:lnTo>
                    <a:pt x="57" y="62"/>
                  </a:lnTo>
                  <a:lnTo>
                    <a:pt x="60" y="62"/>
                  </a:lnTo>
                  <a:lnTo>
                    <a:pt x="62" y="62"/>
                  </a:lnTo>
                  <a:lnTo>
                    <a:pt x="65" y="62"/>
                  </a:lnTo>
                  <a:lnTo>
                    <a:pt x="67" y="61"/>
                  </a:lnTo>
                  <a:lnTo>
                    <a:pt x="68" y="61"/>
                  </a:lnTo>
                  <a:lnTo>
                    <a:pt x="71" y="59"/>
                  </a:lnTo>
                  <a:lnTo>
                    <a:pt x="73" y="57"/>
                  </a:lnTo>
                  <a:lnTo>
                    <a:pt x="75" y="57"/>
                  </a:lnTo>
                  <a:lnTo>
                    <a:pt x="76" y="55"/>
                  </a:lnTo>
                  <a:lnTo>
                    <a:pt x="78" y="55"/>
                  </a:lnTo>
                  <a:lnTo>
                    <a:pt x="78" y="57"/>
                  </a:lnTo>
                  <a:lnTo>
                    <a:pt x="78" y="57"/>
                  </a:lnTo>
                  <a:lnTo>
                    <a:pt x="79" y="55"/>
                  </a:lnTo>
                  <a:lnTo>
                    <a:pt x="79" y="55"/>
                  </a:lnTo>
                  <a:lnTo>
                    <a:pt x="81" y="55"/>
                  </a:lnTo>
                  <a:lnTo>
                    <a:pt x="81" y="55"/>
                  </a:lnTo>
                  <a:lnTo>
                    <a:pt x="83" y="55"/>
                  </a:lnTo>
                  <a:lnTo>
                    <a:pt x="86" y="54"/>
                  </a:lnTo>
                  <a:lnTo>
                    <a:pt x="91" y="48"/>
                  </a:lnTo>
                  <a:lnTo>
                    <a:pt x="92" y="41"/>
                  </a:lnTo>
                  <a:lnTo>
                    <a:pt x="95" y="31"/>
                  </a:lnTo>
                  <a:lnTo>
                    <a:pt x="97" y="22"/>
                  </a:lnTo>
                  <a:lnTo>
                    <a:pt x="98" y="14"/>
                  </a:lnTo>
                  <a:lnTo>
                    <a:pt x="100" y="5"/>
                  </a:lnTo>
                  <a:lnTo>
                    <a:pt x="102" y="0"/>
                  </a:lnTo>
                  <a:lnTo>
                    <a:pt x="105" y="1"/>
                  </a:lnTo>
                  <a:lnTo>
                    <a:pt x="106" y="1"/>
                  </a:lnTo>
                  <a:lnTo>
                    <a:pt x="110" y="1"/>
                  </a:lnTo>
                  <a:lnTo>
                    <a:pt x="111" y="1"/>
                  </a:lnTo>
                  <a:lnTo>
                    <a:pt x="114" y="0"/>
                  </a:lnTo>
                  <a:lnTo>
                    <a:pt x="117" y="0"/>
                  </a:lnTo>
                  <a:lnTo>
                    <a:pt x="119" y="0"/>
                  </a:lnTo>
                  <a:lnTo>
                    <a:pt x="12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7" name="Freeform 555"/>
            <p:cNvSpPr>
              <a:spLocks/>
            </p:cNvSpPr>
            <p:nvPr/>
          </p:nvSpPr>
          <p:spPr bwMode="auto">
            <a:xfrm>
              <a:off x="5126647" y="4320058"/>
              <a:ext cx="313642" cy="590701"/>
            </a:xfrm>
            <a:custGeom>
              <a:avLst/>
              <a:gdLst/>
              <a:ahLst/>
              <a:cxnLst>
                <a:cxn ang="0">
                  <a:pos x="1" y="82"/>
                </a:cxn>
                <a:cxn ang="0">
                  <a:pos x="0" y="75"/>
                </a:cxn>
                <a:cxn ang="0">
                  <a:pos x="46" y="68"/>
                </a:cxn>
                <a:cxn ang="0">
                  <a:pos x="60" y="73"/>
                </a:cxn>
                <a:cxn ang="0">
                  <a:pos x="62" y="84"/>
                </a:cxn>
                <a:cxn ang="0">
                  <a:pos x="58" y="93"/>
                </a:cxn>
                <a:cxn ang="0">
                  <a:pos x="58" y="101"/>
                </a:cxn>
                <a:cxn ang="0">
                  <a:pos x="66" y="112"/>
                </a:cxn>
                <a:cxn ang="0">
                  <a:pos x="71" y="110"/>
                </a:cxn>
                <a:cxn ang="0">
                  <a:pos x="71" y="103"/>
                </a:cxn>
                <a:cxn ang="0">
                  <a:pos x="76" y="100"/>
                </a:cxn>
                <a:cxn ang="0">
                  <a:pos x="82" y="93"/>
                </a:cxn>
                <a:cxn ang="0">
                  <a:pos x="81" y="79"/>
                </a:cxn>
                <a:cxn ang="0">
                  <a:pos x="76" y="68"/>
                </a:cxn>
                <a:cxn ang="0">
                  <a:pos x="73" y="58"/>
                </a:cxn>
                <a:cxn ang="0">
                  <a:pos x="63" y="44"/>
                </a:cxn>
                <a:cxn ang="0">
                  <a:pos x="62" y="33"/>
                </a:cxn>
                <a:cxn ang="0">
                  <a:pos x="65" y="21"/>
                </a:cxn>
                <a:cxn ang="0">
                  <a:pos x="73" y="18"/>
                </a:cxn>
                <a:cxn ang="0">
                  <a:pos x="84" y="16"/>
                </a:cxn>
                <a:cxn ang="0">
                  <a:pos x="92" y="16"/>
                </a:cxn>
                <a:cxn ang="0">
                  <a:pos x="101" y="19"/>
                </a:cxn>
                <a:cxn ang="0">
                  <a:pos x="112" y="18"/>
                </a:cxn>
                <a:cxn ang="0">
                  <a:pos x="139" y="5"/>
                </a:cxn>
                <a:cxn ang="0">
                  <a:pos x="144" y="5"/>
                </a:cxn>
                <a:cxn ang="0">
                  <a:pos x="144" y="11"/>
                </a:cxn>
                <a:cxn ang="0">
                  <a:pos x="146" y="30"/>
                </a:cxn>
                <a:cxn ang="0">
                  <a:pos x="146" y="54"/>
                </a:cxn>
                <a:cxn ang="0">
                  <a:pos x="139" y="89"/>
                </a:cxn>
                <a:cxn ang="0">
                  <a:pos x="109" y="119"/>
                </a:cxn>
                <a:cxn ang="0">
                  <a:pos x="84" y="138"/>
                </a:cxn>
                <a:cxn ang="0">
                  <a:pos x="60" y="159"/>
                </a:cxn>
                <a:cxn ang="0">
                  <a:pos x="57" y="178"/>
                </a:cxn>
                <a:cxn ang="0">
                  <a:pos x="62" y="187"/>
                </a:cxn>
                <a:cxn ang="0">
                  <a:pos x="63" y="192"/>
                </a:cxn>
                <a:cxn ang="0">
                  <a:pos x="62" y="196"/>
                </a:cxn>
                <a:cxn ang="0">
                  <a:pos x="62" y="203"/>
                </a:cxn>
                <a:cxn ang="0">
                  <a:pos x="65" y="211"/>
                </a:cxn>
                <a:cxn ang="0">
                  <a:pos x="65" y="222"/>
                </a:cxn>
                <a:cxn ang="0">
                  <a:pos x="65" y="229"/>
                </a:cxn>
                <a:cxn ang="0">
                  <a:pos x="63" y="236"/>
                </a:cxn>
                <a:cxn ang="0">
                  <a:pos x="49" y="251"/>
                </a:cxn>
                <a:cxn ang="0">
                  <a:pos x="35" y="257"/>
                </a:cxn>
                <a:cxn ang="0">
                  <a:pos x="24" y="260"/>
                </a:cxn>
                <a:cxn ang="0">
                  <a:pos x="22" y="269"/>
                </a:cxn>
                <a:cxn ang="0">
                  <a:pos x="24" y="272"/>
                </a:cxn>
                <a:cxn ang="0">
                  <a:pos x="24" y="288"/>
                </a:cxn>
                <a:cxn ang="0">
                  <a:pos x="19" y="286"/>
                </a:cxn>
                <a:cxn ang="0">
                  <a:pos x="19" y="237"/>
                </a:cxn>
                <a:cxn ang="0">
                  <a:pos x="14" y="222"/>
                </a:cxn>
                <a:cxn ang="0">
                  <a:pos x="9" y="206"/>
                </a:cxn>
                <a:cxn ang="0">
                  <a:pos x="17" y="199"/>
                </a:cxn>
                <a:cxn ang="0">
                  <a:pos x="25" y="192"/>
                </a:cxn>
                <a:cxn ang="0">
                  <a:pos x="25" y="183"/>
                </a:cxn>
                <a:cxn ang="0">
                  <a:pos x="27" y="176"/>
                </a:cxn>
                <a:cxn ang="0">
                  <a:pos x="35" y="166"/>
                </a:cxn>
                <a:cxn ang="0">
                  <a:pos x="41" y="152"/>
                </a:cxn>
                <a:cxn ang="0">
                  <a:pos x="39" y="129"/>
                </a:cxn>
                <a:cxn ang="0">
                  <a:pos x="38" y="105"/>
                </a:cxn>
                <a:cxn ang="0">
                  <a:pos x="19" y="100"/>
                </a:cxn>
                <a:cxn ang="0">
                  <a:pos x="3" y="91"/>
                </a:cxn>
              </a:cxnLst>
              <a:rect l="0" t="0" r="r" b="b"/>
              <a:pathLst>
                <a:path w="146" h="288">
                  <a:moveTo>
                    <a:pt x="3" y="91"/>
                  </a:moveTo>
                  <a:lnTo>
                    <a:pt x="1" y="87"/>
                  </a:lnTo>
                  <a:lnTo>
                    <a:pt x="1" y="86"/>
                  </a:lnTo>
                  <a:lnTo>
                    <a:pt x="1" y="82"/>
                  </a:lnTo>
                  <a:lnTo>
                    <a:pt x="0" y="80"/>
                  </a:lnTo>
                  <a:lnTo>
                    <a:pt x="0" y="79"/>
                  </a:lnTo>
                  <a:lnTo>
                    <a:pt x="0" y="77"/>
                  </a:lnTo>
                  <a:lnTo>
                    <a:pt x="0" y="75"/>
                  </a:lnTo>
                  <a:lnTo>
                    <a:pt x="1" y="73"/>
                  </a:lnTo>
                  <a:lnTo>
                    <a:pt x="41" y="65"/>
                  </a:lnTo>
                  <a:lnTo>
                    <a:pt x="44" y="66"/>
                  </a:lnTo>
                  <a:lnTo>
                    <a:pt x="46" y="68"/>
                  </a:lnTo>
                  <a:lnTo>
                    <a:pt x="49" y="70"/>
                  </a:lnTo>
                  <a:lnTo>
                    <a:pt x="54" y="70"/>
                  </a:lnTo>
                  <a:lnTo>
                    <a:pt x="57" y="72"/>
                  </a:lnTo>
                  <a:lnTo>
                    <a:pt x="60" y="73"/>
                  </a:lnTo>
                  <a:lnTo>
                    <a:pt x="62" y="75"/>
                  </a:lnTo>
                  <a:lnTo>
                    <a:pt x="62" y="79"/>
                  </a:lnTo>
                  <a:lnTo>
                    <a:pt x="62" y="82"/>
                  </a:lnTo>
                  <a:lnTo>
                    <a:pt x="62" y="84"/>
                  </a:lnTo>
                  <a:lnTo>
                    <a:pt x="60" y="86"/>
                  </a:lnTo>
                  <a:lnTo>
                    <a:pt x="60" y="87"/>
                  </a:lnTo>
                  <a:lnTo>
                    <a:pt x="58" y="89"/>
                  </a:lnTo>
                  <a:lnTo>
                    <a:pt x="58" y="93"/>
                  </a:lnTo>
                  <a:lnTo>
                    <a:pt x="57" y="94"/>
                  </a:lnTo>
                  <a:lnTo>
                    <a:pt x="57" y="96"/>
                  </a:lnTo>
                  <a:lnTo>
                    <a:pt x="57" y="100"/>
                  </a:lnTo>
                  <a:lnTo>
                    <a:pt x="58" y="101"/>
                  </a:lnTo>
                  <a:lnTo>
                    <a:pt x="60" y="105"/>
                  </a:lnTo>
                  <a:lnTo>
                    <a:pt x="63" y="107"/>
                  </a:lnTo>
                  <a:lnTo>
                    <a:pt x="65" y="110"/>
                  </a:lnTo>
                  <a:lnTo>
                    <a:pt x="66" y="112"/>
                  </a:lnTo>
                  <a:lnTo>
                    <a:pt x="69" y="114"/>
                  </a:lnTo>
                  <a:lnTo>
                    <a:pt x="71" y="114"/>
                  </a:lnTo>
                  <a:lnTo>
                    <a:pt x="71" y="112"/>
                  </a:lnTo>
                  <a:lnTo>
                    <a:pt x="71" y="110"/>
                  </a:lnTo>
                  <a:lnTo>
                    <a:pt x="71" y="108"/>
                  </a:lnTo>
                  <a:lnTo>
                    <a:pt x="71" y="107"/>
                  </a:lnTo>
                  <a:lnTo>
                    <a:pt x="71" y="105"/>
                  </a:lnTo>
                  <a:lnTo>
                    <a:pt x="71" y="103"/>
                  </a:lnTo>
                  <a:lnTo>
                    <a:pt x="71" y="103"/>
                  </a:lnTo>
                  <a:lnTo>
                    <a:pt x="71" y="101"/>
                  </a:lnTo>
                  <a:lnTo>
                    <a:pt x="73" y="101"/>
                  </a:lnTo>
                  <a:lnTo>
                    <a:pt x="76" y="100"/>
                  </a:lnTo>
                  <a:lnTo>
                    <a:pt x="77" y="100"/>
                  </a:lnTo>
                  <a:lnTo>
                    <a:pt x="79" y="98"/>
                  </a:lnTo>
                  <a:lnTo>
                    <a:pt x="81" y="96"/>
                  </a:lnTo>
                  <a:lnTo>
                    <a:pt x="82" y="93"/>
                  </a:lnTo>
                  <a:lnTo>
                    <a:pt x="82" y="89"/>
                  </a:lnTo>
                  <a:lnTo>
                    <a:pt x="82" y="86"/>
                  </a:lnTo>
                  <a:lnTo>
                    <a:pt x="82" y="82"/>
                  </a:lnTo>
                  <a:lnTo>
                    <a:pt x="81" y="79"/>
                  </a:lnTo>
                  <a:lnTo>
                    <a:pt x="81" y="77"/>
                  </a:lnTo>
                  <a:lnTo>
                    <a:pt x="79" y="73"/>
                  </a:lnTo>
                  <a:lnTo>
                    <a:pt x="77" y="70"/>
                  </a:lnTo>
                  <a:lnTo>
                    <a:pt x="76" y="68"/>
                  </a:lnTo>
                  <a:lnTo>
                    <a:pt x="76" y="65"/>
                  </a:lnTo>
                  <a:lnTo>
                    <a:pt x="76" y="61"/>
                  </a:lnTo>
                  <a:lnTo>
                    <a:pt x="74" y="60"/>
                  </a:lnTo>
                  <a:lnTo>
                    <a:pt x="73" y="58"/>
                  </a:lnTo>
                  <a:lnTo>
                    <a:pt x="69" y="54"/>
                  </a:lnTo>
                  <a:lnTo>
                    <a:pt x="68" y="51"/>
                  </a:lnTo>
                  <a:lnTo>
                    <a:pt x="65" y="47"/>
                  </a:lnTo>
                  <a:lnTo>
                    <a:pt x="63" y="44"/>
                  </a:lnTo>
                  <a:lnTo>
                    <a:pt x="62" y="40"/>
                  </a:lnTo>
                  <a:lnTo>
                    <a:pt x="60" y="39"/>
                  </a:lnTo>
                  <a:lnTo>
                    <a:pt x="60" y="37"/>
                  </a:lnTo>
                  <a:lnTo>
                    <a:pt x="62" y="33"/>
                  </a:lnTo>
                  <a:lnTo>
                    <a:pt x="62" y="32"/>
                  </a:lnTo>
                  <a:lnTo>
                    <a:pt x="63" y="28"/>
                  </a:lnTo>
                  <a:lnTo>
                    <a:pt x="63" y="25"/>
                  </a:lnTo>
                  <a:lnTo>
                    <a:pt x="65" y="21"/>
                  </a:lnTo>
                  <a:lnTo>
                    <a:pt x="66" y="19"/>
                  </a:lnTo>
                  <a:lnTo>
                    <a:pt x="66" y="18"/>
                  </a:lnTo>
                  <a:lnTo>
                    <a:pt x="69" y="18"/>
                  </a:lnTo>
                  <a:lnTo>
                    <a:pt x="73" y="18"/>
                  </a:lnTo>
                  <a:lnTo>
                    <a:pt x="76" y="18"/>
                  </a:lnTo>
                  <a:lnTo>
                    <a:pt x="77" y="18"/>
                  </a:lnTo>
                  <a:lnTo>
                    <a:pt x="81" y="18"/>
                  </a:lnTo>
                  <a:lnTo>
                    <a:pt x="84" y="16"/>
                  </a:lnTo>
                  <a:lnTo>
                    <a:pt x="85" y="16"/>
                  </a:lnTo>
                  <a:lnTo>
                    <a:pt x="89" y="16"/>
                  </a:lnTo>
                  <a:lnTo>
                    <a:pt x="90" y="16"/>
                  </a:lnTo>
                  <a:lnTo>
                    <a:pt x="92" y="16"/>
                  </a:lnTo>
                  <a:lnTo>
                    <a:pt x="95" y="18"/>
                  </a:lnTo>
                  <a:lnTo>
                    <a:pt x="96" y="18"/>
                  </a:lnTo>
                  <a:lnTo>
                    <a:pt x="100" y="18"/>
                  </a:lnTo>
                  <a:lnTo>
                    <a:pt x="101" y="19"/>
                  </a:lnTo>
                  <a:lnTo>
                    <a:pt x="103" y="19"/>
                  </a:lnTo>
                  <a:lnTo>
                    <a:pt x="104" y="19"/>
                  </a:lnTo>
                  <a:lnTo>
                    <a:pt x="108" y="19"/>
                  </a:lnTo>
                  <a:lnTo>
                    <a:pt x="112" y="18"/>
                  </a:lnTo>
                  <a:lnTo>
                    <a:pt x="119" y="14"/>
                  </a:lnTo>
                  <a:lnTo>
                    <a:pt x="127" y="12"/>
                  </a:lnTo>
                  <a:lnTo>
                    <a:pt x="133" y="9"/>
                  </a:lnTo>
                  <a:lnTo>
                    <a:pt x="139" y="5"/>
                  </a:lnTo>
                  <a:lnTo>
                    <a:pt x="142" y="2"/>
                  </a:lnTo>
                  <a:lnTo>
                    <a:pt x="146" y="0"/>
                  </a:lnTo>
                  <a:lnTo>
                    <a:pt x="144" y="4"/>
                  </a:lnTo>
                  <a:lnTo>
                    <a:pt x="144" y="5"/>
                  </a:lnTo>
                  <a:lnTo>
                    <a:pt x="144" y="7"/>
                  </a:lnTo>
                  <a:lnTo>
                    <a:pt x="144" y="7"/>
                  </a:lnTo>
                  <a:lnTo>
                    <a:pt x="144" y="9"/>
                  </a:lnTo>
                  <a:lnTo>
                    <a:pt x="144" y="11"/>
                  </a:lnTo>
                  <a:lnTo>
                    <a:pt x="144" y="12"/>
                  </a:lnTo>
                  <a:lnTo>
                    <a:pt x="146" y="14"/>
                  </a:lnTo>
                  <a:lnTo>
                    <a:pt x="146" y="23"/>
                  </a:lnTo>
                  <a:lnTo>
                    <a:pt x="146" y="30"/>
                  </a:lnTo>
                  <a:lnTo>
                    <a:pt x="146" y="37"/>
                  </a:lnTo>
                  <a:lnTo>
                    <a:pt x="146" y="44"/>
                  </a:lnTo>
                  <a:lnTo>
                    <a:pt x="146" y="49"/>
                  </a:lnTo>
                  <a:lnTo>
                    <a:pt x="146" y="54"/>
                  </a:lnTo>
                  <a:lnTo>
                    <a:pt x="146" y="61"/>
                  </a:lnTo>
                  <a:lnTo>
                    <a:pt x="146" y="68"/>
                  </a:lnTo>
                  <a:lnTo>
                    <a:pt x="144" y="79"/>
                  </a:lnTo>
                  <a:lnTo>
                    <a:pt x="139" y="89"/>
                  </a:lnTo>
                  <a:lnTo>
                    <a:pt x="135" y="98"/>
                  </a:lnTo>
                  <a:lnTo>
                    <a:pt x="127" y="107"/>
                  </a:lnTo>
                  <a:lnTo>
                    <a:pt x="119" y="114"/>
                  </a:lnTo>
                  <a:lnTo>
                    <a:pt x="109" y="119"/>
                  </a:lnTo>
                  <a:lnTo>
                    <a:pt x="100" y="122"/>
                  </a:lnTo>
                  <a:lnTo>
                    <a:pt x="90" y="124"/>
                  </a:lnTo>
                  <a:lnTo>
                    <a:pt x="89" y="131"/>
                  </a:lnTo>
                  <a:lnTo>
                    <a:pt x="84" y="138"/>
                  </a:lnTo>
                  <a:lnTo>
                    <a:pt x="77" y="143"/>
                  </a:lnTo>
                  <a:lnTo>
                    <a:pt x="71" y="148"/>
                  </a:lnTo>
                  <a:lnTo>
                    <a:pt x="65" y="154"/>
                  </a:lnTo>
                  <a:lnTo>
                    <a:pt x="60" y="159"/>
                  </a:lnTo>
                  <a:lnTo>
                    <a:pt x="57" y="166"/>
                  </a:lnTo>
                  <a:lnTo>
                    <a:pt x="55" y="175"/>
                  </a:lnTo>
                  <a:lnTo>
                    <a:pt x="55" y="176"/>
                  </a:lnTo>
                  <a:lnTo>
                    <a:pt x="57" y="178"/>
                  </a:lnTo>
                  <a:lnTo>
                    <a:pt x="57" y="180"/>
                  </a:lnTo>
                  <a:lnTo>
                    <a:pt x="58" y="182"/>
                  </a:lnTo>
                  <a:lnTo>
                    <a:pt x="60" y="183"/>
                  </a:lnTo>
                  <a:lnTo>
                    <a:pt x="62" y="187"/>
                  </a:lnTo>
                  <a:lnTo>
                    <a:pt x="62" y="189"/>
                  </a:lnTo>
                  <a:lnTo>
                    <a:pt x="63" y="189"/>
                  </a:lnTo>
                  <a:lnTo>
                    <a:pt x="63" y="190"/>
                  </a:lnTo>
                  <a:lnTo>
                    <a:pt x="63" y="192"/>
                  </a:lnTo>
                  <a:lnTo>
                    <a:pt x="63" y="192"/>
                  </a:lnTo>
                  <a:lnTo>
                    <a:pt x="62" y="194"/>
                  </a:lnTo>
                  <a:lnTo>
                    <a:pt x="62" y="196"/>
                  </a:lnTo>
                  <a:lnTo>
                    <a:pt x="62" y="196"/>
                  </a:lnTo>
                  <a:lnTo>
                    <a:pt x="60" y="197"/>
                  </a:lnTo>
                  <a:lnTo>
                    <a:pt x="60" y="197"/>
                  </a:lnTo>
                  <a:lnTo>
                    <a:pt x="60" y="201"/>
                  </a:lnTo>
                  <a:lnTo>
                    <a:pt x="62" y="203"/>
                  </a:lnTo>
                  <a:lnTo>
                    <a:pt x="62" y="206"/>
                  </a:lnTo>
                  <a:lnTo>
                    <a:pt x="63" y="208"/>
                  </a:lnTo>
                  <a:lnTo>
                    <a:pt x="63" y="210"/>
                  </a:lnTo>
                  <a:lnTo>
                    <a:pt x="65" y="211"/>
                  </a:lnTo>
                  <a:lnTo>
                    <a:pt x="65" y="215"/>
                  </a:lnTo>
                  <a:lnTo>
                    <a:pt x="65" y="217"/>
                  </a:lnTo>
                  <a:lnTo>
                    <a:pt x="65" y="220"/>
                  </a:lnTo>
                  <a:lnTo>
                    <a:pt x="65" y="222"/>
                  </a:lnTo>
                  <a:lnTo>
                    <a:pt x="65" y="223"/>
                  </a:lnTo>
                  <a:lnTo>
                    <a:pt x="65" y="225"/>
                  </a:lnTo>
                  <a:lnTo>
                    <a:pt x="65" y="227"/>
                  </a:lnTo>
                  <a:lnTo>
                    <a:pt x="65" y="229"/>
                  </a:lnTo>
                  <a:lnTo>
                    <a:pt x="65" y="229"/>
                  </a:lnTo>
                  <a:lnTo>
                    <a:pt x="65" y="230"/>
                  </a:lnTo>
                  <a:lnTo>
                    <a:pt x="65" y="232"/>
                  </a:lnTo>
                  <a:lnTo>
                    <a:pt x="63" y="236"/>
                  </a:lnTo>
                  <a:lnTo>
                    <a:pt x="60" y="239"/>
                  </a:lnTo>
                  <a:lnTo>
                    <a:pt x="57" y="244"/>
                  </a:lnTo>
                  <a:lnTo>
                    <a:pt x="52" y="248"/>
                  </a:lnTo>
                  <a:lnTo>
                    <a:pt x="49" y="251"/>
                  </a:lnTo>
                  <a:lnTo>
                    <a:pt x="44" y="255"/>
                  </a:lnTo>
                  <a:lnTo>
                    <a:pt x="41" y="255"/>
                  </a:lnTo>
                  <a:lnTo>
                    <a:pt x="38" y="257"/>
                  </a:lnTo>
                  <a:lnTo>
                    <a:pt x="35" y="257"/>
                  </a:lnTo>
                  <a:lnTo>
                    <a:pt x="31" y="258"/>
                  </a:lnTo>
                  <a:lnTo>
                    <a:pt x="28" y="258"/>
                  </a:lnTo>
                  <a:lnTo>
                    <a:pt x="25" y="258"/>
                  </a:lnTo>
                  <a:lnTo>
                    <a:pt x="24" y="260"/>
                  </a:lnTo>
                  <a:lnTo>
                    <a:pt x="22" y="262"/>
                  </a:lnTo>
                  <a:lnTo>
                    <a:pt x="22" y="265"/>
                  </a:lnTo>
                  <a:lnTo>
                    <a:pt x="22" y="267"/>
                  </a:lnTo>
                  <a:lnTo>
                    <a:pt x="22" y="269"/>
                  </a:lnTo>
                  <a:lnTo>
                    <a:pt x="22" y="271"/>
                  </a:lnTo>
                  <a:lnTo>
                    <a:pt x="22" y="271"/>
                  </a:lnTo>
                  <a:lnTo>
                    <a:pt x="24" y="272"/>
                  </a:lnTo>
                  <a:lnTo>
                    <a:pt x="24" y="272"/>
                  </a:lnTo>
                  <a:lnTo>
                    <a:pt x="24" y="274"/>
                  </a:lnTo>
                  <a:lnTo>
                    <a:pt x="25" y="274"/>
                  </a:lnTo>
                  <a:lnTo>
                    <a:pt x="24" y="288"/>
                  </a:lnTo>
                  <a:lnTo>
                    <a:pt x="24" y="288"/>
                  </a:lnTo>
                  <a:lnTo>
                    <a:pt x="22" y="286"/>
                  </a:lnTo>
                  <a:lnTo>
                    <a:pt x="20" y="286"/>
                  </a:lnTo>
                  <a:lnTo>
                    <a:pt x="20" y="286"/>
                  </a:lnTo>
                  <a:lnTo>
                    <a:pt x="19" y="286"/>
                  </a:lnTo>
                  <a:lnTo>
                    <a:pt x="19" y="286"/>
                  </a:lnTo>
                  <a:lnTo>
                    <a:pt x="17" y="286"/>
                  </a:lnTo>
                  <a:lnTo>
                    <a:pt x="19" y="286"/>
                  </a:lnTo>
                  <a:lnTo>
                    <a:pt x="19" y="237"/>
                  </a:lnTo>
                  <a:lnTo>
                    <a:pt x="17" y="232"/>
                  </a:lnTo>
                  <a:lnTo>
                    <a:pt x="17" y="227"/>
                  </a:lnTo>
                  <a:lnTo>
                    <a:pt x="16" y="223"/>
                  </a:lnTo>
                  <a:lnTo>
                    <a:pt x="14" y="222"/>
                  </a:lnTo>
                  <a:lnTo>
                    <a:pt x="12" y="218"/>
                  </a:lnTo>
                  <a:lnTo>
                    <a:pt x="11" y="215"/>
                  </a:lnTo>
                  <a:lnTo>
                    <a:pt x="9" y="211"/>
                  </a:lnTo>
                  <a:lnTo>
                    <a:pt x="9" y="206"/>
                  </a:lnTo>
                  <a:lnTo>
                    <a:pt x="11" y="204"/>
                  </a:lnTo>
                  <a:lnTo>
                    <a:pt x="12" y="204"/>
                  </a:lnTo>
                  <a:lnTo>
                    <a:pt x="14" y="203"/>
                  </a:lnTo>
                  <a:lnTo>
                    <a:pt x="17" y="199"/>
                  </a:lnTo>
                  <a:lnTo>
                    <a:pt x="20" y="197"/>
                  </a:lnTo>
                  <a:lnTo>
                    <a:pt x="22" y="196"/>
                  </a:lnTo>
                  <a:lnTo>
                    <a:pt x="24" y="194"/>
                  </a:lnTo>
                  <a:lnTo>
                    <a:pt x="25" y="192"/>
                  </a:lnTo>
                  <a:lnTo>
                    <a:pt x="25" y="190"/>
                  </a:lnTo>
                  <a:lnTo>
                    <a:pt x="25" y="189"/>
                  </a:lnTo>
                  <a:lnTo>
                    <a:pt x="25" y="187"/>
                  </a:lnTo>
                  <a:lnTo>
                    <a:pt x="25" y="183"/>
                  </a:lnTo>
                  <a:lnTo>
                    <a:pt x="25" y="182"/>
                  </a:lnTo>
                  <a:lnTo>
                    <a:pt x="25" y="180"/>
                  </a:lnTo>
                  <a:lnTo>
                    <a:pt x="25" y="178"/>
                  </a:lnTo>
                  <a:lnTo>
                    <a:pt x="27" y="176"/>
                  </a:lnTo>
                  <a:lnTo>
                    <a:pt x="28" y="175"/>
                  </a:lnTo>
                  <a:lnTo>
                    <a:pt x="30" y="171"/>
                  </a:lnTo>
                  <a:lnTo>
                    <a:pt x="33" y="169"/>
                  </a:lnTo>
                  <a:lnTo>
                    <a:pt x="35" y="166"/>
                  </a:lnTo>
                  <a:lnTo>
                    <a:pt x="38" y="162"/>
                  </a:lnTo>
                  <a:lnTo>
                    <a:pt x="39" y="159"/>
                  </a:lnTo>
                  <a:lnTo>
                    <a:pt x="41" y="155"/>
                  </a:lnTo>
                  <a:lnTo>
                    <a:pt x="41" y="152"/>
                  </a:lnTo>
                  <a:lnTo>
                    <a:pt x="41" y="145"/>
                  </a:lnTo>
                  <a:lnTo>
                    <a:pt x="41" y="140"/>
                  </a:lnTo>
                  <a:lnTo>
                    <a:pt x="41" y="135"/>
                  </a:lnTo>
                  <a:lnTo>
                    <a:pt x="39" y="129"/>
                  </a:lnTo>
                  <a:lnTo>
                    <a:pt x="39" y="124"/>
                  </a:lnTo>
                  <a:lnTo>
                    <a:pt x="39" y="117"/>
                  </a:lnTo>
                  <a:lnTo>
                    <a:pt x="38" y="112"/>
                  </a:lnTo>
                  <a:lnTo>
                    <a:pt x="38" y="105"/>
                  </a:lnTo>
                  <a:lnTo>
                    <a:pt x="33" y="105"/>
                  </a:lnTo>
                  <a:lnTo>
                    <a:pt x="28" y="103"/>
                  </a:lnTo>
                  <a:lnTo>
                    <a:pt x="24" y="101"/>
                  </a:lnTo>
                  <a:lnTo>
                    <a:pt x="19" y="100"/>
                  </a:lnTo>
                  <a:lnTo>
                    <a:pt x="14" y="96"/>
                  </a:lnTo>
                  <a:lnTo>
                    <a:pt x="9" y="94"/>
                  </a:lnTo>
                  <a:lnTo>
                    <a:pt x="6" y="93"/>
                  </a:lnTo>
                  <a:lnTo>
                    <a:pt x="3" y="9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8" name="Freeform 556"/>
            <p:cNvSpPr>
              <a:spLocks/>
            </p:cNvSpPr>
            <p:nvPr/>
          </p:nvSpPr>
          <p:spPr bwMode="auto">
            <a:xfrm>
              <a:off x="4983583" y="4503678"/>
              <a:ext cx="229270" cy="239052"/>
            </a:xfrm>
            <a:custGeom>
              <a:avLst/>
              <a:gdLst/>
              <a:ahLst/>
              <a:cxnLst>
                <a:cxn ang="0">
                  <a:pos x="69" y="2"/>
                </a:cxn>
                <a:cxn ang="0">
                  <a:pos x="77" y="7"/>
                </a:cxn>
                <a:cxn ang="0">
                  <a:pos x="89" y="12"/>
                </a:cxn>
                <a:cxn ang="0">
                  <a:pos x="98" y="16"/>
                </a:cxn>
                <a:cxn ang="0">
                  <a:pos x="103" y="23"/>
                </a:cxn>
                <a:cxn ang="0">
                  <a:pos x="104" y="35"/>
                </a:cxn>
                <a:cxn ang="0">
                  <a:pos x="106" y="46"/>
                </a:cxn>
                <a:cxn ang="0">
                  <a:pos x="106" y="56"/>
                </a:cxn>
                <a:cxn ang="0">
                  <a:pos x="106" y="66"/>
                </a:cxn>
                <a:cxn ang="0">
                  <a:pos x="103" y="75"/>
                </a:cxn>
                <a:cxn ang="0">
                  <a:pos x="100" y="82"/>
                </a:cxn>
                <a:cxn ang="0">
                  <a:pos x="95" y="87"/>
                </a:cxn>
                <a:cxn ang="0">
                  <a:pos x="92" y="91"/>
                </a:cxn>
                <a:cxn ang="0">
                  <a:pos x="92" y="94"/>
                </a:cxn>
                <a:cxn ang="0">
                  <a:pos x="90" y="98"/>
                </a:cxn>
                <a:cxn ang="0">
                  <a:pos x="90" y="101"/>
                </a:cxn>
                <a:cxn ang="0">
                  <a:pos x="89" y="105"/>
                </a:cxn>
                <a:cxn ang="0">
                  <a:pos x="85" y="108"/>
                </a:cxn>
                <a:cxn ang="0">
                  <a:pos x="81" y="114"/>
                </a:cxn>
                <a:cxn ang="0">
                  <a:pos x="77" y="115"/>
                </a:cxn>
                <a:cxn ang="0">
                  <a:pos x="50" y="114"/>
                </a:cxn>
                <a:cxn ang="0">
                  <a:pos x="43" y="107"/>
                </a:cxn>
                <a:cxn ang="0">
                  <a:pos x="35" y="100"/>
                </a:cxn>
                <a:cxn ang="0">
                  <a:pos x="30" y="91"/>
                </a:cxn>
                <a:cxn ang="0">
                  <a:pos x="25" y="82"/>
                </a:cxn>
                <a:cxn ang="0">
                  <a:pos x="17" y="75"/>
                </a:cxn>
                <a:cxn ang="0">
                  <a:pos x="11" y="68"/>
                </a:cxn>
                <a:cxn ang="0">
                  <a:pos x="4" y="59"/>
                </a:cxn>
                <a:cxn ang="0">
                  <a:pos x="1" y="47"/>
                </a:cxn>
                <a:cxn ang="0">
                  <a:pos x="3" y="40"/>
                </a:cxn>
                <a:cxn ang="0">
                  <a:pos x="6" y="40"/>
                </a:cxn>
                <a:cxn ang="0">
                  <a:pos x="9" y="40"/>
                </a:cxn>
                <a:cxn ang="0">
                  <a:pos x="11" y="40"/>
                </a:cxn>
                <a:cxn ang="0">
                  <a:pos x="14" y="40"/>
                </a:cxn>
                <a:cxn ang="0">
                  <a:pos x="19" y="37"/>
                </a:cxn>
                <a:cxn ang="0">
                  <a:pos x="22" y="33"/>
                </a:cxn>
                <a:cxn ang="0">
                  <a:pos x="25" y="28"/>
                </a:cxn>
                <a:cxn ang="0">
                  <a:pos x="30" y="23"/>
                </a:cxn>
                <a:cxn ang="0">
                  <a:pos x="36" y="19"/>
                </a:cxn>
                <a:cxn ang="0">
                  <a:pos x="44" y="16"/>
                </a:cxn>
                <a:cxn ang="0">
                  <a:pos x="50" y="14"/>
                </a:cxn>
                <a:cxn ang="0">
                  <a:pos x="52" y="12"/>
                </a:cxn>
                <a:cxn ang="0">
                  <a:pos x="52" y="11"/>
                </a:cxn>
                <a:cxn ang="0">
                  <a:pos x="52" y="9"/>
                </a:cxn>
                <a:cxn ang="0">
                  <a:pos x="52" y="7"/>
                </a:cxn>
                <a:cxn ang="0">
                  <a:pos x="52" y="5"/>
                </a:cxn>
                <a:cxn ang="0">
                  <a:pos x="54" y="4"/>
                </a:cxn>
                <a:cxn ang="0">
                  <a:pos x="55" y="4"/>
                </a:cxn>
                <a:cxn ang="0">
                  <a:pos x="58" y="2"/>
                </a:cxn>
                <a:cxn ang="0">
                  <a:pos x="60" y="0"/>
                </a:cxn>
                <a:cxn ang="0">
                  <a:pos x="62" y="0"/>
                </a:cxn>
                <a:cxn ang="0">
                  <a:pos x="63" y="0"/>
                </a:cxn>
                <a:cxn ang="0">
                  <a:pos x="65" y="0"/>
                </a:cxn>
              </a:cxnLst>
              <a:rect l="0" t="0" r="r" b="b"/>
              <a:pathLst>
                <a:path w="106" h="117">
                  <a:moveTo>
                    <a:pt x="66" y="0"/>
                  </a:moveTo>
                  <a:lnTo>
                    <a:pt x="69" y="2"/>
                  </a:lnTo>
                  <a:lnTo>
                    <a:pt x="73" y="4"/>
                  </a:lnTo>
                  <a:lnTo>
                    <a:pt x="77" y="7"/>
                  </a:lnTo>
                  <a:lnTo>
                    <a:pt x="82" y="11"/>
                  </a:lnTo>
                  <a:lnTo>
                    <a:pt x="89" y="12"/>
                  </a:lnTo>
                  <a:lnTo>
                    <a:pt x="93" y="14"/>
                  </a:lnTo>
                  <a:lnTo>
                    <a:pt x="98" y="16"/>
                  </a:lnTo>
                  <a:lnTo>
                    <a:pt x="103" y="16"/>
                  </a:lnTo>
                  <a:lnTo>
                    <a:pt x="103" y="23"/>
                  </a:lnTo>
                  <a:lnTo>
                    <a:pt x="104" y="28"/>
                  </a:lnTo>
                  <a:lnTo>
                    <a:pt x="104" y="35"/>
                  </a:lnTo>
                  <a:lnTo>
                    <a:pt x="104" y="40"/>
                  </a:lnTo>
                  <a:lnTo>
                    <a:pt x="106" y="46"/>
                  </a:lnTo>
                  <a:lnTo>
                    <a:pt x="106" y="51"/>
                  </a:lnTo>
                  <a:lnTo>
                    <a:pt x="106" y="56"/>
                  </a:lnTo>
                  <a:lnTo>
                    <a:pt x="106" y="63"/>
                  </a:lnTo>
                  <a:lnTo>
                    <a:pt x="106" y="66"/>
                  </a:lnTo>
                  <a:lnTo>
                    <a:pt x="104" y="72"/>
                  </a:lnTo>
                  <a:lnTo>
                    <a:pt x="103" y="75"/>
                  </a:lnTo>
                  <a:lnTo>
                    <a:pt x="101" y="79"/>
                  </a:lnTo>
                  <a:lnTo>
                    <a:pt x="100" y="82"/>
                  </a:lnTo>
                  <a:lnTo>
                    <a:pt x="96" y="84"/>
                  </a:lnTo>
                  <a:lnTo>
                    <a:pt x="95" y="87"/>
                  </a:lnTo>
                  <a:lnTo>
                    <a:pt x="93" y="89"/>
                  </a:lnTo>
                  <a:lnTo>
                    <a:pt x="92" y="91"/>
                  </a:lnTo>
                  <a:lnTo>
                    <a:pt x="92" y="93"/>
                  </a:lnTo>
                  <a:lnTo>
                    <a:pt x="92" y="94"/>
                  </a:lnTo>
                  <a:lnTo>
                    <a:pt x="90" y="96"/>
                  </a:lnTo>
                  <a:lnTo>
                    <a:pt x="90" y="98"/>
                  </a:lnTo>
                  <a:lnTo>
                    <a:pt x="90" y="100"/>
                  </a:lnTo>
                  <a:lnTo>
                    <a:pt x="90" y="101"/>
                  </a:lnTo>
                  <a:lnTo>
                    <a:pt x="90" y="103"/>
                  </a:lnTo>
                  <a:lnTo>
                    <a:pt x="89" y="105"/>
                  </a:lnTo>
                  <a:lnTo>
                    <a:pt x="87" y="107"/>
                  </a:lnTo>
                  <a:lnTo>
                    <a:pt x="85" y="108"/>
                  </a:lnTo>
                  <a:lnTo>
                    <a:pt x="84" y="110"/>
                  </a:lnTo>
                  <a:lnTo>
                    <a:pt x="81" y="114"/>
                  </a:lnTo>
                  <a:lnTo>
                    <a:pt x="79" y="115"/>
                  </a:lnTo>
                  <a:lnTo>
                    <a:pt x="77" y="115"/>
                  </a:lnTo>
                  <a:lnTo>
                    <a:pt x="76" y="117"/>
                  </a:lnTo>
                  <a:lnTo>
                    <a:pt x="50" y="114"/>
                  </a:lnTo>
                  <a:lnTo>
                    <a:pt x="47" y="108"/>
                  </a:lnTo>
                  <a:lnTo>
                    <a:pt x="43" y="107"/>
                  </a:lnTo>
                  <a:lnTo>
                    <a:pt x="38" y="105"/>
                  </a:lnTo>
                  <a:lnTo>
                    <a:pt x="35" y="100"/>
                  </a:lnTo>
                  <a:lnTo>
                    <a:pt x="33" y="96"/>
                  </a:lnTo>
                  <a:lnTo>
                    <a:pt x="30" y="91"/>
                  </a:lnTo>
                  <a:lnTo>
                    <a:pt x="28" y="87"/>
                  </a:lnTo>
                  <a:lnTo>
                    <a:pt x="25" y="82"/>
                  </a:lnTo>
                  <a:lnTo>
                    <a:pt x="20" y="77"/>
                  </a:lnTo>
                  <a:lnTo>
                    <a:pt x="17" y="75"/>
                  </a:lnTo>
                  <a:lnTo>
                    <a:pt x="14" y="72"/>
                  </a:lnTo>
                  <a:lnTo>
                    <a:pt x="11" y="68"/>
                  </a:lnTo>
                  <a:lnTo>
                    <a:pt x="8" y="63"/>
                  </a:lnTo>
                  <a:lnTo>
                    <a:pt x="4" y="59"/>
                  </a:lnTo>
                  <a:lnTo>
                    <a:pt x="3" y="54"/>
                  </a:lnTo>
                  <a:lnTo>
                    <a:pt x="1" y="47"/>
                  </a:lnTo>
                  <a:lnTo>
                    <a:pt x="0" y="40"/>
                  </a:lnTo>
                  <a:lnTo>
                    <a:pt x="3" y="40"/>
                  </a:lnTo>
                  <a:lnTo>
                    <a:pt x="4" y="40"/>
                  </a:lnTo>
                  <a:lnTo>
                    <a:pt x="6" y="40"/>
                  </a:lnTo>
                  <a:lnTo>
                    <a:pt x="8" y="40"/>
                  </a:lnTo>
                  <a:lnTo>
                    <a:pt x="9" y="40"/>
                  </a:lnTo>
                  <a:lnTo>
                    <a:pt x="11" y="40"/>
                  </a:lnTo>
                  <a:lnTo>
                    <a:pt x="11" y="40"/>
                  </a:lnTo>
                  <a:lnTo>
                    <a:pt x="12" y="40"/>
                  </a:lnTo>
                  <a:lnTo>
                    <a:pt x="14" y="40"/>
                  </a:lnTo>
                  <a:lnTo>
                    <a:pt x="17" y="39"/>
                  </a:lnTo>
                  <a:lnTo>
                    <a:pt x="19" y="37"/>
                  </a:lnTo>
                  <a:lnTo>
                    <a:pt x="20" y="35"/>
                  </a:lnTo>
                  <a:lnTo>
                    <a:pt x="22" y="33"/>
                  </a:lnTo>
                  <a:lnTo>
                    <a:pt x="23" y="30"/>
                  </a:lnTo>
                  <a:lnTo>
                    <a:pt x="25" y="28"/>
                  </a:lnTo>
                  <a:lnTo>
                    <a:pt x="27" y="25"/>
                  </a:lnTo>
                  <a:lnTo>
                    <a:pt x="30" y="23"/>
                  </a:lnTo>
                  <a:lnTo>
                    <a:pt x="33" y="21"/>
                  </a:lnTo>
                  <a:lnTo>
                    <a:pt x="36" y="19"/>
                  </a:lnTo>
                  <a:lnTo>
                    <a:pt x="41" y="18"/>
                  </a:lnTo>
                  <a:lnTo>
                    <a:pt x="44" y="16"/>
                  </a:lnTo>
                  <a:lnTo>
                    <a:pt x="47" y="14"/>
                  </a:lnTo>
                  <a:lnTo>
                    <a:pt x="50" y="14"/>
                  </a:lnTo>
                  <a:lnTo>
                    <a:pt x="52" y="12"/>
                  </a:lnTo>
                  <a:lnTo>
                    <a:pt x="52" y="12"/>
                  </a:lnTo>
                  <a:lnTo>
                    <a:pt x="52" y="12"/>
                  </a:lnTo>
                  <a:lnTo>
                    <a:pt x="52" y="11"/>
                  </a:lnTo>
                  <a:lnTo>
                    <a:pt x="52" y="11"/>
                  </a:lnTo>
                  <a:lnTo>
                    <a:pt x="52" y="9"/>
                  </a:lnTo>
                  <a:lnTo>
                    <a:pt x="52" y="9"/>
                  </a:lnTo>
                  <a:lnTo>
                    <a:pt x="52" y="7"/>
                  </a:lnTo>
                  <a:lnTo>
                    <a:pt x="52" y="7"/>
                  </a:lnTo>
                  <a:lnTo>
                    <a:pt x="52" y="5"/>
                  </a:lnTo>
                  <a:lnTo>
                    <a:pt x="54" y="4"/>
                  </a:lnTo>
                  <a:lnTo>
                    <a:pt x="54" y="4"/>
                  </a:lnTo>
                  <a:lnTo>
                    <a:pt x="54" y="4"/>
                  </a:lnTo>
                  <a:lnTo>
                    <a:pt x="55" y="4"/>
                  </a:lnTo>
                  <a:lnTo>
                    <a:pt x="57" y="2"/>
                  </a:lnTo>
                  <a:lnTo>
                    <a:pt x="58" y="2"/>
                  </a:lnTo>
                  <a:lnTo>
                    <a:pt x="60" y="0"/>
                  </a:lnTo>
                  <a:lnTo>
                    <a:pt x="60" y="0"/>
                  </a:lnTo>
                  <a:lnTo>
                    <a:pt x="62" y="0"/>
                  </a:lnTo>
                  <a:lnTo>
                    <a:pt x="62" y="0"/>
                  </a:lnTo>
                  <a:lnTo>
                    <a:pt x="63" y="0"/>
                  </a:lnTo>
                  <a:lnTo>
                    <a:pt x="63" y="0"/>
                  </a:lnTo>
                  <a:lnTo>
                    <a:pt x="65" y="0"/>
                  </a:lnTo>
                  <a:lnTo>
                    <a:pt x="65" y="0"/>
                  </a:lnTo>
                  <a:lnTo>
                    <a:pt x="66"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69" name="Freeform 557"/>
            <p:cNvSpPr>
              <a:spLocks/>
            </p:cNvSpPr>
            <p:nvPr/>
          </p:nvSpPr>
          <p:spPr bwMode="auto">
            <a:xfrm>
              <a:off x="4561725" y="4553913"/>
              <a:ext cx="421857" cy="429601"/>
            </a:xfrm>
            <a:custGeom>
              <a:avLst/>
              <a:gdLst/>
              <a:ahLst/>
              <a:cxnLst>
                <a:cxn ang="0">
                  <a:pos x="191" y="12"/>
                </a:cxn>
                <a:cxn ang="0">
                  <a:pos x="184" y="7"/>
                </a:cxn>
                <a:cxn ang="0">
                  <a:pos x="178" y="7"/>
                </a:cxn>
                <a:cxn ang="0">
                  <a:pos x="170" y="8"/>
                </a:cxn>
                <a:cxn ang="0">
                  <a:pos x="156" y="12"/>
                </a:cxn>
                <a:cxn ang="0">
                  <a:pos x="148" y="14"/>
                </a:cxn>
                <a:cxn ang="0">
                  <a:pos x="95" y="10"/>
                </a:cxn>
                <a:cxn ang="0">
                  <a:pos x="53" y="10"/>
                </a:cxn>
                <a:cxn ang="0">
                  <a:pos x="30" y="1"/>
                </a:cxn>
                <a:cxn ang="0">
                  <a:pos x="19" y="1"/>
                </a:cxn>
                <a:cxn ang="0">
                  <a:pos x="11" y="7"/>
                </a:cxn>
                <a:cxn ang="0">
                  <a:pos x="0" y="10"/>
                </a:cxn>
                <a:cxn ang="0">
                  <a:pos x="0" y="14"/>
                </a:cxn>
                <a:cxn ang="0">
                  <a:pos x="0" y="17"/>
                </a:cxn>
                <a:cxn ang="0">
                  <a:pos x="3" y="21"/>
                </a:cxn>
                <a:cxn ang="0">
                  <a:pos x="7" y="36"/>
                </a:cxn>
                <a:cxn ang="0">
                  <a:pos x="22" y="71"/>
                </a:cxn>
                <a:cxn ang="0">
                  <a:pos x="32" y="85"/>
                </a:cxn>
                <a:cxn ang="0">
                  <a:pos x="37" y="85"/>
                </a:cxn>
                <a:cxn ang="0">
                  <a:pos x="38" y="89"/>
                </a:cxn>
                <a:cxn ang="0">
                  <a:pos x="38" y="94"/>
                </a:cxn>
                <a:cxn ang="0">
                  <a:pos x="38" y="99"/>
                </a:cxn>
                <a:cxn ang="0">
                  <a:pos x="35" y="108"/>
                </a:cxn>
                <a:cxn ang="0">
                  <a:pos x="37" y="122"/>
                </a:cxn>
                <a:cxn ang="0">
                  <a:pos x="41" y="139"/>
                </a:cxn>
                <a:cxn ang="0">
                  <a:pos x="43" y="162"/>
                </a:cxn>
                <a:cxn ang="0">
                  <a:pos x="49" y="186"/>
                </a:cxn>
                <a:cxn ang="0">
                  <a:pos x="57" y="200"/>
                </a:cxn>
                <a:cxn ang="0">
                  <a:pos x="60" y="202"/>
                </a:cxn>
                <a:cxn ang="0">
                  <a:pos x="62" y="204"/>
                </a:cxn>
                <a:cxn ang="0">
                  <a:pos x="64" y="198"/>
                </a:cxn>
                <a:cxn ang="0">
                  <a:pos x="72" y="198"/>
                </a:cxn>
                <a:cxn ang="0">
                  <a:pos x="81" y="207"/>
                </a:cxn>
                <a:cxn ang="0">
                  <a:pos x="95" y="209"/>
                </a:cxn>
                <a:cxn ang="0">
                  <a:pos x="105" y="200"/>
                </a:cxn>
                <a:cxn ang="0">
                  <a:pos x="110" y="158"/>
                </a:cxn>
                <a:cxn ang="0">
                  <a:pos x="111" y="144"/>
                </a:cxn>
                <a:cxn ang="0">
                  <a:pos x="113" y="134"/>
                </a:cxn>
                <a:cxn ang="0">
                  <a:pos x="110" y="122"/>
                </a:cxn>
                <a:cxn ang="0">
                  <a:pos x="110" y="109"/>
                </a:cxn>
                <a:cxn ang="0">
                  <a:pos x="114" y="99"/>
                </a:cxn>
                <a:cxn ang="0">
                  <a:pos x="125" y="92"/>
                </a:cxn>
                <a:cxn ang="0">
                  <a:pos x="129" y="66"/>
                </a:cxn>
                <a:cxn ang="0">
                  <a:pos x="132" y="41"/>
                </a:cxn>
                <a:cxn ang="0">
                  <a:pos x="129" y="36"/>
                </a:cxn>
                <a:cxn ang="0">
                  <a:pos x="127" y="28"/>
                </a:cxn>
                <a:cxn ang="0">
                  <a:pos x="133" y="24"/>
                </a:cxn>
                <a:cxn ang="0">
                  <a:pos x="146" y="22"/>
                </a:cxn>
                <a:cxn ang="0">
                  <a:pos x="168" y="17"/>
                </a:cxn>
                <a:cxn ang="0">
                  <a:pos x="192" y="17"/>
                </a:cxn>
              </a:cxnLst>
              <a:rect l="0" t="0" r="r" b="b"/>
              <a:pathLst>
                <a:path w="194" h="209">
                  <a:moveTo>
                    <a:pt x="194" y="17"/>
                  </a:moveTo>
                  <a:lnTo>
                    <a:pt x="194" y="15"/>
                  </a:lnTo>
                  <a:lnTo>
                    <a:pt x="192" y="14"/>
                  </a:lnTo>
                  <a:lnTo>
                    <a:pt x="191" y="12"/>
                  </a:lnTo>
                  <a:lnTo>
                    <a:pt x="189" y="10"/>
                  </a:lnTo>
                  <a:lnTo>
                    <a:pt x="187" y="8"/>
                  </a:lnTo>
                  <a:lnTo>
                    <a:pt x="186" y="7"/>
                  </a:lnTo>
                  <a:lnTo>
                    <a:pt x="184" y="7"/>
                  </a:lnTo>
                  <a:lnTo>
                    <a:pt x="183" y="7"/>
                  </a:lnTo>
                  <a:lnTo>
                    <a:pt x="181" y="7"/>
                  </a:lnTo>
                  <a:lnTo>
                    <a:pt x="179" y="7"/>
                  </a:lnTo>
                  <a:lnTo>
                    <a:pt x="178" y="7"/>
                  </a:lnTo>
                  <a:lnTo>
                    <a:pt x="176" y="7"/>
                  </a:lnTo>
                  <a:lnTo>
                    <a:pt x="175" y="8"/>
                  </a:lnTo>
                  <a:lnTo>
                    <a:pt x="173" y="8"/>
                  </a:lnTo>
                  <a:lnTo>
                    <a:pt x="170" y="8"/>
                  </a:lnTo>
                  <a:lnTo>
                    <a:pt x="168" y="10"/>
                  </a:lnTo>
                  <a:lnTo>
                    <a:pt x="160" y="10"/>
                  </a:lnTo>
                  <a:lnTo>
                    <a:pt x="157" y="10"/>
                  </a:lnTo>
                  <a:lnTo>
                    <a:pt x="156" y="12"/>
                  </a:lnTo>
                  <a:lnTo>
                    <a:pt x="154" y="12"/>
                  </a:lnTo>
                  <a:lnTo>
                    <a:pt x="152" y="12"/>
                  </a:lnTo>
                  <a:lnTo>
                    <a:pt x="149" y="14"/>
                  </a:lnTo>
                  <a:lnTo>
                    <a:pt x="148" y="14"/>
                  </a:lnTo>
                  <a:lnTo>
                    <a:pt x="146" y="15"/>
                  </a:lnTo>
                  <a:lnTo>
                    <a:pt x="143" y="15"/>
                  </a:lnTo>
                  <a:lnTo>
                    <a:pt x="95" y="15"/>
                  </a:lnTo>
                  <a:lnTo>
                    <a:pt x="95" y="10"/>
                  </a:lnTo>
                  <a:lnTo>
                    <a:pt x="68" y="10"/>
                  </a:lnTo>
                  <a:lnTo>
                    <a:pt x="64" y="10"/>
                  </a:lnTo>
                  <a:lnTo>
                    <a:pt x="59" y="10"/>
                  </a:lnTo>
                  <a:lnTo>
                    <a:pt x="53" y="10"/>
                  </a:lnTo>
                  <a:lnTo>
                    <a:pt x="46" y="7"/>
                  </a:lnTo>
                  <a:lnTo>
                    <a:pt x="40" y="5"/>
                  </a:lnTo>
                  <a:lnTo>
                    <a:pt x="35" y="3"/>
                  </a:lnTo>
                  <a:lnTo>
                    <a:pt x="30" y="1"/>
                  </a:lnTo>
                  <a:lnTo>
                    <a:pt x="26" y="0"/>
                  </a:lnTo>
                  <a:lnTo>
                    <a:pt x="22" y="1"/>
                  </a:lnTo>
                  <a:lnTo>
                    <a:pt x="21" y="1"/>
                  </a:lnTo>
                  <a:lnTo>
                    <a:pt x="19" y="1"/>
                  </a:lnTo>
                  <a:lnTo>
                    <a:pt x="18" y="3"/>
                  </a:lnTo>
                  <a:lnTo>
                    <a:pt x="16" y="3"/>
                  </a:lnTo>
                  <a:lnTo>
                    <a:pt x="13" y="5"/>
                  </a:lnTo>
                  <a:lnTo>
                    <a:pt x="11" y="7"/>
                  </a:lnTo>
                  <a:lnTo>
                    <a:pt x="10" y="8"/>
                  </a:lnTo>
                  <a:lnTo>
                    <a:pt x="2" y="8"/>
                  </a:lnTo>
                  <a:lnTo>
                    <a:pt x="0" y="8"/>
                  </a:lnTo>
                  <a:lnTo>
                    <a:pt x="0" y="10"/>
                  </a:lnTo>
                  <a:lnTo>
                    <a:pt x="0" y="12"/>
                  </a:lnTo>
                  <a:lnTo>
                    <a:pt x="0" y="12"/>
                  </a:lnTo>
                  <a:lnTo>
                    <a:pt x="0" y="14"/>
                  </a:lnTo>
                  <a:lnTo>
                    <a:pt x="0" y="14"/>
                  </a:lnTo>
                  <a:lnTo>
                    <a:pt x="0" y="15"/>
                  </a:lnTo>
                  <a:lnTo>
                    <a:pt x="0" y="15"/>
                  </a:lnTo>
                  <a:lnTo>
                    <a:pt x="0" y="15"/>
                  </a:lnTo>
                  <a:lnTo>
                    <a:pt x="0" y="17"/>
                  </a:lnTo>
                  <a:lnTo>
                    <a:pt x="0" y="17"/>
                  </a:lnTo>
                  <a:lnTo>
                    <a:pt x="2" y="19"/>
                  </a:lnTo>
                  <a:lnTo>
                    <a:pt x="2" y="19"/>
                  </a:lnTo>
                  <a:lnTo>
                    <a:pt x="3" y="21"/>
                  </a:lnTo>
                  <a:lnTo>
                    <a:pt x="3" y="21"/>
                  </a:lnTo>
                  <a:lnTo>
                    <a:pt x="5" y="21"/>
                  </a:lnTo>
                  <a:lnTo>
                    <a:pt x="5" y="28"/>
                  </a:lnTo>
                  <a:lnTo>
                    <a:pt x="7" y="36"/>
                  </a:lnTo>
                  <a:lnTo>
                    <a:pt x="10" y="45"/>
                  </a:lnTo>
                  <a:lnTo>
                    <a:pt x="13" y="55"/>
                  </a:lnTo>
                  <a:lnTo>
                    <a:pt x="18" y="64"/>
                  </a:lnTo>
                  <a:lnTo>
                    <a:pt x="22" y="71"/>
                  </a:lnTo>
                  <a:lnTo>
                    <a:pt x="26" y="78"/>
                  </a:lnTo>
                  <a:lnTo>
                    <a:pt x="30" y="83"/>
                  </a:lnTo>
                  <a:lnTo>
                    <a:pt x="30" y="85"/>
                  </a:lnTo>
                  <a:lnTo>
                    <a:pt x="32" y="85"/>
                  </a:lnTo>
                  <a:lnTo>
                    <a:pt x="32" y="85"/>
                  </a:lnTo>
                  <a:lnTo>
                    <a:pt x="34" y="85"/>
                  </a:lnTo>
                  <a:lnTo>
                    <a:pt x="35" y="85"/>
                  </a:lnTo>
                  <a:lnTo>
                    <a:pt x="37" y="85"/>
                  </a:lnTo>
                  <a:lnTo>
                    <a:pt x="37" y="85"/>
                  </a:lnTo>
                  <a:lnTo>
                    <a:pt x="38" y="85"/>
                  </a:lnTo>
                  <a:lnTo>
                    <a:pt x="38" y="87"/>
                  </a:lnTo>
                  <a:lnTo>
                    <a:pt x="38" y="89"/>
                  </a:lnTo>
                  <a:lnTo>
                    <a:pt x="38" y="89"/>
                  </a:lnTo>
                  <a:lnTo>
                    <a:pt x="38" y="90"/>
                  </a:lnTo>
                  <a:lnTo>
                    <a:pt x="38" y="92"/>
                  </a:lnTo>
                  <a:lnTo>
                    <a:pt x="38" y="94"/>
                  </a:lnTo>
                  <a:lnTo>
                    <a:pt x="38" y="94"/>
                  </a:lnTo>
                  <a:lnTo>
                    <a:pt x="38" y="96"/>
                  </a:lnTo>
                  <a:lnTo>
                    <a:pt x="38" y="97"/>
                  </a:lnTo>
                  <a:lnTo>
                    <a:pt x="38" y="99"/>
                  </a:lnTo>
                  <a:lnTo>
                    <a:pt x="38" y="101"/>
                  </a:lnTo>
                  <a:lnTo>
                    <a:pt x="37" y="103"/>
                  </a:lnTo>
                  <a:lnTo>
                    <a:pt x="37" y="104"/>
                  </a:lnTo>
                  <a:lnTo>
                    <a:pt x="35" y="108"/>
                  </a:lnTo>
                  <a:lnTo>
                    <a:pt x="35" y="109"/>
                  </a:lnTo>
                  <a:lnTo>
                    <a:pt x="35" y="111"/>
                  </a:lnTo>
                  <a:lnTo>
                    <a:pt x="35" y="116"/>
                  </a:lnTo>
                  <a:lnTo>
                    <a:pt x="37" y="122"/>
                  </a:lnTo>
                  <a:lnTo>
                    <a:pt x="37" y="127"/>
                  </a:lnTo>
                  <a:lnTo>
                    <a:pt x="38" y="130"/>
                  </a:lnTo>
                  <a:lnTo>
                    <a:pt x="40" y="136"/>
                  </a:lnTo>
                  <a:lnTo>
                    <a:pt x="41" y="139"/>
                  </a:lnTo>
                  <a:lnTo>
                    <a:pt x="41" y="144"/>
                  </a:lnTo>
                  <a:lnTo>
                    <a:pt x="41" y="150"/>
                  </a:lnTo>
                  <a:lnTo>
                    <a:pt x="41" y="157"/>
                  </a:lnTo>
                  <a:lnTo>
                    <a:pt x="43" y="162"/>
                  </a:lnTo>
                  <a:lnTo>
                    <a:pt x="43" y="167"/>
                  </a:lnTo>
                  <a:lnTo>
                    <a:pt x="45" y="174"/>
                  </a:lnTo>
                  <a:lnTo>
                    <a:pt x="46" y="179"/>
                  </a:lnTo>
                  <a:lnTo>
                    <a:pt x="49" y="186"/>
                  </a:lnTo>
                  <a:lnTo>
                    <a:pt x="53" y="191"/>
                  </a:lnTo>
                  <a:lnTo>
                    <a:pt x="56" y="200"/>
                  </a:lnTo>
                  <a:lnTo>
                    <a:pt x="56" y="200"/>
                  </a:lnTo>
                  <a:lnTo>
                    <a:pt x="57" y="200"/>
                  </a:lnTo>
                  <a:lnTo>
                    <a:pt x="57" y="200"/>
                  </a:lnTo>
                  <a:lnTo>
                    <a:pt x="59" y="200"/>
                  </a:lnTo>
                  <a:lnTo>
                    <a:pt x="60" y="200"/>
                  </a:lnTo>
                  <a:lnTo>
                    <a:pt x="60" y="202"/>
                  </a:lnTo>
                  <a:lnTo>
                    <a:pt x="62" y="202"/>
                  </a:lnTo>
                  <a:lnTo>
                    <a:pt x="62" y="205"/>
                  </a:lnTo>
                  <a:lnTo>
                    <a:pt x="62" y="204"/>
                  </a:lnTo>
                  <a:lnTo>
                    <a:pt x="62" y="204"/>
                  </a:lnTo>
                  <a:lnTo>
                    <a:pt x="62" y="202"/>
                  </a:lnTo>
                  <a:lnTo>
                    <a:pt x="64" y="200"/>
                  </a:lnTo>
                  <a:lnTo>
                    <a:pt x="64" y="198"/>
                  </a:lnTo>
                  <a:lnTo>
                    <a:pt x="64" y="198"/>
                  </a:lnTo>
                  <a:lnTo>
                    <a:pt x="64" y="197"/>
                  </a:lnTo>
                  <a:lnTo>
                    <a:pt x="64" y="195"/>
                  </a:lnTo>
                  <a:lnTo>
                    <a:pt x="70" y="195"/>
                  </a:lnTo>
                  <a:lnTo>
                    <a:pt x="72" y="198"/>
                  </a:lnTo>
                  <a:lnTo>
                    <a:pt x="75" y="202"/>
                  </a:lnTo>
                  <a:lnTo>
                    <a:pt x="76" y="204"/>
                  </a:lnTo>
                  <a:lnTo>
                    <a:pt x="79" y="205"/>
                  </a:lnTo>
                  <a:lnTo>
                    <a:pt x="81" y="207"/>
                  </a:lnTo>
                  <a:lnTo>
                    <a:pt x="84" y="207"/>
                  </a:lnTo>
                  <a:lnTo>
                    <a:pt x="87" y="209"/>
                  </a:lnTo>
                  <a:lnTo>
                    <a:pt x="91" y="209"/>
                  </a:lnTo>
                  <a:lnTo>
                    <a:pt x="95" y="209"/>
                  </a:lnTo>
                  <a:lnTo>
                    <a:pt x="97" y="207"/>
                  </a:lnTo>
                  <a:lnTo>
                    <a:pt x="100" y="205"/>
                  </a:lnTo>
                  <a:lnTo>
                    <a:pt x="103" y="204"/>
                  </a:lnTo>
                  <a:lnTo>
                    <a:pt x="105" y="200"/>
                  </a:lnTo>
                  <a:lnTo>
                    <a:pt x="106" y="197"/>
                  </a:lnTo>
                  <a:lnTo>
                    <a:pt x="108" y="193"/>
                  </a:lnTo>
                  <a:lnTo>
                    <a:pt x="110" y="190"/>
                  </a:lnTo>
                  <a:lnTo>
                    <a:pt x="110" y="158"/>
                  </a:lnTo>
                  <a:lnTo>
                    <a:pt x="110" y="155"/>
                  </a:lnTo>
                  <a:lnTo>
                    <a:pt x="110" y="151"/>
                  </a:lnTo>
                  <a:lnTo>
                    <a:pt x="111" y="148"/>
                  </a:lnTo>
                  <a:lnTo>
                    <a:pt x="111" y="144"/>
                  </a:lnTo>
                  <a:lnTo>
                    <a:pt x="111" y="141"/>
                  </a:lnTo>
                  <a:lnTo>
                    <a:pt x="111" y="137"/>
                  </a:lnTo>
                  <a:lnTo>
                    <a:pt x="111" y="136"/>
                  </a:lnTo>
                  <a:lnTo>
                    <a:pt x="113" y="134"/>
                  </a:lnTo>
                  <a:lnTo>
                    <a:pt x="111" y="130"/>
                  </a:lnTo>
                  <a:lnTo>
                    <a:pt x="111" y="127"/>
                  </a:lnTo>
                  <a:lnTo>
                    <a:pt x="110" y="125"/>
                  </a:lnTo>
                  <a:lnTo>
                    <a:pt x="110" y="122"/>
                  </a:lnTo>
                  <a:lnTo>
                    <a:pt x="110" y="120"/>
                  </a:lnTo>
                  <a:lnTo>
                    <a:pt x="110" y="116"/>
                  </a:lnTo>
                  <a:lnTo>
                    <a:pt x="110" y="115"/>
                  </a:lnTo>
                  <a:lnTo>
                    <a:pt x="110" y="109"/>
                  </a:lnTo>
                  <a:lnTo>
                    <a:pt x="110" y="108"/>
                  </a:lnTo>
                  <a:lnTo>
                    <a:pt x="111" y="104"/>
                  </a:lnTo>
                  <a:lnTo>
                    <a:pt x="113" y="103"/>
                  </a:lnTo>
                  <a:lnTo>
                    <a:pt x="114" y="99"/>
                  </a:lnTo>
                  <a:lnTo>
                    <a:pt x="116" y="97"/>
                  </a:lnTo>
                  <a:lnTo>
                    <a:pt x="119" y="94"/>
                  </a:lnTo>
                  <a:lnTo>
                    <a:pt x="122" y="92"/>
                  </a:lnTo>
                  <a:lnTo>
                    <a:pt x="125" y="92"/>
                  </a:lnTo>
                  <a:lnTo>
                    <a:pt x="125" y="85"/>
                  </a:lnTo>
                  <a:lnTo>
                    <a:pt x="125" y="78"/>
                  </a:lnTo>
                  <a:lnTo>
                    <a:pt x="127" y="71"/>
                  </a:lnTo>
                  <a:lnTo>
                    <a:pt x="129" y="66"/>
                  </a:lnTo>
                  <a:lnTo>
                    <a:pt x="129" y="59"/>
                  </a:lnTo>
                  <a:lnTo>
                    <a:pt x="130" y="54"/>
                  </a:lnTo>
                  <a:lnTo>
                    <a:pt x="132" y="47"/>
                  </a:lnTo>
                  <a:lnTo>
                    <a:pt x="132" y="41"/>
                  </a:lnTo>
                  <a:lnTo>
                    <a:pt x="132" y="40"/>
                  </a:lnTo>
                  <a:lnTo>
                    <a:pt x="130" y="38"/>
                  </a:lnTo>
                  <a:lnTo>
                    <a:pt x="130" y="36"/>
                  </a:lnTo>
                  <a:lnTo>
                    <a:pt x="129" y="36"/>
                  </a:lnTo>
                  <a:lnTo>
                    <a:pt x="129" y="34"/>
                  </a:lnTo>
                  <a:lnTo>
                    <a:pt x="127" y="33"/>
                  </a:lnTo>
                  <a:lnTo>
                    <a:pt x="127" y="31"/>
                  </a:lnTo>
                  <a:lnTo>
                    <a:pt x="127" y="28"/>
                  </a:lnTo>
                  <a:lnTo>
                    <a:pt x="127" y="26"/>
                  </a:lnTo>
                  <a:lnTo>
                    <a:pt x="129" y="24"/>
                  </a:lnTo>
                  <a:lnTo>
                    <a:pt x="130" y="24"/>
                  </a:lnTo>
                  <a:lnTo>
                    <a:pt x="133" y="24"/>
                  </a:lnTo>
                  <a:lnTo>
                    <a:pt x="137" y="24"/>
                  </a:lnTo>
                  <a:lnTo>
                    <a:pt x="140" y="24"/>
                  </a:lnTo>
                  <a:lnTo>
                    <a:pt x="143" y="24"/>
                  </a:lnTo>
                  <a:lnTo>
                    <a:pt x="146" y="22"/>
                  </a:lnTo>
                  <a:lnTo>
                    <a:pt x="152" y="21"/>
                  </a:lnTo>
                  <a:lnTo>
                    <a:pt x="157" y="19"/>
                  </a:lnTo>
                  <a:lnTo>
                    <a:pt x="164" y="19"/>
                  </a:lnTo>
                  <a:lnTo>
                    <a:pt x="168" y="17"/>
                  </a:lnTo>
                  <a:lnTo>
                    <a:pt x="175" y="17"/>
                  </a:lnTo>
                  <a:lnTo>
                    <a:pt x="181" y="17"/>
                  </a:lnTo>
                  <a:lnTo>
                    <a:pt x="186" y="17"/>
                  </a:lnTo>
                  <a:lnTo>
                    <a:pt x="192" y="17"/>
                  </a:lnTo>
                  <a:lnTo>
                    <a:pt x="194" y="1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0" name="Freeform 558"/>
            <p:cNvSpPr>
              <a:spLocks/>
            </p:cNvSpPr>
            <p:nvPr/>
          </p:nvSpPr>
          <p:spPr bwMode="auto">
            <a:xfrm>
              <a:off x="4800166" y="4588559"/>
              <a:ext cx="289798" cy="327397"/>
            </a:xfrm>
            <a:custGeom>
              <a:avLst/>
              <a:gdLst/>
              <a:ahLst/>
              <a:cxnLst>
                <a:cxn ang="0">
                  <a:pos x="4" y="122"/>
                </a:cxn>
                <a:cxn ang="0">
                  <a:pos x="6" y="122"/>
                </a:cxn>
                <a:cxn ang="0">
                  <a:pos x="9" y="124"/>
                </a:cxn>
                <a:cxn ang="0">
                  <a:pos x="11" y="124"/>
                </a:cxn>
                <a:cxn ang="0">
                  <a:pos x="11" y="127"/>
                </a:cxn>
                <a:cxn ang="0">
                  <a:pos x="11" y="134"/>
                </a:cxn>
                <a:cxn ang="0">
                  <a:pos x="11" y="140"/>
                </a:cxn>
                <a:cxn ang="0">
                  <a:pos x="11" y="145"/>
                </a:cxn>
                <a:cxn ang="0">
                  <a:pos x="12" y="150"/>
                </a:cxn>
                <a:cxn ang="0">
                  <a:pos x="14" y="155"/>
                </a:cxn>
                <a:cxn ang="0">
                  <a:pos x="17" y="157"/>
                </a:cxn>
                <a:cxn ang="0">
                  <a:pos x="20" y="159"/>
                </a:cxn>
                <a:cxn ang="0">
                  <a:pos x="28" y="157"/>
                </a:cxn>
                <a:cxn ang="0">
                  <a:pos x="33" y="148"/>
                </a:cxn>
                <a:cxn ang="0">
                  <a:pos x="38" y="138"/>
                </a:cxn>
                <a:cxn ang="0">
                  <a:pos x="44" y="129"/>
                </a:cxn>
                <a:cxn ang="0">
                  <a:pos x="52" y="129"/>
                </a:cxn>
                <a:cxn ang="0">
                  <a:pos x="57" y="131"/>
                </a:cxn>
                <a:cxn ang="0">
                  <a:pos x="61" y="134"/>
                </a:cxn>
                <a:cxn ang="0">
                  <a:pos x="66" y="136"/>
                </a:cxn>
                <a:cxn ang="0">
                  <a:pos x="74" y="136"/>
                </a:cxn>
                <a:cxn ang="0">
                  <a:pos x="79" y="133"/>
                </a:cxn>
                <a:cxn ang="0">
                  <a:pos x="82" y="126"/>
                </a:cxn>
                <a:cxn ang="0">
                  <a:pos x="85" y="119"/>
                </a:cxn>
                <a:cxn ang="0">
                  <a:pos x="90" y="108"/>
                </a:cxn>
                <a:cxn ang="0">
                  <a:pos x="101" y="98"/>
                </a:cxn>
                <a:cxn ang="0">
                  <a:pos x="115" y="86"/>
                </a:cxn>
                <a:cxn ang="0">
                  <a:pos x="128" y="77"/>
                </a:cxn>
                <a:cxn ang="0">
                  <a:pos x="131" y="66"/>
                </a:cxn>
                <a:cxn ang="0">
                  <a:pos x="122" y="63"/>
                </a:cxn>
                <a:cxn ang="0">
                  <a:pos x="117" y="54"/>
                </a:cxn>
                <a:cxn ang="0">
                  <a:pos x="112" y="45"/>
                </a:cxn>
                <a:cxn ang="0">
                  <a:pos x="104" y="35"/>
                </a:cxn>
                <a:cxn ang="0">
                  <a:pos x="98" y="30"/>
                </a:cxn>
                <a:cxn ang="0">
                  <a:pos x="92" y="23"/>
                </a:cxn>
                <a:cxn ang="0">
                  <a:pos x="87" y="12"/>
                </a:cxn>
                <a:cxn ang="0">
                  <a:pos x="84" y="0"/>
                </a:cxn>
                <a:cxn ang="0">
                  <a:pos x="71" y="0"/>
                </a:cxn>
                <a:cxn ang="0">
                  <a:pos x="60" y="0"/>
                </a:cxn>
                <a:cxn ang="0">
                  <a:pos x="49" y="2"/>
                </a:cxn>
                <a:cxn ang="0">
                  <a:pos x="36" y="5"/>
                </a:cxn>
                <a:cxn ang="0">
                  <a:pos x="30" y="7"/>
                </a:cxn>
                <a:cxn ang="0">
                  <a:pos x="23" y="7"/>
                </a:cxn>
                <a:cxn ang="0">
                  <a:pos x="19" y="7"/>
                </a:cxn>
                <a:cxn ang="0">
                  <a:pos x="17" y="11"/>
                </a:cxn>
                <a:cxn ang="0">
                  <a:pos x="17" y="16"/>
                </a:cxn>
                <a:cxn ang="0">
                  <a:pos x="19" y="19"/>
                </a:cxn>
                <a:cxn ang="0">
                  <a:pos x="20" y="21"/>
                </a:cxn>
                <a:cxn ang="0">
                  <a:pos x="22" y="24"/>
                </a:cxn>
                <a:cxn ang="0">
                  <a:pos x="20" y="37"/>
                </a:cxn>
                <a:cxn ang="0">
                  <a:pos x="19" y="49"/>
                </a:cxn>
                <a:cxn ang="0">
                  <a:pos x="15" y="61"/>
                </a:cxn>
                <a:cxn ang="0">
                  <a:pos x="15" y="75"/>
                </a:cxn>
                <a:cxn ang="0">
                  <a:pos x="9" y="77"/>
                </a:cxn>
                <a:cxn ang="0">
                  <a:pos x="4" y="82"/>
                </a:cxn>
                <a:cxn ang="0">
                  <a:pos x="1" y="87"/>
                </a:cxn>
                <a:cxn ang="0">
                  <a:pos x="0" y="92"/>
                </a:cxn>
                <a:cxn ang="0">
                  <a:pos x="0" y="99"/>
                </a:cxn>
                <a:cxn ang="0">
                  <a:pos x="1" y="106"/>
                </a:cxn>
                <a:cxn ang="0">
                  <a:pos x="1" y="112"/>
                </a:cxn>
                <a:cxn ang="0">
                  <a:pos x="0" y="117"/>
                </a:cxn>
              </a:cxnLst>
              <a:rect l="0" t="0" r="r" b="b"/>
              <a:pathLst>
                <a:path w="133" h="159">
                  <a:moveTo>
                    <a:pt x="3" y="120"/>
                  </a:moveTo>
                  <a:lnTo>
                    <a:pt x="4" y="122"/>
                  </a:lnTo>
                  <a:lnTo>
                    <a:pt x="6" y="122"/>
                  </a:lnTo>
                  <a:lnTo>
                    <a:pt x="6" y="122"/>
                  </a:lnTo>
                  <a:lnTo>
                    <a:pt x="8" y="124"/>
                  </a:lnTo>
                  <a:lnTo>
                    <a:pt x="9" y="124"/>
                  </a:lnTo>
                  <a:lnTo>
                    <a:pt x="9" y="124"/>
                  </a:lnTo>
                  <a:lnTo>
                    <a:pt x="11" y="124"/>
                  </a:lnTo>
                  <a:lnTo>
                    <a:pt x="11" y="124"/>
                  </a:lnTo>
                  <a:lnTo>
                    <a:pt x="11" y="127"/>
                  </a:lnTo>
                  <a:lnTo>
                    <a:pt x="11" y="131"/>
                  </a:lnTo>
                  <a:lnTo>
                    <a:pt x="11" y="134"/>
                  </a:lnTo>
                  <a:lnTo>
                    <a:pt x="11" y="136"/>
                  </a:lnTo>
                  <a:lnTo>
                    <a:pt x="11" y="140"/>
                  </a:lnTo>
                  <a:lnTo>
                    <a:pt x="11" y="141"/>
                  </a:lnTo>
                  <a:lnTo>
                    <a:pt x="11" y="145"/>
                  </a:lnTo>
                  <a:lnTo>
                    <a:pt x="11" y="147"/>
                  </a:lnTo>
                  <a:lnTo>
                    <a:pt x="12" y="150"/>
                  </a:lnTo>
                  <a:lnTo>
                    <a:pt x="12" y="154"/>
                  </a:lnTo>
                  <a:lnTo>
                    <a:pt x="14" y="155"/>
                  </a:lnTo>
                  <a:lnTo>
                    <a:pt x="15" y="155"/>
                  </a:lnTo>
                  <a:lnTo>
                    <a:pt x="17" y="157"/>
                  </a:lnTo>
                  <a:lnTo>
                    <a:pt x="19" y="157"/>
                  </a:lnTo>
                  <a:lnTo>
                    <a:pt x="20" y="159"/>
                  </a:lnTo>
                  <a:lnTo>
                    <a:pt x="23" y="159"/>
                  </a:lnTo>
                  <a:lnTo>
                    <a:pt x="28" y="157"/>
                  </a:lnTo>
                  <a:lnTo>
                    <a:pt x="31" y="154"/>
                  </a:lnTo>
                  <a:lnTo>
                    <a:pt x="33" y="148"/>
                  </a:lnTo>
                  <a:lnTo>
                    <a:pt x="36" y="143"/>
                  </a:lnTo>
                  <a:lnTo>
                    <a:pt x="38" y="138"/>
                  </a:lnTo>
                  <a:lnTo>
                    <a:pt x="41" y="133"/>
                  </a:lnTo>
                  <a:lnTo>
                    <a:pt x="44" y="129"/>
                  </a:lnTo>
                  <a:lnTo>
                    <a:pt x="49" y="129"/>
                  </a:lnTo>
                  <a:lnTo>
                    <a:pt x="52" y="129"/>
                  </a:lnTo>
                  <a:lnTo>
                    <a:pt x="55" y="129"/>
                  </a:lnTo>
                  <a:lnTo>
                    <a:pt x="57" y="131"/>
                  </a:lnTo>
                  <a:lnTo>
                    <a:pt x="60" y="133"/>
                  </a:lnTo>
                  <a:lnTo>
                    <a:pt x="61" y="134"/>
                  </a:lnTo>
                  <a:lnTo>
                    <a:pt x="63" y="134"/>
                  </a:lnTo>
                  <a:lnTo>
                    <a:pt x="66" y="136"/>
                  </a:lnTo>
                  <a:lnTo>
                    <a:pt x="69" y="136"/>
                  </a:lnTo>
                  <a:lnTo>
                    <a:pt x="74" y="136"/>
                  </a:lnTo>
                  <a:lnTo>
                    <a:pt x="77" y="134"/>
                  </a:lnTo>
                  <a:lnTo>
                    <a:pt x="79" y="133"/>
                  </a:lnTo>
                  <a:lnTo>
                    <a:pt x="82" y="129"/>
                  </a:lnTo>
                  <a:lnTo>
                    <a:pt x="82" y="126"/>
                  </a:lnTo>
                  <a:lnTo>
                    <a:pt x="84" y="122"/>
                  </a:lnTo>
                  <a:lnTo>
                    <a:pt x="85" y="119"/>
                  </a:lnTo>
                  <a:lnTo>
                    <a:pt x="87" y="113"/>
                  </a:lnTo>
                  <a:lnTo>
                    <a:pt x="90" y="108"/>
                  </a:lnTo>
                  <a:lnTo>
                    <a:pt x="95" y="103"/>
                  </a:lnTo>
                  <a:lnTo>
                    <a:pt x="101" y="98"/>
                  </a:lnTo>
                  <a:lnTo>
                    <a:pt x="109" y="91"/>
                  </a:lnTo>
                  <a:lnTo>
                    <a:pt x="115" y="86"/>
                  </a:lnTo>
                  <a:lnTo>
                    <a:pt x="122" y="80"/>
                  </a:lnTo>
                  <a:lnTo>
                    <a:pt x="128" y="77"/>
                  </a:lnTo>
                  <a:lnTo>
                    <a:pt x="133" y="73"/>
                  </a:lnTo>
                  <a:lnTo>
                    <a:pt x="131" y="66"/>
                  </a:lnTo>
                  <a:lnTo>
                    <a:pt x="127" y="65"/>
                  </a:lnTo>
                  <a:lnTo>
                    <a:pt x="122" y="63"/>
                  </a:lnTo>
                  <a:lnTo>
                    <a:pt x="119" y="58"/>
                  </a:lnTo>
                  <a:lnTo>
                    <a:pt x="117" y="54"/>
                  </a:lnTo>
                  <a:lnTo>
                    <a:pt x="114" y="49"/>
                  </a:lnTo>
                  <a:lnTo>
                    <a:pt x="112" y="45"/>
                  </a:lnTo>
                  <a:lnTo>
                    <a:pt x="109" y="40"/>
                  </a:lnTo>
                  <a:lnTo>
                    <a:pt x="104" y="35"/>
                  </a:lnTo>
                  <a:lnTo>
                    <a:pt x="101" y="33"/>
                  </a:lnTo>
                  <a:lnTo>
                    <a:pt x="98" y="30"/>
                  </a:lnTo>
                  <a:lnTo>
                    <a:pt x="95" y="26"/>
                  </a:lnTo>
                  <a:lnTo>
                    <a:pt x="92" y="23"/>
                  </a:lnTo>
                  <a:lnTo>
                    <a:pt x="88" y="17"/>
                  </a:lnTo>
                  <a:lnTo>
                    <a:pt x="87" y="12"/>
                  </a:lnTo>
                  <a:lnTo>
                    <a:pt x="85" y="7"/>
                  </a:lnTo>
                  <a:lnTo>
                    <a:pt x="84" y="0"/>
                  </a:lnTo>
                  <a:lnTo>
                    <a:pt x="77" y="0"/>
                  </a:lnTo>
                  <a:lnTo>
                    <a:pt x="71" y="0"/>
                  </a:lnTo>
                  <a:lnTo>
                    <a:pt x="66" y="0"/>
                  </a:lnTo>
                  <a:lnTo>
                    <a:pt x="60" y="0"/>
                  </a:lnTo>
                  <a:lnTo>
                    <a:pt x="54" y="2"/>
                  </a:lnTo>
                  <a:lnTo>
                    <a:pt x="49" y="2"/>
                  </a:lnTo>
                  <a:lnTo>
                    <a:pt x="42" y="4"/>
                  </a:lnTo>
                  <a:lnTo>
                    <a:pt x="36" y="5"/>
                  </a:lnTo>
                  <a:lnTo>
                    <a:pt x="33" y="7"/>
                  </a:lnTo>
                  <a:lnTo>
                    <a:pt x="30" y="7"/>
                  </a:lnTo>
                  <a:lnTo>
                    <a:pt x="27" y="7"/>
                  </a:lnTo>
                  <a:lnTo>
                    <a:pt x="23" y="7"/>
                  </a:lnTo>
                  <a:lnTo>
                    <a:pt x="20" y="7"/>
                  </a:lnTo>
                  <a:lnTo>
                    <a:pt x="19" y="7"/>
                  </a:lnTo>
                  <a:lnTo>
                    <a:pt x="17" y="9"/>
                  </a:lnTo>
                  <a:lnTo>
                    <a:pt x="17" y="11"/>
                  </a:lnTo>
                  <a:lnTo>
                    <a:pt x="17" y="14"/>
                  </a:lnTo>
                  <a:lnTo>
                    <a:pt x="17" y="16"/>
                  </a:lnTo>
                  <a:lnTo>
                    <a:pt x="19" y="17"/>
                  </a:lnTo>
                  <a:lnTo>
                    <a:pt x="19" y="19"/>
                  </a:lnTo>
                  <a:lnTo>
                    <a:pt x="20" y="19"/>
                  </a:lnTo>
                  <a:lnTo>
                    <a:pt x="20" y="21"/>
                  </a:lnTo>
                  <a:lnTo>
                    <a:pt x="22" y="23"/>
                  </a:lnTo>
                  <a:lnTo>
                    <a:pt x="22" y="24"/>
                  </a:lnTo>
                  <a:lnTo>
                    <a:pt x="22" y="30"/>
                  </a:lnTo>
                  <a:lnTo>
                    <a:pt x="20" y="37"/>
                  </a:lnTo>
                  <a:lnTo>
                    <a:pt x="19" y="42"/>
                  </a:lnTo>
                  <a:lnTo>
                    <a:pt x="19" y="49"/>
                  </a:lnTo>
                  <a:lnTo>
                    <a:pt x="17" y="54"/>
                  </a:lnTo>
                  <a:lnTo>
                    <a:pt x="15" y="61"/>
                  </a:lnTo>
                  <a:lnTo>
                    <a:pt x="15" y="68"/>
                  </a:lnTo>
                  <a:lnTo>
                    <a:pt x="15" y="75"/>
                  </a:lnTo>
                  <a:lnTo>
                    <a:pt x="12" y="75"/>
                  </a:lnTo>
                  <a:lnTo>
                    <a:pt x="9" y="77"/>
                  </a:lnTo>
                  <a:lnTo>
                    <a:pt x="6" y="80"/>
                  </a:lnTo>
                  <a:lnTo>
                    <a:pt x="4" y="82"/>
                  </a:lnTo>
                  <a:lnTo>
                    <a:pt x="3" y="86"/>
                  </a:lnTo>
                  <a:lnTo>
                    <a:pt x="1" y="87"/>
                  </a:lnTo>
                  <a:lnTo>
                    <a:pt x="0" y="91"/>
                  </a:lnTo>
                  <a:lnTo>
                    <a:pt x="0" y="92"/>
                  </a:lnTo>
                  <a:lnTo>
                    <a:pt x="0" y="98"/>
                  </a:lnTo>
                  <a:lnTo>
                    <a:pt x="0" y="99"/>
                  </a:lnTo>
                  <a:lnTo>
                    <a:pt x="1" y="103"/>
                  </a:lnTo>
                  <a:lnTo>
                    <a:pt x="1" y="106"/>
                  </a:lnTo>
                  <a:lnTo>
                    <a:pt x="1" y="108"/>
                  </a:lnTo>
                  <a:lnTo>
                    <a:pt x="1" y="112"/>
                  </a:lnTo>
                  <a:lnTo>
                    <a:pt x="1" y="113"/>
                  </a:lnTo>
                  <a:lnTo>
                    <a:pt x="0" y="117"/>
                  </a:lnTo>
                  <a:lnTo>
                    <a:pt x="3" y="12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1" name="Freeform 559"/>
            <p:cNvSpPr>
              <a:spLocks/>
            </p:cNvSpPr>
            <p:nvPr/>
          </p:nvSpPr>
          <p:spPr bwMode="auto">
            <a:xfrm>
              <a:off x="5498982" y="4366829"/>
              <a:ext cx="234773" cy="495427"/>
            </a:xfrm>
            <a:custGeom>
              <a:avLst/>
              <a:gdLst/>
              <a:ahLst/>
              <a:cxnLst>
                <a:cxn ang="0">
                  <a:pos x="25" y="75"/>
                </a:cxn>
                <a:cxn ang="0">
                  <a:pos x="31" y="71"/>
                </a:cxn>
                <a:cxn ang="0">
                  <a:pos x="38" y="70"/>
                </a:cxn>
                <a:cxn ang="0">
                  <a:pos x="44" y="66"/>
                </a:cxn>
                <a:cxn ang="0">
                  <a:pos x="50" y="63"/>
                </a:cxn>
                <a:cxn ang="0">
                  <a:pos x="55" y="59"/>
                </a:cxn>
                <a:cxn ang="0">
                  <a:pos x="55" y="56"/>
                </a:cxn>
                <a:cxn ang="0">
                  <a:pos x="55" y="52"/>
                </a:cxn>
                <a:cxn ang="0">
                  <a:pos x="57" y="52"/>
                </a:cxn>
                <a:cxn ang="0">
                  <a:pos x="58" y="52"/>
                </a:cxn>
                <a:cxn ang="0">
                  <a:pos x="61" y="52"/>
                </a:cxn>
                <a:cxn ang="0">
                  <a:pos x="77" y="38"/>
                </a:cxn>
                <a:cxn ang="0">
                  <a:pos x="85" y="14"/>
                </a:cxn>
                <a:cxn ang="0">
                  <a:pos x="92" y="5"/>
                </a:cxn>
                <a:cxn ang="0">
                  <a:pos x="98" y="14"/>
                </a:cxn>
                <a:cxn ang="0">
                  <a:pos x="104" y="21"/>
                </a:cxn>
                <a:cxn ang="0">
                  <a:pos x="104" y="30"/>
                </a:cxn>
                <a:cxn ang="0">
                  <a:pos x="106" y="40"/>
                </a:cxn>
                <a:cxn ang="0">
                  <a:pos x="107" y="54"/>
                </a:cxn>
                <a:cxn ang="0">
                  <a:pos x="104" y="64"/>
                </a:cxn>
                <a:cxn ang="0">
                  <a:pos x="98" y="73"/>
                </a:cxn>
                <a:cxn ang="0">
                  <a:pos x="96" y="82"/>
                </a:cxn>
                <a:cxn ang="0">
                  <a:pos x="95" y="87"/>
                </a:cxn>
                <a:cxn ang="0">
                  <a:pos x="92" y="91"/>
                </a:cxn>
                <a:cxn ang="0">
                  <a:pos x="88" y="105"/>
                </a:cxn>
                <a:cxn ang="0">
                  <a:pos x="80" y="122"/>
                </a:cxn>
                <a:cxn ang="0">
                  <a:pos x="76" y="141"/>
                </a:cxn>
                <a:cxn ang="0">
                  <a:pos x="71" y="160"/>
                </a:cxn>
                <a:cxn ang="0">
                  <a:pos x="61" y="183"/>
                </a:cxn>
                <a:cxn ang="0">
                  <a:pos x="54" y="200"/>
                </a:cxn>
                <a:cxn ang="0">
                  <a:pos x="47" y="227"/>
                </a:cxn>
                <a:cxn ang="0">
                  <a:pos x="30" y="239"/>
                </a:cxn>
                <a:cxn ang="0">
                  <a:pos x="19" y="241"/>
                </a:cxn>
                <a:cxn ang="0">
                  <a:pos x="17" y="239"/>
                </a:cxn>
                <a:cxn ang="0">
                  <a:pos x="15" y="235"/>
                </a:cxn>
                <a:cxn ang="0">
                  <a:pos x="4" y="228"/>
                </a:cxn>
                <a:cxn ang="0">
                  <a:pos x="0" y="214"/>
                </a:cxn>
                <a:cxn ang="0">
                  <a:pos x="0" y="200"/>
                </a:cxn>
                <a:cxn ang="0">
                  <a:pos x="1" y="199"/>
                </a:cxn>
                <a:cxn ang="0">
                  <a:pos x="3" y="195"/>
                </a:cxn>
                <a:cxn ang="0">
                  <a:pos x="1" y="194"/>
                </a:cxn>
                <a:cxn ang="0">
                  <a:pos x="0" y="190"/>
                </a:cxn>
                <a:cxn ang="0">
                  <a:pos x="0" y="188"/>
                </a:cxn>
                <a:cxn ang="0">
                  <a:pos x="0" y="181"/>
                </a:cxn>
                <a:cxn ang="0">
                  <a:pos x="0" y="174"/>
                </a:cxn>
                <a:cxn ang="0">
                  <a:pos x="3" y="169"/>
                </a:cxn>
                <a:cxn ang="0">
                  <a:pos x="14" y="155"/>
                </a:cxn>
                <a:cxn ang="0">
                  <a:pos x="19" y="138"/>
                </a:cxn>
                <a:cxn ang="0">
                  <a:pos x="19" y="125"/>
                </a:cxn>
                <a:cxn ang="0">
                  <a:pos x="14" y="115"/>
                </a:cxn>
                <a:cxn ang="0">
                  <a:pos x="11" y="105"/>
                </a:cxn>
              </a:cxnLst>
              <a:rect l="0" t="0" r="r" b="b"/>
              <a:pathLst>
                <a:path w="107" h="241">
                  <a:moveTo>
                    <a:pt x="20" y="77"/>
                  </a:moveTo>
                  <a:lnTo>
                    <a:pt x="23" y="77"/>
                  </a:lnTo>
                  <a:lnTo>
                    <a:pt x="25" y="75"/>
                  </a:lnTo>
                  <a:lnTo>
                    <a:pt x="28" y="75"/>
                  </a:lnTo>
                  <a:lnTo>
                    <a:pt x="30" y="73"/>
                  </a:lnTo>
                  <a:lnTo>
                    <a:pt x="31" y="71"/>
                  </a:lnTo>
                  <a:lnTo>
                    <a:pt x="33" y="70"/>
                  </a:lnTo>
                  <a:lnTo>
                    <a:pt x="36" y="70"/>
                  </a:lnTo>
                  <a:lnTo>
                    <a:pt x="38" y="70"/>
                  </a:lnTo>
                  <a:lnTo>
                    <a:pt x="41" y="68"/>
                  </a:lnTo>
                  <a:lnTo>
                    <a:pt x="42" y="68"/>
                  </a:lnTo>
                  <a:lnTo>
                    <a:pt x="44" y="66"/>
                  </a:lnTo>
                  <a:lnTo>
                    <a:pt x="46" y="64"/>
                  </a:lnTo>
                  <a:lnTo>
                    <a:pt x="49" y="63"/>
                  </a:lnTo>
                  <a:lnTo>
                    <a:pt x="50" y="63"/>
                  </a:lnTo>
                  <a:lnTo>
                    <a:pt x="52" y="61"/>
                  </a:lnTo>
                  <a:lnTo>
                    <a:pt x="55" y="59"/>
                  </a:lnTo>
                  <a:lnTo>
                    <a:pt x="55" y="59"/>
                  </a:lnTo>
                  <a:lnTo>
                    <a:pt x="55" y="57"/>
                  </a:lnTo>
                  <a:lnTo>
                    <a:pt x="55" y="56"/>
                  </a:lnTo>
                  <a:lnTo>
                    <a:pt x="55" y="56"/>
                  </a:lnTo>
                  <a:lnTo>
                    <a:pt x="55" y="54"/>
                  </a:lnTo>
                  <a:lnTo>
                    <a:pt x="55" y="54"/>
                  </a:lnTo>
                  <a:lnTo>
                    <a:pt x="55" y="52"/>
                  </a:lnTo>
                  <a:lnTo>
                    <a:pt x="55" y="52"/>
                  </a:lnTo>
                  <a:lnTo>
                    <a:pt x="55" y="52"/>
                  </a:lnTo>
                  <a:lnTo>
                    <a:pt x="57" y="52"/>
                  </a:lnTo>
                  <a:lnTo>
                    <a:pt x="57" y="52"/>
                  </a:lnTo>
                  <a:lnTo>
                    <a:pt x="57" y="52"/>
                  </a:lnTo>
                  <a:lnTo>
                    <a:pt x="58" y="52"/>
                  </a:lnTo>
                  <a:lnTo>
                    <a:pt x="60" y="52"/>
                  </a:lnTo>
                  <a:lnTo>
                    <a:pt x="60" y="52"/>
                  </a:lnTo>
                  <a:lnTo>
                    <a:pt x="61" y="52"/>
                  </a:lnTo>
                  <a:lnTo>
                    <a:pt x="68" y="50"/>
                  </a:lnTo>
                  <a:lnTo>
                    <a:pt x="73" y="45"/>
                  </a:lnTo>
                  <a:lnTo>
                    <a:pt x="77" y="38"/>
                  </a:lnTo>
                  <a:lnTo>
                    <a:pt x="80" y="31"/>
                  </a:lnTo>
                  <a:lnTo>
                    <a:pt x="84" y="21"/>
                  </a:lnTo>
                  <a:lnTo>
                    <a:pt x="85" y="14"/>
                  </a:lnTo>
                  <a:lnTo>
                    <a:pt x="88" y="5"/>
                  </a:lnTo>
                  <a:lnTo>
                    <a:pt x="90" y="0"/>
                  </a:lnTo>
                  <a:lnTo>
                    <a:pt x="92" y="5"/>
                  </a:lnTo>
                  <a:lnTo>
                    <a:pt x="93" y="9"/>
                  </a:lnTo>
                  <a:lnTo>
                    <a:pt x="95" y="12"/>
                  </a:lnTo>
                  <a:lnTo>
                    <a:pt x="98" y="14"/>
                  </a:lnTo>
                  <a:lnTo>
                    <a:pt x="100" y="17"/>
                  </a:lnTo>
                  <a:lnTo>
                    <a:pt x="103" y="19"/>
                  </a:lnTo>
                  <a:lnTo>
                    <a:pt x="104" y="21"/>
                  </a:lnTo>
                  <a:lnTo>
                    <a:pt x="107" y="23"/>
                  </a:lnTo>
                  <a:lnTo>
                    <a:pt x="106" y="26"/>
                  </a:lnTo>
                  <a:lnTo>
                    <a:pt x="104" y="30"/>
                  </a:lnTo>
                  <a:lnTo>
                    <a:pt x="104" y="33"/>
                  </a:lnTo>
                  <a:lnTo>
                    <a:pt x="106" y="37"/>
                  </a:lnTo>
                  <a:lnTo>
                    <a:pt x="106" y="40"/>
                  </a:lnTo>
                  <a:lnTo>
                    <a:pt x="106" y="43"/>
                  </a:lnTo>
                  <a:lnTo>
                    <a:pt x="107" y="49"/>
                  </a:lnTo>
                  <a:lnTo>
                    <a:pt x="107" y="54"/>
                  </a:lnTo>
                  <a:lnTo>
                    <a:pt x="107" y="57"/>
                  </a:lnTo>
                  <a:lnTo>
                    <a:pt x="106" y="61"/>
                  </a:lnTo>
                  <a:lnTo>
                    <a:pt x="104" y="64"/>
                  </a:lnTo>
                  <a:lnTo>
                    <a:pt x="103" y="68"/>
                  </a:lnTo>
                  <a:lnTo>
                    <a:pt x="100" y="70"/>
                  </a:lnTo>
                  <a:lnTo>
                    <a:pt x="98" y="73"/>
                  </a:lnTo>
                  <a:lnTo>
                    <a:pt x="98" y="77"/>
                  </a:lnTo>
                  <a:lnTo>
                    <a:pt x="96" y="80"/>
                  </a:lnTo>
                  <a:lnTo>
                    <a:pt x="96" y="82"/>
                  </a:lnTo>
                  <a:lnTo>
                    <a:pt x="96" y="84"/>
                  </a:lnTo>
                  <a:lnTo>
                    <a:pt x="96" y="85"/>
                  </a:lnTo>
                  <a:lnTo>
                    <a:pt x="95" y="87"/>
                  </a:lnTo>
                  <a:lnTo>
                    <a:pt x="93" y="89"/>
                  </a:lnTo>
                  <a:lnTo>
                    <a:pt x="93" y="91"/>
                  </a:lnTo>
                  <a:lnTo>
                    <a:pt x="92" y="91"/>
                  </a:lnTo>
                  <a:lnTo>
                    <a:pt x="90" y="91"/>
                  </a:lnTo>
                  <a:lnTo>
                    <a:pt x="90" y="98"/>
                  </a:lnTo>
                  <a:lnTo>
                    <a:pt x="88" y="105"/>
                  </a:lnTo>
                  <a:lnTo>
                    <a:pt x="85" y="110"/>
                  </a:lnTo>
                  <a:lnTo>
                    <a:pt x="82" y="117"/>
                  </a:lnTo>
                  <a:lnTo>
                    <a:pt x="80" y="122"/>
                  </a:lnTo>
                  <a:lnTo>
                    <a:pt x="77" y="129"/>
                  </a:lnTo>
                  <a:lnTo>
                    <a:pt x="76" y="134"/>
                  </a:lnTo>
                  <a:lnTo>
                    <a:pt x="76" y="141"/>
                  </a:lnTo>
                  <a:lnTo>
                    <a:pt x="74" y="146"/>
                  </a:lnTo>
                  <a:lnTo>
                    <a:pt x="73" y="153"/>
                  </a:lnTo>
                  <a:lnTo>
                    <a:pt x="71" y="160"/>
                  </a:lnTo>
                  <a:lnTo>
                    <a:pt x="68" y="169"/>
                  </a:lnTo>
                  <a:lnTo>
                    <a:pt x="65" y="178"/>
                  </a:lnTo>
                  <a:lnTo>
                    <a:pt x="61" y="183"/>
                  </a:lnTo>
                  <a:lnTo>
                    <a:pt x="58" y="188"/>
                  </a:lnTo>
                  <a:lnTo>
                    <a:pt x="55" y="190"/>
                  </a:lnTo>
                  <a:lnTo>
                    <a:pt x="54" y="200"/>
                  </a:lnTo>
                  <a:lnTo>
                    <a:pt x="54" y="211"/>
                  </a:lnTo>
                  <a:lnTo>
                    <a:pt x="50" y="220"/>
                  </a:lnTo>
                  <a:lnTo>
                    <a:pt x="47" y="227"/>
                  </a:lnTo>
                  <a:lnTo>
                    <a:pt x="42" y="232"/>
                  </a:lnTo>
                  <a:lnTo>
                    <a:pt x="36" y="237"/>
                  </a:lnTo>
                  <a:lnTo>
                    <a:pt x="30" y="239"/>
                  </a:lnTo>
                  <a:lnTo>
                    <a:pt x="20" y="241"/>
                  </a:lnTo>
                  <a:lnTo>
                    <a:pt x="20" y="241"/>
                  </a:lnTo>
                  <a:lnTo>
                    <a:pt x="19" y="241"/>
                  </a:lnTo>
                  <a:lnTo>
                    <a:pt x="19" y="239"/>
                  </a:lnTo>
                  <a:lnTo>
                    <a:pt x="17" y="239"/>
                  </a:lnTo>
                  <a:lnTo>
                    <a:pt x="17" y="239"/>
                  </a:lnTo>
                  <a:lnTo>
                    <a:pt x="17" y="237"/>
                  </a:lnTo>
                  <a:lnTo>
                    <a:pt x="15" y="235"/>
                  </a:lnTo>
                  <a:lnTo>
                    <a:pt x="15" y="235"/>
                  </a:lnTo>
                  <a:lnTo>
                    <a:pt x="11" y="234"/>
                  </a:lnTo>
                  <a:lnTo>
                    <a:pt x="8" y="232"/>
                  </a:lnTo>
                  <a:lnTo>
                    <a:pt x="4" y="228"/>
                  </a:lnTo>
                  <a:lnTo>
                    <a:pt x="1" y="225"/>
                  </a:lnTo>
                  <a:lnTo>
                    <a:pt x="0" y="220"/>
                  </a:lnTo>
                  <a:lnTo>
                    <a:pt x="0" y="214"/>
                  </a:lnTo>
                  <a:lnTo>
                    <a:pt x="0" y="209"/>
                  </a:lnTo>
                  <a:lnTo>
                    <a:pt x="0" y="202"/>
                  </a:lnTo>
                  <a:lnTo>
                    <a:pt x="0" y="200"/>
                  </a:lnTo>
                  <a:lnTo>
                    <a:pt x="0" y="200"/>
                  </a:lnTo>
                  <a:lnTo>
                    <a:pt x="0" y="199"/>
                  </a:lnTo>
                  <a:lnTo>
                    <a:pt x="1" y="199"/>
                  </a:lnTo>
                  <a:lnTo>
                    <a:pt x="1" y="197"/>
                  </a:lnTo>
                  <a:lnTo>
                    <a:pt x="1" y="197"/>
                  </a:lnTo>
                  <a:lnTo>
                    <a:pt x="3" y="195"/>
                  </a:lnTo>
                  <a:lnTo>
                    <a:pt x="3" y="194"/>
                  </a:lnTo>
                  <a:lnTo>
                    <a:pt x="1" y="194"/>
                  </a:lnTo>
                  <a:lnTo>
                    <a:pt x="1" y="194"/>
                  </a:lnTo>
                  <a:lnTo>
                    <a:pt x="1" y="192"/>
                  </a:lnTo>
                  <a:lnTo>
                    <a:pt x="0" y="192"/>
                  </a:lnTo>
                  <a:lnTo>
                    <a:pt x="0" y="190"/>
                  </a:lnTo>
                  <a:lnTo>
                    <a:pt x="0" y="190"/>
                  </a:lnTo>
                  <a:lnTo>
                    <a:pt x="0" y="188"/>
                  </a:lnTo>
                  <a:lnTo>
                    <a:pt x="0" y="188"/>
                  </a:lnTo>
                  <a:lnTo>
                    <a:pt x="0" y="185"/>
                  </a:lnTo>
                  <a:lnTo>
                    <a:pt x="0" y="183"/>
                  </a:lnTo>
                  <a:lnTo>
                    <a:pt x="0" y="181"/>
                  </a:lnTo>
                  <a:lnTo>
                    <a:pt x="0" y="180"/>
                  </a:lnTo>
                  <a:lnTo>
                    <a:pt x="0" y="178"/>
                  </a:lnTo>
                  <a:lnTo>
                    <a:pt x="0" y="174"/>
                  </a:lnTo>
                  <a:lnTo>
                    <a:pt x="0" y="173"/>
                  </a:lnTo>
                  <a:lnTo>
                    <a:pt x="0" y="169"/>
                  </a:lnTo>
                  <a:lnTo>
                    <a:pt x="3" y="169"/>
                  </a:lnTo>
                  <a:lnTo>
                    <a:pt x="8" y="166"/>
                  </a:lnTo>
                  <a:lnTo>
                    <a:pt x="11" y="160"/>
                  </a:lnTo>
                  <a:lnTo>
                    <a:pt x="14" y="155"/>
                  </a:lnTo>
                  <a:lnTo>
                    <a:pt x="15" y="150"/>
                  </a:lnTo>
                  <a:lnTo>
                    <a:pt x="17" y="143"/>
                  </a:lnTo>
                  <a:lnTo>
                    <a:pt x="19" y="138"/>
                  </a:lnTo>
                  <a:lnTo>
                    <a:pt x="19" y="134"/>
                  </a:lnTo>
                  <a:lnTo>
                    <a:pt x="19" y="129"/>
                  </a:lnTo>
                  <a:lnTo>
                    <a:pt x="19" y="125"/>
                  </a:lnTo>
                  <a:lnTo>
                    <a:pt x="17" y="122"/>
                  </a:lnTo>
                  <a:lnTo>
                    <a:pt x="15" y="119"/>
                  </a:lnTo>
                  <a:lnTo>
                    <a:pt x="14" y="115"/>
                  </a:lnTo>
                  <a:lnTo>
                    <a:pt x="12" y="112"/>
                  </a:lnTo>
                  <a:lnTo>
                    <a:pt x="11" y="108"/>
                  </a:lnTo>
                  <a:lnTo>
                    <a:pt x="11" y="105"/>
                  </a:lnTo>
                  <a:lnTo>
                    <a:pt x="20" y="7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2" name="Freeform 560"/>
            <p:cNvSpPr>
              <a:spLocks/>
            </p:cNvSpPr>
            <p:nvPr/>
          </p:nvSpPr>
          <p:spPr bwMode="auto">
            <a:xfrm>
              <a:off x="3684996" y="3353456"/>
              <a:ext cx="192587" cy="155904"/>
            </a:xfrm>
            <a:custGeom>
              <a:avLst/>
              <a:gdLst/>
              <a:ahLst/>
              <a:cxnLst>
                <a:cxn ang="0">
                  <a:pos x="46" y="70"/>
                </a:cxn>
                <a:cxn ang="0">
                  <a:pos x="30" y="70"/>
                </a:cxn>
                <a:cxn ang="0">
                  <a:pos x="17" y="73"/>
                </a:cxn>
                <a:cxn ang="0">
                  <a:pos x="5" y="75"/>
                </a:cxn>
                <a:cxn ang="0">
                  <a:pos x="6" y="70"/>
                </a:cxn>
                <a:cxn ang="0">
                  <a:pos x="8" y="65"/>
                </a:cxn>
                <a:cxn ang="0">
                  <a:pos x="19" y="63"/>
                </a:cxn>
                <a:cxn ang="0">
                  <a:pos x="28" y="61"/>
                </a:cxn>
                <a:cxn ang="0">
                  <a:pos x="39" y="61"/>
                </a:cxn>
                <a:cxn ang="0">
                  <a:pos x="46" y="61"/>
                </a:cxn>
                <a:cxn ang="0">
                  <a:pos x="52" y="61"/>
                </a:cxn>
                <a:cxn ang="0">
                  <a:pos x="52" y="56"/>
                </a:cxn>
                <a:cxn ang="0">
                  <a:pos x="47" y="54"/>
                </a:cxn>
                <a:cxn ang="0">
                  <a:pos x="38" y="54"/>
                </a:cxn>
                <a:cxn ang="0">
                  <a:pos x="27" y="52"/>
                </a:cxn>
                <a:cxn ang="0">
                  <a:pos x="16" y="54"/>
                </a:cxn>
                <a:cxn ang="0">
                  <a:pos x="9" y="56"/>
                </a:cxn>
                <a:cxn ang="0">
                  <a:pos x="9" y="51"/>
                </a:cxn>
                <a:cxn ang="0">
                  <a:pos x="11" y="49"/>
                </a:cxn>
                <a:cxn ang="0">
                  <a:pos x="9" y="47"/>
                </a:cxn>
                <a:cxn ang="0">
                  <a:pos x="6" y="46"/>
                </a:cxn>
                <a:cxn ang="0">
                  <a:pos x="3" y="44"/>
                </a:cxn>
                <a:cxn ang="0">
                  <a:pos x="1" y="40"/>
                </a:cxn>
                <a:cxn ang="0">
                  <a:pos x="0" y="39"/>
                </a:cxn>
                <a:cxn ang="0">
                  <a:pos x="0" y="35"/>
                </a:cxn>
                <a:cxn ang="0">
                  <a:pos x="5" y="25"/>
                </a:cxn>
                <a:cxn ang="0">
                  <a:pos x="9" y="16"/>
                </a:cxn>
                <a:cxn ang="0">
                  <a:pos x="12" y="11"/>
                </a:cxn>
                <a:cxn ang="0">
                  <a:pos x="12" y="12"/>
                </a:cxn>
                <a:cxn ang="0">
                  <a:pos x="12" y="9"/>
                </a:cxn>
                <a:cxn ang="0">
                  <a:pos x="24" y="5"/>
                </a:cxn>
                <a:cxn ang="0">
                  <a:pos x="38" y="0"/>
                </a:cxn>
                <a:cxn ang="0">
                  <a:pos x="44" y="2"/>
                </a:cxn>
                <a:cxn ang="0">
                  <a:pos x="49" y="5"/>
                </a:cxn>
                <a:cxn ang="0">
                  <a:pos x="57" y="7"/>
                </a:cxn>
                <a:cxn ang="0">
                  <a:pos x="60" y="18"/>
                </a:cxn>
                <a:cxn ang="0">
                  <a:pos x="68" y="28"/>
                </a:cxn>
                <a:cxn ang="0">
                  <a:pos x="76" y="35"/>
                </a:cxn>
                <a:cxn ang="0">
                  <a:pos x="87" y="68"/>
                </a:cxn>
                <a:cxn ang="0">
                  <a:pos x="87" y="72"/>
                </a:cxn>
                <a:cxn ang="0">
                  <a:pos x="89" y="75"/>
                </a:cxn>
                <a:cxn ang="0">
                  <a:pos x="87" y="75"/>
                </a:cxn>
                <a:cxn ang="0">
                  <a:pos x="73" y="72"/>
                </a:cxn>
                <a:cxn ang="0">
                  <a:pos x="54" y="72"/>
                </a:cxn>
              </a:cxnLst>
              <a:rect l="0" t="0" r="r" b="b"/>
              <a:pathLst>
                <a:path w="89" h="75">
                  <a:moveTo>
                    <a:pt x="54" y="72"/>
                  </a:moveTo>
                  <a:lnTo>
                    <a:pt x="51" y="70"/>
                  </a:lnTo>
                  <a:lnTo>
                    <a:pt x="46" y="70"/>
                  </a:lnTo>
                  <a:lnTo>
                    <a:pt x="41" y="70"/>
                  </a:lnTo>
                  <a:lnTo>
                    <a:pt x="36" y="70"/>
                  </a:lnTo>
                  <a:lnTo>
                    <a:pt x="30" y="70"/>
                  </a:lnTo>
                  <a:lnTo>
                    <a:pt x="25" y="70"/>
                  </a:lnTo>
                  <a:lnTo>
                    <a:pt x="20" y="72"/>
                  </a:lnTo>
                  <a:lnTo>
                    <a:pt x="17" y="73"/>
                  </a:lnTo>
                  <a:lnTo>
                    <a:pt x="8" y="75"/>
                  </a:lnTo>
                  <a:lnTo>
                    <a:pt x="6" y="75"/>
                  </a:lnTo>
                  <a:lnTo>
                    <a:pt x="5" y="75"/>
                  </a:lnTo>
                  <a:lnTo>
                    <a:pt x="5" y="73"/>
                  </a:lnTo>
                  <a:lnTo>
                    <a:pt x="6" y="72"/>
                  </a:lnTo>
                  <a:lnTo>
                    <a:pt x="6" y="70"/>
                  </a:lnTo>
                  <a:lnTo>
                    <a:pt x="8" y="68"/>
                  </a:lnTo>
                  <a:lnTo>
                    <a:pt x="8" y="66"/>
                  </a:lnTo>
                  <a:lnTo>
                    <a:pt x="8" y="65"/>
                  </a:lnTo>
                  <a:lnTo>
                    <a:pt x="12" y="65"/>
                  </a:lnTo>
                  <a:lnTo>
                    <a:pt x="16" y="65"/>
                  </a:lnTo>
                  <a:lnTo>
                    <a:pt x="19" y="63"/>
                  </a:lnTo>
                  <a:lnTo>
                    <a:pt x="22" y="63"/>
                  </a:lnTo>
                  <a:lnTo>
                    <a:pt x="25" y="61"/>
                  </a:lnTo>
                  <a:lnTo>
                    <a:pt x="28" y="61"/>
                  </a:lnTo>
                  <a:lnTo>
                    <a:pt x="33" y="61"/>
                  </a:lnTo>
                  <a:lnTo>
                    <a:pt x="36" y="61"/>
                  </a:lnTo>
                  <a:lnTo>
                    <a:pt x="39" y="61"/>
                  </a:lnTo>
                  <a:lnTo>
                    <a:pt x="41" y="61"/>
                  </a:lnTo>
                  <a:lnTo>
                    <a:pt x="44" y="61"/>
                  </a:lnTo>
                  <a:lnTo>
                    <a:pt x="46" y="61"/>
                  </a:lnTo>
                  <a:lnTo>
                    <a:pt x="47" y="61"/>
                  </a:lnTo>
                  <a:lnTo>
                    <a:pt x="51" y="61"/>
                  </a:lnTo>
                  <a:lnTo>
                    <a:pt x="52" y="61"/>
                  </a:lnTo>
                  <a:lnTo>
                    <a:pt x="54" y="61"/>
                  </a:lnTo>
                  <a:lnTo>
                    <a:pt x="54" y="58"/>
                  </a:lnTo>
                  <a:lnTo>
                    <a:pt x="52" y="56"/>
                  </a:lnTo>
                  <a:lnTo>
                    <a:pt x="51" y="56"/>
                  </a:lnTo>
                  <a:lnTo>
                    <a:pt x="49" y="54"/>
                  </a:lnTo>
                  <a:lnTo>
                    <a:pt x="47" y="54"/>
                  </a:lnTo>
                  <a:lnTo>
                    <a:pt x="44" y="54"/>
                  </a:lnTo>
                  <a:lnTo>
                    <a:pt x="41" y="54"/>
                  </a:lnTo>
                  <a:lnTo>
                    <a:pt x="38" y="54"/>
                  </a:lnTo>
                  <a:lnTo>
                    <a:pt x="35" y="52"/>
                  </a:lnTo>
                  <a:lnTo>
                    <a:pt x="30" y="52"/>
                  </a:lnTo>
                  <a:lnTo>
                    <a:pt x="27" y="52"/>
                  </a:lnTo>
                  <a:lnTo>
                    <a:pt x="24" y="52"/>
                  </a:lnTo>
                  <a:lnTo>
                    <a:pt x="20" y="54"/>
                  </a:lnTo>
                  <a:lnTo>
                    <a:pt x="16" y="54"/>
                  </a:lnTo>
                  <a:lnTo>
                    <a:pt x="12" y="56"/>
                  </a:lnTo>
                  <a:lnTo>
                    <a:pt x="8" y="58"/>
                  </a:lnTo>
                  <a:lnTo>
                    <a:pt x="9" y="56"/>
                  </a:lnTo>
                  <a:lnTo>
                    <a:pt x="9" y="54"/>
                  </a:lnTo>
                  <a:lnTo>
                    <a:pt x="9" y="52"/>
                  </a:lnTo>
                  <a:lnTo>
                    <a:pt x="9" y="51"/>
                  </a:lnTo>
                  <a:lnTo>
                    <a:pt x="9" y="51"/>
                  </a:lnTo>
                  <a:lnTo>
                    <a:pt x="11" y="49"/>
                  </a:lnTo>
                  <a:lnTo>
                    <a:pt x="11" y="49"/>
                  </a:lnTo>
                  <a:lnTo>
                    <a:pt x="11" y="47"/>
                  </a:lnTo>
                  <a:lnTo>
                    <a:pt x="11" y="47"/>
                  </a:lnTo>
                  <a:lnTo>
                    <a:pt x="9" y="47"/>
                  </a:lnTo>
                  <a:lnTo>
                    <a:pt x="9" y="46"/>
                  </a:lnTo>
                  <a:lnTo>
                    <a:pt x="8" y="46"/>
                  </a:lnTo>
                  <a:lnTo>
                    <a:pt x="6" y="46"/>
                  </a:lnTo>
                  <a:lnTo>
                    <a:pt x="6" y="44"/>
                  </a:lnTo>
                  <a:lnTo>
                    <a:pt x="5" y="44"/>
                  </a:lnTo>
                  <a:lnTo>
                    <a:pt x="3" y="44"/>
                  </a:lnTo>
                  <a:lnTo>
                    <a:pt x="3" y="42"/>
                  </a:lnTo>
                  <a:lnTo>
                    <a:pt x="3" y="40"/>
                  </a:lnTo>
                  <a:lnTo>
                    <a:pt x="1" y="40"/>
                  </a:lnTo>
                  <a:lnTo>
                    <a:pt x="1" y="40"/>
                  </a:lnTo>
                  <a:lnTo>
                    <a:pt x="1" y="39"/>
                  </a:lnTo>
                  <a:lnTo>
                    <a:pt x="0" y="39"/>
                  </a:lnTo>
                  <a:lnTo>
                    <a:pt x="0" y="39"/>
                  </a:lnTo>
                  <a:lnTo>
                    <a:pt x="0" y="37"/>
                  </a:lnTo>
                  <a:lnTo>
                    <a:pt x="0" y="35"/>
                  </a:lnTo>
                  <a:lnTo>
                    <a:pt x="1" y="32"/>
                  </a:lnTo>
                  <a:lnTo>
                    <a:pt x="3" y="28"/>
                  </a:lnTo>
                  <a:lnTo>
                    <a:pt x="5" y="25"/>
                  </a:lnTo>
                  <a:lnTo>
                    <a:pt x="6" y="21"/>
                  </a:lnTo>
                  <a:lnTo>
                    <a:pt x="8" y="19"/>
                  </a:lnTo>
                  <a:lnTo>
                    <a:pt x="9" y="16"/>
                  </a:lnTo>
                  <a:lnTo>
                    <a:pt x="11" y="12"/>
                  </a:lnTo>
                  <a:lnTo>
                    <a:pt x="12" y="11"/>
                  </a:lnTo>
                  <a:lnTo>
                    <a:pt x="12" y="11"/>
                  </a:lnTo>
                  <a:lnTo>
                    <a:pt x="12" y="11"/>
                  </a:lnTo>
                  <a:lnTo>
                    <a:pt x="12" y="12"/>
                  </a:lnTo>
                  <a:lnTo>
                    <a:pt x="12" y="12"/>
                  </a:lnTo>
                  <a:lnTo>
                    <a:pt x="12" y="12"/>
                  </a:lnTo>
                  <a:lnTo>
                    <a:pt x="12" y="12"/>
                  </a:lnTo>
                  <a:lnTo>
                    <a:pt x="12" y="9"/>
                  </a:lnTo>
                  <a:lnTo>
                    <a:pt x="16" y="9"/>
                  </a:lnTo>
                  <a:lnTo>
                    <a:pt x="19" y="7"/>
                  </a:lnTo>
                  <a:lnTo>
                    <a:pt x="24" y="5"/>
                  </a:lnTo>
                  <a:lnTo>
                    <a:pt x="28" y="4"/>
                  </a:lnTo>
                  <a:lnTo>
                    <a:pt x="33" y="2"/>
                  </a:lnTo>
                  <a:lnTo>
                    <a:pt x="38" y="0"/>
                  </a:lnTo>
                  <a:lnTo>
                    <a:pt x="41" y="0"/>
                  </a:lnTo>
                  <a:lnTo>
                    <a:pt x="43" y="0"/>
                  </a:lnTo>
                  <a:lnTo>
                    <a:pt x="44" y="2"/>
                  </a:lnTo>
                  <a:lnTo>
                    <a:pt x="46" y="4"/>
                  </a:lnTo>
                  <a:lnTo>
                    <a:pt x="47" y="4"/>
                  </a:lnTo>
                  <a:lnTo>
                    <a:pt x="49" y="5"/>
                  </a:lnTo>
                  <a:lnTo>
                    <a:pt x="52" y="5"/>
                  </a:lnTo>
                  <a:lnTo>
                    <a:pt x="54" y="7"/>
                  </a:lnTo>
                  <a:lnTo>
                    <a:pt x="57" y="7"/>
                  </a:lnTo>
                  <a:lnTo>
                    <a:pt x="58" y="7"/>
                  </a:lnTo>
                  <a:lnTo>
                    <a:pt x="58" y="12"/>
                  </a:lnTo>
                  <a:lnTo>
                    <a:pt x="60" y="18"/>
                  </a:lnTo>
                  <a:lnTo>
                    <a:pt x="63" y="21"/>
                  </a:lnTo>
                  <a:lnTo>
                    <a:pt x="65" y="25"/>
                  </a:lnTo>
                  <a:lnTo>
                    <a:pt x="68" y="28"/>
                  </a:lnTo>
                  <a:lnTo>
                    <a:pt x="71" y="30"/>
                  </a:lnTo>
                  <a:lnTo>
                    <a:pt x="73" y="33"/>
                  </a:lnTo>
                  <a:lnTo>
                    <a:pt x="76" y="35"/>
                  </a:lnTo>
                  <a:lnTo>
                    <a:pt x="76" y="59"/>
                  </a:lnTo>
                  <a:lnTo>
                    <a:pt x="87" y="66"/>
                  </a:lnTo>
                  <a:lnTo>
                    <a:pt x="87" y="68"/>
                  </a:lnTo>
                  <a:lnTo>
                    <a:pt x="87" y="68"/>
                  </a:lnTo>
                  <a:lnTo>
                    <a:pt x="87" y="70"/>
                  </a:lnTo>
                  <a:lnTo>
                    <a:pt x="87" y="72"/>
                  </a:lnTo>
                  <a:lnTo>
                    <a:pt x="89" y="73"/>
                  </a:lnTo>
                  <a:lnTo>
                    <a:pt x="89" y="75"/>
                  </a:lnTo>
                  <a:lnTo>
                    <a:pt x="89" y="75"/>
                  </a:lnTo>
                  <a:lnTo>
                    <a:pt x="89" y="75"/>
                  </a:lnTo>
                  <a:lnTo>
                    <a:pt x="89" y="75"/>
                  </a:lnTo>
                  <a:lnTo>
                    <a:pt x="87" y="75"/>
                  </a:lnTo>
                  <a:lnTo>
                    <a:pt x="82" y="73"/>
                  </a:lnTo>
                  <a:lnTo>
                    <a:pt x="79" y="73"/>
                  </a:lnTo>
                  <a:lnTo>
                    <a:pt x="73" y="72"/>
                  </a:lnTo>
                  <a:lnTo>
                    <a:pt x="66" y="72"/>
                  </a:lnTo>
                  <a:lnTo>
                    <a:pt x="60" y="72"/>
                  </a:lnTo>
                  <a:lnTo>
                    <a:pt x="54" y="7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3" name="Freeform 561"/>
            <p:cNvSpPr>
              <a:spLocks/>
            </p:cNvSpPr>
            <p:nvPr/>
          </p:nvSpPr>
          <p:spPr bwMode="auto">
            <a:xfrm>
              <a:off x="3752860" y="3502431"/>
              <a:ext cx="225602" cy="174958"/>
            </a:xfrm>
            <a:custGeom>
              <a:avLst/>
              <a:gdLst/>
              <a:ahLst/>
              <a:cxnLst>
                <a:cxn ang="0">
                  <a:pos x="48" y="3"/>
                </a:cxn>
                <a:cxn ang="0">
                  <a:pos x="53" y="5"/>
                </a:cxn>
                <a:cxn ang="0">
                  <a:pos x="56" y="7"/>
                </a:cxn>
                <a:cxn ang="0">
                  <a:pos x="56" y="7"/>
                </a:cxn>
                <a:cxn ang="0">
                  <a:pos x="59" y="8"/>
                </a:cxn>
                <a:cxn ang="0">
                  <a:pos x="64" y="10"/>
                </a:cxn>
                <a:cxn ang="0">
                  <a:pos x="67" y="10"/>
                </a:cxn>
                <a:cxn ang="0">
                  <a:pos x="69" y="12"/>
                </a:cxn>
                <a:cxn ang="0">
                  <a:pos x="72" y="12"/>
                </a:cxn>
                <a:cxn ang="0">
                  <a:pos x="75" y="10"/>
                </a:cxn>
                <a:cxn ang="0">
                  <a:pos x="78" y="8"/>
                </a:cxn>
                <a:cxn ang="0">
                  <a:pos x="81" y="7"/>
                </a:cxn>
                <a:cxn ang="0">
                  <a:pos x="89" y="5"/>
                </a:cxn>
                <a:cxn ang="0">
                  <a:pos x="91" y="12"/>
                </a:cxn>
                <a:cxn ang="0">
                  <a:pos x="94" y="19"/>
                </a:cxn>
                <a:cxn ang="0">
                  <a:pos x="99" y="24"/>
                </a:cxn>
                <a:cxn ang="0">
                  <a:pos x="104" y="26"/>
                </a:cxn>
                <a:cxn ang="0">
                  <a:pos x="104" y="29"/>
                </a:cxn>
                <a:cxn ang="0">
                  <a:pos x="104" y="33"/>
                </a:cxn>
                <a:cxn ang="0">
                  <a:pos x="104" y="36"/>
                </a:cxn>
                <a:cxn ang="0">
                  <a:pos x="104" y="40"/>
                </a:cxn>
                <a:cxn ang="0">
                  <a:pos x="100" y="47"/>
                </a:cxn>
                <a:cxn ang="0">
                  <a:pos x="102" y="54"/>
                </a:cxn>
                <a:cxn ang="0">
                  <a:pos x="104" y="61"/>
                </a:cxn>
                <a:cxn ang="0">
                  <a:pos x="104" y="71"/>
                </a:cxn>
                <a:cxn ang="0">
                  <a:pos x="104" y="75"/>
                </a:cxn>
                <a:cxn ang="0">
                  <a:pos x="104" y="78"/>
                </a:cxn>
                <a:cxn ang="0">
                  <a:pos x="104" y="82"/>
                </a:cxn>
                <a:cxn ang="0">
                  <a:pos x="100" y="85"/>
                </a:cxn>
                <a:cxn ang="0">
                  <a:pos x="92" y="85"/>
                </a:cxn>
                <a:cxn ang="0">
                  <a:pos x="86" y="83"/>
                </a:cxn>
                <a:cxn ang="0">
                  <a:pos x="83" y="80"/>
                </a:cxn>
                <a:cxn ang="0">
                  <a:pos x="80" y="75"/>
                </a:cxn>
                <a:cxn ang="0">
                  <a:pos x="77" y="73"/>
                </a:cxn>
                <a:cxn ang="0">
                  <a:pos x="75" y="73"/>
                </a:cxn>
                <a:cxn ang="0">
                  <a:pos x="72" y="71"/>
                </a:cxn>
                <a:cxn ang="0">
                  <a:pos x="70" y="71"/>
                </a:cxn>
                <a:cxn ang="0">
                  <a:pos x="69" y="66"/>
                </a:cxn>
                <a:cxn ang="0">
                  <a:pos x="67" y="57"/>
                </a:cxn>
                <a:cxn ang="0">
                  <a:pos x="62" y="52"/>
                </a:cxn>
                <a:cxn ang="0">
                  <a:pos x="56" y="47"/>
                </a:cxn>
                <a:cxn ang="0">
                  <a:pos x="46" y="47"/>
                </a:cxn>
                <a:cxn ang="0">
                  <a:pos x="40" y="50"/>
                </a:cxn>
                <a:cxn ang="0">
                  <a:pos x="35" y="56"/>
                </a:cxn>
                <a:cxn ang="0">
                  <a:pos x="29" y="62"/>
                </a:cxn>
                <a:cxn ang="0">
                  <a:pos x="26" y="59"/>
                </a:cxn>
                <a:cxn ang="0">
                  <a:pos x="21" y="50"/>
                </a:cxn>
                <a:cxn ang="0">
                  <a:pos x="13" y="43"/>
                </a:cxn>
                <a:cxn ang="0">
                  <a:pos x="5" y="36"/>
                </a:cxn>
                <a:cxn ang="0">
                  <a:pos x="4" y="29"/>
                </a:cxn>
                <a:cxn ang="0">
                  <a:pos x="12" y="21"/>
                </a:cxn>
                <a:cxn ang="0">
                  <a:pos x="18" y="14"/>
                </a:cxn>
                <a:cxn ang="0">
                  <a:pos x="24" y="5"/>
                </a:cxn>
                <a:cxn ang="0">
                  <a:pos x="43" y="1"/>
                </a:cxn>
              </a:cxnLst>
              <a:rect l="0" t="0" r="r" b="b"/>
              <a:pathLst>
                <a:path w="104" h="85">
                  <a:moveTo>
                    <a:pt x="43" y="1"/>
                  </a:moveTo>
                  <a:lnTo>
                    <a:pt x="48" y="3"/>
                  </a:lnTo>
                  <a:lnTo>
                    <a:pt x="51" y="3"/>
                  </a:lnTo>
                  <a:lnTo>
                    <a:pt x="53" y="5"/>
                  </a:lnTo>
                  <a:lnTo>
                    <a:pt x="54" y="5"/>
                  </a:lnTo>
                  <a:lnTo>
                    <a:pt x="56" y="7"/>
                  </a:lnTo>
                  <a:lnTo>
                    <a:pt x="56" y="7"/>
                  </a:lnTo>
                  <a:lnTo>
                    <a:pt x="56" y="7"/>
                  </a:lnTo>
                  <a:lnTo>
                    <a:pt x="56" y="7"/>
                  </a:lnTo>
                  <a:lnTo>
                    <a:pt x="59" y="8"/>
                  </a:lnTo>
                  <a:lnTo>
                    <a:pt x="62" y="8"/>
                  </a:lnTo>
                  <a:lnTo>
                    <a:pt x="64" y="10"/>
                  </a:lnTo>
                  <a:lnTo>
                    <a:pt x="66" y="10"/>
                  </a:lnTo>
                  <a:lnTo>
                    <a:pt x="67" y="10"/>
                  </a:lnTo>
                  <a:lnTo>
                    <a:pt x="69" y="10"/>
                  </a:lnTo>
                  <a:lnTo>
                    <a:pt x="69" y="12"/>
                  </a:lnTo>
                  <a:lnTo>
                    <a:pt x="70" y="12"/>
                  </a:lnTo>
                  <a:lnTo>
                    <a:pt x="72" y="12"/>
                  </a:lnTo>
                  <a:lnTo>
                    <a:pt x="73" y="10"/>
                  </a:lnTo>
                  <a:lnTo>
                    <a:pt x="75" y="10"/>
                  </a:lnTo>
                  <a:lnTo>
                    <a:pt x="77" y="10"/>
                  </a:lnTo>
                  <a:lnTo>
                    <a:pt x="78" y="8"/>
                  </a:lnTo>
                  <a:lnTo>
                    <a:pt x="80" y="8"/>
                  </a:lnTo>
                  <a:lnTo>
                    <a:pt x="81" y="7"/>
                  </a:lnTo>
                  <a:lnTo>
                    <a:pt x="81" y="5"/>
                  </a:lnTo>
                  <a:lnTo>
                    <a:pt x="89" y="5"/>
                  </a:lnTo>
                  <a:lnTo>
                    <a:pt x="89" y="8"/>
                  </a:lnTo>
                  <a:lnTo>
                    <a:pt x="91" y="12"/>
                  </a:lnTo>
                  <a:lnTo>
                    <a:pt x="92" y="15"/>
                  </a:lnTo>
                  <a:lnTo>
                    <a:pt x="94" y="19"/>
                  </a:lnTo>
                  <a:lnTo>
                    <a:pt x="96" y="22"/>
                  </a:lnTo>
                  <a:lnTo>
                    <a:pt x="99" y="24"/>
                  </a:lnTo>
                  <a:lnTo>
                    <a:pt x="100" y="26"/>
                  </a:lnTo>
                  <a:lnTo>
                    <a:pt x="104" y="26"/>
                  </a:lnTo>
                  <a:lnTo>
                    <a:pt x="104" y="28"/>
                  </a:lnTo>
                  <a:lnTo>
                    <a:pt x="104" y="29"/>
                  </a:lnTo>
                  <a:lnTo>
                    <a:pt x="104" y="31"/>
                  </a:lnTo>
                  <a:lnTo>
                    <a:pt x="104" y="33"/>
                  </a:lnTo>
                  <a:lnTo>
                    <a:pt x="104" y="35"/>
                  </a:lnTo>
                  <a:lnTo>
                    <a:pt x="104" y="36"/>
                  </a:lnTo>
                  <a:lnTo>
                    <a:pt x="104" y="38"/>
                  </a:lnTo>
                  <a:lnTo>
                    <a:pt x="104" y="40"/>
                  </a:lnTo>
                  <a:lnTo>
                    <a:pt x="102" y="43"/>
                  </a:lnTo>
                  <a:lnTo>
                    <a:pt x="100" y="47"/>
                  </a:lnTo>
                  <a:lnTo>
                    <a:pt x="100" y="50"/>
                  </a:lnTo>
                  <a:lnTo>
                    <a:pt x="102" y="54"/>
                  </a:lnTo>
                  <a:lnTo>
                    <a:pt x="102" y="57"/>
                  </a:lnTo>
                  <a:lnTo>
                    <a:pt x="104" y="61"/>
                  </a:lnTo>
                  <a:lnTo>
                    <a:pt x="104" y="64"/>
                  </a:lnTo>
                  <a:lnTo>
                    <a:pt x="104" y="71"/>
                  </a:lnTo>
                  <a:lnTo>
                    <a:pt x="104" y="73"/>
                  </a:lnTo>
                  <a:lnTo>
                    <a:pt x="104" y="75"/>
                  </a:lnTo>
                  <a:lnTo>
                    <a:pt x="104" y="76"/>
                  </a:lnTo>
                  <a:lnTo>
                    <a:pt x="104" y="78"/>
                  </a:lnTo>
                  <a:lnTo>
                    <a:pt x="104" y="80"/>
                  </a:lnTo>
                  <a:lnTo>
                    <a:pt x="104" y="82"/>
                  </a:lnTo>
                  <a:lnTo>
                    <a:pt x="102" y="83"/>
                  </a:lnTo>
                  <a:lnTo>
                    <a:pt x="100" y="85"/>
                  </a:lnTo>
                  <a:lnTo>
                    <a:pt x="96" y="85"/>
                  </a:lnTo>
                  <a:lnTo>
                    <a:pt x="92" y="85"/>
                  </a:lnTo>
                  <a:lnTo>
                    <a:pt x="89" y="85"/>
                  </a:lnTo>
                  <a:lnTo>
                    <a:pt x="86" y="83"/>
                  </a:lnTo>
                  <a:lnTo>
                    <a:pt x="85" y="82"/>
                  </a:lnTo>
                  <a:lnTo>
                    <a:pt x="83" y="80"/>
                  </a:lnTo>
                  <a:lnTo>
                    <a:pt x="81" y="76"/>
                  </a:lnTo>
                  <a:lnTo>
                    <a:pt x="80" y="75"/>
                  </a:lnTo>
                  <a:lnTo>
                    <a:pt x="78" y="73"/>
                  </a:lnTo>
                  <a:lnTo>
                    <a:pt x="77" y="73"/>
                  </a:lnTo>
                  <a:lnTo>
                    <a:pt x="75" y="73"/>
                  </a:lnTo>
                  <a:lnTo>
                    <a:pt x="75" y="73"/>
                  </a:lnTo>
                  <a:lnTo>
                    <a:pt x="73" y="73"/>
                  </a:lnTo>
                  <a:lnTo>
                    <a:pt x="72" y="71"/>
                  </a:lnTo>
                  <a:lnTo>
                    <a:pt x="72" y="71"/>
                  </a:lnTo>
                  <a:lnTo>
                    <a:pt x="70" y="71"/>
                  </a:lnTo>
                  <a:lnTo>
                    <a:pt x="69" y="71"/>
                  </a:lnTo>
                  <a:lnTo>
                    <a:pt x="69" y="66"/>
                  </a:lnTo>
                  <a:lnTo>
                    <a:pt x="67" y="62"/>
                  </a:lnTo>
                  <a:lnTo>
                    <a:pt x="67" y="57"/>
                  </a:lnTo>
                  <a:lnTo>
                    <a:pt x="66" y="54"/>
                  </a:lnTo>
                  <a:lnTo>
                    <a:pt x="62" y="52"/>
                  </a:lnTo>
                  <a:lnTo>
                    <a:pt x="59" y="49"/>
                  </a:lnTo>
                  <a:lnTo>
                    <a:pt x="56" y="47"/>
                  </a:lnTo>
                  <a:lnTo>
                    <a:pt x="51" y="47"/>
                  </a:lnTo>
                  <a:lnTo>
                    <a:pt x="46" y="47"/>
                  </a:lnTo>
                  <a:lnTo>
                    <a:pt x="43" y="49"/>
                  </a:lnTo>
                  <a:lnTo>
                    <a:pt x="40" y="50"/>
                  </a:lnTo>
                  <a:lnTo>
                    <a:pt x="37" y="52"/>
                  </a:lnTo>
                  <a:lnTo>
                    <a:pt x="35" y="56"/>
                  </a:lnTo>
                  <a:lnTo>
                    <a:pt x="32" y="59"/>
                  </a:lnTo>
                  <a:lnTo>
                    <a:pt x="29" y="62"/>
                  </a:lnTo>
                  <a:lnTo>
                    <a:pt x="26" y="64"/>
                  </a:lnTo>
                  <a:lnTo>
                    <a:pt x="26" y="59"/>
                  </a:lnTo>
                  <a:lnTo>
                    <a:pt x="24" y="54"/>
                  </a:lnTo>
                  <a:lnTo>
                    <a:pt x="21" y="50"/>
                  </a:lnTo>
                  <a:lnTo>
                    <a:pt x="18" y="47"/>
                  </a:lnTo>
                  <a:lnTo>
                    <a:pt x="13" y="43"/>
                  </a:lnTo>
                  <a:lnTo>
                    <a:pt x="8" y="40"/>
                  </a:lnTo>
                  <a:lnTo>
                    <a:pt x="5" y="36"/>
                  </a:lnTo>
                  <a:lnTo>
                    <a:pt x="0" y="31"/>
                  </a:lnTo>
                  <a:lnTo>
                    <a:pt x="4" y="29"/>
                  </a:lnTo>
                  <a:lnTo>
                    <a:pt x="8" y="26"/>
                  </a:lnTo>
                  <a:lnTo>
                    <a:pt x="12" y="21"/>
                  </a:lnTo>
                  <a:lnTo>
                    <a:pt x="15" y="17"/>
                  </a:lnTo>
                  <a:lnTo>
                    <a:pt x="18" y="14"/>
                  </a:lnTo>
                  <a:lnTo>
                    <a:pt x="21" y="8"/>
                  </a:lnTo>
                  <a:lnTo>
                    <a:pt x="24" y="5"/>
                  </a:lnTo>
                  <a:lnTo>
                    <a:pt x="26" y="0"/>
                  </a:lnTo>
                  <a:lnTo>
                    <a:pt x="43" y="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4" name="Freeform 562"/>
            <p:cNvSpPr>
              <a:spLocks/>
            </p:cNvSpPr>
            <p:nvPr/>
          </p:nvSpPr>
          <p:spPr bwMode="auto">
            <a:xfrm>
              <a:off x="3862910" y="3651405"/>
              <a:ext cx="122889" cy="150707"/>
            </a:xfrm>
            <a:custGeom>
              <a:avLst/>
              <a:gdLst/>
              <a:ahLst/>
              <a:cxnLst>
                <a:cxn ang="0">
                  <a:pos x="18" y="0"/>
                </a:cxn>
                <a:cxn ang="0">
                  <a:pos x="19" y="0"/>
                </a:cxn>
                <a:cxn ang="0">
                  <a:pos x="21" y="0"/>
                </a:cxn>
                <a:cxn ang="0">
                  <a:pos x="21" y="0"/>
                </a:cxn>
                <a:cxn ang="0">
                  <a:pos x="22" y="0"/>
                </a:cxn>
                <a:cxn ang="0">
                  <a:pos x="24" y="0"/>
                </a:cxn>
                <a:cxn ang="0">
                  <a:pos x="24" y="0"/>
                </a:cxn>
                <a:cxn ang="0">
                  <a:pos x="26" y="0"/>
                </a:cxn>
                <a:cxn ang="0">
                  <a:pos x="27" y="0"/>
                </a:cxn>
                <a:cxn ang="0">
                  <a:pos x="29" y="2"/>
                </a:cxn>
                <a:cxn ang="0">
                  <a:pos x="30" y="5"/>
                </a:cxn>
                <a:cxn ang="0">
                  <a:pos x="32" y="7"/>
                </a:cxn>
                <a:cxn ang="0">
                  <a:pos x="34" y="10"/>
                </a:cxn>
                <a:cxn ang="0">
                  <a:pos x="35" y="12"/>
                </a:cxn>
                <a:cxn ang="0">
                  <a:pos x="38" y="14"/>
                </a:cxn>
                <a:cxn ang="0">
                  <a:pos x="40" y="14"/>
                </a:cxn>
                <a:cxn ang="0">
                  <a:pos x="43" y="14"/>
                </a:cxn>
                <a:cxn ang="0">
                  <a:pos x="45" y="23"/>
                </a:cxn>
                <a:cxn ang="0">
                  <a:pos x="45" y="26"/>
                </a:cxn>
                <a:cxn ang="0">
                  <a:pos x="46" y="30"/>
                </a:cxn>
                <a:cxn ang="0">
                  <a:pos x="49" y="33"/>
                </a:cxn>
                <a:cxn ang="0">
                  <a:pos x="51" y="37"/>
                </a:cxn>
                <a:cxn ang="0">
                  <a:pos x="53" y="42"/>
                </a:cxn>
                <a:cxn ang="0">
                  <a:pos x="54" y="45"/>
                </a:cxn>
                <a:cxn ang="0">
                  <a:pos x="56" y="52"/>
                </a:cxn>
                <a:cxn ang="0">
                  <a:pos x="56" y="59"/>
                </a:cxn>
                <a:cxn ang="0">
                  <a:pos x="56" y="61"/>
                </a:cxn>
                <a:cxn ang="0">
                  <a:pos x="56" y="63"/>
                </a:cxn>
                <a:cxn ang="0">
                  <a:pos x="56" y="65"/>
                </a:cxn>
                <a:cxn ang="0">
                  <a:pos x="56" y="66"/>
                </a:cxn>
                <a:cxn ang="0">
                  <a:pos x="56" y="68"/>
                </a:cxn>
                <a:cxn ang="0">
                  <a:pos x="54" y="70"/>
                </a:cxn>
                <a:cxn ang="0">
                  <a:pos x="54" y="71"/>
                </a:cxn>
                <a:cxn ang="0">
                  <a:pos x="54" y="73"/>
                </a:cxn>
                <a:cxn ang="0">
                  <a:pos x="51" y="73"/>
                </a:cxn>
                <a:cxn ang="0">
                  <a:pos x="48" y="71"/>
                </a:cxn>
                <a:cxn ang="0">
                  <a:pos x="41" y="66"/>
                </a:cxn>
                <a:cxn ang="0">
                  <a:pos x="37" y="61"/>
                </a:cxn>
                <a:cxn ang="0">
                  <a:pos x="30" y="56"/>
                </a:cxn>
                <a:cxn ang="0">
                  <a:pos x="24" y="49"/>
                </a:cxn>
                <a:cxn ang="0">
                  <a:pos x="18" y="44"/>
                </a:cxn>
                <a:cxn ang="0">
                  <a:pos x="15" y="38"/>
                </a:cxn>
                <a:cxn ang="0">
                  <a:pos x="13" y="37"/>
                </a:cxn>
                <a:cxn ang="0">
                  <a:pos x="11" y="37"/>
                </a:cxn>
                <a:cxn ang="0">
                  <a:pos x="10" y="35"/>
                </a:cxn>
                <a:cxn ang="0">
                  <a:pos x="7" y="33"/>
                </a:cxn>
                <a:cxn ang="0">
                  <a:pos x="5" y="31"/>
                </a:cxn>
                <a:cxn ang="0">
                  <a:pos x="3" y="31"/>
                </a:cxn>
                <a:cxn ang="0">
                  <a:pos x="2" y="30"/>
                </a:cxn>
                <a:cxn ang="0">
                  <a:pos x="0" y="30"/>
                </a:cxn>
                <a:cxn ang="0">
                  <a:pos x="5" y="23"/>
                </a:cxn>
                <a:cxn ang="0">
                  <a:pos x="10" y="17"/>
                </a:cxn>
                <a:cxn ang="0">
                  <a:pos x="11" y="14"/>
                </a:cxn>
                <a:cxn ang="0">
                  <a:pos x="15" y="12"/>
                </a:cxn>
                <a:cxn ang="0">
                  <a:pos x="15" y="9"/>
                </a:cxn>
                <a:cxn ang="0">
                  <a:pos x="16" y="7"/>
                </a:cxn>
                <a:cxn ang="0">
                  <a:pos x="16" y="3"/>
                </a:cxn>
                <a:cxn ang="0">
                  <a:pos x="18" y="0"/>
                </a:cxn>
              </a:cxnLst>
              <a:rect l="0" t="0" r="r" b="b"/>
              <a:pathLst>
                <a:path w="56" h="73">
                  <a:moveTo>
                    <a:pt x="18" y="0"/>
                  </a:moveTo>
                  <a:lnTo>
                    <a:pt x="19" y="0"/>
                  </a:lnTo>
                  <a:lnTo>
                    <a:pt x="21" y="0"/>
                  </a:lnTo>
                  <a:lnTo>
                    <a:pt x="21" y="0"/>
                  </a:lnTo>
                  <a:lnTo>
                    <a:pt x="22" y="0"/>
                  </a:lnTo>
                  <a:lnTo>
                    <a:pt x="24" y="0"/>
                  </a:lnTo>
                  <a:lnTo>
                    <a:pt x="24" y="0"/>
                  </a:lnTo>
                  <a:lnTo>
                    <a:pt x="26" y="0"/>
                  </a:lnTo>
                  <a:lnTo>
                    <a:pt x="27" y="0"/>
                  </a:lnTo>
                  <a:lnTo>
                    <a:pt x="29" y="2"/>
                  </a:lnTo>
                  <a:lnTo>
                    <a:pt x="30" y="5"/>
                  </a:lnTo>
                  <a:lnTo>
                    <a:pt x="32" y="7"/>
                  </a:lnTo>
                  <a:lnTo>
                    <a:pt x="34" y="10"/>
                  </a:lnTo>
                  <a:lnTo>
                    <a:pt x="35" y="12"/>
                  </a:lnTo>
                  <a:lnTo>
                    <a:pt x="38" y="14"/>
                  </a:lnTo>
                  <a:lnTo>
                    <a:pt x="40" y="14"/>
                  </a:lnTo>
                  <a:lnTo>
                    <a:pt x="43" y="14"/>
                  </a:lnTo>
                  <a:lnTo>
                    <a:pt x="45" y="23"/>
                  </a:lnTo>
                  <a:lnTo>
                    <a:pt x="45" y="26"/>
                  </a:lnTo>
                  <a:lnTo>
                    <a:pt x="46" y="30"/>
                  </a:lnTo>
                  <a:lnTo>
                    <a:pt x="49" y="33"/>
                  </a:lnTo>
                  <a:lnTo>
                    <a:pt x="51" y="37"/>
                  </a:lnTo>
                  <a:lnTo>
                    <a:pt x="53" y="42"/>
                  </a:lnTo>
                  <a:lnTo>
                    <a:pt x="54" y="45"/>
                  </a:lnTo>
                  <a:lnTo>
                    <a:pt x="56" y="52"/>
                  </a:lnTo>
                  <a:lnTo>
                    <a:pt x="56" y="59"/>
                  </a:lnTo>
                  <a:lnTo>
                    <a:pt x="56" y="61"/>
                  </a:lnTo>
                  <a:lnTo>
                    <a:pt x="56" y="63"/>
                  </a:lnTo>
                  <a:lnTo>
                    <a:pt x="56" y="65"/>
                  </a:lnTo>
                  <a:lnTo>
                    <a:pt x="56" y="66"/>
                  </a:lnTo>
                  <a:lnTo>
                    <a:pt x="56" y="68"/>
                  </a:lnTo>
                  <a:lnTo>
                    <a:pt x="54" y="70"/>
                  </a:lnTo>
                  <a:lnTo>
                    <a:pt x="54" y="71"/>
                  </a:lnTo>
                  <a:lnTo>
                    <a:pt x="54" y="73"/>
                  </a:lnTo>
                  <a:lnTo>
                    <a:pt x="51" y="73"/>
                  </a:lnTo>
                  <a:lnTo>
                    <a:pt x="48" y="71"/>
                  </a:lnTo>
                  <a:lnTo>
                    <a:pt x="41" y="66"/>
                  </a:lnTo>
                  <a:lnTo>
                    <a:pt x="37" y="61"/>
                  </a:lnTo>
                  <a:lnTo>
                    <a:pt x="30" y="56"/>
                  </a:lnTo>
                  <a:lnTo>
                    <a:pt x="24" y="49"/>
                  </a:lnTo>
                  <a:lnTo>
                    <a:pt x="18" y="44"/>
                  </a:lnTo>
                  <a:lnTo>
                    <a:pt x="15" y="38"/>
                  </a:lnTo>
                  <a:lnTo>
                    <a:pt x="13" y="37"/>
                  </a:lnTo>
                  <a:lnTo>
                    <a:pt x="11" y="37"/>
                  </a:lnTo>
                  <a:lnTo>
                    <a:pt x="10" y="35"/>
                  </a:lnTo>
                  <a:lnTo>
                    <a:pt x="7" y="33"/>
                  </a:lnTo>
                  <a:lnTo>
                    <a:pt x="5" y="31"/>
                  </a:lnTo>
                  <a:lnTo>
                    <a:pt x="3" y="31"/>
                  </a:lnTo>
                  <a:lnTo>
                    <a:pt x="2" y="30"/>
                  </a:lnTo>
                  <a:lnTo>
                    <a:pt x="0" y="30"/>
                  </a:lnTo>
                  <a:lnTo>
                    <a:pt x="5" y="23"/>
                  </a:lnTo>
                  <a:lnTo>
                    <a:pt x="10" y="17"/>
                  </a:lnTo>
                  <a:lnTo>
                    <a:pt x="11" y="14"/>
                  </a:lnTo>
                  <a:lnTo>
                    <a:pt x="15" y="12"/>
                  </a:lnTo>
                  <a:lnTo>
                    <a:pt x="15" y="9"/>
                  </a:lnTo>
                  <a:lnTo>
                    <a:pt x="16" y="7"/>
                  </a:lnTo>
                  <a:lnTo>
                    <a:pt x="16" y="3"/>
                  </a:lnTo>
                  <a:lnTo>
                    <a:pt x="18"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5" name="Freeform 563"/>
            <p:cNvSpPr>
              <a:spLocks/>
            </p:cNvSpPr>
            <p:nvPr/>
          </p:nvSpPr>
          <p:spPr bwMode="auto">
            <a:xfrm>
              <a:off x="4244415" y="3509360"/>
              <a:ext cx="95376" cy="218265"/>
            </a:xfrm>
            <a:custGeom>
              <a:avLst/>
              <a:gdLst/>
              <a:ahLst/>
              <a:cxnLst>
                <a:cxn ang="0">
                  <a:pos x="2" y="23"/>
                </a:cxn>
                <a:cxn ang="0">
                  <a:pos x="3" y="21"/>
                </a:cxn>
                <a:cxn ang="0">
                  <a:pos x="5" y="19"/>
                </a:cxn>
                <a:cxn ang="0">
                  <a:pos x="8" y="18"/>
                </a:cxn>
                <a:cxn ang="0">
                  <a:pos x="10" y="16"/>
                </a:cxn>
                <a:cxn ang="0">
                  <a:pos x="24" y="0"/>
                </a:cxn>
                <a:cxn ang="0">
                  <a:pos x="27" y="4"/>
                </a:cxn>
                <a:cxn ang="0">
                  <a:pos x="32" y="5"/>
                </a:cxn>
                <a:cxn ang="0">
                  <a:pos x="35" y="9"/>
                </a:cxn>
                <a:cxn ang="0">
                  <a:pos x="40" y="11"/>
                </a:cxn>
                <a:cxn ang="0">
                  <a:pos x="40" y="11"/>
                </a:cxn>
                <a:cxn ang="0">
                  <a:pos x="42" y="12"/>
                </a:cxn>
                <a:cxn ang="0">
                  <a:pos x="42" y="14"/>
                </a:cxn>
                <a:cxn ang="0">
                  <a:pos x="43" y="16"/>
                </a:cxn>
                <a:cxn ang="0">
                  <a:pos x="43" y="19"/>
                </a:cxn>
                <a:cxn ang="0">
                  <a:pos x="43" y="21"/>
                </a:cxn>
                <a:cxn ang="0">
                  <a:pos x="43" y="25"/>
                </a:cxn>
                <a:cxn ang="0">
                  <a:pos x="43" y="28"/>
                </a:cxn>
                <a:cxn ang="0">
                  <a:pos x="40" y="40"/>
                </a:cxn>
                <a:cxn ang="0">
                  <a:pos x="34" y="51"/>
                </a:cxn>
                <a:cxn ang="0">
                  <a:pos x="29" y="59"/>
                </a:cxn>
                <a:cxn ang="0">
                  <a:pos x="26" y="72"/>
                </a:cxn>
                <a:cxn ang="0">
                  <a:pos x="26" y="80"/>
                </a:cxn>
                <a:cxn ang="0">
                  <a:pos x="27" y="86"/>
                </a:cxn>
                <a:cxn ang="0">
                  <a:pos x="27" y="93"/>
                </a:cxn>
                <a:cxn ang="0">
                  <a:pos x="26" y="103"/>
                </a:cxn>
                <a:cxn ang="0">
                  <a:pos x="22" y="103"/>
                </a:cxn>
                <a:cxn ang="0">
                  <a:pos x="18" y="105"/>
                </a:cxn>
                <a:cxn ang="0">
                  <a:pos x="15" y="105"/>
                </a:cxn>
                <a:cxn ang="0">
                  <a:pos x="11" y="107"/>
                </a:cxn>
                <a:cxn ang="0">
                  <a:pos x="10" y="58"/>
                </a:cxn>
                <a:cxn ang="0">
                  <a:pos x="7" y="47"/>
                </a:cxn>
                <a:cxn ang="0">
                  <a:pos x="3" y="37"/>
                </a:cxn>
                <a:cxn ang="0">
                  <a:pos x="0" y="28"/>
                </a:cxn>
              </a:cxnLst>
              <a:rect l="0" t="0" r="r" b="b"/>
              <a:pathLst>
                <a:path w="43" h="107">
                  <a:moveTo>
                    <a:pt x="0" y="25"/>
                  </a:moveTo>
                  <a:lnTo>
                    <a:pt x="2" y="23"/>
                  </a:lnTo>
                  <a:lnTo>
                    <a:pt x="2" y="23"/>
                  </a:lnTo>
                  <a:lnTo>
                    <a:pt x="3" y="21"/>
                  </a:lnTo>
                  <a:lnTo>
                    <a:pt x="5" y="21"/>
                  </a:lnTo>
                  <a:lnTo>
                    <a:pt x="5" y="19"/>
                  </a:lnTo>
                  <a:lnTo>
                    <a:pt x="7" y="19"/>
                  </a:lnTo>
                  <a:lnTo>
                    <a:pt x="8" y="18"/>
                  </a:lnTo>
                  <a:lnTo>
                    <a:pt x="8" y="18"/>
                  </a:lnTo>
                  <a:lnTo>
                    <a:pt x="10" y="16"/>
                  </a:lnTo>
                  <a:lnTo>
                    <a:pt x="18" y="16"/>
                  </a:lnTo>
                  <a:lnTo>
                    <a:pt x="24" y="0"/>
                  </a:lnTo>
                  <a:lnTo>
                    <a:pt x="26" y="2"/>
                  </a:lnTo>
                  <a:lnTo>
                    <a:pt x="27" y="4"/>
                  </a:lnTo>
                  <a:lnTo>
                    <a:pt x="30" y="4"/>
                  </a:lnTo>
                  <a:lnTo>
                    <a:pt x="32" y="5"/>
                  </a:lnTo>
                  <a:lnTo>
                    <a:pt x="34" y="7"/>
                  </a:lnTo>
                  <a:lnTo>
                    <a:pt x="35" y="9"/>
                  </a:lnTo>
                  <a:lnTo>
                    <a:pt x="37" y="9"/>
                  </a:lnTo>
                  <a:lnTo>
                    <a:pt x="40" y="11"/>
                  </a:lnTo>
                  <a:lnTo>
                    <a:pt x="40" y="11"/>
                  </a:lnTo>
                  <a:lnTo>
                    <a:pt x="40" y="11"/>
                  </a:lnTo>
                  <a:lnTo>
                    <a:pt x="40" y="12"/>
                  </a:lnTo>
                  <a:lnTo>
                    <a:pt x="42" y="12"/>
                  </a:lnTo>
                  <a:lnTo>
                    <a:pt x="42" y="14"/>
                  </a:lnTo>
                  <a:lnTo>
                    <a:pt x="42" y="14"/>
                  </a:lnTo>
                  <a:lnTo>
                    <a:pt x="43" y="14"/>
                  </a:lnTo>
                  <a:lnTo>
                    <a:pt x="43" y="16"/>
                  </a:lnTo>
                  <a:lnTo>
                    <a:pt x="43" y="18"/>
                  </a:lnTo>
                  <a:lnTo>
                    <a:pt x="43" y="19"/>
                  </a:lnTo>
                  <a:lnTo>
                    <a:pt x="43" y="19"/>
                  </a:lnTo>
                  <a:lnTo>
                    <a:pt x="43" y="21"/>
                  </a:lnTo>
                  <a:lnTo>
                    <a:pt x="43" y="23"/>
                  </a:lnTo>
                  <a:lnTo>
                    <a:pt x="43" y="25"/>
                  </a:lnTo>
                  <a:lnTo>
                    <a:pt x="43" y="26"/>
                  </a:lnTo>
                  <a:lnTo>
                    <a:pt x="43" y="28"/>
                  </a:lnTo>
                  <a:lnTo>
                    <a:pt x="42" y="35"/>
                  </a:lnTo>
                  <a:lnTo>
                    <a:pt x="40" y="40"/>
                  </a:lnTo>
                  <a:lnTo>
                    <a:pt x="37" y="46"/>
                  </a:lnTo>
                  <a:lnTo>
                    <a:pt x="34" y="51"/>
                  </a:lnTo>
                  <a:lnTo>
                    <a:pt x="30" y="56"/>
                  </a:lnTo>
                  <a:lnTo>
                    <a:pt x="29" y="59"/>
                  </a:lnTo>
                  <a:lnTo>
                    <a:pt x="26" y="65"/>
                  </a:lnTo>
                  <a:lnTo>
                    <a:pt x="26" y="72"/>
                  </a:lnTo>
                  <a:lnTo>
                    <a:pt x="26" y="77"/>
                  </a:lnTo>
                  <a:lnTo>
                    <a:pt x="26" y="80"/>
                  </a:lnTo>
                  <a:lnTo>
                    <a:pt x="27" y="82"/>
                  </a:lnTo>
                  <a:lnTo>
                    <a:pt x="27" y="86"/>
                  </a:lnTo>
                  <a:lnTo>
                    <a:pt x="27" y="89"/>
                  </a:lnTo>
                  <a:lnTo>
                    <a:pt x="27" y="93"/>
                  </a:lnTo>
                  <a:lnTo>
                    <a:pt x="27" y="96"/>
                  </a:lnTo>
                  <a:lnTo>
                    <a:pt x="26" y="103"/>
                  </a:lnTo>
                  <a:lnTo>
                    <a:pt x="24" y="103"/>
                  </a:lnTo>
                  <a:lnTo>
                    <a:pt x="22" y="103"/>
                  </a:lnTo>
                  <a:lnTo>
                    <a:pt x="19" y="103"/>
                  </a:lnTo>
                  <a:lnTo>
                    <a:pt x="18" y="105"/>
                  </a:lnTo>
                  <a:lnTo>
                    <a:pt x="16" y="105"/>
                  </a:lnTo>
                  <a:lnTo>
                    <a:pt x="15" y="105"/>
                  </a:lnTo>
                  <a:lnTo>
                    <a:pt x="13" y="107"/>
                  </a:lnTo>
                  <a:lnTo>
                    <a:pt x="11" y="107"/>
                  </a:lnTo>
                  <a:lnTo>
                    <a:pt x="10" y="65"/>
                  </a:lnTo>
                  <a:lnTo>
                    <a:pt x="10" y="58"/>
                  </a:lnTo>
                  <a:lnTo>
                    <a:pt x="8" y="53"/>
                  </a:lnTo>
                  <a:lnTo>
                    <a:pt x="7" y="47"/>
                  </a:lnTo>
                  <a:lnTo>
                    <a:pt x="5" y="42"/>
                  </a:lnTo>
                  <a:lnTo>
                    <a:pt x="3" y="37"/>
                  </a:lnTo>
                  <a:lnTo>
                    <a:pt x="2" y="33"/>
                  </a:lnTo>
                  <a:lnTo>
                    <a:pt x="0" y="28"/>
                  </a:lnTo>
                  <a:lnTo>
                    <a:pt x="0" y="2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6" name="Freeform 564"/>
            <p:cNvSpPr>
              <a:spLocks/>
            </p:cNvSpPr>
            <p:nvPr/>
          </p:nvSpPr>
          <p:spPr bwMode="auto">
            <a:xfrm>
              <a:off x="5467801" y="3509360"/>
              <a:ext cx="293466" cy="490230"/>
            </a:xfrm>
            <a:custGeom>
              <a:avLst/>
              <a:gdLst/>
              <a:ahLst/>
              <a:cxnLst>
                <a:cxn ang="0">
                  <a:pos x="22" y="21"/>
                </a:cxn>
                <a:cxn ang="0">
                  <a:pos x="25" y="19"/>
                </a:cxn>
                <a:cxn ang="0">
                  <a:pos x="28" y="18"/>
                </a:cxn>
                <a:cxn ang="0">
                  <a:pos x="33" y="23"/>
                </a:cxn>
                <a:cxn ang="0">
                  <a:pos x="38" y="28"/>
                </a:cxn>
                <a:cxn ang="0">
                  <a:pos x="44" y="28"/>
                </a:cxn>
                <a:cxn ang="0">
                  <a:pos x="55" y="26"/>
                </a:cxn>
                <a:cxn ang="0">
                  <a:pos x="66" y="25"/>
                </a:cxn>
                <a:cxn ang="0">
                  <a:pos x="73" y="25"/>
                </a:cxn>
                <a:cxn ang="0">
                  <a:pos x="73" y="21"/>
                </a:cxn>
                <a:cxn ang="0">
                  <a:pos x="73" y="19"/>
                </a:cxn>
                <a:cxn ang="0">
                  <a:pos x="93" y="18"/>
                </a:cxn>
                <a:cxn ang="0">
                  <a:pos x="116" y="9"/>
                </a:cxn>
                <a:cxn ang="0">
                  <a:pos x="128" y="4"/>
                </a:cxn>
                <a:cxn ang="0">
                  <a:pos x="133" y="11"/>
                </a:cxn>
                <a:cxn ang="0">
                  <a:pos x="135" y="16"/>
                </a:cxn>
                <a:cxn ang="0">
                  <a:pos x="131" y="46"/>
                </a:cxn>
                <a:cxn ang="0">
                  <a:pos x="117" y="79"/>
                </a:cxn>
                <a:cxn ang="0">
                  <a:pos x="103" y="110"/>
                </a:cxn>
                <a:cxn ang="0">
                  <a:pos x="95" y="133"/>
                </a:cxn>
                <a:cxn ang="0">
                  <a:pos x="84" y="152"/>
                </a:cxn>
                <a:cxn ang="0">
                  <a:pos x="71" y="166"/>
                </a:cxn>
                <a:cxn ang="0">
                  <a:pos x="52" y="180"/>
                </a:cxn>
                <a:cxn ang="0">
                  <a:pos x="36" y="196"/>
                </a:cxn>
                <a:cxn ang="0">
                  <a:pos x="30" y="208"/>
                </a:cxn>
                <a:cxn ang="0">
                  <a:pos x="24" y="213"/>
                </a:cxn>
                <a:cxn ang="0">
                  <a:pos x="17" y="216"/>
                </a:cxn>
                <a:cxn ang="0">
                  <a:pos x="9" y="225"/>
                </a:cxn>
                <a:cxn ang="0">
                  <a:pos x="4" y="234"/>
                </a:cxn>
                <a:cxn ang="0">
                  <a:pos x="1" y="168"/>
                </a:cxn>
                <a:cxn ang="0">
                  <a:pos x="1" y="162"/>
                </a:cxn>
                <a:cxn ang="0">
                  <a:pos x="8" y="155"/>
                </a:cxn>
                <a:cxn ang="0">
                  <a:pos x="12" y="148"/>
                </a:cxn>
                <a:cxn ang="0">
                  <a:pos x="17" y="145"/>
                </a:cxn>
                <a:cxn ang="0">
                  <a:pos x="24" y="143"/>
                </a:cxn>
                <a:cxn ang="0">
                  <a:pos x="28" y="140"/>
                </a:cxn>
                <a:cxn ang="0">
                  <a:pos x="31" y="135"/>
                </a:cxn>
                <a:cxn ang="0">
                  <a:pos x="33" y="131"/>
                </a:cxn>
                <a:cxn ang="0">
                  <a:pos x="41" y="129"/>
                </a:cxn>
                <a:cxn ang="0">
                  <a:pos x="46" y="129"/>
                </a:cxn>
                <a:cxn ang="0">
                  <a:pos x="54" y="129"/>
                </a:cxn>
                <a:cxn ang="0">
                  <a:pos x="58" y="124"/>
                </a:cxn>
                <a:cxn ang="0">
                  <a:pos x="62" y="117"/>
                </a:cxn>
                <a:cxn ang="0">
                  <a:pos x="68" y="107"/>
                </a:cxn>
                <a:cxn ang="0">
                  <a:pos x="81" y="91"/>
                </a:cxn>
                <a:cxn ang="0">
                  <a:pos x="95" y="77"/>
                </a:cxn>
                <a:cxn ang="0">
                  <a:pos x="73" y="72"/>
                </a:cxn>
                <a:cxn ang="0">
                  <a:pos x="57" y="66"/>
                </a:cxn>
                <a:cxn ang="0">
                  <a:pos x="43" y="61"/>
                </a:cxn>
                <a:cxn ang="0">
                  <a:pos x="31" y="51"/>
                </a:cxn>
                <a:cxn ang="0">
                  <a:pos x="20" y="32"/>
                </a:cxn>
                <a:cxn ang="0">
                  <a:pos x="16" y="26"/>
                </a:cxn>
                <a:cxn ang="0">
                  <a:pos x="17" y="25"/>
                </a:cxn>
                <a:cxn ang="0">
                  <a:pos x="20" y="21"/>
                </a:cxn>
              </a:cxnLst>
              <a:rect l="0" t="0" r="r" b="b"/>
              <a:pathLst>
                <a:path w="135" h="239">
                  <a:moveTo>
                    <a:pt x="20" y="21"/>
                  </a:moveTo>
                  <a:lnTo>
                    <a:pt x="22" y="21"/>
                  </a:lnTo>
                  <a:lnTo>
                    <a:pt x="22" y="21"/>
                  </a:lnTo>
                  <a:lnTo>
                    <a:pt x="24" y="19"/>
                  </a:lnTo>
                  <a:lnTo>
                    <a:pt x="24" y="19"/>
                  </a:lnTo>
                  <a:lnTo>
                    <a:pt x="25" y="19"/>
                  </a:lnTo>
                  <a:lnTo>
                    <a:pt x="27" y="18"/>
                  </a:lnTo>
                  <a:lnTo>
                    <a:pt x="27" y="18"/>
                  </a:lnTo>
                  <a:lnTo>
                    <a:pt x="28" y="18"/>
                  </a:lnTo>
                  <a:lnTo>
                    <a:pt x="30" y="19"/>
                  </a:lnTo>
                  <a:lnTo>
                    <a:pt x="31" y="21"/>
                  </a:lnTo>
                  <a:lnTo>
                    <a:pt x="33" y="23"/>
                  </a:lnTo>
                  <a:lnTo>
                    <a:pt x="35" y="25"/>
                  </a:lnTo>
                  <a:lnTo>
                    <a:pt x="36" y="26"/>
                  </a:lnTo>
                  <a:lnTo>
                    <a:pt x="38" y="28"/>
                  </a:lnTo>
                  <a:lnTo>
                    <a:pt x="39" y="28"/>
                  </a:lnTo>
                  <a:lnTo>
                    <a:pt x="41" y="28"/>
                  </a:lnTo>
                  <a:lnTo>
                    <a:pt x="44" y="28"/>
                  </a:lnTo>
                  <a:lnTo>
                    <a:pt x="47" y="28"/>
                  </a:lnTo>
                  <a:lnTo>
                    <a:pt x="52" y="28"/>
                  </a:lnTo>
                  <a:lnTo>
                    <a:pt x="55" y="26"/>
                  </a:lnTo>
                  <a:lnTo>
                    <a:pt x="58" y="26"/>
                  </a:lnTo>
                  <a:lnTo>
                    <a:pt x="62" y="25"/>
                  </a:lnTo>
                  <a:lnTo>
                    <a:pt x="66" y="25"/>
                  </a:lnTo>
                  <a:lnTo>
                    <a:pt x="70" y="25"/>
                  </a:lnTo>
                  <a:lnTo>
                    <a:pt x="71" y="25"/>
                  </a:lnTo>
                  <a:lnTo>
                    <a:pt x="73" y="25"/>
                  </a:lnTo>
                  <a:lnTo>
                    <a:pt x="73" y="23"/>
                  </a:lnTo>
                  <a:lnTo>
                    <a:pt x="73" y="23"/>
                  </a:lnTo>
                  <a:lnTo>
                    <a:pt x="73" y="21"/>
                  </a:lnTo>
                  <a:lnTo>
                    <a:pt x="73" y="19"/>
                  </a:lnTo>
                  <a:lnTo>
                    <a:pt x="73" y="19"/>
                  </a:lnTo>
                  <a:lnTo>
                    <a:pt x="73" y="19"/>
                  </a:lnTo>
                  <a:lnTo>
                    <a:pt x="79" y="19"/>
                  </a:lnTo>
                  <a:lnTo>
                    <a:pt x="85" y="18"/>
                  </a:lnTo>
                  <a:lnTo>
                    <a:pt x="93" y="18"/>
                  </a:lnTo>
                  <a:lnTo>
                    <a:pt x="101" y="14"/>
                  </a:lnTo>
                  <a:lnTo>
                    <a:pt x="109" y="12"/>
                  </a:lnTo>
                  <a:lnTo>
                    <a:pt x="116" y="9"/>
                  </a:lnTo>
                  <a:lnTo>
                    <a:pt x="122" y="5"/>
                  </a:lnTo>
                  <a:lnTo>
                    <a:pt x="127" y="0"/>
                  </a:lnTo>
                  <a:lnTo>
                    <a:pt x="128" y="4"/>
                  </a:lnTo>
                  <a:lnTo>
                    <a:pt x="130" y="5"/>
                  </a:lnTo>
                  <a:lnTo>
                    <a:pt x="131" y="7"/>
                  </a:lnTo>
                  <a:lnTo>
                    <a:pt x="133" y="11"/>
                  </a:lnTo>
                  <a:lnTo>
                    <a:pt x="133" y="12"/>
                  </a:lnTo>
                  <a:lnTo>
                    <a:pt x="135" y="14"/>
                  </a:lnTo>
                  <a:lnTo>
                    <a:pt x="135" y="16"/>
                  </a:lnTo>
                  <a:lnTo>
                    <a:pt x="135" y="19"/>
                  </a:lnTo>
                  <a:lnTo>
                    <a:pt x="135" y="33"/>
                  </a:lnTo>
                  <a:lnTo>
                    <a:pt x="131" y="46"/>
                  </a:lnTo>
                  <a:lnTo>
                    <a:pt x="127" y="58"/>
                  </a:lnTo>
                  <a:lnTo>
                    <a:pt x="122" y="68"/>
                  </a:lnTo>
                  <a:lnTo>
                    <a:pt x="117" y="79"/>
                  </a:lnTo>
                  <a:lnTo>
                    <a:pt x="111" y="89"/>
                  </a:lnTo>
                  <a:lnTo>
                    <a:pt x="106" y="100"/>
                  </a:lnTo>
                  <a:lnTo>
                    <a:pt x="103" y="110"/>
                  </a:lnTo>
                  <a:lnTo>
                    <a:pt x="101" y="119"/>
                  </a:lnTo>
                  <a:lnTo>
                    <a:pt x="98" y="126"/>
                  </a:lnTo>
                  <a:lnTo>
                    <a:pt x="95" y="133"/>
                  </a:lnTo>
                  <a:lnTo>
                    <a:pt x="92" y="140"/>
                  </a:lnTo>
                  <a:lnTo>
                    <a:pt x="89" y="145"/>
                  </a:lnTo>
                  <a:lnTo>
                    <a:pt x="84" y="152"/>
                  </a:lnTo>
                  <a:lnTo>
                    <a:pt x="81" y="155"/>
                  </a:lnTo>
                  <a:lnTo>
                    <a:pt x="76" y="161"/>
                  </a:lnTo>
                  <a:lnTo>
                    <a:pt x="71" y="166"/>
                  </a:lnTo>
                  <a:lnTo>
                    <a:pt x="65" y="171"/>
                  </a:lnTo>
                  <a:lnTo>
                    <a:pt x="58" y="176"/>
                  </a:lnTo>
                  <a:lnTo>
                    <a:pt x="52" y="180"/>
                  </a:lnTo>
                  <a:lnTo>
                    <a:pt x="46" y="185"/>
                  </a:lnTo>
                  <a:lnTo>
                    <a:pt x="41" y="190"/>
                  </a:lnTo>
                  <a:lnTo>
                    <a:pt x="36" y="196"/>
                  </a:lnTo>
                  <a:lnTo>
                    <a:pt x="33" y="201"/>
                  </a:lnTo>
                  <a:lnTo>
                    <a:pt x="31" y="204"/>
                  </a:lnTo>
                  <a:lnTo>
                    <a:pt x="30" y="208"/>
                  </a:lnTo>
                  <a:lnTo>
                    <a:pt x="28" y="210"/>
                  </a:lnTo>
                  <a:lnTo>
                    <a:pt x="25" y="211"/>
                  </a:lnTo>
                  <a:lnTo>
                    <a:pt x="24" y="213"/>
                  </a:lnTo>
                  <a:lnTo>
                    <a:pt x="20" y="215"/>
                  </a:lnTo>
                  <a:lnTo>
                    <a:pt x="19" y="215"/>
                  </a:lnTo>
                  <a:lnTo>
                    <a:pt x="17" y="216"/>
                  </a:lnTo>
                  <a:lnTo>
                    <a:pt x="14" y="220"/>
                  </a:lnTo>
                  <a:lnTo>
                    <a:pt x="12" y="222"/>
                  </a:lnTo>
                  <a:lnTo>
                    <a:pt x="9" y="225"/>
                  </a:lnTo>
                  <a:lnTo>
                    <a:pt x="8" y="227"/>
                  </a:lnTo>
                  <a:lnTo>
                    <a:pt x="6" y="230"/>
                  </a:lnTo>
                  <a:lnTo>
                    <a:pt x="4" y="234"/>
                  </a:lnTo>
                  <a:lnTo>
                    <a:pt x="3" y="236"/>
                  </a:lnTo>
                  <a:lnTo>
                    <a:pt x="1" y="239"/>
                  </a:lnTo>
                  <a:lnTo>
                    <a:pt x="1" y="168"/>
                  </a:lnTo>
                  <a:lnTo>
                    <a:pt x="0" y="166"/>
                  </a:lnTo>
                  <a:lnTo>
                    <a:pt x="1" y="164"/>
                  </a:lnTo>
                  <a:lnTo>
                    <a:pt x="1" y="162"/>
                  </a:lnTo>
                  <a:lnTo>
                    <a:pt x="3" y="161"/>
                  </a:lnTo>
                  <a:lnTo>
                    <a:pt x="6" y="157"/>
                  </a:lnTo>
                  <a:lnTo>
                    <a:pt x="8" y="155"/>
                  </a:lnTo>
                  <a:lnTo>
                    <a:pt x="9" y="152"/>
                  </a:lnTo>
                  <a:lnTo>
                    <a:pt x="9" y="150"/>
                  </a:lnTo>
                  <a:lnTo>
                    <a:pt x="12" y="148"/>
                  </a:lnTo>
                  <a:lnTo>
                    <a:pt x="14" y="147"/>
                  </a:lnTo>
                  <a:lnTo>
                    <a:pt x="16" y="147"/>
                  </a:lnTo>
                  <a:lnTo>
                    <a:pt x="17" y="145"/>
                  </a:lnTo>
                  <a:lnTo>
                    <a:pt x="20" y="145"/>
                  </a:lnTo>
                  <a:lnTo>
                    <a:pt x="22" y="143"/>
                  </a:lnTo>
                  <a:lnTo>
                    <a:pt x="24" y="143"/>
                  </a:lnTo>
                  <a:lnTo>
                    <a:pt x="27" y="141"/>
                  </a:lnTo>
                  <a:lnTo>
                    <a:pt x="28" y="141"/>
                  </a:lnTo>
                  <a:lnTo>
                    <a:pt x="28" y="140"/>
                  </a:lnTo>
                  <a:lnTo>
                    <a:pt x="30" y="140"/>
                  </a:lnTo>
                  <a:lnTo>
                    <a:pt x="30" y="138"/>
                  </a:lnTo>
                  <a:lnTo>
                    <a:pt x="31" y="135"/>
                  </a:lnTo>
                  <a:lnTo>
                    <a:pt x="31" y="133"/>
                  </a:lnTo>
                  <a:lnTo>
                    <a:pt x="33" y="133"/>
                  </a:lnTo>
                  <a:lnTo>
                    <a:pt x="33" y="131"/>
                  </a:lnTo>
                  <a:lnTo>
                    <a:pt x="38" y="129"/>
                  </a:lnTo>
                  <a:lnTo>
                    <a:pt x="39" y="129"/>
                  </a:lnTo>
                  <a:lnTo>
                    <a:pt x="41" y="129"/>
                  </a:lnTo>
                  <a:lnTo>
                    <a:pt x="43" y="129"/>
                  </a:lnTo>
                  <a:lnTo>
                    <a:pt x="44" y="129"/>
                  </a:lnTo>
                  <a:lnTo>
                    <a:pt x="46" y="129"/>
                  </a:lnTo>
                  <a:lnTo>
                    <a:pt x="49" y="129"/>
                  </a:lnTo>
                  <a:lnTo>
                    <a:pt x="52" y="129"/>
                  </a:lnTo>
                  <a:lnTo>
                    <a:pt x="54" y="129"/>
                  </a:lnTo>
                  <a:lnTo>
                    <a:pt x="55" y="128"/>
                  </a:lnTo>
                  <a:lnTo>
                    <a:pt x="57" y="126"/>
                  </a:lnTo>
                  <a:lnTo>
                    <a:pt x="58" y="124"/>
                  </a:lnTo>
                  <a:lnTo>
                    <a:pt x="60" y="122"/>
                  </a:lnTo>
                  <a:lnTo>
                    <a:pt x="60" y="119"/>
                  </a:lnTo>
                  <a:lnTo>
                    <a:pt x="62" y="117"/>
                  </a:lnTo>
                  <a:lnTo>
                    <a:pt x="62" y="115"/>
                  </a:lnTo>
                  <a:lnTo>
                    <a:pt x="65" y="112"/>
                  </a:lnTo>
                  <a:lnTo>
                    <a:pt x="68" y="107"/>
                  </a:lnTo>
                  <a:lnTo>
                    <a:pt x="71" y="101"/>
                  </a:lnTo>
                  <a:lnTo>
                    <a:pt x="76" y="96"/>
                  </a:lnTo>
                  <a:lnTo>
                    <a:pt x="81" y="91"/>
                  </a:lnTo>
                  <a:lnTo>
                    <a:pt x="87" y="86"/>
                  </a:lnTo>
                  <a:lnTo>
                    <a:pt x="90" y="82"/>
                  </a:lnTo>
                  <a:lnTo>
                    <a:pt x="95" y="77"/>
                  </a:lnTo>
                  <a:lnTo>
                    <a:pt x="85" y="75"/>
                  </a:lnTo>
                  <a:lnTo>
                    <a:pt x="79" y="73"/>
                  </a:lnTo>
                  <a:lnTo>
                    <a:pt x="73" y="72"/>
                  </a:lnTo>
                  <a:lnTo>
                    <a:pt x="68" y="70"/>
                  </a:lnTo>
                  <a:lnTo>
                    <a:pt x="62" y="68"/>
                  </a:lnTo>
                  <a:lnTo>
                    <a:pt x="57" y="66"/>
                  </a:lnTo>
                  <a:lnTo>
                    <a:pt x="52" y="65"/>
                  </a:lnTo>
                  <a:lnTo>
                    <a:pt x="46" y="61"/>
                  </a:lnTo>
                  <a:lnTo>
                    <a:pt x="43" y="61"/>
                  </a:lnTo>
                  <a:lnTo>
                    <a:pt x="39" y="58"/>
                  </a:lnTo>
                  <a:lnTo>
                    <a:pt x="36" y="56"/>
                  </a:lnTo>
                  <a:lnTo>
                    <a:pt x="31" y="51"/>
                  </a:lnTo>
                  <a:lnTo>
                    <a:pt x="27" y="46"/>
                  </a:lnTo>
                  <a:lnTo>
                    <a:pt x="24" y="39"/>
                  </a:lnTo>
                  <a:lnTo>
                    <a:pt x="20" y="32"/>
                  </a:lnTo>
                  <a:lnTo>
                    <a:pt x="19" y="23"/>
                  </a:lnTo>
                  <a:lnTo>
                    <a:pt x="17" y="26"/>
                  </a:lnTo>
                  <a:lnTo>
                    <a:pt x="16" y="26"/>
                  </a:lnTo>
                  <a:lnTo>
                    <a:pt x="16" y="26"/>
                  </a:lnTo>
                  <a:lnTo>
                    <a:pt x="17" y="26"/>
                  </a:lnTo>
                  <a:lnTo>
                    <a:pt x="17" y="25"/>
                  </a:lnTo>
                  <a:lnTo>
                    <a:pt x="19" y="23"/>
                  </a:lnTo>
                  <a:lnTo>
                    <a:pt x="20" y="21"/>
                  </a:lnTo>
                  <a:lnTo>
                    <a:pt x="20" y="2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7" name="Freeform 565"/>
            <p:cNvSpPr>
              <a:spLocks/>
            </p:cNvSpPr>
            <p:nvPr/>
          </p:nvSpPr>
          <p:spPr bwMode="auto">
            <a:xfrm>
              <a:off x="5225692" y="3391566"/>
              <a:ext cx="447536" cy="434798"/>
            </a:xfrm>
            <a:custGeom>
              <a:avLst/>
              <a:gdLst/>
              <a:ahLst/>
              <a:cxnLst>
                <a:cxn ang="0">
                  <a:pos x="44" y="10"/>
                </a:cxn>
                <a:cxn ang="0">
                  <a:pos x="47" y="12"/>
                </a:cxn>
                <a:cxn ang="0">
                  <a:pos x="52" y="8"/>
                </a:cxn>
                <a:cxn ang="0">
                  <a:pos x="57" y="7"/>
                </a:cxn>
                <a:cxn ang="0">
                  <a:pos x="60" y="1"/>
                </a:cxn>
                <a:cxn ang="0">
                  <a:pos x="65" y="5"/>
                </a:cxn>
                <a:cxn ang="0">
                  <a:pos x="69" y="7"/>
                </a:cxn>
                <a:cxn ang="0">
                  <a:pos x="77" y="10"/>
                </a:cxn>
                <a:cxn ang="0">
                  <a:pos x="82" y="14"/>
                </a:cxn>
                <a:cxn ang="0">
                  <a:pos x="90" y="19"/>
                </a:cxn>
                <a:cxn ang="0">
                  <a:pos x="93" y="21"/>
                </a:cxn>
                <a:cxn ang="0">
                  <a:pos x="98" y="26"/>
                </a:cxn>
                <a:cxn ang="0">
                  <a:pos x="100" y="28"/>
                </a:cxn>
                <a:cxn ang="0">
                  <a:pos x="103" y="29"/>
                </a:cxn>
                <a:cxn ang="0">
                  <a:pos x="104" y="31"/>
                </a:cxn>
                <a:cxn ang="0">
                  <a:pos x="106" y="33"/>
                </a:cxn>
                <a:cxn ang="0">
                  <a:pos x="108" y="38"/>
                </a:cxn>
                <a:cxn ang="0">
                  <a:pos x="108" y="41"/>
                </a:cxn>
                <a:cxn ang="0">
                  <a:pos x="112" y="45"/>
                </a:cxn>
                <a:cxn ang="0">
                  <a:pos x="120" y="50"/>
                </a:cxn>
                <a:cxn ang="0">
                  <a:pos x="122" y="52"/>
                </a:cxn>
                <a:cxn ang="0">
                  <a:pos x="122" y="52"/>
                </a:cxn>
                <a:cxn ang="0">
                  <a:pos x="119" y="54"/>
                </a:cxn>
                <a:cxn ang="0">
                  <a:pos x="115" y="64"/>
                </a:cxn>
                <a:cxn ang="0">
                  <a:pos x="117" y="76"/>
                </a:cxn>
                <a:cxn ang="0">
                  <a:pos x="125" y="78"/>
                </a:cxn>
                <a:cxn ang="0">
                  <a:pos x="133" y="92"/>
                </a:cxn>
                <a:cxn ang="0">
                  <a:pos x="152" y="113"/>
                </a:cxn>
                <a:cxn ang="0">
                  <a:pos x="169" y="122"/>
                </a:cxn>
                <a:cxn ang="0">
                  <a:pos x="190" y="129"/>
                </a:cxn>
                <a:cxn ang="0">
                  <a:pos x="198" y="141"/>
                </a:cxn>
                <a:cxn ang="0">
                  <a:pos x="177" y="160"/>
                </a:cxn>
                <a:cxn ang="0">
                  <a:pos x="169" y="181"/>
                </a:cxn>
                <a:cxn ang="0">
                  <a:pos x="157" y="185"/>
                </a:cxn>
                <a:cxn ang="0">
                  <a:pos x="146" y="188"/>
                </a:cxn>
                <a:cxn ang="0">
                  <a:pos x="138" y="195"/>
                </a:cxn>
                <a:cxn ang="0">
                  <a:pos x="131" y="198"/>
                </a:cxn>
                <a:cxn ang="0">
                  <a:pos x="127" y="202"/>
                </a:cxn>
                <a:cxn ang="0">
                  <a:pos x="117" y="204"/>
                </a:cxn>
                <a:cxn ang="0">
                  <a:pos x="112" y="200"/>
                </a:cxn>
                <a:cxn ang="0">
                  <a:pos x="101" y="202"/>
                </a:cxn>
                <a:cxn ang="0">
                  <a:pos x="95" y="211"/>
                </a:cxn>
                <a:cxn ang="0">
                  <a:pos x="79" y="211"/>
                </a:cxn>
                <a:cxn ang="0">
                  <a:pos x="63" y="200"/>
                </a:cxn>
                <a:cxn ang="0">
                  <a:pos x="50" y="195"/>
                </a:cxn>
                <a:cxn ang="0">
                  <a:pos x="38" y="193"/>
                </a:cxn>
                <a:cxn ang="0">
                  <a:pos x="36" y="186"/>
                </a:cxn>
                <a:cxn ang="0">
                  <a:pos x="36" y="181"/>
                </a:cxn>
                <a:cxn ang="0">
                  <a:pos x="28" y="174"/>
                </a:cxn>
                <a:cxn ang="0">
                  <a:pos x="22" y="162"/>
                </a:cxn>
                <a:cxn ang="0">
                  <a:pos x="19" y="150"/>
                </a:cxn>
                <a:cxn ang="0">
                  <a:pos x="12" y="143"/>
                </a:cxn>
                <a:cxn ang="0">
                  <a:pos x="1" y="137"/>
                </a:cxn>
                <a:cxn ang="0">
                  <a:pos x="4" y="123"/>
                </a:cxn>
                <a:cxn ang="0">
                  <a:pos x="17" y="94"/>
                </a:cxn>
                <a:cxn ang="0">
                  <a:pos x="25" y="76"/>
                </a:cxn>
                <a:cxn ang="0">
                  <a:pos x="28" y="64"/>
                </a:cxn>
                <a:cxn ang="0">
                  <a:pos x="36" y="52"/>
                </a:cxn>
              </a:cxnLst>
              <a:rect l="0" t="0" r="r" b="b"/>
              <a:pathLst>
                <a:path w="206" h="212">
                  <a:moveTo>
                    <a:pt x="43" y="10"/>
                  </a:moveTo>
                  <a:lnTo>
                    <a:pt x="43" y="10"/>
                  </a:lnTo>
                  <a:lnTo>
                    <a:pt x="44" y="10"/>
                  </a:lnTo>
                  <a:lnTo>
                    <a:pt x="44" y="10"/>
                  </a:lnTo>
                  <a:lnTo>
                    <a:pt x="44" y="12"/>
                  </a:lnTo>
                  <a:lnTo>
                    <a:pt x="46" y="12"/>
                  </a:lnTo>
                  <a:lnTo>
                    <a:pt x="46" y="12"/>
                  </a:lnTo>
                  <a:lnTo>
                    <a:pt x="47" y="12"/>
                  </a:lnTo>
                  <a:lnTo>
                    <a:pt x="49" y="12"/>
                  </a:lnTo>
                  <a:lnTo>
                    <a:pt x="49" y="10"/>
                  </a:lnTo>
                  <a:lnTo>
                    <a:pt x="50" y="10"/>
                  </a:lnTo>
                  <a:lnTo>
                    <a:pt x="52" y="8"/>
                  </a:lnTo>
                  <a:lnTo>
                    <a:pt x="54" y="8"/>
                  </a:lnTo>
                  <a:lnTo>
                    <a:pt x="54" y="7"/>
                  </a:lnTo>
                  <a:lnTo>
                    <a:pt x="55" y="7"/>
                  </a:lnTo>
                  <a:lnTo>
                    <a:pt x="57" y="7"/>
                  </a:lnTo>
                  <a:lnTo>
                    <a:pt x="57" y="5"/>
                  </a:lnTo>
                  <a:lnTo>
                    <a:pt x="60" y="0"/>
                  </a:lnTo>
                  <a:lnTo>
                    <a:pt x="60" y="0"/>
                  </a:lnTo>
                  <a:lnTo>
                    <a:pt x="60" y="1"/>
                  </a:lnTo>
                  <a:lnTo>
                    <a:pt x="62" y="1"/>
                  </a:lnTo>
                  <a:lnTo>
                    <a:pt x="63" y="1"/>
                  </a:lnTo>
                  <a:lnTo>
                    <a:pt x="63" y="3"/>
                  </a:lnTo>
                  <a:lnTo>
                    <a:pt x="65" y="5"/>
                  </a:lnTo>
                  <a:lnTo>
                    <a:pt x="66" y="5"/>
                  </a:lnTo>
                  <a:lnTo>
                    <a:pt x="66" y="5"/>
                  </a:lnTo>
                  <a:lnTo>
                    <a:pt x="68" y="7"/>
                  </a:lnTo>
                  <a:lnTo>
                    <a:pt x="69" y="7"/>
                  </a:lnTo>
                  <a:lnTo>
                    <a:pt x="71" y="7"/>
                  </a:lnTo>
                  <a:lnTo>
                    <a:pt x="74" y="8"/>
                  </a:lnTo>
                  <a:lnTo>
                    <a:pt x="76" y="10"/>
                  </a:lnTo>
                  <a:lnTo>
                    <a:pt x="77" y="10"/>
                  </a:lnTo>
                  <a:lnTo>
                    <a:pt x="79" y="12"/>
                  </a:lnTo>
                  <a:lnTo>
                    <a:pt x="81" y="12"/>
                  </a:lnTo>
                  <a:lnTo>
                    <a:pt x="81" y="12"/>
                  </a:lnTo>
                  <a:lnTo>
                    <a:pt x="82" y="14"/>
                  </a:lnTo>
                  <a:lnTo>
                    <a:pt x="84" y="15"/>
                  </a:lnTo>
                  <a:lnTo>
                    <a:pt x="87" y="17"/>
                  </a:lnTo>
                  <a:lnTo>
                    <a:pt x="89" y="19"/>
                  </a:lnTo>
                  <a:lnTo>
                    <a:pt x="90" y="19"/>
                  </a:lnTo>
                  <a:lnTo>
                    <a:pt x="92" y="21"/>
                  </a:lnTo>
                  <a:lnTo>
                    <a:pt x="92" y="21"/>
                  </a:lnTo>
                  <a:lnTo>
                    <a:pt x="93" y="21"/>
                  </a:lnTo>
                  <a:lnTo>
                    <a:pt x="93" y="21"/>
                  </a:lnTo>
                  <a:lnTo>
                    <a:pt x="95" y="22"/>
                  </a:lnTo>
                  <a:lnTo>
                    <a:pt x="96" y="24"/>
                  </a:lnTo>
                  <a:lnTo>
                    <a:pt x="96" y="24"/>
                  </a:lnTo>
                  <a:lnTo>
                    <a:pt x="98" y="26"/>
                  </a:lnTo>
                  <a:lnTo>
                    <a:pt x="98" y="26"/>
                  </a:lnTo>
                  <a:lnTo>
                    <a:pt x="100" y="26"/>
                  </a:lnTo>
                  <a:lnTo>
                    <a:pt x="100" y="28"/>
                  </a:lnTo>
                  <a:lnTo>
                    <a:pt x="100" y="28"/>
                  </a:lnTo>
                  <a:lnTo>
                    <a:pt x="101" y="28"/>
                  </a:lnTo>
                  <a:lnTo>
                    <a:pt x="101" y="29"/>
                  </a:lnTo>
                  <a:lnTo>
                    <a:pt x="103" y="29"/>
                  </a:lnTo>
                  <a:lnTo>
                    <a:pt x="103" y="29"/>
                  </a:lnTo>
                  <a:lnTo>
                    <a:pt x="104" y="29"/>
                  </a:lnTo>
                  <a:lnTo>
                    <a:pt x="104" y="29"/>
                  </a:lnTo>
                  <a:lnTo>
                    <a:pt x="104" y="31"/>
                  </a:lnTo>
                  <a:lnTo>
                    <a:pt x="104" y="31"/>
                  </a:lnTo>
                  <a:lnTo>
                    <a:pt x="104" y="31"/>
                  </a:lnTo>
                  <a:lnTo>
                    <a:pt x="104" y="33"/>
                  </a:lnTo>
                  <a:lnTo>
                    <a:pt x="106" y="33"/>
                  </a:lnTo>
                  <a:lnTo>
                    <a:pt x="106" y="33"/>
                  </a:lnTo>
                  <a:lnTo>
                    <a:pt x="106" y="34"/>
                  </a:lnTo>
                  <a:lnTo>
                    <a:pt x="108" y="36"/>
                  </a:lnTo>
                  <a:lnTo>
                    <a:pt x="108" y="36"/>
                  </a:lnTo>
                  <a:lnTo>
                    <a:pt x="108" y="38"/>
                  </a:lnTo>
                  <a:lnTo>
                    <a:pt x="108" y="40"/>
                  </a:lnTo>
                  <a:lnTo>
                    <a:pt x="108" y="40"/>
                  </a:lnTo>
                  <a:lnTo>
                    <a:pt x="108" y="41"/>
                  </a:lnTo>
                  <a:lnTo>
                    <a:pt x="108" y="41"/>
                  </a:lnTo>
                  <a:lnTo>
                    <a:pt x="109" y="41"/>
                  </a:lnTo>
                  <a:lnTo>
                    <a:pt x="109" y="43"/>
                  </a:lnTo>
                  <a:lnTo>
                    <a:pt x="111" y="43"/>
                  </a:lnTo>
                  <a:lnTo>
                    <a:pt x="112" y="45"/>
                  </a:lnTo>
                  <a:lnTo>
                    <a:pt x="114" y="45"/>
                  </a:lnTo>
                  <a:lnTo>
                    <a:pt x="117" y="47"/>
                  </a:lnTo>
                  <a:lnTo>
                    <a:pt x="119" y="48"/>
                  </a:lnTo>
                  <a:lnTo>
                    <a:pt x="120" y="50"/>
                  </a:lnTo>
                  <a:lnTo>
                    <a:pt x="122" y="52"/>
                  </a:lnTo>
                  <a:lnTo>
                    <a:pt x="122" y="52"/>
                  </a:lnTo>
                  <a:lnTo>
                    <a:pt x="122" y="52"/>
                  </a:lnTo>
                  <a:lnTo>
                    <a:pt x="122" y="52"/>
                  </a:lnTo>
                  <a:lnTo>
                    <a:pt x="122" y="52"/>
                  </a:lnTo>
                  <a:lnTo>
                    <a:pt x="122" y="52"/>
                  </a:lnTo>
                  <a:lnTo>
                    <a:pt x="122" y="52"/>
                  </a:lnTo>
                  <a:lnTo>
                    <a:pt x="122" y="52"/>
                  </a:lnTo>
                  <a:lnTo>
                    <a:pt x="122" y="50"/>
                  </a:lnTo>
                  <a:lnTo>
                    <a:pt x="122" y="50"/>
                  </a:lnTo>
                  <a:lnTo>
                    <a:pt x="120" y="52"/>
                  </a:lnTo>
                  <a:lnTo>
                    <a:pt x="119" y="54"/>
                  </a:lnTo>
                  <a:lnTo>
                    <a:pt x="117" y="57"/>
                  </a:lnTo>
                  <a:lnTo>
                    <a:pt x="117" y="59"/>
                  </a:lnTo>
                  <a:lnTo>
                    <a:pt x="115" y="62"/>
                  </a:lnTo>
                  <a:lnTo>
                    <a:pt x="115" y="64"/>
                  </a:lnTo>
                  <a:lnTo>
                    <a:pt x="115" y="68"/>
                  </a:lnTo>
                  <a:lnTo>
                    <a:pt x="115" y="71"/>
                  </a:lnTo>
                  <a:lnTo>
                    <a:pt x="115" y="75"/>
                  </a:lnTo>
                  <a:lnTo>
                    <a:pt x="117" y="76"/>
                  </a:lnTo>
                  <a:lnTo>
                    <a:pt x="119" y="78"/>
                  </a:lnTo>
                  <a:lnTo>
                    <a:pt x="120" y="78"/>
                  </a:lnTo>
                  <a:lnTo>
                    <a:pt x="123" y="78"/>
                  </a:lnTo>
                  <a:lnTo>
                    <a:pt x="125" y="78"/>
                  </a:lnTo>
                  <a:lnTo>
                    <a:pt x="127" y="76"/>
                  </a:lnTo>
                  <a:lnTo>
                    <a:pt x="128" y="76"/>
                  </a:lnTo>
                  <a:lnTo>
                    <a:pt x="130" y="85"/>
                  </a:lnTo>
                  <a:lnTo>
                    <a:pt x="133" y="92"/>
                  </a:lnTo>
                  <a:lnTo>
                    <a:pt x="138" y="99"/>
                  </a:lnTo>
                  <a:lnTo>
                    <a:pt x="142" y="104"/>
                  </a:lnTo>
                  <a:lnTo>
                    <a:pt x="147" y="110"/>
                  </a:lnTo>
                  <a:lnTo>
                    <a:pt x="152" y="113"/>
                  </a:lnTo>
                  <a:lnTo>
                    <a:pt x="155" y="116"/>
                  </a:lnTo>
                  <a:lnTo>
                    <a:pt x="158" y="116"/>
                  </a:lnTo>
                  <a:lnTo>
                    <a:pt x="165" y="120"/>
                  </a:lnTo>
                  <a:lnTo>
                    <a:pt x="169" y="122"/>
                  </a:lnTo>
                  <a:lnTo>
                    <a:pt x="174" y="123"/>
                  </a:lnTo>
                  <a:lnTo>
                    <a:pt x="181" y="125"/>
                  </a:lnTo>
                  <a:lnTo>
                    <a:pt x="185" y="127"/>
                  </a:lnTo>
                  <a:lnTo>
                    <a:pt x="190" y="129"/>
                  </a:lnTo>
                  <a:lnTo>
                    <a:pt x="198" y="130"/>
                  </a:lnTo>
                  <a:lnTo>
                    <a:pt x="206" y="132"/>
                  </a:lnTo>
                  <a:lnTo>
                    <a:pt x="203" y="136"/>
                  </a:lnTo>
                  <a:lnTo>
                    <a:pt x="198" y="141"/>
                  </a:lnTo>
                  <a:lnTo>
                    <a:pt x="193" y="146"/>
                  </a:lnTo>
                  <a:lnTo>
                    <a:pt x="187" y="151"/>
                  </a:lnTo>
                  <a:lnTo>
                    <a:pt x="182" y="155"/>
                  </a:lnTo>
                  <a:lnTo>
                    <a:pt x="177" y="160"/>
                  </a:lnTo>
                  <a:lnTo>
                    <a:pt x="174" y="165"/>
                  </a:lnTo>
                  <a:lnTo>
                    <a:pt x="173" y="169"/>
                  </a:lnTo>
                  <a:lnTo>
                    <a:pt x="171" y="176"/>
                  </a:lnTo>
                  <a:lnTo>
                    <a:pt x="169" y="181"/>
                  </a:lnTo>
                  <a:lnTo>
                    <a:pt x="166" y="183"/>
                  </a:lnTo>
                  <a:lnTo>
                    <a:pt x="163" y="185"/>
                  </a:lnTo>
                  <a:lnTo>
                    <a:pt x="160" y="185"/>
                  </a:lnTo>
                  <a:lnTo>
                    <a:pt x="157" y="185"/>
                  </a:lnTo>
                  <a:lnTo>
                    <a:pt x="152" y="185"/>
                  </a:lnTo>
                  <a:lnTo>
                    <a:pt x="147" y="186"/>
                  </a:lnTo>
                  <a:lnTo>
                    <a:pt x="147" y="186"/>
                  </a:lnTo>
                  <a:lnTo>
                    <a:pt x="146" y="188"/>
                  </a:lnTo>
                  <a:lnTo>
                    <a:pt x="142" y="190"/>
                  </a:lnTo>
                  <a:lnTo>
                    <a:pt x="141" y="192"/>
                  </a:lnTo>
                  <a:lnTo>
                    <a:pt x="139" y="195"/>
                  </a:lnTo>
                  <a:lnTo>
                    <a:pt x="138" y="195"/>
                  </a:lnTo>
                  <a:lnTo>
                    <a:pt x="136" y="197"/>
                  </a:lnTo>
                  <a:lnTo>
                    <a:pt x="136" y="197"/>
                  </a:lnTo>
                  <a:lnTo>
                    <a:pt x="133" y="198"/>
                  </a:lnTo>
                  <a:lnTo>
                    <a:pt x="131" y="198"/>
                  </a:lnTo>
                  <a:lnTo>
                    <a:pt x="130" y="200"/>
                  </a:lnTo>
                  <a:lnTo>
                    <a:pt x="128" y="200"/>
                  </a:lnTo>
                  <a:lnTo>
                    <a:pt x="127" y="202"/>
                  </a:lnTo>
                  <a:lnTo>
                    <a:pt x="127" y="202"/>
                  </a:lnTo>
                  <a:lnTo>
                    <a:pt x="125" y="204"/>
                  </a:lnTo>
                  <a:lnTo>
                    <a:pt x="122" y="205"/>
                  </a:lnTo>
                  <a:lnTo>
                    <a:pt x="120" y="204"/>
                  </a:lnTo>
                  <a:lnTo>
                    <a:pt x="117" y="204"/>
                  </a:lnTo>
                  <a:lnTo>
                    <a:pt x="115" y="204"/>
                  </a:lnTo>
                  <a:lnTo>
                    <a:pt x="115" y="202"/>
                  </a:lnTo>
                  <a:lnTo>
                    <a:pt x="114" y="200"/>
                  </a:lnTo>
                  <a:lnTo>
                    <a:pt x="112" y="200"/>
                  </a:lnTo>
                  <a:lnTo>
                    <a:pt x="111" y="198"/>
                  </a:lnTo>
                  <a:lnTo>
                    <a:pt x="108" y="198"/>
                  </a:lnTo>
                  <a:lnTo>
                    <a:pt x="104" y="200"/>
                  </a:lnTo>
                  <a:lnTo>
                    <a:pt x="101" y="202"/>
                  </a:lnTo>
                  <a:lnTo>
                    <a:pt x="100" y="204"/>
                  </a:lnTo>
                  <a:lnTo>
                    <a:pt x="98" y="205"/>
                  </a:lnTo>
                  <a:lnTo>
                    <a:pt x="96" y="207"/>
                  </a:lnTo>
                  <a:lnTo>
                    <a:pt x="95" y="211"/>
                  </a:lnTo>
                  <a:lnTo>
                    <a:pt x="92" y="211"/>
                  </a:lnTo>
                  <a:lnTo>
                    <a:pt x="89" y="212"/>
                  </a:lnTo>
                  <a:lnTo>
                    <a:pt x="84" y="211"/>
                  </a:lnTo>
                  <a:lnTo>
                    <a:pt x="79" y="211"/>
                  </a:lnTo>
                  <a:lnTo>
                    <a:pt x="74" y="207"/>
                  </a:lnTo>
                  <a:lnTo>
                    <a:pt x="71" y="205"/>
                  </a:lnTo>
                  <a:lnTo>
                    <a:pt x="68" y="202"/>
                  </a:lnTo>
                  <a:lnTo>
                    <a:pt x="63" y="200"/>
                  </a:lnTo>
                  <a:lnTo>
                    <a:pt x="60" y="197"/>
                  </a:lnTo>
                  <a:lnTo>
                    <a:pt x="55" y="195"/>
                  </a:lnTo>
                  <a:lnTo>
                    <a:pt x="52" y="195"/>
                  </a:lnTo>
                  <a:lnTo>
                    <a:pt x="50" y="195"/>
                  </a:lnTo>
                  <a:lnTo>
                    <a:pt x="47" y="195"/>
                  </a:lnTo>
                  <a:lnTo>
                    <a:pt x="44" y="195"/>
                  </a:lnTo>
                  <a:lnTo>
                    <a:pt x="41" y="193"/>
                  </a:lnTo>
                  <a:lnTo>
                    <a:pt x="38" y="193"/>
                  </a:lnTo>
                  <a:lnTo>
                    <a:pt x="36" y="193"/>
                  </a:lnTo>
                  <a:lnTo>
                    <a:pt x="35" y="192"/>
                  </a:lnTo>
                  <a:lnTo>
                    <a:pt x="36" y="188"/>
                  </a:lnTo>
                  <a:lnTo>
                    <a:pt x="36" y="186"/>
                  </a:lnTo>
                  <a:lnTo>
                    <a:pt x="36" y="185"/>
                  </a:lnTo>
                  <a:lnTo>
                    <a:pt x="38" y="185"/>
                  </a:lnTo>
                  <a:lnTo>
                    <a:pt x="36" y="183"/>
                  </a:lnTo>
                  <a:lnTo>
                    <a:pt x="36" y="181"/>
                  </a:lnTo>
                  <a:lnTo>
                    <a:pt x="36" y="179"/>
                  </a:lnTo>
                  <a:lnTo>
                    <a:pt x="35" y="178"/>
                  </a:lnTo>
                  <a:lnTo>
                    <a:pt x="31" y="176"/>
                  </a:lnTo>
                  <a:lnTo>
                    <a:pt x="28" y="174"/>
                  </a:lnTo>
                  <a:lnTo>
                    <a:pt x="27" y="172"/>
                  </a:lnTo>
                  <a:lnTo>
                    <a:pt x="25" y="169"/>
                  </a:lnTo>
                  <a:lnTo>
                    <a:pt x="23" y="165"/>
                  </a:lnTo>
                  <a:lnTo>
                    <a:pt x="22" y="162"/>
                  </a:lnTo>
                  <a:lnTo>
                    <a:pt x="22" y="160"/>
                  </a:lnTo>
                  <a:lnTo>
                    <a:pt x="20" y="157"/>
                  </a:lnTo>
                  <a:lnTo>
                    <a:pt x="20" y="153"/>
                  </a:lnTo>
                  <a:lnTo>
                    <a:pt x="19" y="150"/>
                  </a:lnTo>
                  <a:lnTo>
                    <a:pt x="17" y="148"/>
                  </a:lnTo>
                  <a:lnTo>
                    <a:pt x="16" y="146"/>
                  </a:lnTo>
                  <a:lnTo>
                    <a:pt x="14" y="144"/>
                  </a:lnTo>
                  <a:lnTo>
                    <a:pt x="12" y="143"/>
                  </a:lnTo>
                  <a:lnTo>
                    <a:pt x="11" y="141"/>
                  </a:lnTo>
                  <a:lnTo>
                    <a:pt x="9" y="139"/>
                  </a:lnTo>
                  <a:lnTo>
                    <a:pt x="4" y="139"/>
                  </a:lnTo>
                  <a:lnTo>
                    <a:pt x="1" y="137"/>
                  </a:lnTo>
                  <a:lnTo>
                    <a:pt x="0" y="136"/>
                  </a:lnTo>
                  <a:lnTo>
                    <a:pt x="1" y="130"/>
                  </a:lnTo>
                  <a:lnTo>
                    <a:pt x="3" y="127"/>
                  </a:lnTo>
                  <a:lnTo>
                    <a:pt x="4" y="123"/>
                  </a:lnTo>
                  <a:lnTo>
                    <a:pt x="8" y="122"/>
                  </a:lnTo>
                  <a:lnTo>
                    <a:pt x="12" y="122"/>
                  </a:lnTo>
                  <a:lnTo>
                    <a:pt x="14" y="104"/>
                  </a:lnTo>
                  <a:lnTo>
                    <a:pt x="17" y="94"/>
                  </a:lnTo>
                  <a:lnTo>
                    <a:pt x="19" y="85"/>
                  </a:lnTo>
                  <a:lnTo>
                    <a:pt x="22" y="80"/>
                  </a:lnTo>
                  <a:lnTo>
                    <a:pt x="23" y="78"/>
                  </a:lnTo>
                  <a:lnTo>
                    <a:pt x="25" y="76"/>
                  </a:lnTo>
                  <a:lnTo>
                    <a:pt x="25" y="76"/>
                  </a:lnTo>
                  <a:lnTo>
                    <a:pt x="27" y="76"/>
                  </a:lnTo>
                  <a:lnTo>
                    <a:pt x="27" y="69"/>
                  </a:lnTo>
                  <a:lnTo>
                    <a:pt x="28" y="64"/>
                  </a:lnTo>
                  <a:lnTo>
                    <a:pt x="30" y="61"/>
                  </a:lnTo>
                  <a:lnTo>
                    <a:pt x="31" y="57"/>
                  </a:lnTo>
                  <a:lnTo>
                    <a:pt x="35" y="55"/>
                  </a:lnTo>
                  <a:lnTo>
                    <a:pt x="36" y="52"/>
                  </a:lnTo>
                  <a:lnTo>
                    <a:pt x="39" y="50"/>
                  </a:lnTo>
                  <a:lnTo>
                    <a:pt x="41" y="47"/>
                  </a:lnTo>
                  <a:lnTo>
                    <a:pt x="43" y="1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8" name="Freeform 566"/>
            <p:cNvSpPr>
              <a:spLocks/>
            </p:cNvSpPr>
            <p:nvPr/>
          </p:nvSpPr>
          <p:spPr bwMode="auto">
            <a:xfrm>
              <a:off x="4438837" y="2613781"/>
              <a:ext cx="113718" cy="265036"/>
            </a:xfrm>
            <a:custGeom>
              <a:avLst/>
              <a:gdLst/>
              <a:ahLst/>
              <a:cxnLst>
                <a:cxn ang="0">
                  <a:pos x="29" y="126"/>
                </a:cxn>
                <a:cxn ang="0">
                  <a:pos x="33" y="120"/>
                </a:cxn>
                <a:cxn ang="0">
                  <a:pos x="38" y="113"/>
                </a:cxn>
                <a:cxn ang="0">
                  <a:pos x="40" y="103"/>
                </a:cxn>
                <a:cxn ang="0">
                  <a:pos x="40" y="94"/>
                </a:cxn>
                <a:cxn ang="0">
                  <a:pos x="45" y="94"/>
                </a:cxn>
                <a:cxn ang="0">
                  <a:pos x="49" y="92"/>
                </a:cxn>
                <a:cxn ang="0">
                  <a:pos x="52" y="84"/>
                </a:cxn>
                <a:cxn ang="0">
                  <a:pos x="49" y="75"/>
                </a:cxn>
                <a:cxn ang="0">
                  <a:pos x="46" y="72"/>
                </a:cxn>
                <a:cxn ang="0">
                  <a:pos x="41" y="68"/>
                </a:cxn>
                <a:cxn ang="0">
                  <a:pos x="37" y="65"/>
                </a:cxn>
                <a:cxn ang="0">
                  <a:pos x="33" y="63"/>
                </a:cxn>
                <a:cxn ang="0">
                  <a:pos x="30" y="61"/>
                </a:cxn>
                <a:cxn ang="0">
                  <a:pos x="29" y="59"/>
                </a:cxn>
                <a:cxn ang="0">
                  <a:pos x="27" y="58"/>
                </a:cxn>
                <a:cxn ang="0">
                  <a:pos x="27" y="56"/>
                </a:cxn>
                <a:cxn ang="0">
                  <a:pos x="29" y="51"/>
                </a:cxn>
                <a:cxn ang="0">
                  <a:pos x="33" y="44"/>
                </a:cxn>
                <a:cxn ang="0">
                  <a:pos x="37" y="38"/>
                </a:cxn>
                <a:cxn ang="0">
                  <a:pos x="37" y="35"/>
                </a:cxn>
                <a:cxn ang="0">
                  <a:pos x="33" y="33"/>
                </a:cxn>
                <a:cxn ang="0">
                  <a:pos x="32" y="30"/>
                </a:cxn>
                <a:cxn ang="0">
                  <a:pos x="30" y="26"/>
                </a:cxn>
                <a:cxn ang="0">
                  <a:pos x="30" y="23"/>
                </a:cxn>
                <a:cxn ang="0">
                  <a:pos x="30" y="21"/>
                </a:cxn>
                <a:cxn ang="0">
                  <a:pos x="32" y="19"/>
                </a:cxn>
                <a:cxn ang="0">
                  <a:pos x="32" y="17"/>
                </a:cxn>
                <a:cxn ang="0">
                  <a:pos x="33" y="9"/>
                </a:cxn>
                <a:cxn ang="0">
                  <a:pos x="29" y="7"/>
                </a:cxn>
                <a:cxn ang="0">
                  <a:pos x="24" y="5"/>
                </a:cxn>
                <a:cxn ang="0">
                  <a:pos x="18" y="2"/>
                </a:cxn>
                <a:cxn ang="0">
                  <a:pos x="16" y="0"/>
                </a:cxn>
                <a:cxn ang="0">
                  <a:pos x="14" y="4"/>
                </a:cxn>
                <a:cxn ang="0">
                  <a:pos x="11" y="12"/>
                </a:cxn>
                <a:cxn ang="0">
                  <a:pos x="8" y="26"/>
                </a:cxn>
                <a:cxn ang="0">
                  <a:pos x="8" y="47"/>
                </a:cxn>
                <a:cxn ang="0">
                  <a:pos x="5" y="52"/>
                </a:cxn>
                <a:cxn ang="0">
                  <a:pos x="5" y="58"/>
                </a:cxn>
                <a:cxn ang="0">
                  <a:pos x="3" y="63"/>
                </a:cxn>
                <a:cxn ang="0">
                  <a:pos x="0" y="66"/>
                </a:cxn>
                <a:cxn ang="0">
                  <a:pos x="11" y="80"/>
                </a:cxn>
                <a:cxn ang="0">
                  <a:pos x="19" y="92"/>
                </a:cxn>
                <a:cxn ang="0">
                  <a:pos x="24" y="110"/>
                </a:cxn>
                <a:cxn ang="0">
                  <a:pos x="25" y="129"/>
                </a:cxn>
              </a:cxnLst>
              <a:rect l="0" t="0" r="r" b="b"/>
              <a:pathLst>
                <a:path w="52" h="129">
                  <a:moveTo>
                    <a:pt x="25" y="129"/>
                  </a:moveTo>
                  <a:lnTo>
                    <a:pt x="29" y="126"/>
                  </a:lnTo>
                  <a:lnTo>
                    <a:pt x="30" y="122"/>
                  </a:lnTo>
                  <a:lnTo>
                    <a:pt x="33" y="120"/>
                  </a:lnTo>
                  <a:lnTo>
                    <a:pt x="35" y="117"/>
                  </a:lnTo>
                  <a:lnTo>
                    <a:pt x="38" y="113"/>
                  </a:lnTo>
                  <a:lnTo>
                    <a:pt x="40" y="110"/>
                  </a:lnTo>
                  <a:lnTo>
                    <a:pt x="40" y="103"/>
                  </a:lnTo>
                  <a:lnTo>
                    <a:pt x="40" y="96"/>
                  </a:lnTo>
                  <a:lnTo>
                    <a:pt x="40" y="94"/>
                  </a:lnTo>
                  <a:lnTo>
                    <a:pt x="41" y="94"/>
                  </a:lnTo>
                  <a:lnTo>
                    <a:pt x="45" y="94"/>
                  </a:lnTo>
                  <a:lnTo>
                    <a:pt x="48" y="92"/>
                  </a:lnTo>
                  <a:lnTo>
                    <a:pt x="49" y="92"/>
                  </a:lnTo>
                  <a:lnTo>
                    <a:pt x="51" y="89"/>
                  </a:lnTo>
                  <a:lnTo>
                    <a:pt x="52" y="84"/>
                  </a:lnTo>
                  <a:lnTo>
                    <a:pt x="51" y="75"/>
                  </a:lnTo>
                  <a:lnTo>
                    <a:pt x="49" y="75"/>
                  </a:lnTo>
                  <a:lnTo>
                    <a:pt x="48" y="73"/>
                  </a:lnTo>
                  <a:lnTo>
                    <a:pt x="46" y="72"/>
                  </a:lnTo>
                  <a:lnTo>
                    <a:pt x="43" y="70"/>
                  </a:lnTo>
                  <a:lnTo>
                    <a:pt x="41" y="68"/>
                  </a:lnTo>
                  <a:lnTo>
                    <a:pt x="38" y="66"/>
                  </a:lnTo>
                  <a:lnTo>
                    <a:pt x="37" y="65"/>
                  </a:lnTo>
                  <a:lnTo>
                    <a:pt x="35" y="63"/>
                  </a:lnTo>
                  <a:lnTo>
                    <a:pt x="33" y="63"/>
                  </a:lnTo>
                  <a:lnTo>
                    <a:pt x="32" y="63"/>
                  </a:lnTo>
                  <a:lnTo>
                    <a:pt x="30" y="61"/>
                  </a:lnTo>
                  <a:lnTo>
                    <a:pt x="29" y="61"/>
                  </a:lnTo>
                  <a:lnTo>
                    <a:pt x="29" y="59"/>
                  </a:lnTo>
                  <a:lnTo>
                    <a:pt x="27" y="59"/>
                  </a:lnTo>
                  <a:lnTo>
                    <a:pt x="27" y="58"/>
                  </a:lnTo>
                  <a:lnTo>
                    <a:pt x="25" y="58"/>
                  </a:lnTo>
                  <a:lnTo>
                    <a:pt x="27" y="56"/>
                  </a:lnTo>
                  <a:lnTo>
                    <a:pt x="27" y="54"/>
                  </a:lnTo>
                  <a:lnTo>
                    <a:pt x="29" y="51"/>
                  </a:lnTo>
                  <a:lnTo>
                    <a:pt x="30" y="47"/>
                  </a:lnTo>
                  <a:lnTo>
                    <a:pt x="33" y="44"/>
                  </a:lnTo>
                  <a:lnTo>
                    <a:pt x="35" y="40"/>
                  </a:lnTo>
                  <a:lnTo>
                    <a:pt x="37" y="38"/>
                  </a:lnTo>
                  <a:lnTo>
                    <a:pt x="38" y="37"/>
                  </a:lnTo>
                  <a:lnTo>
                    <a:pt x="37" y="35"/>
                  </a:lnTo>
                  <a:lnTo>
                    <a:pt x="35" y="33"/>
                  </a:lnTo>
                  <a:lnTo>
                    <a:pt x="33" y="33"/>
                  </a:lnTo>
                  <a:lnTo>
                    <a:pt x="32" y="31"/>
                  </a:lnTo>
                  <a:lnTo>
                    <a:pt x="32" y="30"/>
                  </a:lnTo>
                  <a:lnTo>
                    <a:pt x="30" y="28"/>
                  </a:lnTo>
                  <a:lnTo>
                    <a:pt x="30" y="26"/>
                  </a:lnTo>
                  <a:lnTo>
                    <a:pt x="30" y="24"/>
                  </a:lnTo>
                  <a:lnTo>
                    <a:pt x="30" y="23"/>
                  </a:lnTo>
                  <a:lnTo>
                    <a:pt x="30" y="23"/>
                  </a:lnTo>
                  <a:lnTo>
                    <a:pt x="30" y="21"/>
                  </a:lnTo>
                  <a:lnTo>
                    <a:pt x="30" y="21"/>
                  </a:lnTo>
                  <a:lnTo>
                    <a:pt x="32" y="19"/>
                  </a:lnTo>
                  <a:lnTo>
                    <a:pt x="32" y="19"/>
                  </a:lnTo>
                  <a:lnTo>
                    <a:pt x="32" y="17"/>
                  </a:lnTo>
                  <a:lnTo>
                    <a:pt x="33" y="17"/>
                  </a:lnTo>
                  <a:lnTo>
                    <a:pt x="33" y="9"/>
                  </a:lnTo>
                  <a:lnTo>
                    <a:pt x="32" y="9"/>
                  </a:lnTo>
                  <a:lnTo>
                    <a:pt x="29" y="7"/>
                  </a:lnTo>
                  <a:lnTo>
                    <a:pt x="25" y="7"/>
                  </a:lnTo>
                  <a:lnTo>
                    <a:pt x="24" y="5"/>
                  </a:lnTo>
                  <a:lnTo>
                    <a:pt x="21" y="4"/>
                  </a:lnTo>
                  <a:lnTo>
                    <a:pt x="18" y="2"/>
                  </a:lnTo>
                  <a:lnTo>
                    <a:pt x="16" y="0"/>
                  </a:lnTo>
                  <a:lnTo>
                    <a:pt x="16" y="0"/>
                  </a:lnTo>
                  <a:lnTo>
                    <a:pt x="16" y="0"/>
                  </a:lnTo>
                  <a:lnTo>
                    <a:pt x="14" y="4"/>
                  </a:lnTo>
                  <a:lnTo>
                    <a:pt x="13" y="7"/>
                  </a:lnTo>
                  <a:lnTo>
                    <a:pt x="11" y="12"/>
                  </a:lnTo>
                  <a:lnTo>
                    <a:pt x="10" y="19"/>
                  </a:lnTo>
                  <a:lnTo>
                    <a:pt x="8" y="26"/>
                  </a:lnTo>
                  <a:lnTo>
                    <a:pt x="6" y="37"/>
                  </a:lnTo>
                  <a:lnTo>
                    <a:pt x="8" y="47"/>
                  </a:lnTo>
                  <a:lnTo>
                    <a:pt x="6" y="51"/>
                  </a:lnTo>
                  <a:lnTo>
                    <a:pt x="5" y="52"/>
                  </a:lnTo>
                  <a:lnTo>
                    <a:pt x="5" y="56"/>
                  </a:lnTo>
                  <a:lnTo>
                    <a:pt x="5" y="58"/>
                  </a:lnTo>
                  <a:lnTo>
                    <a:pt x="3" y="61"/>
                  </a:lnTo>
                  <a:lnTo>
                    <a:pt x="3" y="63"/>
                  </a:lnTo>
                  <a:lnTo>
                    <a:pt x="2" y="65"/>
                  </a:lnTo>
                  <a:lnTo>
                    <a:pt x="0" y="66"/>
                  </a:lnTo>
                  <a:lnTo>
                    <a:pt x="6" y="73"/>
                  </a:lnTo>
                  <a:lnTo>
                    <a:pt x="11" y="80"/>
                  </a:lnTo>
                  <a:lnTo>
                    <a:pt x="16" y="87"/>
                  </a:lnTo>
                  <a:lnTo>
                    <a:pt x="19" y="92"/>
                  </a:lnTo>
                  <a:lnTo>
                    <a:pt x="21" y="101"/>
                  </a:lnTo>
                  <a:lnTo>
                    <a:pt x="24" y="110"/>
                  </a:lnTo>
                  <a:lnTo>
                    <a:pt x="25" y="119"/>
                  </a:lnTo>
                  <a:lnTo>
                    <a:pt x="25" y="12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79" name="Freeform 567"/>
            <p:cNvSpPr>
              <a:spLocks/>
            </p:cNvSpPr>
            <p:nvPr/>
          </p:nvSpPr>
          <p:spPr bwMode="auto">
            <a:xfrm>
              <a:off x="5108306" y="3977070"/>
              <a:ext cx="331983" cy="382830"/>
            </a:xfrm>
            <a:custGeom>
              <a:avLst/>
              <a:gdLst/>
              <a:ahLst/>
              <a:cxnLst>
                <a:cxn ang="0">
                  <a:pos x="73" y="5"/>
                </a:cxn>
                <a:cxn ang="0">
                  <a:pos x="91" y="17"/>
                </a:cxn>
                <a:cxn ang="0">
                  <a:pos x="107" y="29"/>
                </a:cxn>
                <a:cxn ang="0">
                  <a:pos x="115" y="42"/>
                </a:cxn>
                <a:cxn ang="0">
                  <a:pos x="122" y="52"/>
                </a:cxn>
                <a:cxn ang="0">
                  <a:pos x="134" y="56"/>
                </a:cxn>
                <a:cxn ang="0">
                  <a:pos x="135" y="59"/>
                </a:cxn>
                <a:cxn ang="0">
                  <a:pos x="137" y="61"/>
                </a:cxn>
                <a:cxn ang="0">
                  <a:pos x="137" y="64"/>
                </a:cxn>
                <a:cxn ang="0">
                  <a:pos x="132" y="73"/>
                </a:cxn>
                <a:cxn ang="0">
                  <a:pos x="129" y="78"/>
                </a:cxn>
                <a:cxn ang="0">
                  <a:pos x="129" y="83"/>
                </a:cxn>
                <a:cxn ang="0">
                  <a:pos x="132" y="87"/>
                </a:cxn>
                <a:cxn ang="0">
                  <a:pos x="135" y="92"/>
                </a:cxn>
                <a:cxn ang="0">
                  <a:pos x="135" y="125"/>
                </a:cxn>
                <a:cxn ang="0">
                  <a:pos x="135" y="131"/>
                </a:cxn>
                <a:cxn ang="0">
                  <a:pos x="137" y="134"/>
                </a:cxn>
                <a:cxn ang="0">
                  <a:pos x="137" y="139"/>
                </a:cxn>
                <a:cxn ang="0">
                  <a:pos x="137" y="143"/>
                </a:cxn>
                <a:cxn ang="0">
                  <a:pos x="137" y="148"/>
                </a:cxn>
                <a:cxn ang="0">
                  <a:pos x="140" y="155"/>
                </a:cxn>
                <a:cxn ang="0">
                  <a:pos x="148" y="162"/>
                </a:cxn>
                <a:cxn ang="0">
                  <a:pos x="146" y="171"/>
                </a:cxn>
                <a:cxn ang="0">
                  <a:pos x="126" y="181"/>
                </a:cxn>
                <a:cxn ang="0">
                  <a:pos x="111" y="186"/>
                </a:cxn>
                <a:cxn ang="0">
                  <a:pos x="107" y="185"/>
                </a:cxn>
                <a:cxn ang="0">
                  <a:pos x="99" y="183"/>
                </a:cxn>
                <a:cxn ang="0">
                  <a:pos x="92" y="183"/>
                </a:cxn>
                <a:cxn ang="0">
                  <a:pos x="84" y="185"/>
                </a:cxn>
                <a:cxn ang="0">
                  <a:pos x="76" y="185"/>
                </a:cxn>
                <a:cxn ang="0">
                  <a:pos x="73" y="176"/>
                </a:cxn>
                <a:cxn ang="0">
                  <a:pos x="72" y="162"/>
                </a:cxn>
                <a:cxn ang="0">
                  <a:pos x="69" y="153"/>
                </a:cxn>
                <a:cxn ang="0">
                  <a:pos x="64" y="151"/>
                </a:cxn>
                <a:cxn ang="0">
                  <a:pos x="57" y="150"/>
                </a:cxn>
                <a:cxn ang="0">
                  <a:pos x="50" y="148"/>
                </a:cxn>
                <a:cxn ang="0">
                  <a:pos x="34" y="141"/>
                </a:cxn>
                <a:cxn ang="0">
                  <a:pos x="18" y="132"/>
                </a:cxn>
                <a:cxn ang="0">
                  <a:pos x="16" y="129"/>
                </a:cxn>
                <a:cxn ang="0">
                  <a:pos x="16" y="125"/>
                </a:cxn>
                <a:cxn ang="0">
                  <a:pos x="16" y="122"/>
                </a:cxn>
                <a:cxn ang="0">
                  <a:pos x="15" y="113"/>
                </a:cxn>
                <a:cxn ang="0">
                  <a:pos x="13" y="106"/>
                </a:cxn>
                <a:cxn ang="0">
                  <a:pos x="8" y="103"/>
                </a:cxn>
                <a:cxn ang="0">
                  <a:pos x="2" y="90"/>
                </a:cxn>
                <a:cxn ang="0">
                  <a:pos x="2" y="76"/>
                </a:cxn>
                <a:cxn ang="0">
                  <a:pos x="0" y="71"/>
                </a:cxn>
                <a:cxn ang="0">
                  <a:pos x="0" y="68"/>
                </a:cxn>
                <a:cxn ang="0">
                  <a:pos x="0" y="64"/>
                </a:cxn>
                <a:cxn ang="0">
                  <a:pos x="7" y="59"/>
                </a:cxn>
                <a:cxn ang="0">
                  <a:pos x="15" y="54"/>
                </a:cxn>
                <a:cxn ang="0">
                  <a:pos x="18" y="28"/>
                </a:cxn>
                <a:cxn ang="0">
                  <a:pos x="21" y="19"/>
                </a:cxn>
                <a:cxn ang="0">
                  <a:pos x="21" y="7"/>
                </a:cxn>
              </a:cxnLst>
              <a:rect l="0" t="0" r="r" b="b"/>
              <a:pathLst>
                <a:path w="153" h="186">
                  <a:moveTo>
                    <a:pt x="19" y="0"/>
                  </a:moveTo>
                  <a:lnTo>
                    <a:pt x="65" y="0"/>
                  </a:lnTo>
                  <a:lnTo>
                    <a:pt x="73" y="5"/>
                  </a:lnTo>
                  <a:lnTo>
                    <a:pt x="80" y="8"/>
                  </a:lnTo>
                  <a:lnTo>
                    <a:pt x="86" y="12"/>
                  </a:lnTo>
                  <a:lnTo>
                    <a:pt x="91" y="17"/>
                  </a:lnTo>
                  <a:lnTo>
                    <a:pt x="97" y="21"/>
                  </a:lnTo>
                  <a:lnTo>
                    <a:pt x="102" y="26"/>
                  </a:lnTo>
                  <a:lnTo>
                    <a:pt x="107" y="29"/>
                  </a:lnTo>
                  <a:lnTo>
                    <a:pt x="113" y="35"/>
                  </a:lnTo>
                  <a:lnTo>
                    <a:pt x="113" y="38"/>
                  </a:lnTo>
                  <a:lnTo>
                    <a:pt x="115" y="42"/>
                  </a:lnTo>
                  <a:lnTo>
                    <a:pt x="116" y="47"/>
                  </a:lnTo>
                  <a:lnTo>
                    <a:pt x="119" y="49"/>
                  </a:lnTo>
                  <a:lnTo>
                    <a:pt x="122" y="52"/>
                  </a:lnTo>
                  <a:lnTo>
                    <a:pt x="126" y="54"/>
                  </a:lnTo>
                  <a:lnTo>
                    <a:pt x="129" y="56"/>
                  </a:lnTo>
                  <a:lnTo>
                    <a:pt x="134" y="56"/>
                  </a:lnTo>
                  <a:lnTo>
                    <a:pt x="134" y="57"/>
                  </a:lnTo>
                  <a:lnTo>
                    <a:pt x="135" y="57"/>
                  </a:lnTo>
                  <a:lnTo>
                    <a:pt x="135" y="59"/>
                  </a:lnTo>
                  <a:lnTo>
                    <a:pt x="135" y="59"/>
                  </a:lnTo>
                  <a:lnTo>
                    <a:pt x="137" y="59"/>
                  </a:lnTo>
                  <a:lnTo>
                    <a:pt x="137" y="61"/>
                  </a:lnTo>
                  <a:lnTo>
                    <a:pt x="138" y="61"/>
                  </a:lnTo>
                  <a:lnTo>
                    <a:pt x="138" y="63"/>
                  </a:lnTo>
                  <a:lnTo>
                    <a:pt x="137" y="64"/>
                  </a:lnTo>
                  <a:lnTo>
                    <a:pt x="137" y="68"/>
                  </a:lnTo>
                  <a:lnTo>
                    <a:pt x="134" y="69"/>
                  </a:lnTo>
                  <a:lnTo>
                    <a:pt x="132" y="73"/>
                  </a:lnTo>
                  <a:lnTo>
                    <a:pt x="130" y="75"/>
                  </a:lnTo>
                  <a:lnTo>
                    <a:pt x="129" y="76"/>
                  </a:lnTo>
                  <a:lnTo>
                    <a:pt x="129" y="78"/>
                  </a:lnTo>
                  <a:lnTo>
                    <a:pt x="129" y="80"/>
                  </a:lnTo>
                  <a:lnTo>
                    <a:pt x="129" y="82"/>
                  </a:lnTo>
                  <a:lnTo>
                    <a:pt x="129" y="83"/>
                  </a:lnTo>
                  <a:lnTo>
                    <a:pt x="130" y="83"/>
                  </a:lnTo>
                  <a:lnTo>
                    <a:pt x="130" y="85"/>
                  </a:lnTo>
                  <a:lnTo>
                    <a:pt x="132" y="87"/>
                  </a:lnTo>
                  <a:lnTo>
                    <a:pt x="134" y="89"/>
                  </a:lnTo>
                  <a:lnTo>
                    <a:pt x="134" y="90"/>
                  </a:lnTo>
                  <a:lnTo>
                    <a:pt x="135" y="92"/>
                  </a:lnTo>
                  <a:lnTo>
                    <a:pt x="135" y="124"/>
                  </a:lnTo>
                  <a:lnTo>
                    <a:pt x="135" y="125"/>
                  </a:lnTo>
                  <a:lnTo>
                    <a:pt x="135" y="125"/>
                  </a:lnTo>
                  <a:lnTo>
                    <a:pt x="135" y="127"/>
                  </a:lnTo>
                  <a:lnTo>
                    <a:pt x="135" y="129"/>
                  </a:lnTo>
                  <a:lnTo>
                    <a:pt x="135" y="131"/>
                  </a:lnTo>
                  <a:lnTo>
                    <a:pt x="137" y="132"/>
                  </a:lnTo>
                  <a:lnTo>
                    <a:pt x="137" y="132"/>
                  </a:lnTo>
                  <a:lnTo>
                    <a:pt x="137" y="134"/>
                  </a:lnTo>
                  <a:lnTo>
                    <a:pt x="137" y="138"/>
                  </a:lnTo>
                  <a:lnTo>
                    <a:pt x="137" y="139"/>
                  </a:lnTo>
                  <a:lnTo>
                    <a:pt x="137" y="139"/>
                  </a:lnTo>
                  <a:lnTo>
                    <a:pt x="137" y="141"/>
                  </a:lnTo>
                  <a:lnTo>
                    <a:pt x="137" y="141"/>
                  </a:lnTo>
                  <a:lnTo>
                    <a:pt x="137" y="143"/>
                  </a:lnTo>
                  <a:lnTo>
                    <a:pt x="137" y="145"/>
                  </a:lnTo>
                  <a:lnTo>
                    <a:pt x="137" y="146"/>
                  </a:lnTo>
                  <a:lnTo>
                    <a:pt x="137" y="148"/>
                  </a:lnTo>
                  <a:lnTo>
                    <a:pt x="137" y="150"/>
                  </a:lnTo>
                  <a:lnTo>
                    <a:pt x="138" y="151"/>
                  </a:lnTo>
                  <a:lnTo>
                    <a:pt x="140" y="155"/>
                  </a:lnTo>
                  <a:lnTo>
                    <a:pt x="142" y="157"/>
                  </a:lnTo>
                  <a:lnTo>
                    <a:pt x="145" y="160"/>
                  </a:lnTo>
                  <a:lnTo>
                    <a:pt x="148" y="162"/>
                  </a:lnTo>
                  <a:lnTo>
                    <a:pt x="153" y="165"/>
                  </a:lnTo>
                  <a:lnTo>
                    <a:pt x="149" y="167"/>
                  </a:lnTo>
                  <a:lnTo>
                    <a:pt x="146" y="171"/>
                  </a:lnTo>
                  <a:lnTo>
                    <a:pt x="140" y="174"/>
                  </a:lnTo>
                  <a:lnTo>
                    <a:pt x="134" y="178"/>
                  </a:lnTo>
                  <a:lnTo>
                    <a:pt x="126" y="181"/>
                  </a:lnTo>
                  <a:lnTo>
                    <a:pt x="119" y="185"/>
                  </a:lnTo>
                  <a:lnTo>
                    <a:pt x="115" y="186"/>
                  </a:lnTo>
                  <a:lnTo>
                    <a:pt x="111" y="186"/>
                  </a:lnTo>
                  <a:lnTo>
                    <a:pt x="110" y="186"/>
                  </a:lnTo>
                  <a:lnTo>
                    <a:pt x="108" y="186"/>
                  </a:lnTo>
                  <a:lnTo>
                    <a:pt x="107" y="185"/>
                  </a:lnTo>
                  <a:lnTo>
                    <a:pt x="103" y="185"/>
                  </a:lnTo>
                  <a:lnTo>
                    <a:pt x="102" y="185"/>
                  </a:lnTo>
                  <a:lnTo>
                    <a:pt x="99" y="183"/>
                  </a:lnTo>
                  <a:lnTo>
                    <a:pt x="97" y="183"/>
                  </a:lnTo>
                  <a:lnTo>
                    <a:pt x="96" y="183"/>
                  </a:lnTo>
                  <a:lnTo>
                    <a:pt x="92" y="183"/>
                  </a:lnTo>
                  <a:lnTo>
                    <a:pt x="91" y="183"/>
                  </a:lnTo>
                  <a:lnTo>
                    <a:pt x="88" y="185"/>
                  </a:lnTo>
                  <a:lnTo>
                    <a:pt x="84" y="185"/>
                  </a:lnTo>
                  <a:lnTo>
                    <a:pt x="83" y="185"/>
                  </a:lnTo>
                  <a:lnTo>
                    <a:pt x="80" y="185"/>
                  </a:lnTo>
                  <a:lnTo>
                    <a:pt x="76" y="185"/>
                  </a:lnTo>
                  <a:lnTo>
                    <a:pt x="73" y="183"/>
                  </a:lnTo>
                  <a:lnTo>
                    <a:pt x="73" y="181"/>
                  </a:lnTo>
                  <a:lnTo>
                    <a:pt x="73" y="176"/>
                  </a:lnTo>
                  <a:lnTo>
                    <a:pt x="73" y="172"/>
                  </a:lnTo>
                  <a:lnTo>
                    <a:pt x="72" y="167"/>
                  </a:lnTo>
                  <a:lnTo>
                    <a:pt x="72" y="162"/>
                  </a:lnTo>
                  <a:lnTo>
                    <a:pt x="72" y="157"/>
                  </a:lnTo>
                  <a:lnTo>
                    <a:pt x="70" y="155"/>
                  </a:lnTo>
                  <a:lnTo>
                    <a:pt x="69" y="153"/>
                  </a:lnTo>
                  <a:lnTo>
                    <a:pt x="67" y="151"/>
                  </a:lnTo>
                  <a:lnTo>
                    <a:pt x="65" y="151"/>
                  </a:lnTo>
                  <a:lnTo>
                    <a:pt x="64" y="151"/>
                  </a:lnTo>
                  <a:lnTo>
                    <a:pt x="62" y="150"/>
                  </a:lnTo>
                  <a:lnTo>
                    <a:pt x="59" y="150"/>
                  </a:lnTo>
                  <a:lnTo>
                    <a:pt x="57" y="150"/>
                  </a:lnTo>
                  <a:lnTo>
                    <a:pt x="54" y="150"/>
                  </a:lnTo>
                  <a:lnTo>
                    <a:pt x="51" y="150"/>
                  </a:lnTo>
                  <a:lnTo>
                    <a:pt x="50" y="148"/>
                  </a:lnTo>
                  <a:lnTo>
                    <a:pt x="45" y="146"/>
                  </a:lnTo>
                  <a:lnTo>
                    <a:pt x="40" y="145"/>
                  </a:lnTo>
                  <a:lnTo>
                    <a:pt x="34" y="141"/>
                  </a:lnTo>
                  <a:lnTo>
                    <a:pt x="27" y="138"/>
                  </a:lnTo>
                  <a:lnTo>
                    <a:pt x="23" y="136"/>
                  </a:lnTo>
                  <a:lnTo>
                    <a:pt x="18" y="132"/>
                  </a:lnTo>
                  <a:lnTo>
                    <a:pt x="16" y="131"/>
                  </a:lnTo>
                  <a:lnTo>
                    <a:pt x="16" y="131"/>
                  </a:lnTo>
                  <a:lnTo>
                    <a:pt x="16" y="129"/>
                  </a:lnTo>
                  <a:lnTo>
                    <a:pt x="16" y="127"/>
                  </a:lnTo>
                  <a:lnTo>
                    <a:pt x="16" y="125"/>
                  </a:lnTo>
                  <a:lnTo>
                    <a:pt x="16" y="125"/>
                  </a:lnTo>
                  <a:lnTo>
                    <a:pt x="16" y="124"/>
                  </a:lnTo>
                  <a:lnTo>
                    <a:pt x="16" y="122"/>
                  </a:lnTo>
                  <a:lnTo>
                    <a:pt x="16" y="122"/>
                  </a:lnTo>
                  <a:lnTo>
                    <a:pt x="16" y="118"/>
                  </a:lnTo>
                  <a:lnTo>
                    <a:pt x="16" y="115"/>
                  </a:lnTo>
                  <a:lnTo>
                    <a:pt x="15" y="113"/>
                  </a:lnTo>
                  <a:lnTo>
                    <a:pt x="15" y="111"/>
                  </a:lnTo>
                  <a:lnTo>
                    <a:pt x="13" y="108"/>
                  </a:lnTo>
                  <a:lnTo>
                    <a:pt x="13" y="106"/>
                  </a:lnTo>
                  <a:lnTo>
                    <a:pt x="11" y="104"/>
                  </a:lnTo>
                  <a:lnTo>
                    <a:pt x="11" y="103"/>
                  </a:lnTo>
                  <a:lnTo>
                    <a:pt x="8" y="103"/>
                  </a:lnTo>
                  <a:lnTo>
                    <a:pt x="5" y="99"/>
                  </a:lnTo>
                  <a:lnTo>
                    <a:pt x="4" y="96"/>
                  </a:lnTo>
                  <a:lnTo>
                    <a:pt x="2" y="90"/>
                  </a:lnTo>
                  <a:lnTo>
                    <a:pt x="2" y="85"/>
                  </a:lnTo>
                  <a:lnTo>
                    <a:pt x="2" y="80"/>
                  </a:lnTo>
                  <a:lnTo>
                    <a:pt x="2" y="76"/>
                  </a:lnTo>
                  <a:lnTo>
                    <a:pt x="2" y="73"/>
                  </a:lnTo>
                  <a:lnTo>
                    <a:pt x="2" y="73"/>
                  </a:lnTo>
                  <a:lnTo>
                    <a:pt x="0" y="71"/>
                  </a:lnTo>
                  <a:lnTo>
                    <a:pt x="0" y="69"/>
                  </a:lnTo>
                  <a:lnTo>
                    <a:pt x="0" y="69"/>
                  </a:lnTo>
                  <a:lnTo>
                    <a:pt x="0" y="68"/>
                  </a:lnTo>
                  <a:lnTo>
                    <a:pt x="0" y="66"/>
                  </a:lnTo>
                  <a:lnTo>
                    <a:pt x="0" y="66"/>
                  </a:lnTo>
                  <a:lnTo>
                    <a:pt x="0" y="64"/>
                  </a:lnTo>
                  <a:lnTo>
                    <a:pt x="2" y="63"/>
                  </a:lnTo>
                  <a:lnTo>
                    <a:pt x="5" y="61"/>
                  </a:lnTo>
                  <a:lnTo>
                    <a:pt x="7" y="59"/>
                  </a:lnTo>
                  <a:lnTo>
                    <a:pt x="10" y="57"/>
                  </a:lnTo>
                  <a:lnTo>
                    <a:pt x="11" y="56"/>
                  </a:lnTo>
                  <a:lnTo>
                    <a:pt x="15" y="54"/>
                  </a:lnTo>
                  <a:lnTo>
                    <a:pt x="16" y="52"/>
                  </a:lnTo>
                  <a:lnTo>
                    <a:pt x="18" y="50"/>
                  </a:lnTo>
                  <a:lnTo>
                    <a:pt x="18" y="28"/>
                  </a:lnTo>
                  <a:lnTo>
                    <a:pt x="19" y="26"/>
                  </a:lnTo>
                  <a:lnTo>
                    <a:pt x="19" y="22"/>
                  </a:lnTo>
                  <a:lnTo>
                    <a:pt x="21" y="19"/>
                  </a:lnTo>
                  <a:lnTo>
                    <a:pt x="21" y="14"/>
                  </a:lnTo>
                  <a:lnTo>
                    <a:pt x="21" y="10"/>
                  </a:lnTo>
                  <a:lnTo>
                    <a:pt x="21" y="7"/>
                  </a:lnTo>
                  <a:lnTo>
                    <a:pt x="21" y="3"/>
                  </a:lnTo>
                  <a:lnTo>
                    <a:pt x="19"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0" name="Freeform 568"/>
            <p:cNvSpPr>
              <a:spLocks/>
            </p:cNvSpPr>
            <p:nvPr/>
          </p:nvSpPr>
          <p:spPr bwMode="auto">
            <a:xfrm>
              <a:off x="3708840" y="3502431"/>
              <a:ext cx="95376" cy="64094"/>
            </a:xfrm>
            <a:custGeom>
              <a:avLst/>
              <a:gdLst/>
              <a:ahLst/>
              <a:cxnLst>
                <a:cxn ang="0">
                  <a:pos x="44" y="1"/>
                </a:cxn>
                <a:cxn ang="0">
                  <a:pos x="43" y="7"/>
                </a:cxn>
                <a:cxn ang="0">
                  <a:pos x="40" y="10"/>
                </a:cxn>
                <a:cxn ang="0">
                  <a:pos x="38" y="14"/>
                </a:cxn>
                <a:cxn ang="0">
                  <a:pos x="35" y="19"/>
                </a:cxn>
                <a:cxn ang="0">
                  <a:pos x="32" y="22"/>
                </a:cxn>
                <a:cxn ang="0">
                  <a:pos x="28" y="26"/>
                </a:cxn>
                <a:cxn ang="0">
                  <a:pos x="24" y="29"/>
                </a:cxn>
                <a:cxn ang="0">
                  <a:pos x="20" y="31"/>
                </a:cxn>
                <a:cxn ang="0">
                  <a:pos x="19" y="29"/>
                </a:cxn>
                <a:cxn ang="0">
                  <a:pos x="19" y="28"/>
                </a:cxn>
                <a:cxn ang="0">
                  <a:pos x="17" y="26"/>
                </a:cxn>
                <a:cxn ang="0">
                  <a:pos x="17" y="24"/>
                </a:cxn>
                <a:cxn ang="0">
                  <a:pos x="17" y="22"/>
                </a:cxn>
                <a:cxn ang="0">
                  <a:pos x="16" y="21"/>
                </a:cxn>
                <a:cxn ang="0">
                  <a:pos x="16" y="19"/>
                </a:cxn>
                <a:cxn ang="0">
                  <a:pos x="14" y="17"/>
                </a:cxn>
                <a:cxn ang="0">
                  <a:pos x="11" y="12"/>
                </a:cxn>
                <a:cxn ang="0">
                  <a:pos x="8" y="10"/>
                </a:cxn>
                <a:cxn ang="0">
                  <a:pos x="6" y="8"/>
                </a:cxn>
                <a:cxn ang="0">
                  <a:pos x="5" y="8"/>
                </a:cxn>
                <a:cxn ang="0">
                  <a:pos x="5" y="7"/>
                </a:cxn>
                <a:cxn ang="0">
                  <a:pos x="3" y="7"/>
                </a:cxn>
                <a:cxn ang="0">
                  <a:pos x="3" y="7"/>
                </a:cxn>
                <a:cxn ang="0">
                  <a:pos x="0" y="5"/>
                </a:cxn>
                <a:cxn ang="0">
                  <a:pos x="6" y="3"/>
                </a:cxn>
                <a:cxn ang="0">
                  <a:pos x="9" y="1"/>
                </a:cxn>
                <a:cxn ang="0">
                  <a:pos x="13" y="0"/>
                </a:cxn>
                <a:cxn ang="0">
                  <a:pos x="17" y="0"/>
                </a:cxn>
                <a:cxn ang="0">
                  <a:pos x="22" y="0"/>
                </a:cxn>
                <a:cxn ang="0">
                  <a:pos x="27" y="0"/>
                </a:cxn>
                <a:cxn ang="0">
                  <a:pos x="32" y="0"/>
                </a:cxn>
                <a:cxn ang="0">
                  <a:pos x="38" y="1"/>
                </a:cxn>
                <a:cxn ang="0">
                  <a:pos x="44" y="1"/>
                </a:cxn>
              </a:cxnLst>
              <a:rect l="0" t="0" r="r" b="b"/>
              <a:pathLst>
                <a:path w="44" h="31">
                  <a:moveTo>
                    <a:pt x="44" y="1"/>
                  </a:moveTo>
                  <a:lnTo>
                    <a:pt x="43" y="7"/>
                  </a:lnTo>
                  <a:lnTo>
                    <a:pt x="40" y="10"/>
                  </a:lnTo>
                  <a:lnTo>
                    <a:pt x="38" y="14"/>
                  </a:lnTo>
                  <a:lnTo>
                    <a:pt x="35" y="19"/>
                  </a:lnTo>
                  <a:lnTo>
                    <a:pt x="32" y="22"/>
                  </a:lnTo>
                  <a:lnTo>
                    <a:pt x="28" y="26"/>
                  </a:lnTo>
                  <a:lnTo>
                    <a:pt x="24" y="29"/>
                  </a:lnTo>
                  <a:lnTo>
                    <a:pt x="20" y="31"/>
                  </a:lnTo>
                  <a:lnTo>
                    <a:pt x="19" y="29"/>
                  </a:lnTo>
                  <a:lnTo>
                    <a:pt x="19" y="28"/>
                  </a:lnTo>
                  <a:lnTo>
                    <a:pt x="17" y="26"/>
                  </a:lnTo>
                  <a:lnTo>
                    <a:pt x="17" y="24"/>
                  </a:lnTo>
                  <a:lnTo>
                    <a:pt x="17" y="22"/>
                  </a:lnTo>
                  <a:lnTo>
                    <a:pt x="16" y="21"/>
                  </a:lnTo>
                  <a:lnTo>
                    <a:pt x="16" y="19"/>
                  </a:lnTo>
                  <a:lnTo>
                    <a:pt x="14" y="17"/>
                  </a:lnTo>
                  <a:lnTo>
                    <a:pt x="11" y="12"/>
                  </a:lnTo>
                  <a:lnTo>
                    <a:pt x="8" y="10"/>
                  </a:lnTo>
                  <a:lnTo>
                    <a:pt x="6" y="8"/>
                  </a:lnTo>
                  <a:lnTo>
                    <a:pt x="5" y="8"/>
                  </a:lnTo>
                  <a:lnTo>
                    <a:pt x="5" y="7"/>
                  </a:lnTo>
                  <a:lnTo>
                    <a:pt x="3" y="7"/>
                  </a:lnTo>
                  <a:lnTo>
                    <a:pt x="3" y="7"/>
                  </a:lnTo>
                  <a:lnTo>
                    <a:pt x="0" y="5"/>
                  </a:lnTo>
                  <a:lnTo>
                    <a:pt x="6" y="3"/>
                  </a:lnTo>
                  <a:lnTo>
                    <a:pt x="9" y="1"/>
                  </a:lnTo>
                  <a:lnTo>
                    <a:pt x="13" y="0"/>
                  </a:lnTo>
                  <a:lnTo>
                    <a:pt x="17" y="0"/>
                  </a:lnTo>
                  <a:lnTo>
                    <a:pt x="22" y="0"/>
                  </a:lnTo>
                  <a:lnTo>
                    <a:pt x="27" y="0"/>
                  </a:lnTo>
                  <a:lnTo>
                    <a:pt x="32" y="0"/>
                  </a:lnTo>
                  <a:lnTo>
                    <a:pt x="38" y="1"/>
                  </a:lnTo>
                  <a:lnTo>
                    <a:pt x="44" y="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1" name="Freeform 569"/>
            <p:cNvSpPr>
              <a:spLocks/>
            </p:cNvSpPr>
            <p:nvPr/>
          </p:nvSpPr>
          <p:spPr bwMode="auto">
            <a:xfrm>
              <a:off x="3809719" y="3597705"/>
              <a:ext cx="91708" cy="116062"/>
            </a:xfrm>
            <a:custGeom>
              <a:avLst/>
              <a:gdLst/>
              <a:ahLst/>
              <a:cxnLst>
                <a:cxn ang="0">
                  <a:pos x="0" y="17"/>
                </a:cxn>
                <a:cxn ang="0">
                  <a:pos x="3" y="15"/>
                </a:cxn>
                <a:cxn ang="0">
                  <a:pos x="6" y="12"/>
                </a:cxn>
                <a:cxn ang="0">
                  <a:pos x="9" y="9"/>
                </a:cxn>
                <a:cxn ang="0">
                  <a:pos x="11" y="5"/>
                </a:cxn>
                <a:cxn ang="0">
                  <a:pos x="14" y="3"/>
                </a:cxn>
                <a:cxn ang="0">
                  <a:pos x="17" y="2"/>
                </a:cxn>
                <a:cxn ang="0">
                  <a:pos x="20" y="0"/>
                </a:cxn>
                <a:cxn ang="0">
                  <a:pos x="25" y="0"/>
                </a:cxn>
                <a:cxn ang="0">
                  <a:pos x="30" y="0"/>
                </a:cxn>
                <a:cxn ang="0">
                  <a:pos x="33" y="2"/>
                </a:cxn>
                <a:cxn ang="0">
                  <a:pos x="36" y="5"/>
                </a:cxn>
                <a:cxn ang="0">
                  <a:pos x="40" y="7"/>
                </a:cxn>
                <a:cxn ang="0">
                  <a:pos x="41" y="10"/>
                </a:cxn>
                <a:cxn ang="0">
                  <a:pos x="41" y="15"/>
                </a:cxn>
                <a:cxn ang="0">
                  <a:pos x="43" y="19"/>
                </a:cxn>
                <a:cxn ang="0">
                  <a:pos x="43" y="24"/>
                </a:cxn>
                <a:cxn ang="0">
                  <a:pos x="41" y="28"/>
                </a:cxn>
                <a:cxn ang="0">
                  <a:pos x="40" y="31"/>
                </a:cxn>
                <a:cxn ang="0">
                  <a:pos x="38" y="35"/>
                </a:cxn>
                <a:cxn ang="0">
                  <a:pos x="36" y="38"/>
                </a:cxn>
                <a:cxn ang="0">
                  <a:pos x="35" y="42"/>
                </a:cxn>
                <a:cxn ang="0">
                  <a:pos x="32" y="45"/>
                </a:cxn>
                <a:cxn ang="0">
                  <a:pos x="28" y="50"/>
                </a:cxn>
                <a:cxn ang="0">
                  <a:pos x="24" y="56"/>
                </a:cxn>
                <a:cxn ang="0">
                  <a:pos x="17" y="50"/>
                </a:cxn>
                <a:cxn ang="0">
                  <a:pos x="13" y="47"/>
                </a:cxn>
                <a:cxn ang="0">
                  <a:pos x="9" y="43"/>
                </a:cxn>
                <a:cxn ang="0">
                  <a:pos x="8" y="38"/>
                </a:cxn>
                <a:cxn ang="0">
                  <a:pos x="6" y="35"/>
                </a:cxn>
                <a:cxn ang="0">
                  <a:pos x="5" y="29"/>
                </a:cxn>
                <a:cxn ang="0">
                  <a:pos x="1" y="24"/>
                </a:cxn>
                <a:cxn ang="0">
                  <a:pos x="0" y="17"/>
                </a:cxn>
              </a:cxnLst>
              <a:rect l="0" t="0" r="r" b="b"/>
              <a:pathLst>
                <a:path w="43" h="56">
                  <a:moveTo>
                    <a:pt x="0" y="17"/>
                  </a:moveTo>
                  <a:lnTo>
                    <a:pt x="3" y="15"/>
                  </a:lnTo>
                  <a:lnTo>
                    <a:pt x="6" y="12"/>
                  </a:lnTo>
                  <a:lnTo>
                    <a:pt x="9" y="9"/>
                  </a:lnTo>
                  <a:lnTo>
                    <a:pt x="11" y="5"/>
                  </a:lnTo>
                  <a:lnTo>
                    <a:pt x="14" y="3"/>
                  </a:lnTo>
                  <a:lnTo>
                    <a:pt x="17" y="2"/>
                  </a:lnTo>
                  <a:lnTo>
                    <a:pt x="20" y="0"/>
                  </a:lnTo>
                  <a:lnTo>
                    <a:pt x="25" y="0"/>
                  </a:lnTo>
                  <a:lnTo>
                    <a:pt x="30" y="0"/>
                  </a:lnTo>
                  <a:lnTo>
                    <a:pt x="33" y="2"/>
                  </a:lnTo>
                  <a:lnTo>
                    <a:pt x="36" y="5"/>
                  </a:lnTo>
                  <a:lnTo>
                    <a:pt x="40" y="7"/>
                  </a:lnTo>
                  <a:lnTo>
                    <a:pt x="41" y="10"/>
                  </a:lnTo>
                  <a:lnTo>
                    <a:pt x="41" y="15"/>
                  </a:lnTo>
                  <a:lnTo>
                    <a:pt x="43" y="19"/>
                  </a:lnTo>
                  <a:lnTo>
                    <a:pt x="43" y="24"/>
                  </a:lnTo>
                  <a:lnTo>
                    <a:pt x="41" y="28"/>
                  </a:lnTo>
                  <a:lnTo>
                    <a:pt x="40" y="31"/>
                  </a:lnTo>
                  <a:lnTo>
                    <a:pt x="38" y="35"/>
                  </a:lnTo>
                  <a:lnTo>
                    <a:pt x="36" y="38"/>
                  </a:lnTo>
                  <a:lnTo>
                    <a:pt x="35" y="42"/>
                  </a:lnTo>
                  <a:lnTo>
                    <a:pt x="32" y="45"/>
                  </a:lnTo>
                  <a:lnTo>
                    <a:pt x="28" y="50"/>
                  </a:lnTo>
                  <a:lnTo>
                    <a:pt x="24" y="56"/>
                  </a:lnTo>
                  <a:lnTo>
                    <a:pt x="17" y="50"/>
                  </a:lnTo>
                  <a:lnTo>
                    <a:pt x="13" y="47"/>
                  </a:lnTo>
                  <a:lnTo>
                    <a:pt x="9" y="43"/>
                  </a:lnTo>
                  <a:lnTo>
                    <a:pt x="8" y="38"/>
                  </a:lnTo>
                  <a:lnTo>
                    <a:pt x="6" y="35"/>
                  </a:lnTo>
                  <a:lnTo>
                    <a:pt x="5" y="29"/>
                  </a:lnTo>
                  <a:lnTo>
                    <a:pt x="1" y="24"/>
                  </a:lnTo>
                  <a:lnTo>
                    <a:pt x="0" y="1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2" name="Freeform 570"/>
            <p:cNvSpPr>
              <a:spLocks/>
            </p:cNvSpPr>
            <p:nvPr/>
          </p:nvSpPr>
          <p:spPr bwMode="auto">
            <a:xfrm>
              <a:off x="4215069" y="3547470"/>
              <a:ext cx="53191" cy="181887"/>
            </a:xfrm>
            <a:custGeom>
              <a:avLst/>
              <a:gdLst/>
              <a:ahLst/>
              <a:cxnLst>
                <a:cxn ang="0">
                  <a:pos x="14" y="6"/>
                </a:cxn>
                <a:cxn ang="0">
                  <a:pos x="14" y="9"/>
                </a:cxn>
                <a:cxn ang="0">
                  <a:pos x="16" y="14"/>
                </a:cxn>
                <a:cxn ang="0">
                  <a:pos x="17" y="18"/>
                </a:cxn>
                <a:cxn ang="0">
                  <a:pos x="19" y="23"/>
                </a:cxn>
                <a:cxn ang="0">
                  <a:pos x="21" y="28"/>
                </a:cxn>
                <a:cxn ang="0">
                  <a:pos x="22" y="34"/>
                </a:cxn>
                <a:cxn ang="0">
                  <a:pos x="24" y="39"/>
                </a:cxn>
                <a:cxn ang="0">
                  <a:pos x="24" y="46"/>
                </a:cxn>
                <a:cxn ang="0">
                  <a:pos x="25" y="88"/>
                </a:cxn>
                <a:cxn ang="0">
                  <a:pos x="25" y="88"/>
                </a:cxn>
                <a:cxn ang="0">
                  <a:pos x="24" y="88"/>
                </a:cxn>
                <a:cxn ang="0">
                  <a:pos x="22" y="88"/>
                </a:cxn>
                <a:cxn ang="0">
                  <a:pos x="21" y="89"/>
                </a:cxn>
                <a:cxn ang="0">
                  <a:pos x="19" y="89"/>
                </a:cxn>
                <a:cxn ang="0">
                  <a:pos x="19" y="89"/>
                </a:cxn>
                <a:cxn ang="0">
                  <a:pos x="17" y="89"/>
                </a:cxn>
                <a:cxn ang="0">
                  <a:pos x="16" y="89"/>
                </a:cxn>
                <a:cxn ang="0">
                  <a:pos x="14" y="88"/>
                </a:cxn>
                <a:cxn ang="0">
                  <a:pos x="14" y="84"/>
                </a:cxn>
                <a:cxn ang="0">
                  <a:pos x="13" y="81"/>
                </a:cxn>
                <a:cxn ang="0">
                  <a:pos x="13" y="79"/>
                </a:cxn>
                <a:cxn ang="0">
                  <a:pos x="11" y="75"/>
                </a:cxn>
                <a:cxn ang="0">
                  <a:pos x="11" y="72"/>
                </a:cxn>
                <a:cxn ang="0">
                  <a:pos x="10" y="68"/>
                </a:cxn>
                <a:cxn ang="0">
                  <a:pos x="10" y="65"/>
                </a:cxn>
                <a:cxn ang="0">
                  <a:pos x="10" y="42"/>
                </a:cxn>
                <a:cxn ang="0">
                  <a:pos x="0" y="4"/>
                </a:cxn>
                <a:cxn ang="0">
                  <a:pos x="2" y="4"/>
                </a:cxn>
                <a:cxn ang="0">
                  <a:pos x="2" y="2"/>
                </a:cxn>
                <a:cxn ang="0">
                  <a:pos x="2" y="2"/>
                </a:cxn>
                <a:cxn ang="0">
                  <a:pos x="3" y="2"/>
                </a:cxn>
                <a:cxn ang="0">
                  <a:pos x="3" y="0"/>
                </a:cxn>
                <a:cxn ang="0">
                  <a:pos x="3" y="0"/>
                </a:cxn>
                <a:cxn ang="0">
                  <a:pos x="5" y="0"/>
                </a:cxn>
                <a:cxn ang="0">
                  <a:pos x="6" y="0"/>
                </a:cxn>
                <a:cxn ang="0">
                  <a:pos x="8" y="0"/>
                </a:cxn>
                <a:cxn ang="0">
                  <a:pos x="10" y="0"/>
                </a:cxn>
                <a:cxn ang="0">
                  <a:pos x="10" y="2"/>
                </a:cxn>
                <a:cxn ang="0">
                  <a:pos x="11" y="4"/>
                </a:cxn>
                <a:cxn ang="0">
                  <a:pos x="11" y="4"/>
                </a:cxn>
                <a:cxn ang="0">
                  <a:pos x="13" y="6"/>
                </a:cxn>
                <a:cxn ang="0">
                  <a:pos x="13" y="6"/>
                </a:cxn>
                <a:cxn ang="0">
                  <a:pos x="14" y="6"/>
                </a:cxn>
              </a:cxnLst>
              <a:rect l="0" t="0" r="r" b="b"/>
              <a:pathLst>
                <a:path w="25" h="89">
                  <a:moveTo>
                    <a:pt x="14" y="6"/>
                  </a:moveTo>
                  <a:lnTo>
                    <a:pt x="14" y="9"/>
                  </a:lnTo>
                  <a:lnTo>
                    <a:pt x="16" y="14"/>
                  </a:lnTo>
                  <a:lnTo>
                    <a:pt x="17" y="18"/>
                  </a:lnTo>
                  <a:lnTo>
                    <a:pt x="19" y="23"/>
                  </a:lnTo>
                  <a:lnTo>
                    <a:pt x="21" y="28"/>
                  </a:lnTo>
                  <a:lnTo>
                    <a:pt x="22" y="34"/>
                  </a:lnTo>
                  <a:lnTo>
                    <a:pt x="24" y="39"/>
                  </a:lnTo>
                  <a:lnTo>
                    <a:pt x="24" y="46"/>
                  </a:lnTo>
                  <a:lnTo>
                    <a:pt x="25" y="88"/>
                  </a:lnTo>
                  <a:lnTo>
                    <a:pt x="25" y="88"/>
                  </a:lnTo>
                  <a:lnTo>
                    <a:pt x="24" y="88"/>
                  </a:lnTo>
                  <a:lnTo>
                    <a:pt x="22" y="88"/>
                  </a:lnTo>
                  <a:lnTo>
                    <a:pt x="21" y="89"/>
                  </a:lnTo>
                  <a:lnTo>
                    <a:pt x="19" y="89"/>
                  </a:lnTo>
                  <a:lnTo>
                    <a:pt x="19" y="89"/>
                  </a:lnTo>
                  <a:lnTo>
                    <a:pt x="17" y="89"/>
                  </a:lnTo>
                  <a:lnTo>
                    <a:pt x="16" y="89"/>
                  </a:lnTo>
                  <a:lnTo>
                    <a:pt x="14" y="88"/>
                  </a:lnTo>
                  <a:lnTo>
                    <a:pt x="14" y="84"/>
                  </a:lnTo>
                  <a:lnTo>
                    <a:pt x="13" y="81"/>
                  </a:lnTo>
                  <a:lnTo>
                    <a:pt x="13" y="79"/>
                  </a:lnTo>
                  <a:lnTo>
                    <a:pt x="11" y="75"/>
                  </a:lnTo>
                  <a:lnTo>
                    <a:pt x="11" y="72"/>
                  </a:lnTo>
                  <a:lnTo>
                    <a:pt x="10" y="68"/>
                  </a:lnTo>
                  <a:lnTo>
                    <a:pt x="10" y="65"/>
                  </a:lnTo>
                  <a:lnTo>
                    <a:pt x="10" y="42"/>
                  </a:lnTo>
                  <a:lnTo>
                    <a:pt x="0" y="4"/>
                  </a:lnTo>
                  <a:lnTo>
                    <a:pt x="2" y="4"/>
                  </a:lnTo>
                  <a:lnTo>
                    <a:pt x="2" y="2"/>
                  </a:lnTo>
                  <a:lnTo>
                    <a:pt x="2" y="2"/>
                  </a:lnTo>
                  <a:lnTo>
                    <a:pt x="3" y="2"/>
                  </a:lnTo>
                  <a:lnTo>
                    <a:pt x="3" y="0"/>
                  </a:lnTo>
                  <a:lnTo>
                    <a:pt x="3" y="0"/>
                  </a:lnTo>
                  <a:lnTo>
                    <a:pt x="5" y="0"/>
                  </a:lnTo>
                  <a:lnTo>
                    <a:pt x="6" y="0"/>
                  </a:lnTo>
                  <a:lnTo>
                    <a:pt x="8" y="0"/>
                  </a:lnTo>
                  <a:lnTo>
                    <a:pt x="10" y="0"/>
                  </a:lnTo>
                  <a:lnTo>
                    <a:pt x="10" y="2"/>
                  </a:lnTo>
                  <a:lnTo>
                    <a:pt x="11" y="4"/>
                  </a:lnTo>
                  <a:lnTo>
                    <a:pt x="11" y="4"/>
                  </a:lnTo>
                  <a:lnTo>
                    <a:pt x="13" y="6"/>
                  </a:lnTo>
                  <a:lnTo>
                    <a:pt x="13" y="6"/>
                  </a:lnTo>
                  <a:lnTo>
                    <a:pt x="14" y="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3" name="Freeform 571"/>
            <p:cNvSpPr>
              <a:spLocks/>
            </p:cNvSpPr>
            <p:nvPr/>
          </p:nvSpPr>
          <p:spPr bwMode="auto">
            <a:xfrm>
              <a:off x="5133984" y="4862256"/>
              <a:ext cx="25678" cy="48503"/>
            </a:xfrm>
            <a:custGeom>
              <a:avLst/>
              <a:gdLst/>
              <a:ahLst/>
              <a:cxnLst>
                <a:cxn ang="0">
                  <a:pos x="2" y="0"/>
                </a:cxn>
                <a:cxn ang="0">
                  <a:pos x="2" y="4"/>
                </a:cxn>
                <a:cxn ang="0">
                  <a:pos x="0" y="7"/>
                </a:cxn>
                <a:cxn ang="0">
                  <a:pos x="0" y="11"/>
                </a:cxn>
                <a:cxn ang="0">
                  <a:pos x="0" y="13"/>
                </a:cxn>
                <a:cxn ang="0">
                  <a:pos x="0" y="14"/>
                </a:cxn>
                <a:cxn ang="0">
                  <a:pos x="0" y="16"/>
                </a:cxn>
                <a:cxn ang="0">
                  <a:pos x="0" y="18"/>
                </a:cxn>
                <a:cxn ang="0">
                  <a:pos x="2" y="21"/>
                </a:cxn>
                <a:cxn ang="0">
                  <a:pos x="12" y="23"/>
                </a:cxn>
                <a:cxn ang="0">
                  <a:pos x="12" y="18"/>
                </a:cxn>
                <a:cxn ang="0">
                  <a:pos x="12" y="16"/>
                </a:cxn>
                <a:cxn ang="0">
                  <a:pos x="12" y="13"/>
                </a:cxn>
                <a:cxn ang="0">
                  <a:pos x="12" y="11"/>
                </a:cxn>
                <a:cxn ang="0">
                  <a:pos x="12" y="9"/>
                </a:cxn>
                <a:cxn ang="0">
                  <a:pos x="12" y="6"/>
                </a:cxn>
                <a:cxn ang="0">
                  <a:pos x="12" y="4"/>
                </a:cxn>
                <a:cxn ang="0">
                  <a:pos x="12" y="0"/>
                </a:cxn>
                <a:cxn ang="0">
                  <a:pos x="10" y="0"/>
                </a:cxn>
                <a:cxn ang="0">
                  <a:pos x="8" y="0"/>
                </a:cxn>
                <a:cxn ang="0">
                  <a:pos x="7" y="0"/>
                </a:cxn>
                <a:cxn ang="0">
                  <a:pos x="5" y="0"/>
                </a:cxn>
                <a:cxn ang="0">
                  <a:pos x="4" y="0"/>
                </a:cxn>
                <a:cxn ang="0">
                  <a:pos x="4" y="0"/>
                </a:cxn>
                <a:cxn ang="0">
                  <a:pos x="2" y="0"/>
                </a:cxn>
                <a:cxn ang="0">
                  <a:pos x="2" y="0"/>
                </a:cxn>
              </a:cxnLst>
              <a:rect l="0" t="0" r="r" b="b"/>
              <a:pathLst>
                <a:path w="12" h="23">
                  <a:moveTo>
                    <a:pt x="2" y="0"/>
                  </a:moveTo>
                  <a:lnTo>
                    <a:pt x="2" y="4"/>
                  </a:lnTo>
                  <a:lnTo>
                    <a:pt x="0" y="7"/>
                  </a:lnTo>
                  <a:lnTo>
                    <a:pt x="0" y="11"/>
                  </a:lnTo>
                  <a:lnTo>
                    <a:pt x="0" y="13"/>
                  </a:lnTo>
                  <a:lnTo>
                    <a:pt x="0" y="14"/>
                  </a:lnTo>
                  <a:lnTo>
                    <a:pt x="0" y="16"/>
                  </a:lnTo>
                  <a:lnTo>
                    <a:pt x="0" y="18"/>
                  </a:lnTo>
                  <a:lnTo>
                    <a:pt x="2" y="21"/>
                  </a:lnTo>
                  <a:lnTo>
                    <a:pt x="12" y="23"/>
                  </a:lnTo>
                  <a:lnTo>
                    <a:pt x="12" y="18"/>
                  </a:lnTo>
                  <a:lnTo>
                    <a:pt x="12" y="16"/>
                  </a:lnTo>
                  <a:lnTo>
                    <a:pt x="12" y="13"/>
                  </a:lnTo>
                  <a:lnTo>
                    <a:pt x="12" y="11"/>
                  </a:lnTo>
                  <a:lnTo>
                    <a:pt x="12" y="9"/>
                  </a:lnTo>
                  <a:lnTo>
                    <a:pt x="12" y="6"/>
                  </a:lnTo>
                  <a:lnTo>
                    <a:pt x="12" y="4"/>
                  </a:lnTo>
                  <a:lnTo>
                    <a:pt x="12" y="0"/>
                  </a:lnTo>
                  <a:lnTo>
                    <a:pt x="10" y="0"/>
                  </a:lnTo>
                  <a:lnTo>
                    <a:pt x="8" y="0"/>
                  </a:lnTo>
                  <a:lnTo>
                    <a:pt x="7" y="0"/>
                  </a:lnTo>
                  <a:lnTo>
                    <a:pt x="5" y="0"/>
                  </a:lnTo>
                  <a:lnTo>
                    <a:pt x="4" y="0"/>
                  </a:lnTo>
                  <a:lnTo>
                    <a:pt x="4" y="0"/>
                  </a:lnTo>
                  <a:lnTo>
                    <a:pt x="2" y="0"/>
                  </a:lnTo>
                  <a:lnTo>
                    <a:pt x="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4" name="Freeform 572"/>
            <p:cNvSpPr>
              <a:spLocks/>
            </p:cNvSpPr>
            <p:nvPr/>
          </p:nvSpPr>
          <p:spPr bwMode="auto">
            <a:xfrm>
              <a:off x="5003758" y="4973121"/>
              <a:ext cx="73366" cy="62361"/>
            </a:xfrm>
            <a:custGeom>
              <a:avLst/>
              <a:gdLst/>
              <a:ahLst/>
              <a:cxnLst>
                <a:cxn ang="0">
                  <a:pos x="2" y="16"/>
                </a:cxn>
                <a:cxn ang="0">
                  <a:pos x="5" y="16"/>
                </a:cxn>
                <a:cxn ang="0">
                  <a:pos x="8" y="14"/>
                </a:cxn>
                <a:cxn ang="0">
                  <a:pos x="10" y="11"/>
                </a:cxn>
                <a:cxn ang="0">
                  <a:pos x="13" y="9"/>
                </a:cxn>
                <a:cxn ang="0">
                  <a:pos x="14" y="6"/>
                </a:cxn>
                <a:cxn ang="0">
                  <a:pos x="18" y="2"/>
                </a:cxn>
                <a:cxn ang="0">
                  <a:pos x="19" y="0"/>
                </a:cxn>
                <a:cxn ang="0">
                  <a:pos x="24" y="0"/>
                </a:cxn>
                <a:cxn ang="0">
                  <a:pos x="26" y="0"/>
                </a:cxn>
                <a:cxn ang="0">
                  <a:pos x="27" y="0"/>
                </a:cxn>
                <a:cxn ang="0">
                  <a:pos x="29" y="2"/>
                </a:cxn>
                <a:cxn ang="0">
                  <a:pos x="30" y="4"/>
                </a:cxn>
                <a:cxn ang="0">
                  <a:pos x="32" y="6"/>
                </a:cxn>
                <a:cxn ang="0">
                  <a:pos x="32" y="7"/>
                </a:cxn>
                <a:cxn ang="0">
                  <a:pos x="34" y="9"/>
                </a:cxn>
                <a:cxn ang="0">
                  <a:pos x="34" y="11"/>
                </a:cxn>
                <a:cxn ang="0">
                  <a:pos x="34" y="13"/>
                </a:cxn>
                <a:cxn ang="0">
                  <a:pos x="30" y="16"/>
                </a:cxn>
                <a:cxn ang="0">
                  <a:pos x="29" y="18"/>
                </a:cxn>
                <a:cxn ang="0">
                  <a:pos x="26" y="21"/>
                </a:cxn>
                <a:cxn ang="0">
                  <a:pos x="22" y="25"/>
                </a:cxn>
                <a:cxn ang="0">
                  <a:pos x="18" y="27"/>
                </a:cxn>
                <a:cxn ang="0">
                  <a:pos x="16" y="28"/>
                </a:cxn>
                <a:cxn ang="0">
                  <a:pos x="13" y="30"/>
                </a:cxn>
                <a:cxn ang="0">
                  <a:pos x="11" y="28"/>
                </a:cxn>
                <a:cxn ang="0">
                  <a:pos x="10" y="28"/>
                </a:cxn>
                <a:cxn ang="0">
                  <a:pos x="8" y="25"/>
                </a:cxn>
                <a:cxn ang="0">
                  <a:pos x="5" y="23"/>
                </a:cxn>
                <a:cxn ang="0">
                  <a:pos x="3" y="21"/>
                </a:cxn>
                <a:cxn ang="0">
                  <a:pos x="2" y="20"/>
                </a:cxn>
                <a:cxn ang="0">
                  <a:pos x="0" y="18"/>
                </a:cxn>
                <a:cxn ang="0">
                  <a:pos x="2" y="16"/>
                </a:cxn>
              </a:cxnLst>
              <a:rect l="0" t="0" r="r" b="b"/>
              <a:pathLst>
                <a:path w="34" h="30">
                  <a:moveTo>
                    <a:pt x="2" y="16"/>
                  </a:moveTo>
                  <a:lnTo>
                    <a:pt x="5" y="16"/>
                  </a:lnTo>
                  <a:lnTo>
                    <a:pt x="8" y="14"/>
                  </a:lnTo>
                  <a:lnTo>
                    <a:pt x="10" y="11"/>
                  </a:lnTo>
                  <a:lnTo>
                    <a:pt x="13" y="9"/>
                  </a:lnTo>
                  <a:lnTo>
                    <a:pt x="14" y="6"/>
                  </a:lnTo>
                  <a:lnTo>
                    <a:pt x="18" y="2"/>
                  </a:lnTo>
                  <a:lnTo>
                    <a:pt x="19" y="0"/>
                  </a:lnTo>
                  <a:lnTo>
                    <a:pt x="24" y="0"/>
                  </a:lnTo>
                  <a:lnTo>
                    <a:pt x="26" y="0"/>
                  </a:lnTo>
                  <a:lnTo>
                    <a:pt x="27" y="0"/>
                  </a:lnTo>
                  <a:lnTo>
                    <a:pt x="29" y="2"/>
                  </a:lnTo>
                  <a:lnTo>
                    <a:pt x="30" y="4"/>
                  </a:lnTo>
                  <a:lnTo>
                    <a:pt x="32" y="6"/>
                  </a:lnTo>
                  <a:lnTo>
                    <a:pt x="32" y="7"/>
                  </a:lnTo>
                  <a:lnTo>
                    <a:pt x="34" y="9"/>
                  </a:lnTo>
                  <a:lnTo>
                    <a:pt x="34" y="11"/>
                  </a:lnTo>
                  <a:lnTo>
                    <a:pt x="34" y="13"/>
                  </a:lnTo>
                  <a:lnTo>
                    <a:pt x="30" y="16"/>
                  </a:lnTo>
                  <a:lnTo>
                    <a:pt x="29" y="18"/>
                  </a:lnTo>
                  <a:lnTo>
                    <a:pt x="26" y="21"/>
                  </a:lnTo>
                  <a:lnTo>
                    <a:pt x="22" y="25"/>
                  </a:lnTo>
                  <a:lnTo>
                    <a:pt x="18" y="27"/>
                  </a:lnTo>
                  <a:lnTo>
                    <a:pt x="16" y="28"/>
                  </a:lnTo>
                  <a:lnTo>
                    <a:pt x="13" y="30"/>
                  </a:lnTo>
                  <a:lnTo>
                    <a:pt x="11" y="28"/>
                  </a:lnTo>
                  <a:lnTo>
                    <a:pt x="10" y="28"/>
                  </a:lnTo>
                  <a:lnTo>
                    <a:pt x="8" y="25"/>
                  </a:lnTo>
                  <a:lnTo>
                    <a:pt x="5" y="23"/>
                  </a:lnTo>
                  <a:lnTo>
                    <a:pt x="3" y="21"/>
                  </a:lnTo>
                  <a:lnTo>
                    <a:pt x="2" y="20"/>
                  </a:lnTo>
                  <a:lnTo>
                    <a:pt x="0" y="18"/>
                  </a:lnTo>
                  <a:lnTo>
                    <a:pt x="2" y="1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5" name="Freeform 573"/>
            <p:cNvSpPr>
              <a:spLocks/>
            </p:cNvSpPr>
            <p:nvPr/>
          </p:nvSpPr>
          <p:spPr bwMode="auto">
            <a:xfrm>
              <a:off x="5212853" y="4285413"/>
              <a:ext cx="91708" cy="268500"/>
            </a:xfrm>
            <a:custGeom>
              <a:avLst/>
              <a:gdLst/>
              <a:ahLst/>
              <a:cxnLst>
                <a:cxn ang="0">
                  <a:pos x="5" y="82"/>
                </a:cxn>
                <a:cxn ang="0">
                  <a:pos x="9" y="85"/>
                </a:cxn>
                <a:cxn ang="0">
                  <a:pos x="16" y="89"/>
                </a:cxn>
                <a:cxn ang="0">
                  <a:pos x="21" y="92"/>
                </a:cxn>
                <a:cxn ang="0">
                  <a:pos x="21" y="99"/>
                </a:cxn>
                <a:cxn ang="0">
                  <a:pos x="19" y="103"/>
                </a:cxn>
                <a:cxn ang="0">
                  <a:pos x="17" y="106"/>
                </a:cxn>
                <a:cxn ang="0">
                  <a:pos x="16" y="111"/>
                </a:cxn>
                <a:cxn ang="0">
                  <a:pos x="16" y="117"/>
                </a:cxn>
                <a:cxn ang="0">
                  <a:pos x="19" y="122"/>
                </a:cxn>
                <a:cxn ang="0">
                  <a:pos x="24" y="127"/>
                </a:cxn>
                <a:cxn ang="0">
                  <a:pos x="28" y="131"/>
                </a:cxn>
                <a:cxn ang="0">
                  <a:pos x="30" y="129"/>
                </a:cxn>
                <a:cxn ang="0">
                  <a:pos x="30" y="125"/>
                </a:cxn>
                <a:cxn ang="0">
                  <a:pos x="30" y="122"/>
                </a:cxn>
                <a:cxn ang="0">
                  <a:pos x="30" y="120"/>
                </a:cxn>
                <a:cxn ang="0">
                  <a:pos x="32" y="118"/>
                </a:cxn>
                <a:cxn ang="0">
                  <a:pos x="36" y="117"/>
                </a:cxn>
                <a:cxn ang="0">
                  <a:pos x="40" y="113"/>
                </a:cxn>
                <a:cxn ang="0">
                  <a:pos x="41" y="106"/>
                </a:cxn>
                <a:cxn ang="0">
                  <a:pos x="41" y="99"/>
                </a:cxn>
                <a:cxn ang="0">
                  <a:pos x="40" y="94"/>
                </a:cxn>
                <a:cxn ang="0">
                  <a:pos x="36" y="87"/>
                </a:cxn>
                <a:cxn ang="0">
                  <a:pos x="35" y="82"/>
                </a:cxn>
                <a:cxn ang="0">
                  <a:pos x="33" y="77"/>
                </a:cxn>
                <a:cxn ang="0">
                  <a:pos x="28" y="71"/>
                </a:cxn>
                <a:cxn ang="0">
                  <a:pos x="24" y="64"/>
                </a:cxn>
                <a:cxn ang="0">
                  <a:pos x="21" y="57"/>
                </a:cxn>
                <a:cxn ang="0">
                  <a:pos x="19" y="54"/>
                </a:cxn>
                <a:cxn ang="0">
                  <a:pos x="21" y="49"/>
                </a:cxn>
                <a:cxn ang="0">
                  <a:pos x="22" y="42"/>
                </a:cxn>
                <a:cxn ang="0">
                  <a:pos x="25" y="36"/>
                </a:cxn>
                <a:cxn ang="0">
                  <a:pos x="25" y="31"/>
                </a:cxn>
                <a:cxn ang="0">
                  <a:pos x="24" y="22"/>
                </a:cxn>
                <a:cxn ang="0">
                  <a:pos x="24" y="12"/>
                </a:cxn>
                <a:cxn ang="0">
                  <a:pos x="22" y="5"/>
                </a:cxn>
                <a:cxn ang="0">
                  <a:pos x="19" y="1"/>
                </a:cxn>
                <a:cxn ang="0">
                  <a:pos x="16" y="1"/>
                </a:cxn>
                <a:cxn ang="0">
                  <a:pos x="11" y="0"/>
                </a:cxn>
                <a:cxn ang="0">
                  <a:pos x="6" y="0"/>
                </a:cxn>
                <a:cxn ang="0">
                  <a:pos x="3" y="0"/>
                </a:cxn>
                <a:cxn ang="0">
                  <a:pos x="5" y="3"/>
                </a:cxn>
                <a:cxn ang="0">
                  <a:pos x="6" y="7"/>
                </a:cxn>
                <a:cxn ang="0">
                  <a:pos x="8" y="8"/>
                </a:cxn>
                <a:cxn ang="0">
                  <a:pos x="9" y="10"/>
                </a:cxn>
                <a:cxn ang="0">
                  <a:pos x="9" y="14"/>
                </a:cxn>
                <a:cxn ang="0">
                  <a:pos x="9" y="15"/>
                </a:cxn>
                <a:cxn ang="0">
                  <a:pos x="9" y="19"/>
                </a:cxn>
                <a:cxn ang="0">
                  <a:pos x="9" y="22"/>
                </a:cxn>
                <a:cxn ang="0">
                  <a:pos x="6" y="26"/>
                </a:cxn>
                <a:cxn ang="0">
                  <a:pos x="5" y="29"/>
                </a:cxn>
                <a:cxn ang="0">
                  <a:pos x="2" y="35"/>
                </a:cxn>
                <a:cxn ang="0">
                  <a:pos x="3" y="80"/>
                </a:cxn>
              </a:cxnLst>
              <a:rect l="0" t="0" r="r" b="b"/>
              <a:pathLst>
                <a:path w="41" h="131">
                  <a:moveTo>
                    <a:pt x="3" y="80"/>
                  </a:moveTo>
                  <a:lnTo>
                    <a:pt x="5" y="82"/>
                  </a:lnTo>
                  <a:lnTo>
                    <a:pt x="6" y="83"/>
                  </a:lnTo>
                  <a:lnTo>
                    <a:pt x="9" y="85"/>
                  </a:lnTo>
                  <a:lnTo>
                    <a:pt x="13" y="87"/>
                  </a:lnTo>
                  <a:lnTo>
                    <a:pt x="16" y="89"/>
                  </a:lnTo>
                  <a:lnTo>
                    <a:pt x="19" y="90"/>
                  </a:lnTo>
                  <a:lnTo>
                    <a:pt x="21" y="92"/>
                  </a:lnTo>
                  <a:lnTo>
                    <a:pt x="21" y="96"/>
                  </a:lnTo>
                  <a:lnTo>
                    <a:pt x="21" y="99"/>
                  </a:lnTo>
                  <a:lnTo>
                    <a:pt x="21" y="101"/>
                  </a:lnTo>
                  <a:lnTo>
                    <a:pt x="19" y="103"/>
                  </a:lnTo>
                  <a:lnTo>
                    <a:pt x="19" y="104"/>
                  </a:lnTo>
                  <a:lnTo>
                    <a:pt x="17" y="106"/>
                  </a:lnTo>
                  <a:lnTo>
                    <a:pt x="17" y="110"/>
                  </a:lnTo>
                  <a:lnTo>
                    <a:pt x="16" y="111"/>
                  </a:lnTo>
                  <a:lnTo>
                    <a:pt x="16" y="113"/>
                  </a:lnTo>
                  <a:lnTo>
                    <a:pt x="16" y="117"/>
                  </a:lnTo>
                  <a:lnTo>
                    <a:pt x="17" y="118"/>
                  </a:lnTo>
                  <a:lnTo>
                    <a:pt x="19" y="122"/>
                  </a:lnTo>
                  <a:lnTo>
                    <a:pt x="22" y="124"/>
                  </a:lnTo>
                  <a:lnTo>
                    <a:pt x="24" y="127"/>
                  </a:lnTo>
                  <a:lnTo>
                    <a:pt x="25" y="129"/>
                  </a:lnTo>
                  <a:lnTo>
                    <a:pt x="28" y="131"/>
                  </a:lnTo>
                  <a:lnTo>
                    <a:pt x="30" y="131"/>
                  </a:lnTo>
                  <a:lnTo>
                    <a:pt x="30" y="129"/>
                  </a:lnTo>
                  <a:lnTo>
                    <a:pt x="30" y="127"/>
                  </a:lnTo>
                  <a:lnTo>
                    <a:pt x="30" y="125"/>
                  </a:lnTo>
                  <a:lnTo>
                    <a:pt x="30" y="124"/>
                  </a:lnTo>
                  <a:lnTo>
                    <a:pt x="30" y="122"/>
                  </a:lnTo>
                  <a:lnTo>
                    <a:pt x="30" y="120"/>
                  </a:lnTo>
                  <a:lnTo>
                    <a:pt x="30" y="120"/>
                  </a:lnTo>
                  <a:lnTo>
                    <a:pt x="30" y="118"/>
                  </a:lnTo>
                  <a:lnTo>
                    <a:pt x="32" y="118"/>
                  </a:lnTo>
                  <a:lnTo>
                    <a:pt x="35" y="117"/>
                  </a:lnTo>
                  <a:lnTo>
                    <a:pt x="36" y="117"/>
                  </a:lnTo>
                  <a:lnTo>
                    <a:pt x="38" y="115"/>
                  </a:lnTo>
                  <a:lnTo>
                    <a:pt x="40" y="113"/>
                  </a:lnTo>
                  <a:lnTo>
                    <a:pt x="41" y="110"/>
                  </a:lnTo>
                  <a:lnTo>
                    <a:pt x="41" y="106"/>
                  </a:lnTo>
                  <a:lnTo>
                    <a:pt x="41" y="103"/>
                  </a:lnTo>
                  <a:lnTo>
                    <a:pt x="41" y="99"/>
                  </a:lnTo>
                  <a:lnTo>
                    <a:pt x="40" y="96"/>
                  </a:lnTo>
                  <a:lnTo>
                    <a:pt x="40" y="94"/>
                  </a:lnTo>
                  <a:lnTo>
                    <a:pt x="38" y="90"/>
                  </a:lnTo>
                  <a:lnTo>
                    <a:pt x="36" y="87"/>
                  </a:lnTo>
                  <a:lnTo>
                    <a:pt x="35" y="85"/>
                  </a:lnTo>
                  <a:lnTo>
                    <a:pt x="35" y="82"/>
                  </a:lnTo>
                  <a:lnTo>
                    <a:pt x="35" y="78"/>
                  </a:lnTo>
                  <a:lnTo>
                    <a:pt x="33" y="77"/>
                  </a:lnTo>
                  <a:lnTo>
                    <a:pt x="32" y="75"/>
                  </a:lnTo>
                  <a:lnTo>
                    <a:pt x="28" y="71"/>
                  </a:lnTo>
                  <a:lnTo>
                    <a:pt x="27" y="68"/>
                  </a:lnTo>
                  <a:lnTo>
                    <a:pt x="24" y="64"/>
                  </a:lnTo>
                  <a:lnTo>
                    <a:pt x="22" y="61"/>
                  </a:lnTo>
                  <a:lnTo>
                    <a:pt x="21" y="57"/>
                  </a:lnTo>
                  <a:lnTo>
                    <a:pt x="19" y="56"/>
                  </a:lnTo>
                  <a:lnTo>
                    <a:pt x="19" y="54"/>
                  </a:lnTo>
                  <a:lnTo>
                    <a:pt x="21" y="50"/>
                  </a:lnTo>
                  <a:lnTo>
                    <a:pt x="21" y="49"/>
                  </a:lnTo>
                  <a:lnTo>
                    <a:pt x="22" y="45"/>
                  </a:lnTo>
                  <a:lnTo>
                    <a:pt x="22" y="42"/>
                  </a:lnTo>
                  <a:lnTo>
                    <a:pt x="24" y="38"/>
                  </a:lnTo>
                  <a:lnTo>
                    <a:pt x="25" y="36"/>
                  </a:lnTo>
                  <a:lnTo>
                    <a:pt x="25" y="35"/>
                  </a:lnTo>
                  <a:lnTo>
                    <a:pt x="25" y="31"/>
                  </a:lnTo>
                  <a:lnTo>
                    <a:pt x="24" y="28"/>
                  </a:lnTo>
                  <a:lnTo>
                    <a:pt x="24" y="22"/>
                  </a:lnTo>
                  <a:lnTo>
                    <a:pt x="24" y="17"/>
                  </a:lnTo>
                  <a:lnTo>
                    <a:pt x="24" y="12"/>
                  </a:lnTo>
                  <a:lnTo>
                    <a:pt x="22" y="7"/>
                  </a:lnTo>
                  <a:lnTo>
                    <a:pt x="22" y="5"/>
                  </a:lnTo>
                  <a:lnTo>
                    <a:pt x="21" y="3"/>
                  </a:lnTo>
                  <a:lnTo>
                    <a:pt x="19" y="1"/>
                  </a:lnTo>
                  <a:lnTo>
                    <a:pt x="17" y="1"/>
                  </a:lnTo>
                  <a:lnTo>
                    <a:pt x="16" y="1"/>
                  </a:lnTo>
                  <a:lnTo>
                    <a:pt x="14" y="0"/>
                  </a:lnTo>
                  <a:lnTo>
                    <a:pt x="11" y="0"/>
                  </a:lnTo>
                  <a:lnTo>
                    <a:pt x="9" y="0"/>
                  </a:lnTo>
                  <a:lnTo>
                    <a:pt x="6" y="0"/>
                  </a:lnTo>
                  <a:lnTo>
                    <a:pt x="3" y="0"/>
                  </a:lnTo>
                  <a:lnTo>
                    <a:pt x="3" y="0"/>
                  </a:lnTo>
                  <a:lnTo>
                    <a:pt x="3" y="1"/>
                  </a:lnTo>
                  <a:lnTo>
                    <a:pt x="5" y="3"/>
                  </a:lnTo>
                  <a:lnTo>
                    <a:pt x="5" y="5"/>
                  </a:lnTo>
                  <a:lnTo>
                    <a:pt x="6" y="7"/>
                  </a:lnTo>
                  <a:lnTo>
                    <a:pt x="6" y="7"/>
                  </a:lnTo>
                  <a:lnTo>
                    <a:pt x="8" y="8"/>
                  </a:lnTo>
                  <a:lnTo>
                    <a:pt x="9" y="8"/>
                  </a:lnTo>
                  <a:lnTo>
                    <a:pt x="9" y="10"/>
                  </a:lnTo>
                  <a:lnTo>
                    <a:pt x="9" y="12"/>
                  </a:lnTo>
                  <a:lnTo>
                    <a:pt x="9" y="14"/>
                  </a:lnTo>
                  <a:lnTo>
                    <a:pt x="9" y="15"/>
                  </a:lnTo>
                  <a:lnTo>
                    <a:pt x="9" y="15"/>
                  </a:lnTo>
                  <a:lnTo>
                    <a:pt x="9" y="17"/>
                  </a:lnTo>
                  <a:lnTo>
                    <a:pt x="9" y="19"/>
                  </a:lnTo>
                  <a:lnTo>
                    <a:pt x="9" y="19"/>
                  </a:lnTo>
                  <a:lnTo>
                    <a:pt x="9" y="22"/>
                  </a:lnTo>
                  <a:lnTo>
                    <a:pt x="8" y="24"/>
                  </a:lnTo>
                  <a:lnTo>
                    <a:pt x="6" y="26"/>
                  </a:lnTo>
                  <a:lnTo>
                    <a:pt x="6" y="28"/>
                  </a:lnTo>
                  <a:lnTo>
                    <a:pt x="5" y="29"/>
                  </a:lnTo>
                  <a:lnTo>
                    <a:pt x="3" y="33"/>
                  </a:lnTo>
                  <a:lnTo>
                    <a:pt x="2" y="35"/>
                  </a:lnTo>
                  <a:lnTo>
                    <a:pt x="0" y="36"/>
                  </a:lnTo>
                  <a:lnTo>
                    <a:pt x="3" y="8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6" name="Freeform 574"/>
            <p:cNvSpPr>
              <a:spLocks/>
            </p:cNvSpPr>
            <p:nvPr/>
          </p:nvSpPr>
          <p:spPr bwMode="auto">
            <a:xfrm>
              <a:off x="5089964" y="3977070"/>
              <a:ext cx="66030" cy="74487"/>
            </a:xfrm>
            <a:custGeom>
              <a:avLst/>
              <a:gdLst/>
              <a:ahLst/>
              <a:cxnLst>
                <a:cxn ang="0">
                  <a:pos x="27" y="0"/>
                </a:cxn>
                <a:cxn ang="0">
                  <a:pos x="27" y="3"/>
                </a:cxn>
                <a:cxn ang="0">
                  <a:pos x="28" y="7"/>
                </a:cxn>
                <a:cxn ang="0">
                  <a:pos x="28" y="10"/>
                </a:cxn>
                <a:cxn ang="0">
                  <a:pos x="28" y="12"/>
                </a:cxn>
                <a:cxn ang="0">
                  <a:pos x="28" y="15"/>
                </a:cxn>
                <a:cxn ang="0">
                  <a:pos x="30" y="17"/>
                </a:cxn>
                <a:cxn ang="0">
                  <a:pos x="30" y="21"/>
                </a:cxn>
                <a:cxn ang="0">
                  <a:pos x="28" y="22"/>
                </a:cxn>
                <a:cxn ang="0">
                  <a:pos x="27" y="22"/>
                </a:cxn>
                <a:cxn ang="0">
                  <a:pos x="24" y="22"/>
                </a:cxn>
                <a:cxn ang="0">
                  <a:pos x="20" y="24"/>
                </a:cxn>
                <a:cxn ang="0">
                  <a:pos x="17" y="26"/>
                </a:cxn>
                <a:cxn ang="0">
                  <a:pos x="14" y="29"/>
                </a:cxn>
                <a:cxn ang="0">
                  <a:pos x="11" y="31"/>
                </a:cxn>
                <a:cxn ang="0">
                  <a:pos x="9" y="35"/>
                </a:cxn>
                <a:cxn ang="0">
                  <a:pos x="6" y="36"/>
                </a:cxn>
                <a:cxn ang="0">
                  <a:pos x="6" y="35"/>
                </a:cxn>
                <a:cxn ang="0">
                  <a:pos x="6" y="35"/>
                </a:cxn>
                <a:cxn ang="0">
                  <a:pos x="5" y="33"/>
                </a:cxn>
                <a:cxn ang="0">
                  <a:pos x="3" y="31"/>
                </a:cxn>
                <a:cxn ang="0">
                  <a:pos x="3" y="29"/>
                </a:cxn>
                <a:cxn ang="0">
                  <a:pos x="1" y="28"/>
                </a:cxn>
                <a:cxn ang="0">
                  <a:pos x="0" y="26"/>
                </a:cxn>
                <a:cxn ang="0">
                  <a:pos x="0" y="24"/>
                </a:cxn>
                <a:cxn ang="0">
                  <a:pos x="1" y="22"/>
                </a:cxn>
                <a:cxn ang="0">
                  <a:pos x="3" y="19"/>
                </a:cxn>
                <a:cxn ang="0">
                  <a:pos x="5" y="17"/>
                </a:cxn>
                <a:cxn ang="0">
                  <a:pos x="6" y="14"/>
                </a:cxn>
                <a:cxn ang="0">
                  <a:pos x="9" y="12"/>
                </a:cxn>
                <a:cxn ang="0">
                  <a:pos x="11" y="8"/>
                </a:cxn>
                <a:cxn ang="0">
                  <a:pos x="13" y="7"/>
                </a:cxn>
                <a:cxn ang="0">
                  <a:pos x="14" y="7"/>
                </a:cxn>
                <a:cxn ang="0">
                  <a:pos x="14" y="7"/>
                </a:cxn>
                <a:cxn ang="0">
                  <a:pos x="16" y="7"/>
                </a:cxn>
                <a:cxn ang="0">
                  <a:pos x="16" y="7"/>
                </a:cxn>
                <a:cxn ang="0">
                  <a:pos x="17" y="7"/>
                </a:cxn>
                <a:cxn ang="0">
                  <a:pos x="17" y="7"/>
                </a:cxn>
                <a:cxn ang="0">
                  <a:pos x="19" y="7"/>
                </a:cxn>
                <a:cxn ang="0">
                  <a:pos x="20" y="7"/>
                </a:cxn>
                <a:cxn ang="0">
                  <a:pos x="20" y="7"/>
                </a:cxn>
                <a:cxn ang="0">
                  <a:pos x="20" y="7"/>
                </a:cxn>
                <a:cxn ang="0">
                  <a:pos x="22" y="5"/>
                </a:cxn>
                <a:cxn ang="0">
                  <a:pos x="24" y="5"/>
                </a:cxn>
                <a:cxn ang="0">
                  <a:pos x="25" y="3"/>
                </a:cxn>
                <a:cxn ang="0">
                  <a:pos x="25" y="3"/>
                </a:cxn>
                <a:cxn ang="0">
                  <a:pos x="27" y="1"/>
                </a:cxn>
                <a:cxn ang="0">
                  <a:pos x="27" y="1"/>
                </a:cxn>
                <a:cxn ang="0">
                  <a:pos x="27" y="0"/>
                </a:cxn>
              </a:cxnLst>
              <a:rect l="0" t="0" r="r" b="b"/>
              <a:pathLst>
                <a:path w="30" h="36">
                  <a:moveTo>
                    <a:pt x="27" y="0"/>
                  </a:moveTo>
                  <a:lnTo>
                    <a:pt x="27" y="3"/>
                  </a:lnTo>
                  <a:lnTo>
                    <a:pt x="28" y="7"/>
                  </a:lnTo>
                  <a:lnTo>
                    <a:pt x="28" y="10"/>
                  </a:lnTo>
                  <a:lnTo>
                    <a:pt x="28" y="12"/>
                  </a:lnTo>
                  <a:lnTo>
                    <a:pt x="28" y="15"/>
                  </a:lnTo>
                  <a:lnTo>
                    <a:pt x="30" y="17"/>
                  </a:lnTo>
                  <a:lnTo>
                    <a:pt x="30" y="21"/>
                  </a:lnTo>
                  <a:lnTo>
                    <a:pt x="28" y="22"/>
                  </a:lnTo>
                  <a:lnTo>
                    <a:pt x="27" y="22"/>
                  </a:lnTo>
                  <a:lnTo>
                    <a:pt x="24" y="22"/>
                  </a:lnTo>
                  <a:lnTo>
                    <a:pt x="20" y="24"/>
                  </a:lnTo>
                  <a:lnTo>
                    <a:pt x="17" y="26"/>
                  </a:lnTo>
                  <a:lnTo>
                    <a:pt x="14" y="29"/>
                  </a:lnTo>
                  <a:lnTo>
                    <a:pt x="11" y="31"/>
                  </a:lnTo>
                  <a:lnTo>
                    <a:pt x="9" y="35"/>
                  </a:lnTo>
                  <a:lnTo>
                    <a:pt x="6" y="36"/>
                  </a:lnTo>
                  <a:lnTo>
                    <a:pt x="6" y="35"/>
                  </a:lnTo>
                  <a:lnTo>
                    <a:pt x="6" y="35"/>
                  </a:lnTo>
                  <a:lnTo>
                    <a:pt x="5" y="33"/>
                  </a:lnTo>
                  <a:lnTo>
                    <a:pt x="3" y="31"/>
                  </a:lnTo>
                  <a:lnTo>
                    <a:pt x="3" y="29"/>
                  </a:lnTo>
                  <a:lnTo>
                    <a:pt x="1" y="28"/>
                  </a:lnTo>
                  <a:lnTo>
                    <a:pt x="0" y="26"/>
                  </a:lnTo>
                  <a:lnTo>
                    <a:pt x="0" y="24"/>
                  </a:lnTo>
                  <a:lnTo>
                    <a:pt x="1" y="22"/>
                  </a:lnTo>
                  <a:lnTo>
                    <a:pt x="3" y="19"/>
                  </a:lnTo>
                  <a:lnTo>
                    <a:pt x="5" y="17"/>
                  </a:lnTo>
                  <a:lnTo>
                    <a:pt x="6" y="14"/>
                  </a:lnTo>
                  <a:lnTo>
                    <a:pt x="9" y="12"/>
                  </a:lnTo>
                  <a:lnTo>
                    <a:pt x="11" y="8"/>
                  </a:lnTo>
                  <a:lnTo>
                    <a:pt x="13" y="7"/>
                  </a:lnTo>
                  <a:lnTo>
                    <a:pt x="14" y="7"/>
                  </a:lnTo>
                  <a:lnTo>
                    <a:pt x="14" y="7"/>
                  </a:lnTo>
                  <a:lnTo>
                    <a:pt x="16" y="7"/>
                  </a:lnTo>
                  <a:lnTo>
                    <a:pt x="16" y="7"/>
                  </a:lnTo>
                  <a:lnTo>
                    <a:pt x="17" y="7"/>
                  </a:lnTo>
                  <a:lnTo>
                    <a:pt x="17" y="7"/>
                  </a:lnTo>
                  <a:lnTo>
                    <a:pt x="19" y="7"/>
                  </a:lnTo>
                  <a:lnTo>
                    <a:pt x="20" y="7"/>
                  </a:lnTo>
                  <a:lnTo>
                    <a:pt x="20" y="7"/>
                  </a:lnTo>
                  <a:lnTo>
                    <a:pt x="20" y="7"/>
                  </a:lnTo>
                  <a:lnTo>
                    <a:pt x="22" y="5"/>
                  </a:lnTo>
                  <a:lnTo>
                    <a:pt x="24" y="5"/>
                  </a:lnTo>
                  <a:lnTo>
                    <a:pt x="25" y="3"/>
                  </a:lnTo>
                  <a:lnTo>
                    <a:pt x="25" y="3"/>
                  </a:lnTo>
                  <a:lnTo>
                    <a:pt x="27" y="1"/>
                  </a:lnTo>
                  <a:lnTo>
                    <a:pt x="27" y="1"/>
                  </a:lnTo>
                  <a:lnTo>
                    <a:pt x="27"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7" name="Freeform 575"/>
            <p:cNvSpPr>
              <a:spLocks/>
            </p:cNvSpPr>
            <p:nvPr/>
          </p:nvSpPr>
          <p:spPr bwMode="auto">
            <a:xfrm>
              <a:off x="3701503" y="3464321"/>
              <a:ext cx="100879" cy="24252"/>
            </a:xfrm>
            <a:custGeom>
              <a:avLst/>
              <a:gdLst/>
              <a:ahLst/>
              <a:cxnLst>
                <a:cxn ang="0">
                  <a:pos x="0" y="5"/>
                </a:cxn>
                <a:cxn ang="0">
                  <a:pos x="4" y="4"/>
                </a:cxn>
                <a:cxn ang="0">
                  <a:pos x="8" y="2"/>
                </a:cxn>
                <a:cxn ang="0">
                  <a:pos x="12" y="2"/>
                </a:cxn>
                <a:cxn ang="0">
                  <a:pos x="16" y="0"/>
                </a:cxn>
                <a:cxn ang="0">
                  <a:pos x="19" y="0"/>
                </a:cxn>
                <a:cxn ang="0">
                  <a:pos x="22" y="0"/>
                </a:cxn>
                <a:cxn ang="0">
                  <a:pos x="27" y="0"/>
                </a:cxn>
                <a:cxn ang="0">
                  <a:pos x="30" y="0"/>
                </a:cxn>
                <a:cxn ang="0">
                  <a:pos x="33" y="0"/>
                </a:cxn>
                <a:cxn ang="0">
                  <a:pos x="36" y="0"/>
                </a:cxn>
                <a:cxn ang="0">
                  <a:pos x="39" y="0"/>
                </a:cxn>
                <a:cxn ang="0">
                  <a:pos x="41" y="0"/>
                </a:cxn>
                <a:cxn ang="0">
                  <a:pos x="43" y="2"/>
                </a:cxn>
                <a:cxn ang="0">
                  <a:pos x="44" y="2"/>
                </a:cxn>
                <a:cxn ang="0">
                  <a:pos x="46" y="4"/>
                </a:cxn>
                <a:cxn ang="0">
                  <a:pos x="46" y="7"/>
                </a:cxn>
                <a:cxn ang="0">
                  <a:pos x="44" y="7"/>
                </a:cxn>
                <a:cxn ang="0">
                  <a:pos x="43" y="7"/>
                </a:cxn>
                <a:cxn ang="0">
                  <a:pos x="39" y="7"/>
                </a:cxn>
                <a:cxn ang="0">
                  <a:pos x="38" y="7"/>
                </a:cxn>
                <a:cxn ang="0">
                  <a:pos x="36" y="7"/>
                </a:cxn>
                <a:cxn ang="0">
                  <a:pos x="33" y="7"/>
                </a:cxn>
                <a:cxn ang="0">
                  <a:pos x="31" y="7"/>
                </a:cxn>
                <a:cxn ang="0">
                  <a:pos x="28" y="7"/>
                </a:cxn>
                <a:cxn ang="0">
                  <a:pos x="25" y="7"/>
                </a:cxn>
                <a:cxn ang="0">
                  <a:pos x="20" y="7"/>
                </a:cxn>
                <a:cxn ang="0">
                  <a:pos x="17" y="7"/>
                </a:cxn>
                <a:cxn ang="0">
                  <a:pos x="14" y="9"/>
                </a:cxn>
                <a:cxn ang="0">
                  <a:pos x="11" y="9"/>
                </a:cxn>
                <a:cxn ang="0">
                  <a:pos x="8" y="11"/>
                </a:cxn>
                <a:cxn ang="0">
                  <a:pos x="4" y="11"/>
                </a:cxn>
                <a:cxn ang="0">
                  <a:pos x="0" y="11"/>
                </a:cxn>
                <a:cxn ang="0">
                  <a:pos x="0" y="11"/>
                </a:cxn>
                <a:cxn ang="0">
                  <a:pos x="0" y="9"/>
                </a:cxn>
                <a:cxn ang="0">
                  <a:pos x="0" y="9"/>
                </a:cxn>
                <a:cxn ang="0">
                  <a:pos x="0" y="7"/>
                </a:cxn>
                <a:cxn ang="0">
                  <a:pos x="0" y="7"/>
                </a:cxn>
                <a:cxn ang="0">
                  <a:pos x="0" y="7"/>
                </a:cxn>
                <a:cxn ang="0">
                  <a:pos x="0" y="5"/>
                </a:cxn>
                <a:cxn ang="0">
                  <a:pos x="0" y="5"/>
                </a:cxn>
              </a:cxnLst>
              <a:rect l="0" t="0" r="r" b="b"/>
              <a:pathLst>
                <a:path w="46" h="11">
                  <a:moveTo>
                    <a:pt x="0" y="5"/>
                  </a:moveTo>
                  <a:lnTo>
                    <a:pt x="4" y="4"/>
                  </a:lnTo>
                  <a:lnTo>
                    <a:pt x="8" y="2"/>
                  </a:lnTo>
                  <a:lnTo>
                    <a:pt x="12" y="2"/>
                  </a:lnTo>
                  <a:lnTo>
                    <a:pt x="16" y="0"/>
                  </a:lnTo>
                  <a:lnTo>
                    <a:pt x="19" y="0"/>
                  </a:lnTo>
                  <a:lnTo>
                    <a:pt x="22" y="0"/>
                  </a:lnTo>
                  <a:lnTo>
                    <a:pt x="27" y="0"/>
                  </a:lnTo>
                  <a:lnTo>
                    <a:pt x="30" y="0"/>
                  </a:lnTo>
                  <a:lnTo>
                    <a:pt x="33" y="0"/>
                  </a:lnTo>
                  <a:lnTo>
                    <a:pt x="36" y="0"/>
                  </a:lnTo>
                  <a:lnTo>
                    <a:pt x="39" y="0"/>
                  </a:lnTo>
                  <a:lnTo>
                    <a:pt x="41" y="0"/>
                  </a:lnTo>
                  <a:lnTo>
                    <a:pt x="43" y="2"/>
                  </a:lnTo>
                  <a:lnTo>
                    <a:pt x="44" y="2"/>
                  </a:lnTo>
                  <a:lnTo>
                    <a:pt x="46" y="4"/>
                  </a:lnTo>
                  <a:lnTo>
                    <a:pt x="46" y="7"/>
                  </a:lnTo>
                  <a:lnTo>
                    <a:pt x="44" y="7"/>
                  </a:lnTo>
                  <a:lnTo>
                    <a:pt x="43" y="7"/>
                  </a:lnTo>
                  <a:lnTo>
                    <a:pt x="39" y="7"/>
                  </a:lnTo>
                  <a:lnTo>
                    <a:pt x="38" y="7"/>
                  </a:lnTo>
                  <a:lnTo>
                    <a:pt x="36" y="7"/>
                  </a:lnTo>
                  <a:lnTo>
                    <a:pt x="33" y="7"/>
                  </a:lnTo>
                  <a:lnTo>
                    <a:pt x="31" y="7"/>
                  </a:lnTo>
                  <a:lnTo>
                    <a:pt x="28" y="7"/>
                  </a:lnTo>
                  <a:lnTo>
                    <a:pt x="25" y="7"/>
                  </a:lnTo>
                  <a:lnTo>
                    <a:pt x="20" y="7"/>
                  </a:lnTo>
                  <a:lnTo>
                    <a:pt x="17" y="7"/>
                  </a:lnTo>
                  <a:lnTo>
                    <a:pt x="14" y="9"/>
                  </a:lnTo>
                  <a:lnTo>
                    <a:pt x="11" y="9"/>
                  </a:lnTo>
                  <a:lnTo>
                    <a:pt x="8" y="11"/>
                  </a:lnTo>
                  <a:lnTo>
                    <a:pt x="4" y="11"/>
                  </a:lnTo>
                  <a:lnTo>
                    <a:pt x="0" y="11"/>
                  </a:lnTo>
                  <a:lnTo>
                    <a:pt x="0" y="11"/>
                  </a:lnTo>
                  <a:lnTo>
                    <a:pt x="0" y="9"/>
                  </a:lnTo>
                  <a:lnTo>
                    <a:pt x="0" y="9"/>
                  </a:lnTo>
                  <a:lnTo>
                    <a:pt x="0" y="7"/>
                  </a:lnTo>
                  <a:lnTo>
                    <a:pt x="0" y="7"/>
                  </a:lnTo>
                  <a:lnTo>
                    <a:pt x="0" y="7"/>
                  </a:lnTo>
                  <a:lnTo>
                    <a:pt x="0" y="5"/>
                  </a:lnTo>
                  <a:lnTo>
                    <a:pt x="0"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8" name="Freeform 576"/>
            <p:cNvSpPr>
              <a:spLocks/>
            </p:cNvSpPr>
            <p:nvPr/>
          </p:nvSpPr>
          <p:spPr bwMode="auto">
            <a:xfrm>
              <a:off x="5104637" y="4027306"/>
              <a:ext cx="40352" cy="76219"/>
            </a:xfrm>
            <a:custGeom>
              <a:avLst/>
              <a:gdLst/>
              <a:ahLst/>
              <a:cxnLst>
                <a:cxn ang="0">
                  <a:pos x="19" y="0"/>
                </a:cxn>
                <a:cxn ang="0">
                  <a:pos x="19" y="28"/>
                </a:cxn>
                <a:cxn ang="0">
                  <a:pos x="18" y="30"/>
                </a:cxn>
                <a:cxn ang="0">
                  <a:pos x="16" y="32"/>
                </a:cxn>
                <a:cxn ang="0">
                  <a:pos x="14" y="32"/>
                </a:cxn>
                <a:cxn ang="0">
                  <a:pos x="11" y="33"/>
                </a:cxn>
                <a:cxn ang="0">
                  <a:pos x="8" y="33"/>
                </a:cxn>
                <a:cxn ang="0">
                  <a:pos x="7" y="33"/>
                </a:cxn>
                <a:cxn ang="0">
                  <a:pos x="3" y="35"/>
                </a:cxn>
                <a:cxn ang="0">
                  <a:pos x="0" y="37"/>
                </a:cxn>
                <a:cxn ang="0">
                  <a:pos x="3" y="12"/>
                </a:cxn>
                <a:cxn ang="0">
                  <a:pos x="3" y="11"/>
                </a:cxn>
                <a:cxn ang="0">
                  <a:pos x="7" y="9"/>
                </a:cxn>
                <a:cxn ang="0">
                  <a:pos x="8" y="5"/>
                </a:cxn>
                <a:cxn ang="0">
                  <a:pos x="10" y="4"/>
                </a:cxn>
                <a:cxn ang="0">
                  <a:pos x="13" y="2"/>
                </a:cxn>
                <a:cxn ang="0">
                  <a:pos x="14" y="0"/>
                </a:cxn>
                <a:cxn ang="0">
                  <a:pos x="18" y="0"/>
                </a:cxn>
                <a:cxn ang="0">
                  <a:pos x="19" y="0"/>
                </a:cxn>
              </a:cxnLst>
              <a:rect l="0" t="0" r="r" b="b"/>
              <a:pathLst>
                <a:path w="19" h="37">
                  <a:moveTo>
                    <a:pt x="19" y="0"/>
                  </a:moveTo>
                  <a:lnTo>
                    <a:pt x="19" y="28"/>
                  </a:lnTo>
                  <a:lnTo>
                    <a:pt x="18" y="30"/>
                  </a:lnTo>
                  <a:lnTo>
                    <a:pt x="16" y="32"/>
                  </a:lnTo>
                  <a:lnTo>
                    <a:pt x="14" y="32"/>
                  </a:lnTo>
                  <a:lnTo>
                    <a:pt x="11" y="33"/>
                  </a:lnTo>
                  <a:lnTo>
                    <a:pt x="8" y="33"/>
                  </a:lnTo>
                  <a:lnTo>
                    <a:pt x="7" y="33"/>
                  </a:lnTo>
                  <a:lnTo>
                    <a:pt x="3" y="35"/>
                  </a:lnTo>
                  <a:lnTo>
                    <a:pt x="0" y="37"/>
                  </a:lnTo>
                  <a:lnTo>
                    <a:pt x="3" y="12"/>
                  </a:lnTo>
                  <a:lnTo>
                    <a:pt x="3" y="11"/>
                  </a:lnTo>
                  <a:lnTo>
                    <a:pt x="7" y="9"/>
                  </a:lnTo>
                  <a:lnTo>
                    <a:pt x="8" y="5"/>
                  </a:lnTo>
                  <a:lnTo>
                    <a:pt x="10" y="4"/>
                  </a:lnTo>
                  <a:lnTo>
                    <a:pt x="13" y="2"/>
                  </a:lnTo>
                  <a:lnTo>
                    <a:pt x="14" y="0"/>
                  </a:lnTo>
                  <a:lnTo>
                    <a:pt x="18" y="0"/>
                  </a:lnTo>
                  <a:lnTo>
                    <a:pt x="19"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89" name="Freeform 577"/>
            <p:cNvSpPr>
              <a:spLocks/>
            </p:cNvSpPr>
            <p:nvPr/>
          </p:nvSpPr>
          <p:spPr bwMode="auto">
            <a:xfrm>
              <a:off x="4486525" y="1536314"/>
              <a:ext cx="273290" cy="452120"/>
            </a:xfrm>
            <a:custGeom>
              <a:avLst/>
              <a:gdLst/>
              <a:ahLst/>
              <a:cxnLst>
                <a:cxn ang="0">
                  <a:pos x="103" y="57"/>
                </a:cxn>
                <a:cxn ang="0">
                  <a:pos x="100" y="61"/>
                </a:cxn>
                <a:cxn ang="0">
                  <a:pos x="98" y="66"/>
                </a:cxn>
                <a:cxn ang="0">
                  <a:pos x="98" y="70"/>
                </a:cxn>
                <a:cxn ang="0">
                  <a:pos x="92" y="80"/>
                </a:cxn>
                <a:cxn ang="0">
                  <a:pos x="77" y="89"/>
                </a:cxn>
                <a:cxn ang="0">
                  <a:pos x="66" y="98"/>
                </a:cxn>
                <a:cxn ang="0">
                  <a:pos x="57" y="106"/>
                </a:cxn>
                <a:cxn ang="0">
                  <a:pos x="60" y="112"/>
                </a:cxn>
                <a:cxn ang="0">
                  <a:pos x="60" y="113"/>
                </a:cxn>
                <a:cxn ang="0">
                  <a:pos x="58" y="119"/>
                </a:cxn>
                <a:cxn ang="0">
                  <a:pos x="57" y="126"/>
                </a:cxn>
                <a:cxn ang="0">
                  <a:pos x="63" y="134"/>
                </a:cxn>
                <a:cxn ang="0">
                  <a:pos x="79" y="141"/>
                </a:cxn>
                <a:cxn ang="0">
                  <a:pos x="81" y="148"/>
                </a:cxn>
                <a:cxn ang="0">
                  <a:pos x="81" y="152"/>
                </a:cxn>
                <a:cxn ang="0">
                  <a:pos x="76" y="153"/>
                </a:cxn>
                <a:cxn ang="0">
                  <a:pos x="66" y="159"/>
                </a:cxn>
                <a:cxn ang="0">
                  <a:pos x="63" y="171"/>
                </a:cxn>
                <a:cxn ang="0">
                  <a:pos x="58" y="194"/>
                </a:cxn>
                <a:cxn ang="0">
                  <a:pos x="49" y="208"/>
                </a:cxn>
                <a:cxn ang="0">
                  <a:pos x="36" y="213"/>
                </a:cxn>
                <a:cxn ang="0">
                  <a:pos x="35" y="218"/>
                </a:cxn>
                <a:cxn ang="0">
                  <a:pos x="27" y="220"/>
                </a:cxn>
                <a:cxn ang="0">
                  <a:pos x="20" y="214"/>
                </a:cxn>
                <a:cxn ang="0">
                  <a:pos x="9" y="185"/>
                </a:cxn>
                <a:cxn ang="0">
                  <a:pos x="4" y="171"/>
                </a:cxn>
                <a:cxn ang="0">
                  <a:pos x="1" y="166"/>
                </a:cxn>
                <a:cxn ang="0">
                  <a:pos x="1" y="162"/>
                </a:cxn>
                <a:cxn ang="0">
                  <a:pos x="6" y="162"/>
                </a:cxn>
                <a:cxn ang="0">
                  <a:pos x="9" y="155"/>
                </a:cxn>
                <a:cxn ang="0">
                  <a:pos x="14" y="146"/>
                </a:cxn>
                <a:cxn ang="0">
                  <a:pos x="16" y="136"/>
                </a:cxn>
                <a:cxn ang="0">
                  <a:pos x="16" y="127"/>
                </a:cxn>
                <a:cxn ang="0">
                  <a:pos x="12" y="115"/>
                </a:cxn>
                <a:cxn ang="0">
                  <a:pos x="9" y="103"/>
                </a:cxn>
                <a:cxn ang="0">
                  <a:pos x="16" y="78"/>
                </a:cxn>
                <a:cxn ang="0">
                  <a:pos x="24" y="78"/>
                </a:cxn>
                <a:cxn ang="0">
                  <a:pos x="27" y="70"/>
                </a:cxn>
                <a:cxn ang="0">
                  <a:pos x="38" y="49"/>
                </a:cxn>
                <a:cxn ang="0">
                  <a:pos x="47" y="31"/>
                </a:cxn>
                <a:cxn ang="0">
                  <a:pos x="55" y="17"/>
                </a:cxn>
                <a:cxn ang="0">
                  <a:pos x="65" y="10"/>
                </a:cxn>
                <a:cxn ang="0">
                  <a:pos x="82" y="5"/>
                </a:cxn>
                <a:cxn ang="0">
                  <a:pos x="96" y="2"/>
                </a:cxn>
                <a:cxn ang="0">
                  <a:pos x="103" y="9"/>
                </a:cxn>
                <a:cxn ang="0">
                  <a:pos x="114" y="16"/>
                </a:cxn>
                <a:cxn ang="0">
                  <a:pos x="123" y="35"/>
                </a:cxn>
              </a:cxnLst>
              <a:rect l="0" t="0" r="r" b="b"/>
              <a:pathLst>
                <a:path w="127" h="220">
                  <a:moveTo>
                    <a:pt x="127" y="56"/>
                  </a:moveTo>
                  <a:lnTo>
                    <a:pt x="103" y="56"/>
                  </a:lnTo>
                  <a:lnTo>
                    <a:pt x="103" y="56"/>
                  </a:lnTo>
                  <a:lnTo>
                    <a:pt x="103" y="57"/>
                  </a:lnTo>
                  <a:lnTo>
                    <a:pt x="101" y="57"/>
                  </a:lnTo>
                  <a:lnTo>
                    <a:pt x="101" y="59"/>
                  </a:lnTo>
                  <a:lnTo>
                    <a:pt x="100" y="59"/>
                  </a:lnTo>
                  <a:lnTo>
                    <a:pt x="100" y="61"/>
                  </a:lnTo>
                  <a:lnTo>
                    <a:pt x="98" y="63"/>
                  </a:lnTo>
                  <a:lnTo>
                    <a:pt x="98" y="63"/>
                  </a:lnTo>
                  <a:lnTo>
                    <a:pt x="98" y="64"/>
                  </a:lnTo>
                  <a:lnTo>
                    <a:pt x="98" y="66"/>
                  </a:lnTo>
                  <a:lnTo>
                    <a:pt x="98" y="66"/>
                  </a:lnTo>
                  <a:lnTo>
                    <a:pt x="98" y="68"/>
                  </a:lnTo>
                  <a:lnTo>
                    <a:pt x="98" y="70"/>
                  </a:lnTo>
                  <a:lnTo>
                    <a:pt x="98" y="70"/>
                  </a:lnTo>
                  <a:lnTo>
                    <a:pt x="100" y="71"/>
                  </a:lnTo>
                  <a:lnTo>
                    <a:pt x="100" y="73"/>
                  </a:lnTo>
                  <a:lnTo>
                    <a:pt x="96" y="77"/>
                  </a:lnTo>
                  <a:lnTo>
                    <a:pt x="92" y="80"/>
                  </a:lnTo>
                  <a:lnTo>
                    <a:pt x="89" y="82"/>
                  </a:lnTo>
                  <a:lnTo>
                    <a:pt x="85" y="84"/>
                  </a:lnTo>
                  <a:lnTo>
                    <a:pt x="81" y="87"/>
                  </a:lnTo>
                  <a:lnTo>
                    <a:pt x="77" y="89"/>
                  </a:lnTo>
                  <a:lnTo>
                    <a:pt x="74" y="92"/>
                  </a:lnTo>
                  <a:lnTo>
                    <a:pt x="71" y="94"/>
                  </a:lnTo>
                  <a:lnTo>
                    <a:pt x="70" y="96"/>
                  </a:lnTo>
                  <a:lnTo>
                    <a:pt x="66" y="98"/>
                  </a:lnTo>
                  <a:lnTo>
                    <a:pt x="63" y="99"/>
                  </a:lnTo>
                  <a:lnTo>
                    <a:pt x="60" y="101"/>
                  </a:lnTo>
                  <a:lnTo>
                    <a:pt x="58" y="105"/>
                  </a:lnTo>
                  <a:lnTo>
                    <a:pt x="57" y="106"/>
                  </a:lnTo>
                  <a:lnTo>
                    <a:pt x="57" y="108"/>
                  </a:lnTo>
                  <a:lnTo>
                    <a:pt x="60" y="110"/>
                  </a:lnTo>
                  <a:lnTo>
                    <a:pt x="60" y="110"/>
                  </a:lnTo>
                  <a:lnTo>
                    <a:pt x="60" y="112"/>
                  </a:lnTo>
                  <a:lnTo>
                    <a:pt x="60" y="112"/>
                  </a:lnTo>
                  <a:lnTo>
                    <a:pt x="60" y="113"/>
                  </a:lnTo>
                  <a:lnTo>
                    <a:pt x="60" y="113"/>
                  </a:lnTo>
                  <a:lnTo>
                    <a:pt x="60" y="113"/>
                  </a:lnTo>
                  <a:lnTo>
                    <a:pt x="60" y="115"/>
                  </a:lnTo>
                  <a:lnTo>
                    <a:pt x="60" y="115"/>
                  </a:lnTo>
                  <a:lnTo>
                    <a:pt x="60" y="117"/>
                  </a:lnTo>
                  <a:lnTo>
                    <a:pt x="58" y="119"/>
                  </a:lnTo>
                  <a:lnTo>
                    <a:pt x="58" y="120"/>
                  </a:lnTo>
                  <a:lnTo>
                    <a:pt x="58" y="122"/>
                  </a:lnTo>
                  <a:lnTo>
                    <a:pt x="57" y="124"/>
                  </a:lnTo>
                  <a:lnTo>
                    <a:pt x="57" y="126"/>
                  </a:lnTo>
                  <a:lnTo>
                    <a:pt x="57" y="127"/>
                  </a:lnTo>
                  <a:lnTo>
                    <a:pt x="58" y="129"/>
                  </a:lnTo>
                  <a:lnTo>
                    <a:pt x="60" y="132"/>
                  </a:lnTo>
                  <a:lnTo>
                    <a:pt x="63" y="134"/>
                  </a:lnTo>
                  <a:lnTo>
                    <a:pt x="68" y="136"/>
                  </a:lnTo>
                  <a:lnTo>
                    <a:pt x="71" y="138"/>
                  </a:lnTo>
                  <a:lnTo>
                    <a:pt x="76" y="139"/>
                  </a:lnTo>
                  <a:lnTo>
                    <a:pt x="79" y="141"/>
                  </a:lnTo>
                  <a:lnTo>
                    <a:pt x="81" y="143"/>
                  </a:lnTo>
                  <a:lnTo>
                    <a:pt x="81" y="146"/>
                  </a:lnTo>
                  <a:lnTo>
                    <a:pt x="81" y="148"/>
                  </a:lnTo>
                  <a:lnTo>
                    <a:pt x="81" y="148"/>
                  </a:lnTo>
                  <a:lnTo>
                    <a:pt x="81" y="148"/>
                  </a:lnTo>
                  <a:lnTo>
                    <a:pt x="81" y="150"/>
                  </a:lnTo>
                  <a:lnTo>
                    <a:pt x="81" y="150"/>
                  </a:lnTo>
                  <a:lnTo>
                    <a:pt x="81" y="152"/>
                  </a:lnTo>
                  <a:lnTo>
                    <a:pt x="81" y="152"/>
                  </a:lnTo>
                  <a:lnTo>
                    <a:pt x="81" y="152"/>
                  </a:lnTo>
                  <a:lnTo>
                    <a:pt x="79" y="153"/>
                  </a:lnTo>
                  <a:lnTo>
                    <a:pt x="76" y="153"/>
                  </a:lnTo>
                  <a:lnTo>
                    <a:pt x="73" y="155"/>
                  </a:lnTo>
                  <a:lnTo>
                    <a:pt x="71" y="155"/>
                  </a:lnTo>
                  <a:lnTo>
                    <a:pt x="68" y="157"/>
                  </a:lnTo>
                  <a:lnTo>
                    <a:pt x="66" y="159"/>
                  </a:lnTo>
                  <a:lnTo>
                    <a:pt x="65" y="160"/>
                  </a:lnTo>
                  <a:lnTo>
                    <a:pt x="65" y="162"/>
                  </a:lnTo>
                  <a:lnTo>
                    <a:pt x="65" y="167"/>
                  </a:lnTo>
                  <a:lnTo>
                    <a:pt x="63" y="171"/>
                  </a:lnTo>
                  <a:lnTo>
                    <a:pt x="62" y="176"/>
                  </a:lnTo>
                  <a:lnTo>
                    <a:pt x="62" y="181"/>
                  </a:lnTo>
                  <a:lnTo>
                    <a:pt x="60" y="188"/>
                  </a:lnTo>
                  <a:lnTo>
                    <a:pt x="58" y="194"/>
                  </a:lnTo>
                  <a:lnTo>
                    <a:pt x="58" y="201"/>
                  </a:lnTo>
                  <a:lnTo>
                    <a:pt x="58" y="206"/>
                  </a:lnTo>
                  <a:lnTo>
                    <a:pt x="54" y="206"/>
                  </a:lnTo>
                  <a:lnTo>
                    <a:pt x="49" y="208"/>
                  </a:lnTo>
                  <a:lnTo>
                    <a:pt x="46" y="208"/>
                  </a:lnTo>
                  <a:lnTo>
                    <a:pt x="43" y="209"/>
                  </a:lnTo>
                  <a:lnTo>
                    <a:pt x="39" y="209"/>
                  </a:lnTo>
                  <a:lnTo>
                    <a:pt x="36" y="213"/>
                  </a:lnTo>
                  <a:lnTo>
                    <a:pt x="36" y="214"/>
                  </a:lnTo>
                  <a:lnTo>
                    <a:pt x="38" y="218"/>
                  </a:lnTo>
                  <a:lnTo>
                    <a:pt x="36" y="218"/>
                  </a:lnTo>
                  <a:lnTo>
                    <a:pt x="35" y="218"/>
                  </a:lnTo>
                  <a:lnTo>
                    <a:pt x="33" y="218"/>
                  </a:lnTo>
                  <a:lnTo>
                    <a:pt x="31" y="218"/>
                  </a:lnTo>
                  <a:lnTo>
                    <a:pt x="28" y="220"/>
                  </a:lnTo>
                  <a:lnTo>
                    <a:pt x="27" y="220"/>
                  </a:lnTo>
                  <a:lnTo>
                    <a:pt x="27" y="220"/>
                  </a:lnTo>
                  <a:lnTo>
                    <a:pt x="25" y="220"/>
                  </a:lnTo>
                  <a:lnTo>
                    <a:pt x="24" y="218"/>
                  </a:lnTo>
                  <a:lnTo>
                    <a:pt x="20" y="214"/>
                  </a:lnTo>
                  <a:lnTo>
                    <a:pt x="17" y="208"/>
                  </a:lnTo>
                  <a:lnTo>
                    <a:pt x="14" y="201"/>
                  </a:lnTo>
                  <a:lnTo>
                    <a:pt x="11" y="192"/>
                  </a:lnTo>
                  <a:lnTo>
                    <a:pt x="9" y="185"/>
                  </a:lnTo>
                  <a:lnTo>
                    <a:pt x="8" y="178"/>
                  </a:lnTo>
                  <a:lnTo>
                    <a:pt x="8" y="173"/>
                  </a:lnTo>
                  <a:lnTo>
                    <a:pt x="6" y="173"/>
                  </a:lnTo>
                  <a:lnTo>
                    <a:pt x="4" y="171"/>
                  </a:lnTo>
                  <a:lnTo>
                    <a:pt x="4" y="171"/>
                  </a:lnTo>
                  <a:lnTo>
                    <a:pt x="3" y="169"/>
                  </a:lnTo>
                  <a:lnTo>
                    <a:pt x="3" y="167"/>
                  </a:lnTo>
                  <a:lnTo>
                    <a:pt x="1" y="166"/>
                  </a:lnTo>
                  <a:lnTo>
                    <a:pt x="1" y="166"/>
                  </a:lnTo>
                  <a:lnTo>
                    <a:pt x="0" y="164"/>
                  </a:lnTo>
                  <a:lnTo>
                    <a:pt x="1" y="164"/>
                  </a:lnTo>
                  <a:lnTo>
                    <a:pt x="1" y="162"/>
                  </a:lnTo>
                  <a:lnTo>
                    <a:pt x="3" y="162"/>
                  </a:lnTo>
                  <a:lnTo>
                    <a:pt x="4" y="162"/>
                  </a:lnTo>
                  <a:lnTo>
                    <a:pt x="4" y="162"/>
                  </a:lnTo>
                  <a:lnTo>
                    <a:pt x="6" y="162"/>
                  </a:lnTo>
                  <a:lnTo>
                    <a:pt x="8" y="162"/>
                  </a:lnTo>
                  <a:lnTo>
                    <a:pt x="9" y="162"/>
                  </a:lnTo>
                  <a:lnTo>
                    <a:pt x="9" y="159"/>
                  </a:lnTo>
                  <a:lnTo>
                    <a:pt x="9" y="155"/>
                  </a:lnTo>
                  <a:lnTo>
                    <a:pt x="9" y="153"/>
                  </a:lnTo>
                  <a:lnTo>
                    <a:pt x="11" y="150"/>
                  </a:lnTo>
                  <a:lnTo>
                    <a:pt x="12" y="148"/>
                  </a:lnTo>
                  <a:lnTo>
                    <a:pt x="14" y="146"/>
                  </a:lnTo>
                  <a:lnTo>
                    <a:pt x="16" y="145"/>
                  </a:lnTo>
                  <a:lnTo>
                    <a:pt x="17" y="143"/>
                  </a:lnTo>
                  <a:lnTo>
                    <a:pt x="16" y="139"/>
                  </a:lnTo>
                  <a:lnTo>
                    <a:pt x="16" y="136"/>
                  </a:lnTo>
                  <a:lnTo>
                    <a:pt x="16" y="134"/>
                  </a:lnTo>
                  <a:lnTo>
                    <a:pt x="16" y="132"/>
                  </a:lnTo>
                  <a:lnTo>
                    <a:pt x="16" y="131"/>
                  </a:lnTo>
                  <a:lnTo>
                    <a:pt x="16" y="127"/>
                  </a:lnTo>
                  <a:lnTo>
                    <a:pt x="17" y="124"/>
                  </a:lnTo>
                  <a:lnTo>
                    <a:pt x="17" y="119"/>
                  </a:lnTo>
                  <a:lnTo>
                    <a:pt x="14" y="119"/>
                  </a:lnTo>
                  <a:lnTo>
                    <a:pt x="12" y="115"/>
                  </a:lnTo>
                  <a:lnTo>
                    <a:pt x="11" y="113"/>
                  </a:lnTo>
                  <a:lnTo>
                    <a:pt x="9" y="110"/>
                  </a:lnTo>
                  <a:lnTo>
                    <a:pt x="9" y="106"/>
                  </a:lnTo>
                  <a:lnTo>
                    <a:pt x="9" y="103"/>
                  </a:lnTo>
                  <a:lnTo>
                    <a:pt x="9" y="99"/>
                  </a:lnTo>
                  <a:lnTo>
                    <a:pt x="9" y="98"/>
                  </a:lnTo>
                  <a:lnTo>
                    <a:pt x="14" y="78"/>
                  </a:lnTo>
                  <a:lnTo>
                    <a:pt x="16" y="78"/>
                  </a:lnTo>
                  <a:lnTo>
                    <a:pt x="19" y="78"/>
                  </a:lnTo>
                  <a:lnTo>
                    <a:pt x="20" y="78"/>
                  </a:lnTo>
                  <a:lnTo>
                    <a:pt x="22" y="78"/>
                  </a:lnTo>
                  <a:lnTo>
                    <a:pt x="24" y="78"/>
                  </a:lnTo>
                  <a:lnTo>
                    <a:pt x="24" y="78"/>
                  </a:lnTo>
                  <a:lnTo>
                    <a:pt x="25" y="78"/>
                  </a:lnTo>
                  <a:lnTo>
                    <a:pt x="25" y="78"/>
                  </a:lnTo>
                  <a:lnTo>
                    <a:pt x="27" y="70"/>
                  </a:lnTo>
                  <a:lnTo>
                    <a:pt x="28" y="64"/>
                  </a:lnTo>
                  <a:lnTo>
                    <a:pt x="31" y="57"/>
                  </a:lnTo>
                  <a:lnTo>
                    <a:pt x="35" y="54"/>
                  </a:lnTo>
                  <a:lnTo>
                    <a:pt x="38" y="49"/>
                  </a:lnTo>
                  <a:lnTo>
                    <a:pt x="41" y="45"/>
                  </a:lnTo>
                  <a:lnTo>
                    <a:pt x="44" y="40"/>
                  </a:lnTo>
                  <a:lnTo>
                    <a:pt x="46" y="35"/>
                  </a:lnTo>
                  <a:lnTo>
                    <a:pt x="47" y="31"/>
                  </a:lnTo>
                  <a:lnTo>
                    <a:pt x="49" y="28"/>
                  </a:lnTo>
                  <a:lnTo>
                    <a:pt x="50" y="24"/>
                  </a:lnTo>
                  <a:lnTo>
                    <a:pt x="52" y="21"/>
                  </a:lnTo>
                  <a:lnTo>
                    <a:pt x="55" y="17"/>
                  </a:lnTo>
                  <a:lnTo>
                    <a:pt x="57" y="14"/>
                  </a:lnTo>
                  <a:lnTo>
                    <a:pt x="58" y="12"/>
                  </a:lnTo>
                  <a:lnTo>
                    <a:pt x="60" y="10"/>
                  </a:lnTo>
                  <a:lnTo>
                    <a:pt x="65" y="10"/>
                  </a:lnTo>
                  <a:lnTo>
                    <a:pt x="70" y="9"/>
                  </a:lnTo>
                  <a:lnTo>
                    <a:pt x="74" y="9"/>
                  </a:lnTo>
                  <a:lnTo>
                    <a:pt x="79" y="7"/>
                  </a:lnTo>
                  <a:lnTo>
                    <a:pt x="82" y="5"/>
                  </a:lnTo>
                  <a:lnTo>
                    <a:pt x="87" y="5"/>
                  </a:lnTo>
                  <a:lnTo>
                    <a:pt x="92" y="2"/>
                  </a:lnTo>
                  <a:lnTo>
                    <a:pt x="95" y="0"/>
                  </a:lnTo>
                  <a:lnTo>
                    <a:pt x="96" y="2"/>
                  </a:lnTo>
                  <a:lnTo>
                    <a:pt x="98" y="3"/>
                  </a:lnTo>
                  <a:lnTo>
                    <a:pt x="100" y="5"/>
                  </a:lnTo>
                  <a:lnTo>
                    <a:pt x="101" y="7"/>
                  </a:lnTo>
                  <a:lnTo>
                    <a:pt x="103" y="9"/>
                  </a:lnTo>
                  <a:lnTo>
                    <a:pt x="106" y="10"/>
                  </a:lnTo>
                  <a:lnTo>
                    <a:pt x="108" y="10"/>
                  </a:lnTo>
                  <a:lnTo>
                    <a:pt x="112" y="10"/>
                  </a:lnTo>
                  <a:lnTo>
                    <a:pt x="114" y="16"/>
                  </a:lnTo>
                  <a:lnTo>
                    <a:pt x="117" y="21"/>
                  </a:lnTo>
                  <a:lnTo>
                    <a:pt x="119" y="24"/>
                  </a:lnTo>
                  <a:lnTo>
                    <a:pt x="122" y="30"/>
                  </a:lnTo>
                  <a:lnTo>
                    <a:pt x="123" y="35"/>
                  </a:lnTo>
                  <a:lnTo>
                    <a:pt x="125" y="40"/>
                  </a:lnTo>
                  <a:lnTo>
                    <a:pt x="127" y="47"/>
                  </a:lnTo>
                  <a:lnTo>
                    <a:pt x="127" y="5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0" name="Freeform 578"/>
            <p:cNvSpPr>
              <a:spLocks/>
            </p:cNvSpPr>
            <p:nvPr/>
          </p:nvSpPr>
          <p:spPr bwMode="auto">
            <a:xfrm>
              <a:off x="4321450" y="1484347"/>
              <a:ext cx="548414" cy="408814"/>
            </a:xfrm>
            <a:custGeom>
              <a:avLst/>
              <a:gdLst/>
              <a:ahLst/>
              <a:cxnLst>
                <a:cxn ang="0">
                  <a:pos x="64" y="176"/>
                </a:cxn>
                <a:cxn ang="0">
                  <a:pos x="60" y="183"/>
                </a:cxn>
                <a:cxn ang="0">
                  <a:pos x="26" y="200"/>
                </a:cxn>
                <a:cxn ang="0">
                  <a:pos x="11" y="186"/>
                </a:cxn>
                <a:cxn ang="0">
                  <a:pos x="10" y="179"/>
                </a:cxn>
                <a:cxn ang="0">
                  <a:pos x="10" y="174"/>
                </a:cxn>
                <a:cxn ang="0">
                  <a:pos x="8" y="169"/>
                </a:cxn>
                <a:cxn ang="0">
                  <a:pos x="7" y="160"/>
                </a:cxn>
                <a:cxn ang="0">
                  <a:pos x="18" y="152"/>
                </a:cxn>
                <a:cxn ang="0">
                  <a:pos x="3" y="146"/>
                </a:cxn>
                <a:cxn ang="0">
                  <a:pos x="2" y="134"/>
                </a:cxn>
                <a:cxn ang="0">
                  <a:pos x="10" y="134"/>
                </a:cxn>
                <a:cxn ang="0">
                  <a:pos x="21" y="132"/>
                </a:cxn>
                <a:cxn ang="0">
                  <a:pos x="22" y="129"/>
                </a:cxn>
                <a:cxn ang="0">
                  <a:pos x="26" y="125"/>
                </a:cxn>
                <a:cxn ang="0">
                  <a:pos x="27" y="120"/>
                </a:cxn>
                <a:cxn ang="0">
                  <a:pos x="33" y="118"/>
                </a:cxn>
                <a:cxn ang="0">
                  <a:pos x="53" y="110"/>
                </a:cxn>
                <a:cxn ang="0">
                  <a:pos x="62" y="99"/>
                </a:cxn>
                <a:cxn ang="0">
                  <a:pos x="70" y="96"/>
                </a:cxn>
                <a:cxn ang="0">
                  <a:pos x="73" y="92"/>
                </a:cxn>
                <a:cxn ang="0">
                  <a:pos x="73" y="89"/>
                </a:cxn>
                <a:cxn ang="0">
                  <a:pos x="83" y="75"/>
                </a:cxn>
                <a:cxn ang="0">
                  <a:pos x="87" y="73"/>
                </a:cxn>
                <a:cxn ang="0">
                  <a:pos x="89" y="59"/>
                </a:cxn>
                <a:cxn ang="0">
                  <a:pos x="100" y="52"/>
                </a:cxn>
                <a:cxn ang="0">
                  <a:pos x="97" y="45"/>
                </a:cxn>
                <a:cxn ang="0">
                  <a:pos x="92" y="45"/>
                </a:cxn>
                <a:cxn ang="0">
                  <a:pos x="92" y="36"/>
                </a:cxn>
                <a:cxn ang="0">
                  <a:pos x="103" y="28"/>
                </a:cxn>
                <a:cxn ang="0">
                  <a:pos x="108" y="33"/>
                </a:cxn>
                <a:cxn ang="0">
                  <a:pos x="119" y="33"/>
                </a:cxn>
                <a:cxn ang="0">
                  <a:pos x="118" y="26"/>
                </a:cxn>
                <a:cxn ang="0">
                  <a:pos x="138" y="17"/>
                </a:cxn>
                <a:cxn ang="0">
                  <a:pos x="146" y="17"/>
                </a:cxn>
                <a:cxn ang="0">
                  <a:pos x="152" y="19"/>
                </a:cxn>
                <a:cxn ang="0">
                  <a:pos x="165" y="7"/>
                </a:cxn>
                <a:cxn ang="0">
                  <a:pos x="175" y="8"/>
                </a:cxn>
                <a:cxn ang="0">
                  <a:pos x="183" y="8"/>
                </a:cxn>
                <a:cxn ang="0">
                  <a:pos x="187" y="3"/>
                </a:cxn>
                <a:cxn ang="0">
                  <a:pos x="200" y="1"/>
                </a:cxn>
                <a:cxn ang="0">
                  <a:pos x="197" y="8"/>
                </a:cxn>
                <a:cxn ang="0">
                  <a:pos x="211" y="1"/>
                </a:cxn>
                <a:cxn ang="0">
                  <a:pos x="213" y="3"/>
                </a:cxn>
                <a:cxn ang="0">
                  <a:pos x="222" y="1"/>
                </a:cxn>
                <a:cxn ang="0">
                  <a:pos x="243" y="10"/>
                </a:cxn>
                <a:cxn ang="0">
                  <a:pos x="248" y="21"/>
                </a:cxn>
                <a:cxn ang="0">
                  <a:pos x="230" y="17"/>
                </a:cxn>
                <a:cxn ang="0">
                  <a:pos x="216" y="17"/>
                </a:cxn>
                <a:cxn ang="0">
                  <a:pos x="210" y="35"/>
                </a:cxn>
                <a:cxn ang="0">
                  <a:pos x="197" y="35"/>
                </a:cxn>
                <a:cxn ang="0">
                  <a:pos x="178" y="35"/>
                </a:cxn>
                <a:cxn ang="0">
                  <a:pos x="154" y="33"/>
                </a:cxn>
                <a:cxn ang="0">
                  <a:pos x="125" y="50"/>
                </a:cxn>
                <a:cxn ang="0">
                  <a:pos x="103" y="90"/>
                </a:cxn>
                <a:cxn ang="0">
                  <a:pos x="91" y="104"/>
                </a:cxn>
                <a:cxn ang="0">
                  <a:pos x="89" y="145"/>
                </a:cxn>
                <a:cxn ang="0">
                  <a:pos x="92" y="169"/>
                </a:cxn>
                <a:cxn ang="0">
                  <a:pos x="83" y="188"/>
                </a:cxn>
              </a:cxnLst>
              <a:rect l="0" t="0" r="r" b="b"/>
              <a:pathLst>
                <a:path w="252" h="200">
                  <a:moveTo>
                    <a:pt x="73" y="186"/>
                  </a:moveTo>
                  <a:lnTo>
                    <a:pt x="72" y="185"/>
                  </a:lnTo>
                  <a:lnTo>
                    <a:pt x="70" y="183"/>
                  </a:lnTo>
                  <a:lnTo>
                    <a:pt x="68" y="181"/>
                  </a:lnTo>
                  <a:lnTo>
                    <a:pt x="67" y="179"/>
                  </a:lnTo>
                  <a:lnTo>
                    <a:pt x="65" y="179"/>
                  </a:lnTo>
                  <a:lnTo>
                    <a:pt x="65" y="178"/>
                  </a:lnTo>
                  <a:lnTo>
                    <a:pt x="64" y="178"/>
                  </a:lnTo>
                  <a:lnTo>
                    <a:pt x="64" y="176"/>
                  </a:lnTo>
                  <a:lnTo>
                    <a:pt x="64" y="178"/>
                  </a:lnTo>
                  <a:lnTo>
                    <a:pt x="64" y="178"/>
                  </a:lnTo>
                  <a:lnTo>
                    <a:pt x="62" y="178"/>
                  </a:lnTo>
                  <a:lnTo>
                    <a:pt x="62" y="178"/>
                  </a:lnTo>
                  <a:lnTo>
                    <a:pt x="62" y="179"/>
                  </a:lnTo>
                  <a:lnTo>
                    <a:pt x="62" y="179"/>
                  </a:lnTo>
                  <a:lnTo>
                    <a:pt x="62" y="179"/>
                  </a:lnTo>
                  <a:lnTo>
                    <a:pt x="62" y="181"/>
                  </a:lnTo>
                  <a:lnTo>
                    <a:pt x="60" y="183"/>
                  </a:lnTo>
                  <a:lnTo>
                    <a:pt x="57" y="186"/>
                  </a:lnTo>
                  <a:lnTo>
                    <a:pt x="54" y="190"/>
                  </a:lnTo>
                  <a:lnTo>
                    <a:pt x="49" y="193"/>
                  </a:lnTo>
                  <a:lnTo>
                    <a:pt x="45" y="197"/>
                  </a:lnTo>
                  <a:lnTo>
                    <a:pt x="40" y="199"/>
                  </a:lnTo>
                  <a:lnTo>
                    <a:pt x="37" y="200"/>
                  </a:lnTo>
                  <a:lnTo>
                    <a:pt x="37" y="200"/>
                  </a:lnTo>
                  <a:lnTo>
                    <a:pt x="27" y="200"/>
                  </a:lnTo>
                  <a:lnTo>
                    <a:pt x="26" y="200"/>
                  </a:lnTo>
                  <a:lnTo>
                    <a:pt x="22" y="199"/>
                  </a:lnTo>
                  <a:lnTo>
                    <a:pt x="19" y="197"/>
                  </a:lnTo>
                  <a:lnTo>
                    <a:pt x="16" y="195"/>
                  </a:lnTo>
                  <a:lnTo>
                    <a:pt x="13" y="193"/>
                  </a:lnTo>
                  <a:lnTo>
                    <a:pt x="10" y="192"/>
                  </a:lnTo>
                  <a:lnTo>
                    <a:pt x="8" y="188"/>
                  </a:lnTo>
                  <a:lnTo>
                    <a:pt x="8" y="186"/>
                  </a:lnTo>
                  <a:lnTo>
                    <a:pt x="10" y="186"/>
                  </a:lnTo>
                  <a:lnTo>
                    <a:pt x="11" y="186"/>
                  </a:lnTo>
                  <a:lnTo>
                    <a:pt x="13" y="186"/>
                  </a:lnTo>
                  <a:lnTo>
                    <a:pt x="13" y="186"/>
                  </a:lnTo>
                  <a:lnTo>
                    <a:pt x="14" y="185"/>
                  </a:lnTo>
                  <a:lnTo>
                    <a:pt x="16" y="185"/>
                  </a:lnTo>
                  <a:lnTo>
                    <a:pt x="16" y="185"/>
                  </a:lnTo>
                  <a:lnTo>
                    <a:pt x="18" y="185"/>
                  </a:lnTo>
                  <a:lnTo>
                    <a:pt x="16" y="183"/>
                  </a:lnTo>
                  <a:lnTo>
                    <a:pt x="13" y="181"/>
                  </a:lnTo>
                  <a:lnTo>
                    <a:pt x="10" y="179"/>
                  </a:lnTo>
                  <a:lnTo>
                    <a:pt x="8" y="178"/>
                  </a:lnTo>
                  <a:lnTo>
                    <a:pt x="5" y="176"/>
                  </a:lnTo>
                  <a:lnTo>
                    <a:pt x="3" y="174"/>
                  </a:lnTo>
                  <a:lnTo>
                    <a:pt x="2" y="172"/>
                  </a:lnTo>
                  <a:lnTo>
                    <a:pt x="0" y="172"/>
                  </a:lnTo>
                  <a:lnTo>
                    <a:pt x="3" y="172"/>
                  </a:lnTo>
                  <a:lnTo>
                    <a:pt x="7" y="172"/>
                  </a:lnTo>
                  <a:lnTo>
                    <a:pt x="8" y="174"/>
                  </a:lnTo>
                  <a:lnTo>
                    <a:pt x="10" y="174"/>
                  </a:lnTo>
                  <a:lnTo>
                    <a:pt x="11" y="174"/>
                  </a:lnTo>
                  <a:lnTo>
                    <a:pt x="11" y="174"/>
                  </a:lnTo>
                  <a:lnTo>
                    <a:pt x="13" y="174"/>
                  </a:lnTo>
                  <a:lnTo>
                    <a:pt x="14" y="174"/>
                  </a:lnTo>
                  <a:lnTo>
                    <a:pt x="13" y="174"/>
                  </a:lnTo>
                  <a:lnTo>
                    <a:pt x="11" y="172"/>
                  </a:lnTo>
                  <a:lnTo>
                    <a:pt x="11" y="172"/>
                  </a:lnTo>
                  <a:lnTo>
                    <a:pt x="10" y="171"/>
                  </a:lnTo>
                  <a:lnTo>
                    <a:pt x="8" y="169"/>
                  </a:lnTo>
                  <a:lnTo>
                    <a:pt x="8" y="169"/>
                  </a:lnTo>
                  <a:lnTo>
                    <a:pt x="8" y="167"/>
                  </a:lnTo>
                  <a:lnTo>
                    <a:pt x="8" y="165"/>
                  </a:lnTo>
                  <a:lnTo>
                    <a:pt x="18" y="165"/>
                  </a:lnTo>
                  <a:lnTo>
                    <a:pt x="14" y="165"/>
                  </a:lnTo>
                  <a:lnTo>
                    <a:pt x="13" y="164"/>
                  </a:lnTo>
                  <a:lnTo>
                    <a:pt x="10" y="162"/>
                  </a:lnTo>
                  <a:lnTo>
                    <a:pt x="8" y="162"/>
                  </a:lnTo>
                  <a:lnTo>
                    <a:pt x="7" y="160"/>
                  </a:lnTo>
                  <a:lnTo>
                    <a:pt x="5" y="158"/>
                  </a:lnTo>
                  <a:lnTo>
                    <a:pt x="3" y="157"/>
                  </a:lnTo>
                  <a:lnTo>
                    <a:pt x="5" y="155"/>
                  </a:lnTo>
                  <a:lnTo>
                    <a:pt x="0" y="150"/>
                  </a:lnTo>
                  <a:lnTo>
                    <a:pt x="5" y="152"/>
                  </a:lnTo>
                  <a:lnTo>
                    <a:pt x="8" y="152"/>
                  </a:lnTo>
                  <a:lnTo>
                    <a:pt x="11" y="152"/>
                  </a:lnTo>
                  <a:lnTo>
                    <a:pt x="14" y="152"/>
                  </a:lnTo>
                  <a:lnTo>
                    <a:pt x="18" y="152"/>
                  </a:lnTo>
                  <a:lnTo>
                    <a:pt x="19" y="152"/>
                  </a:lnTo>
                  <a:lnTo>
                    <a:pt x="21" y="153"/>
                  </a:lnTo>
                  <a:lnTo>
                    <a:pt x="22" y="153"/>
                  </a:lnTo>
                  <a:lnTo>
                    <a:pt x="22" y="152"/>
                  </a:lnTo>
                  <a:lnTo>
                    <a:pt x="19" y="152"/>
                  </a:lnTo>
                  <a:lnTo>
                    <a:pt x="16" y="150"/>
                  </a:lnTo>
                  <a:lnTo>
                    <a:pt x="11" y="148"/>
                  </a:lnTo>
                  <a:lnTo>
                    <a:pt x="7" y="148"/>
                  </a:lnTo>
                  <a:lnTo>
                    <a:pt x="3" y="146"/>
                  </a:lnTo>
                  <a:lnTo>
                    <a:pt x="2" y="145"/>
                  </a:lnTo>
                  <a:lnTo>
                    <a:pt x="0" y="145"/>
                  </a:lnTo>
                  <a:lnTo>
                    <a:pt x="0" y="143"/>
                  </a:lnTo>
                  <a:lnTo>
                    <a:pt x="2" y="141"/>
                  </a:lnTo>
                  <a:lnTo>
                    <a:pt x="2" y="139"/>
                  </a:lnTo>
                  <a:lnTo>
                    <a:pt x="2" y="138"/>
                  </a:lnTo>
                  <a:lnTo>
                    <a:pt x="2" y="136"/>
                  </a:lnTo>
                  <a:lnTo>
                    <a:pt x="2" y="136"/>
                  </a:lnTo>
                  <a:lnTo>
                    <a:pt x="2" y="134"/>
                  </a:lnTo>
                  <a:lnTo>
                    <a:pt x="0" y="132"/>
                  </a:lnTo>
                  <a:lnTo>
                    <a:pt x="8" y="132"/>
                  </a:lnTo>
                  <a:lnTo>
                    <a:pt x="8" y="132"/>
                  </a:lnTo>
                  <a:lnTo>
                    <a:pt x="8" y="134"/>
                  </a:lnTo>
                  <a:lnTo>
                    <a:pt x="8" y="134"/>
                  </a:lnTo>
                  <a:lnTo>
                    <a:pt x="8" y="134"/>
                  </a:lnTo>
                  <a:lnTo>
                    <a:pt x="8" y="134"/>
                  </a:lnTo>
                  <a:lnTo>
                    <a:pt x="10" y="134"/>
                  </a:lnTo>
                  <a:lnTo>
                    <a:pt x="10" y="134"/>
                  </a:lnTo>
                  <a:lnTo>
                    <a:pt x="10" y="134"/>
                  </a:lnTo>
                  <a:lnTo>
                    <a:pt x="10" y="134"/>
                  </a:lnTo>
                  <a:lnTo>
                    <a:pt x="11" y="134"/>
                  </a:lnTo>
                  <a:lnTo>
                    <a:pt x="13" y="134"/>
                  </a:lnTo>
                  <a:lnTo>
                    <a:pt x="14" y="132"/>
                  </a:lnTo>
                  <a:lnTo>
                    <a:pt x="16" y="132"/>
                  </a:lnTo>
                  <a:lnTo>
                    <a:pt x="18" y="132"/>
                  </a:lnTo>
                  <a:lnTo>
                    <a:pt x="19" y="132"/>
                  </a:lnTo>
                  <a:lnTo>
                    <a:pt x="21" y="132"/>
                  </a:lnTo>
                  <a:lnTo>
                    <a:pt x="21" y="132"/>
                  </a:lnTo>
                  <a:lnTo>
                    <a:pt x="21" y="132"/>
                  </a:lnTo>
                  <a:lnTo>
                    <a:pt x="21" y="131"/>
                  </a:lnTo>
                  <a:lnTo>
                    <a:pt x="21" y="131"/>
                  </a:lnTo>
                  <a:lnTo>
                    <a:pt x="21" y="129"/>
                  </a:lnTo>
                  <a:lnTo>
                    <a:pt x="21" y="129"/>
                  </a:lnTo>
                  <a:lnTo>
                    <a:pt x="21" y="129"/>
                  </a:lnTo>
                  <a:lnTo>
                    <a:pt x="21" y="129"/>
                  </a:lnTo>
                  <a:lnTo>
                    <a:pt x="22" y="129"/>
                  </a:lnTo>
                  <a:lnTo>
                    <a:pt x="22" y="129"/>
                  </a:lnTo>
                  <a:lnTo>
                    <a:pt x="22" y="129"/>
                  </a:lnTo>
                  <a:lnTo>
                    <a:pt x="24" y="129"/>
                  </a:lnTo>
                  <a:lnTo>
                    <a:pt x="24" y="129"/>
                  </a:lnTo>
                  <a:lnTo>
                    <a:pt x="26" y="129"/>
                  </a:lnTo>
                  <a:lnTo>
                    <a:pt x="26" y="129"/>
                  </a:lnTo>
                  <a:lnTo>
                    <a:pt x="26" y="129"/>
                  </a:lnTo>
                  <a:lnTo>
                    <a:pt x="26" y="127"/>
                  </a:lnTo>
                  <a:lnTo>
                    <a:pt x="26" y="125"/>
                  </a:lnTo>
                  <a:lnTo>
                    <a:pt x="26" y="125"/>
                  </a:lnTo>
                  <a:lnTo>
                    <a:pt x="26" y="124"/>
                  </a:lnTo>
                  <a:lnTo>
                    <a:pt x="24" y="124"/>
                  </a:lnTo>
                  <a:lnTo>
                    <a:pt x="24" y="122"/>
                  </a:lnTo>
                  <a:lnTo>
                    <a:pt x="24" y="122"/>
                  </a:lnTo>
                  <a:lnTo>
                    <a:pt x="22" y="120"/>
                  </a:lnTo>
                  <a:lnTo>
                    <a:pt x="24" y="120"/>
                  </a:lnTo>
                  <a:lnTo>
                    <a:pt x="26" y="120"/>
                  </a:lnTo>
                  <a:lnTo>
                    <a:pt x="27" y="120"/>
                  </a:lnTo>
                  <a:lnTo>
                    <a:pt x="27" y="120"/>
                  </a:lnTo>
                  <a:lnTo>
                    <a:pt x="29" y="120"/>
                  </a:lnTo>
                  <a:lnTo>
                    <a:pt x="30" y="120"/>
                  </a:lnTo>
                  <a:lnTo>
                    <a:pt x="30" y="120"/>
                  </a:lnTo>
                  <a:lnTo>
                    <a:pt x="32" y="120"/>
                  </a:lnTo>
                  <a:lnTo>
                    <a:pt x="32" y="120"/>
                  </a:lnTo>
                  <a:lnTo>
                    <a:pt x="33" y="120"/>
                  </a:lnTo>
                  <a:lnTo>
                    <a:pt x="33" y="118"/>
                  </a:lnTo>
                  <a:lnTo>
                    <a:pt x="33" y="118"/>
                  </a:lnTo>
                  <a:lnTo>
                    <a:pt x="33" y="117"/>
                  </a:lnTo>
                  <a:lnTo>
                    <a:pt x="32" y="115"/>
                  </a:lnTo>
                  <a:lnTo>
                    <a:pt x="32" y="113"/>
                  </a:lnTo>
                  <a:lnTo>
                    <a:pt x="32" y="111"/>
                  </a:lnTo>
                  <a:lnTo>
                    <a:pt x="37" y="111"/>
                  </a:lnTo>
                  <a:lnTo>
                    <a:pt x="35" y="111"/>
                  </a:lnTo>
                  <a:lnTo>
                    <a:pt x="54" y="111"/>
                  </a:lnTo>
                  <a:lnTo>
                    <a:pt x="51" y="110"/>
                  </a:lnTo>
                  <a:lnTo>
                    <a:pt x="53" y="110"/>
                  </a:lnTo>
                  <a:lnTo>
                    <a:pt x="54" y="108"/>
                  </a:lnTo>
                  <a:lnTo>
                    <a:pt x="56" y="106"/>
                  </a:lnTo>
                  <a:lnTo>
                    <a:pt x="57" y="106"/>
                  </a:lnTo>
                  <a:lnTo>
                    <a:pt x="57" y="104"/>
                  </a:lnTo>
                  <a:lnTo>
                    <a:pt x="57" y="103"/>
                  </a:lnTo>
                  <a:lnTo>
                    <a:pt x="59" y="101"/>
                  </a:lnTo>
                  <a:lnTo>
                    <a:pt x="59" y="99"/>
                  </a:lnTo>
                  <a:lnTo>
                    <a:pt x="60" y="99"/>
                  </a:lnTo>
                  <a:lnTo>
                    <a:pt x="62" y="99"/>
                  </a:lnTo>
                  <a:lnTo>
                    <a:pt x="64" y="99"/>
                  </a:lnTo>
                  <a:lnTo>
                    <a:pt x="65" y="99"/>
                  </a:lnTo>
                  <a:lnTo>
                    <a:pt x="67" y="99"/>
                  </a:lnTo>
                  <a:lnTo>
                    <a:pt x="68" y="99"/>
                  </a:lnTo>
                  <a:lnTo>
                    <a:pt x="68" y="99"/>
                  </a:lnTo>
                  <a:lnTo>
                    <a:pt x="70" y="99"/>
                  </a:lnTo>
                  <a:lnTo>
                    <a:pt x="70" y="97"/>
                  </a:lnTo>
                  <a:lnTo>
                    <a:pt x="70" y="97"/>
                  </a:lnTo>
                  <a:lnTo>
                    <a:pt x="70" y="96"/>
                  </a:lnTo>
                  <a:lnTo>
                    <a:pt x="72" y="96"/>
                  </a:lnTo>
                  <a:lnTo>
                    <a:pt x="72" y="94"/>
                  </a:lnTo>
                  <a:lnTo>
                    <a:pt x="72" y="94"/>
                  </a:lnTo>
                  <a:lnTo>
                    <a:pt x="73" y="94"/>
                  </a:lnTo>
                  <a:lnTo>
                    <a:pt x="73" y="92"/>
                  </a:lnTo>
                  <a:lnTo>
                    <a:pt x="73" y="92"/>
                  </a:lnTo>
                  <a:lnTo>
                    <a:pt x="73" y="92"/>
                  </a:lnTo>
                  <a:lnTo>
                    <a:pt x="73" y="92"/>
                  </a:lnTo>
                  <a:lnTo>
                    <a:pt x="73" y="92"/>
                  </a:lnTo>
                  <a:lnTo>
                    <a:pt x="72" y="92"/>
                  </a:lnTo>
                  <a:lnTo>
                    <a:pt x="72" y="92"/>
                  </a:lnTo>
                  <a:lnTo>
                    <a:pt x="72" y="90"/>
                  </a:lnTo>
                  <a:lnTo>
                    <a:pt x="72" y="90"/>
                  </a:lnTo>
                  <a:lnTo>
                    <a:pt x="72" y="90"/>
                  </a:lnTo>
                  <a:lnTo>
                    <a:pt x="72" y="90"/>
                  </a:lnTo>
                  <a:lnTo>
                    <a:pt x="73" y="89"/>
                  </a:lnTo>
                  <a:lnTo>
                    <a:pt x="73" y="89"/>
                  </a:lnTo>
                  <a:lnTo>
                    <a:pt x="73" y="89"/>
                  </a:lnTo>
                  <a:lnTo>
                    <a:pt x="75" y="87"/>
                  </a:lnTo>
                  <a:lnTo>
                    <a:pt x="75" y="87"/>
                  </a:lnTo>
                  <a:lnTo>
                    <a:pt x="75" y="87"/>
                  </a:lnTo>
                  <a:lnTo>
                    <a:pt x="75" y="85"/>
                  </a:lnTo>
                  <a:lnTo>
                    <a:pt x="76" y="82"/>
                  </a:lnTo>
                  <a:lnTo>
                    <a:pt x="78" y="80"/>
                  </a:lnTo>
                  <a:lnTo>
                    <a:pt x="79" y="78"/>
                  </a:lnTo>
                  <a:lnTo>
                    <a:pt x="81" y="76"/>
                  </a:lnTo>
                  <a:lnTo>
                    <a:pt x="83" y="75"/>
                  </a:lnTo>
                  <a:lnTo>
                    <a:pt x="83" y="73"/>
                  </a:lnTo>
                  <a:lnTo>
                    <a:pt x="84" y="73"/>
                  </a:lnTo>
                  <a:lnTo>
                    <a:pt x="84" y="71"/>
                  </a:lnTo>
                  <a:lnTo>
                    <a:pt x="84" y="71"/>
                  </a:lnTo>
                  <a:lnTo>
                    <a:pt x="84" y="71"/>
                  </a:lnTo>
                  <a:lnTo>
                    <a:pt x="86" y="71"/>
                  </a:lnTo>
                  <a:lnTo>
                    <a:pt x="86" y="71"/>
                  </a:lnTo>
                  <a:lnTo>
                    <a:pt x="87" y="73"/>
                  </a:lnTo>
                  <a:lnTo>
                    <a:pt x="87" y="73"/>
                  </a:lnTo>
                  <a:lnTo>
                    <a:pt x="89" y="73"/>
                  </a:lnTo>
                  <a:lnTo>
                    <a:pt x="89" y="71"/>
                  </a:lnTo>
                  <a:lnTo>
                    <a:pt x="87" y="68"/>
                  </a:lnTo>
                  <a:lnTo>
                    <a:pt x="87" y="66"/>
                  </a:lnTo>
                  <a:lnTo>
                    <a:pt x="87" y="64"/>
                  </a:lnTo>
                  <a:lnTo>
                    <a:pt x="89" y="63"/>
                  </a:lnTo>
                  <a:lnTo>
                    <a:pt x="89" y="61"/>
                  </a:lnTo>
                  <a:lnTo>
                    <a:pt x="89" y="61"/>
                  </a:lnTo>
                  <a:lnTo>
                    <a:pt x="89" y="59"/>
                  </a:lnTo>
                  <a:lnTo>
                    <a:pt x="92" y="59"/>
                  </a:lnTo>
                  <a:lnTo>
                    <a:pt x="94" y="59"/>
                  </a:lnTo>
                  <a:lnTo>
                    <a:pt x="95" y="59"/>
                  </a:lnTo>
                  <a:lnTo>
                    <a:pt x="97" y="59"/>
                  </a:lnTo>
                  <a:lnTo>
                    <a:pt x="99" y="59"/>
                  </a:lnTo>
                  <a:lnTo>
                    <a:pt x="99" y="57"/>
                  </a:lnTo>
                  <a:lnTo>
                    <a:pt x="100" y="56"/>
                  </a:lnTo>
                  <a:lnTo>
                    <a:pt x="100" y="52"/>
                  </a:lnTo>
                  <a:lnTo>
                    <a:pt x="100" y="52"/>
                  </a:lnTo>
                  <a:lnTo>
                    <a:pt x="99" y="50"/>
                  </a:lnTo>
                  <a:lnTo>
                    <a:pt x="99" y="49"/>
                  </a:lnTo>
                  <a:lnTo>
                    <a:pt x="99" y="49"/>
                  </a:lnTo>
                  <a:lnTo>
                    <a:pt x="99" y="47"/>
                  </a:lnTo>
                  <a:lnTo>
                    <a:pt x="97" y="47"/>
                  </a:lnTo>
                  <a:lnTo>
                    <a:pt x="97" y="45"/>
                  </a:lnTo>
                  <a:lnTo>
                    <a:pt x="97" y="45"/>
                  </a:lnTo>
                  <a:lnTo>
                    <a:pt x="97" y="45"/>
                  </a:lnTo>
                  <a:lnTo>
                    <a:pt x="97" y="45"/>
                  </a:lnTo>
                  <a:lnTo>
                    <a:pt x="97" y="43"/>
                  </a:lnTo>
                  <a:lnTo>
                    <a:pt x="97" y="43"/>
                  </a:lnTo>
                  <a:lnTo>
                    <a:pt x="95" y="43"/>
                  </a:lnTo>
                  <a:lnTo>
                    <a:pt x="95" y="43"/>
                  </a:lnTo>
                  <a:lnTo>
                    <a:pt x="95" y="43"/>
                  </a:lnTo>
                  <a:lnTo>
                    <a:pt x="95" y="43"/>
                  </a:lnTo>
                  <a:lnTo>
                    <a:pt x="94" y="43"/>
                  </a:lnTo>
                  <a:lnTo>
                    <a:pt x="92" y="45"/>
                  </a:lnTo>
                  <a:lnTo>
                    <a:pt x="92" y="45"/>
                  </a:lnTo>
                  <a:lnTo>
                    <a:pt x="91" y="47"/>
                  </a:lnTo>
                  <a:lnTo>
                    <a:pt x="89" y="47"/>
                  </a:lnTo>
                  <a:lnTo>
                    <a:pt x="87" y="49"/>
                  </a:lnTo>
                  <a:lnTo>
                    <a:pt x="86" y="49"/>
                  </a:lnTo>
                  <a:lnTo>
                    <a:pt x="84" y="49"/>
                  </a:lnTo>
                  <a:lnTo>
                    <a:pt x="86" y="45"/>
                  </a:lnTo>
                  <a:lnTo>
                    <a:pt x="87" y="42"/>
                  </a:lnTo>
                  <a:lnTo>
                    <a:pt x="91" y="38"/>
                  </a:lnTo>
                  <a:lnTo>
                    <a:pt x="92" y="36"/>
                  </a:lnTo>
                  <a:lnTo>
                    <a:pt x="95" y="35"/>
                  </a:lnTo>
                  <a:lnTo>
                    <a:pt x="99" y="31"/>
                  </a:lnTo>
                  <a:lnTo>
                    <a:pt x="100" y="28"/>
                  </a:lnTo>
                  <a:lnTo>
                    <a:pt x="102" y="24"/>
                  </a:lnTo>
                  <a:lnTo>
                    <a:pt x="102" y="24"/>
                  </a:lnTo>
                  <a:lnTo>
                    <a:pt x="103" y="24"/>
                  </a:lnTo>
                  <a:lnTo>
                    <a:pt x="103" y="26"/>
                  </a:lnTo>
                  <a:lnTo>
                    <a:pt x="103" y="26"/>
                  </a:lnTo>
                  <a:lnTo>
                    <a:pt x="103" y="28"/>
                  </a:lnTo>
                  <a:lnTo>
                    <a:pt x="103" y="28"/>
                  </a:lnTo>
                  <a:lnTo>
                    <a:pt x="103" y="29"/>
                  </a:lnTo>
                  <a:lnTo>
                    <a:pt x="103" y="29"/>
                  </a:lnTo>
                  <a:lnTo>
                    <a:pt x="105" y="31"/>
                  </a:lnTo>
                  <a:lnTo>
                    <a:pt x="105" y="31"/>
                  </a:lnTo>
                  <a:lnTo>
                    <a:pt x="105" y="31"/>
                  </a:lnTo>
                  <a:lnTo>
                    <a:pt x="106" y="33"/>
                  </a:lnTo>
                  <a:lnTo>
                    <a:pt x="106" y="33"/>
                  </a:lnTo>
                  <a:lnTo>
                    <a:pt x="108" y="33"/>
                  </a:lnTo>
                  <a:lnTo>
                    <a:pt x="108" y="33"/>
                  </a:lnTo>
                  <a:lnTo>
                    <a:pt x="110" y="33"/>
                  </a:lnTo>
                  <a:lnTo>
                    <a:pt x="111" y="33"/>
                  </a:lnTo>
                  <a:lnTo>
                    <a:pt x="113" y="33"/>
                  </a:lnTo>
                  <a:lnTo>
                    <a:pt x="116" y="33"/>
                  </a:lnTo>
                  <a:lnTo>
                    <a:pt x="116" y="33"/>
                  </a:lnTo>
                  <a:lnTo>
                    <a:pt x="118" y="33"/>
                  </a:lnTo>
                  <a:lnTo>
                    <a:pt x="119" y="33"/>
                  </a:lnTo>
                  <a:lnTo>
                    <a:pt x="119" y="33"/>
                  </a:lnTo>
                  <a:lnTo>
                    <a:pt x="119" y="33"/>
                  </a:lnTo>
                  <a:lnTo>
                    <a:pt x="119" y="33"/>
                  </a:lnTo>
                  <a:lnTo>
                    <a:pt x="119" y="33"/>
                  </a:lnTo>
                  <a:lnTo>
                    <a:pt x="119" y="31"/>
                  </a:lnTo>
                  <a:lnTo>
                    <a:pt x="118" y="31"/>
                  </a:lnTo>
                  <a:lnTo>
                    <a:pt x="118" y="29"/>
                  </a:lnTo>
                  <a:lnTo>
                    <a:pt x="118" y="28"/>
                  </a:lnTo>
                  <a:lnTo>
                    <a:pt x="118" y="28"/>
                  </a:lnTo>
                  <a:lnTo>
                    <a:pt x="118" y="26"/>
                  </a:lnTo>
                  <a:lnTo>
                    <a:pt x="119" y="26"/>
                  </a:lnTo>
                  <a:lnTo>
                    <a:pt x="121" y="24"/>
                  </a:lnTo>
                  <a:lnTo>
                    <a:pt x="124" y="24"/>
                  </a:lnTo>
                  <a:lnTo>
                    <a:pt x="127" y="24"/>
                  </a:lnTo>
                  <a:lnTo>
                    <a:pt x="130" y="22"/>
                  </a:lnTo>
                  <a:lnTo>
                    <a:pt x="133" y="22"/>
                  </a:lnTo>
                  <a:lnTo>
                    <a:pt x="135" y="21"/>
                  </a:lnTo>
                  <a:lnTo>
                    <a:pt x="138" y="19"/>
                  </a:lnTo>
                  <a:lnTo>
                    <a:pt x="138" y="17"/>
                  </a:lnTo>
                  <a:lnTo>
                    <a:pt x="140" y="17"/>
                  </a:lnTo>
                  <a:lnTo>
                    <a:pt x="140" y="17"/>
                  </a:lnTo>
                  <a:lnTo>
                    <a:pt x="141" y="15"/>
                  </a:lnTo>
                  <a:lnTo>
                    <a:pt x="143" y="15"/>
                  </a:lnTo>
                  <a:lnTo>
                    <a:pt x="143" y="15"/>
                  </a:lnTo>
                  <a:lnTo>
                    <a:pt x="145" y="15"/>
                  </a:lnTo>
                  <a:lnTo>
                    <a:pt x="146" y="15"/>
                  </a:lnTo>
                  <a:lnTo>
                    <a:pt x="146" y="15"/>
                  </a:lnTo>
                  <a:lnTo>
                    <a:pt x="146" y="17"/>
                  </a:lnTo>
                  <a:lnTo>
                    <a:pt x="146" y="17"/>
                  </a:lnTo>
                  <a:lnTo>
                    <a:pt x="148" y="19"/>
                  </a:lnTo>
                  <a:lnTo>
                    <a:pt x="148" y="19"/>
                  </a:lnTo>
                  <a:lnTo>
                    <a:pt x="148" y="21"/>
                  </a:lnTo>
                  <a:lnTo>
                    <a:pt x="149" y="21"/>
                  </a:lnTo>
                  <a:lnTo>
                    <a:pt x="149" y="21"/>
                  </a:lnTo>
                  <a:lnTo>
                    <a:pt x="149" y="21"/>
                  </a:lnTo>
                  <a:lnTo>
                    <a:pt x="151" y="21"/>
                  </a:lnTo>
                  <a:lnTo>
                    <a:pt x="152" y="19"/>
                  </a:lnTo>
                  <a:lnTo>
                    <a:pt x="154" y="19"/>
                  </a:lnTo>
                  <a:lnTo>
                    <a:pt x="157" y="17"/>
                  </a:lnTo>
                  <a:lnTo>
                    <a:pt x="159" y="17"/>
                  </a:lnTo>
                  <a:lnTo>
                    <a:pt x="159" y="17"/>
                  </a:lnTo>
                  <a:lnTo>
                    <a:pt x="160" y="17"/>
                  </a:lnTo>
                  <a:lnTo>
                    <a:pt x="159" y="14"/>
                  </a:lnTo>
                  <a:lnTo>
                    <a:pt x="159" y="10"/>
                  </a:lnTo>
                  <a:lnTo>
                    <a:pt x="162" y="8"/>
                  </a:lnTo>
                  <a:lnTo>
                    <a:pt x="165" y="7"/>
                  </a:lnTo>
                  <a:lnTo>
                    <a:pt x="170" y="5"/>
                  </a:lnTo>
                  <a:lnTo>
                    <a:pt x="173" y="3"/>
                  </a:lnTo>
                  <a:lnTo>
                    <a:pt x="176" y="5"/>
                  </a:lnTo>
                  <a:lnTo>
                    <a:pt x="178" y="5"/>
                  </a:lnTo>
                  <a:lnTo>
                    <a:pt x="178" y="7"/>
                  </a:lnTo>
                  <a:lnTo>
                    <a:pt x="176" y="7"/>
                  </a:lnTo>
                  <a:lnTo>
                    <a:pt x="176" y="8"/>
                  </a:lnTo>
                  <a:lnTo>
                    <a:pt x="175" y="8"/>
                  </a:lnTo>
                  <a:lnTo>
                    <a:pt x="175" y="8"/>
                  </a:lnTo>
                  <a:lnTo>
                    <a:pt x="173" y="10"/>
                  </a:lnTo>
                  <a:lnTo>
                    <a:pt x="173" y="10"/>
                  </a:lnTo>
                  <a:lnTo>
                    <a:pt x="173" y="12"/>
                  </a:lnTo>
                  <a:lnTo>
                    <a:pt x="175" y="12"/>
                  </a:lnTo>
                  <a:lnTo>
                    <a:pt x="176" y="12"/>
                  </a:lnTo>
                  <a:lnTo>
                    <a:pt x="178" y="12"/>
                  </a:lnTo>
                  <a:lnTo>
                    <a:pt x="179" y="10"/>
                  </a:lnTo>
                  <a:lnTo>
                    <a:pt x="181" y="10"/>
                  </a:lnTo>
                  <a:lnTo>
                    <a:pt x="183" y="8"/>
                  </a:lnTo>
                  <a:lnTo>
                    <a:pt x="184" y="8"/>
                  </a:lnTo>
                  <a:lnTo>
                    <a:pt x="187" y="7"/>
                  </a:lnTo>
                  <a:lnTo>
                    <a:pt x="187" y="7"/>
                  </a:lnTo>
                  <a:lnTo>
                    <a:pt x="187" y="7"/>
                  </a:lnTo>
                  <a:lnTo>
                    <a:pt x="187" y="5"/>
                  </a:lnTo>
                  <a:lnTo>
                    <a:pt x="187" y="5"/>
                  </a:lnTo>
                  <a:lnTo>
                    <a:pt x="187" y="3"/>
                  </a:lnTo>
                  <a:lnTo>
                    <a:pt x="187" y="3"/>
                  </a:lnTo>
                  <a:lnTo>
                    <a:pt x="187" y="3"/>
                  </a:lnTo>
                  <a:lnTo>
                    <a:pt x="187" y="1"/>
                  </a:lnTo>
                  <a:lnTo>
                    <a:pt x="189" y="1"/>
                  </a:lnTo>
                  <a:lnTo>
                    <a:pt x="192" y="1"/>
                  </a:lnTo>
                  <a:lnTo>
                    <a:pt x="194" y="1"/>
                  </a:lnTo>
                  <a:lnTo>
                    <a:pt x="195" y="1"/>
                  </a:lnTo>
                  <a:lnTo>
                    <a:pt x="197" y="1"/>
                  </a:lnTo>
                  <a:lnTo>
                    <a:pt x="198" y="1"/>
                  </a:lnTo>
                  <a:lnTo>
                    <a:pt x="200" y="1"/>
                  </a:lnTo>
                  <a:lnTo>
                    <a:pt x="200" y="1"/>
                  </a:lnTo>
                  <a:lnTo>
                    <a:pt x="200" y="3"/>
                  </a:lnTo>
                  <a:lnTo>
                    <a:pt x="198" y="5"/>
                  </a:lnTo>
                  <a:lnTo>
                    <a:pt x="198" y="5"/>
                  </a:lnTo>
                  <a:lnTo>
                    <a:pt x="198" y="7"/>
                  </a:lnTo>
                  <a:lnTo>
                    <a:pt x="197" y="7"/>
                  </a:lnTo>
                  <a:lnTo>
                    <a:pt x="197" y="8"/>
                  </a:lnTo>
                  <a:lnTo>
                    <a:pt x="195" y="10"/>
                  </a:lnTo>
                  <a:lnTo>
                    <a:pt x="195" y="12"/>
                  </a:lnTo>
                  <a:lnTo>
                    <a:pt x="197" y="8"/>
                  </a:lnTo>
                  <a:lnTo>
                    <a:pt x="200" y="8"/>
                  </a:lnTo>
                  <a:lnTo>
                    <a:pt x="202" y="7"/>
                  </a:lnTo>
                  <a:lnTo>
                    <a:pt x="203" y="5"/>
                  </a:lnTo>
                  <a:lnTo>
                    <a:pt x="205" y="5"/>
                  </a:lnTo>
                  <a:lnTo>
                    <a:pt x="206" y="3"/>
                  </a:lnTo>
                  <a:lnTo>
                    <a:pt x="208" y="1"/>
                  </a:lnTo>
                  <a:lnTo>
                    <a:pt x="211" y="0"/>
                  </a:lnTo>
                  <a:lnTo>
                    <a:pt x="211" y="1"/>
                  </a:lnTo>
                  <a:lnTo>
                    <a:pt x="211" y="1"/>
                  </a:lnTo>
                  <a:lnTo>
                    <a:pt x="211" y="1"/>
                  </a:lnTo>
                  <a:lnTo>
                    <a:pt x="211" y="3"/>
                  </a:lnTo>
                  <a:lnTo>
                    <a:pt x="211" y="3"/>
                  </a:lnTo>
                  <a:lnTo>
                    <a:pt x="211" y="5"/>
                  </a:lnTo>
                  <a:lnTo>
                    <a:pt x="211" y="5"/>
                  </a:lnTo>
                  <a:lnTo>
                    <a:pt x="211" y="5"/>
                  </a:lnTo>
                  <a:lnTo>
                    <a:pt x="211" y="5"/>
                  </a:lnTo>
                  <a:lnTo>
                    <a:pt x="211" y="5"/>
                  </a:lnTo>
                  <a:lnTo>
                    <a:pt x="213" y="3"/>
                  </a:lnTo>
                  <a:lnTo>
                    <a:pt x="213" y="3"/>
                  </a:lnTo>
                  <a:lnTo>
                    <a:pt x="214" y="3"/>
                  </a:lnTo>
                  <a:lnTo>
                    <a:pt x="214" y="1"/>
                  </a:lnTo>
                  <a:lnTo>
                    <a:pt x="214" y="1"/>
                  </a:lnTo>
                  <a:lnTo>
                    <a:pt x="216" y="1"/>
                  </a:lnTo>
                  <a:lnTo>
                    <a:pt x="216" y="1"/>
                  </a:lnTo>
                  <a:lnTo>
                    <a:pt x="217" y="1"/>
                  </a:lnTo>
                  <a:lnTo>
                    <a:pt x="221" y="1"/>
                  </a:lnTo>
                  <a:lnTo>
                    <a:pt x="222" y="1"/>
                  </a:lnTo>
                  <a:lnTo>
                    <a:pt x="224" y="1"/>
                  </a:lnTo>
                  <a:lnTo>
                    <a:pt x="225" y="1"/>
                  </a:lnTo>
                  <a:lnTo>
                    <a:pt x="227" y="1"/>
                  </a:lnTo>
                  <a:lnTo>
                    <a:pt x="227" y="1"/>
                  </a:lnTo>
                  <a:lnTo>
                    <a:pt x="229" y="3"/>
                  </a:lnTo>
                  <a:lnTo>
                    <a:pt x="232" y="5"/>
                  </a:lnTo>
                  <a:lnTo>
                    <a:pt x="235" y="7"/>
                  </a:lnTo>
                  <a:lnTo>
                    <a:pt x="238" y="8"/>
                  </a:lnTo>
                  <a:lnTo>
                    <a:pt x="243" y="10"/>
                  </a:lnTo>
                  <a:lnTo>
                    <a:pt x="248" y="10"/>
                  </a:lnTo>
                  <a:lnTo>
                    <a:pt x="251" y="12"/>
                  </a:lnTo>
                  <a:lnTo>
                    <a:pt x="252" y="14"/>
                  </a:lnTo>
                  <a:lnTo>
                    <a:pt x="252" y="14"/>
                  </a:lnTo>
                  <a:lnTo>
                    <a:pt x="251" y="15"/>
                  </a:lnTo>
                  <a:lnTo>
                    <a:pt x="251" y="17"/>
                  </a:lnTo>
                  <a:lnTo>
                    <a:pt x="249" y="19"/>
                  </a:lnTo>
                  <a:lnTo>
                    <a:pt x="249" y="21"/>
                  </a:lnTo>
                  <a:lnTo>
                    <a:pt x="248" y="21"/>
                  </a:lnTo>
                  <a:lnTo>
                    <a:pt x="248" y="22"/>
                  </a:lnTo>
                  <a:lnTo>
                    <a:pt x="248" y="24"/>
                  </a:lnTo>
                  <a:lnTo>
                    <a:pt x="244" y="24"/>
                  </a:lnTo>
                  <a:lnTo>
                    <a:pt x="243" y="22"/>
                  </a:lnTo>
                  <a:lnTo>
                    <a:pt x="240" y="22"/>
                  </a:lnTo>
                  <a:lnTo>
                    <a:pt x="238" y="21"/>
                  </a:lnTo>
                  <a:lnTo>
                    <a:pt x="235" y="19"/>
                  </a:lnTo>
                  <a:lnTo>
                    <a:pt x="232" y="17"/>
                  </a:lnTo>
                  <a:lnTo>
                    <a:pt x="230" y="17"/>
                  </a:lnTo>
                  <a:lnTo>
                    <a:pt x="227" y="17"/>
                  </a:lnTo>
                  <a:lnTo>
                    <a:pt x="225" y="17"/>
                  </a:lnTo>
                  <a:lnTo>
                    <a:pt x="225" y="17"/>
                  </a:lnTo>
                  <a:lnTo>
                    <a:pt x="224" y="17"/>
                  </a:lnTo>
                  <a:lnTo>
                    <a:pt x="222" y="17"/>
                  </a:lnTo>
                  <a:lnTo>
                    <a:pt x="221" y="17"/>
                  </a:lnTo>
                  <a:lnTo>
                    <a:pt x="219" y="17"/>
                  </a:lnTo>
                  <a:lnTo>
                    <a:pt x="217" y="17"/>
                  </a:lnTo>
                  <a:lnTo>
                    <a:pt x="216" y="17"/>
                  </a:lnTo>
                  <a:lnTo>
                    <a:pt x="214" y="19"/>
                  </a:lnTo>
                  <a:lnTo>
                    <a:pt x="214" y="21"/>
                  </a:lnTo>
                  <a:lnTo>
                    <a:pt x="213" y="22"/>
                  </a:lnTo>
                  <a:lnTo>
                    <a:pt x="213" y="24"/>
                  </a:lnTo>
                  <a:lnTo>
                    <a:pt x="211" y="26"/>
                  </a:lnTo>
                  <a:lnTo>
                    <a:pt x="211" y="28"/>
                  </a:lnTo>
                  <a:lnTo>
                    <a:pt x="211" y="31"/>
                  </a:lnTo>
                  <a:lnTo>
                    <a:pt x="211" y="33"/>
                  </a:lnTo>
                  <a:lnTo>
                    <a:pt x="210" y="35"/>
                  </a:lnTo>
                  <a:lnTo>
                    <a:pt x="208" y="35"/>
                  </a:lnTo>
                  <a:lnTo>
                    <a:pt x="206" y="35"/>
                  </a:lnTo>
                  <a:lnTo>
                    <a:pt x="206" y="35"/>
                  </a:lnTo>
                  <a:lnTo>
                    <a:pt x="205" y="35"/>
                  </a:lnTo>
                  <a:lnTo>
                    <a:pt x="205" y="35"/>
                  </a:lnTo>
                  <a:lnTo>
                    <a:pt x="203" y="33"/>
                  </a:lnTo>
                  <a:lnTo>
                    <a:pt x="200" y="33"/>
                  </a:lnTo>
                  <a:lnTo>
                    <a:pt x="198" y="33"/>
                  </a:lnTo>
                  <a:lnTo>
                    <a:pt x="197" y="35"/>
                  </a:lnTo>
                  <a:lnTo>
                    <a:pt x="195" y="35"/>
                  </a:lnTo>
                  <a:lnTo>
                    <a:pt x="194" y="35"/>
                  </a:lnTo>
                  <a:lnTo>
                    <a:pt x="192" y="35"/>
                  </a:lnTo>
                  <a:lnTo>
                    <a:pt x="190" y="36"/>
                  </a:lnTo>
                  <a:lnTo>
                    <a:pt x="189" y="36"/>
                  </a:lnTo>
                  <a:lnTo>
                    <a:pt x="187" y="36"/>
                  </a:lnTo>
                  <a:lnTo>
                    <a:pt x="183" y="36"/>
                  </a:lnTo>
                  <a:lnTo>
                    <a:pt x="181" y="36"/>
                  </a:lnTo>
                  <a:lnTo>
                    <a:pt x="178" y="35"/>
                  </a:lnTo>
                  <a:lnTo>
                    <a:pt x="176" y="33"/>
                  </a:lnTo>
                  <a:lnTo>
                    <a:pt x="175" y="31"/>
                  </a:lnTo>
                  <a:lnTo>
                    <a:pt x="173" y="29"/>
                  </a:lnTo>
                  <a:lnTo>
                    <a:pt x="171" y="28"/>
                  </a:lnTo>
                  <a:lnTo>
                    <a:pt x="170" y="26"/>
                  </a:lnTo>
                  <a:lnTo>
                    <a:pt x="167" y="28"/>
                  </a:lnTo>
                  <a:lnTo>
                    <a:pt x="162" y="31"/>
                  </a:lnTo>
                  <a:lnTo>
                    <a:pt x="157" y="31"/>
                  </a:lnTo>
                  <a:lnTo>
                    <a:pt x="154" y="33"/>
                  </a:lnTo>
                  <a:lnTo>
                    <a:pt x="149" y="35"/>
                  </a:lnTo>
                  <a:lnTo>
                    <a:pt x="145" y="35"/>
                  </a:lnTo>
                  <a:lnTo>
                    <a:pt x="140" y="36"/>
                  </a:lnTo>
                  <a:lnTo>
                    <a:pt x="135" y="36"/>
                  </a:lnTo>
                  <a:lnTo>
                    <a:pt x="133" y="38"/>
                  </a:lnTo>
                  <a:lnTo>
                    <a:pt x="132" y="40"/>
                  </a:lnTo>
                  <a:lnTo>
                    <a:pt x="130" y="43"/>
                  </a:lnTo>
                  <a:lnTo>
                    <a:pt x="127" y="47"/>
                  </a:lnTo>
                  <a:lnTo>
                    <a:pt x="125" y="50"/>
                  </a:lnTo>
                  <a:lnTo>
                    <a:pt x="124" y="54"/>
                  </a:lnTo>
                  <a:lnTo>
                    <a:pt x="122" y="57"/>
                  </a:lnTo>
                  <a:lnTo>
                    <a:pt x="121" y="61"/>
                  </a:lnTo>
                  <a:lnTo>
                    <a:pt x="119" y="66"/>
                  </a:lnTo>
                  <a:lnTo>
                    <a:pt x="116" y="71"/>
                  </a:lnTo>
                  <a:lnTo>
                    <a:pt x="113" y="75"/>
                  </a:lnTo>
                  <a:lnTo>
                    <a:pt x="110" y="80"/>
                  </a:lnTo>
                  <a:lnTo>
                    <a:pt x="106" y="83"/>
                  </a:lnTo>
                  <a:lnTo>
                    <a:pt x="103" y="90"/>
                  </a:lnTo>
                  <a:lnTo>
                    <a:pt x="102" y="96"/>
                  </a:lnTo>
                  <a:lnTo>
                    <a:pt x="100" y="104"/>
                  </a:lnTo>
                  <a:lnTo>
                    <a:pt x="100" y="104"/>
                  </a:lnTo>
                  <a:lnTo>
                    <a:pt x="99" y="104"/>
                  </a:lnTo>
                  <a:lnTo>
                    <a:pt x="99" y="104"/>
                  </a:lnTo>
                  <a:lnTo>
                    <a:pt x="97" y="104"/>
                  </a:lnTo>
                  <a:lnTo>
                    <a:pt x="95" y="104"/>
                  </a:lnTo>
                  <a:lnTo>
                    <a:pt x="94" y="104"/>
                  </a:lnTo>
                  <a:lnTo>
                    <a:pt x="91" y="104"/>
                  </a:lnTo>
                  <a:lnTo>
                    <a:pt x="89" y="104"/>
                  </a:lnTo>
                  <a:lnTo>
                    <a:pt x="84" y="124"/>
                  </a:lnTo>
                  <a:lnTo>
                    <a:pt x="84" y="125"/>
                  </a:lnTo>
                  <a:lnTo>
                    <a:pt x="84" y="129"/>
                  </a:lnTo>
                  <a:lnTo>
                    <a:pt x="84" y="132"/>
                  </a:lnTo>
                  <a:lnTo>
                    <a:pt x="84" y="136"/>
                  </a:lnTo>
                  <a:lnTo>
                    <a:pt x="86" y="139"/>
                  </a:lnTo>
                  <a:lnTo>
                    <a:pt x="87" y="141"/>
                  </a:lnTo>
                  <a:lnTo>
                    <a:pt x="89" y="145"/>
                  </a:lnTo>
                  <a:lnTo>
                    <a:pt x="92" y="145"/>
                  </a:lnTo>
                  <a:lnTo>
                    <a:pt x="92" y="150"/>
                  </a:lnTo>
                  <a:lnTo>
                    <a:pt x="91" y="153"/>
                  </a:lnTo>
                  <a:lnTo>
                    <a:pt x="91" y="157"/>
                  </a:lnTo>
                  <a:lnTo>
                    <a:pt x="91" y="158"/>
                  </a:lnTo>
                  <a:lnTo>
                    <a:pt x="91" y="160"/>
                  </a:lnTo>
                  <a:lnTo>
                    <a:pt x="91" y="162"/>
                  </a:lnTo>
                  <a:lnTo>
                    <a:pt x="91" y="165"/>
                  </a:lnTo>
                  <a:lnTo>
                    <a:pt x="92" y="169"/>
                  </a:lnTo>
                  <a:lnTo>
                    <a:pt x="91" y="171"/>
                  </a:lnTo>
                  <a:lnTo>
                    <a:pt x="89" y="172"/>
                  </a:lnTo>
                  <a:lnTo>
                    <a:pt x="87" y="174"/>
                  </a:lnTo>
                  <a:lnTo>
                    <a:pt x="86" y="176"/>
                  </a:lnTo>
                  <a:lnTo>
                    <a:pt x="84" y="179"/>
                  </a:lnTo>
                  <a:lnTo>
                    <a:pt x="84" y="181"/>
                  </a:lnTo>
                  <a:lnTo>
                    <a:pt x="84" y="185"/>
                  </a:lnTo>
                  <a:lnTo>
                    <a:pt x="84" y="188"/>
                  </a:lnTo>
                  <a:lnTo>
                    <a:pt x="83" y="188"/>
                  </a:lnTo>
                  <a:lnTo>
                    <a:pt x="81" y="188"/>
                  </a:lnTo>
                  <a:lnTo>
                    <a:pt x="79" y="186"/>
                  </a:lnTo>
                  <a:lnTo>
                    <a:pt x="78" y="186"/>
                  </a:lnTo>
                  <a:lnTo>
                    <a:pt x="76" y="186"/>
                  </a:lnTo>
                  <a:lnTo>
                    <a:pt x="75" y="186"/>
                  </a:lnTo>
                  <a:lnTo>
                    <a:pt x="75" y="186"/>
                  </a:lnTo>
                  <a:lnTo>
                    <a:pt x="73" y="18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1" name="Freeform 579"/>
            <p:cNvSpPr>
              <a:spLocks/>
            </p:cNvSpPr>
            <p:nvPr/>
          </p:nvSpPr>
          <p:spPr bwMode="auto">
            <a:xfrm>
              <a:off x="4768986" y="2456145"/>
              <a:ext cx="176080" cy="194013"/>
            </a:xfrm>
            <a:custGeom>
              <a:avLst/>
              <a:gdLst/>
              <a:ahLst/>
              <a:cxnLst>
                <a:cxn ang="0">
                  <a:pos x="57" y="12"/>
                </a:cxn>
                <a:cxn ang="0">
                  <a:pos x="48" y="16"/>
                </a:cxn>
                <a:cxn ang="0">
                  <a:pos x="45" y="23"/>
                </a:cxn>
                <a:cxn ang="0">
                  <a:pos x="45" y="28"/>
                </a:cxn>
                <a:cxn ang="0">
                  <a:pos x="43" y="30"/>
                </a:cxn>
                <a:cxn ang="0">
                  <a:pos x="42" y="30"/>
                </a:cxn>
                <a:cxn ang="0">
                  <a:pos x="40" y="30"/>
                </a:cxn>
                <a:cxn ang="0">
                  <a:pos x="38" y="28"/>
                </a:cxn>
                <a:cxn ang="0">
                  <a:pos x="37" y="26"/>
                </a:cxn>
                <a:cxn ang="0">
                  <a:pos x="35" y="25"/>
                </a:cxn>
                <a:cxn ang="0">
                  <a:pos x="32" y="23"/>
                </a:cxn>
                <a:cxn ang="0">
                  <a:pos x="32" y="23"/>
                </a:cxn>
                <a:cxn ang="0">
                  <a:pos x="32" y="25"/>
                </a:cxn>
                <a:cxn ang="0">
                  <a:pos x="32" y="26"/>
                </a:cxn>
                <a:cxn ang="0">
                  <a:pos x="34" y="32"/>
                </a:cxn>
                <a:cxn ang="0">
                  <a:pos x="38" y="39"/>
                </a:cxn>
                <a:cxn ang="0">
                  <a:pos x="40" y="42"/>
                </a:cxn>
                <a:cxn ang="0">
                  <a:pos x="40" y="49"/>
                </a:cxn>
                <a:cxn ang="0">
                  <a:pos x="40" y="54"/>
                </a:cxn>
                <a:cxn ang="0">
                  <a:pos x="40" y="63"/>
                </a:cxn>
                <a:cxn ang="0">
                  <a:pos x="40" y="74"/>
                </a:cxn>
                <a:cxn ang="0">
                  <a:pos x="35" y="77"/>
                </a:cxn>
                <a:cxn ang="0">
                  <a:pos x="37" y="79"/>
                </a:cxn>
                <a:cxn ang="0">
                  <a:pos x="40" y="81"/>
                </a:cxn>
                <a:cxn ang="0">
                  <a:pos x="42" y="82"/>
                </a:cxn>
                <a:cxn ang="0">
                  <a:pos x="40" y="86"/>
                </a:cxn>
                <a:cxn ang="0">
                  <a:pos x="37" y="86"/>
                </a:cxn>
                <a:cxn ang="0">
                  <a:pos x="34" y="87"/>
                </a:cxn>
                <a:cxn ang="0">
                  <a:pos x="32" y="91"/>
                </a:cxn>
                <a:cxn ang="0">
                  <a:pos x="32" y="94"/>
                </a:cxn>
                <a:cxn ang="0">
                  <a:pos x="30" y="89"/>
                </a:cxn>
                <a:cxn ang="0">
                  <a:pos x="30" y="86"/>
                </a:cxn>
                <a:cxn ang="0">
                  <a:pos x="29" y="82"/>
                </a:cxn>
                <a:cxn ang="0">
                  <a:pos x="24" y="84"/>
                </a:cxn>
                <a:cxn ang="0">
                  <a:pos x="21" y="86"/>
                </a:cxn>
                <a:cxn ang="0">
                  <a:pos x="19" y="79"/>
                </a:cxn>
                <a:cxn ang="0">
                  <a:pos x="18" y="72"/>
                </a:cxn>
                <a:cxn ang="0">
                  <a:pos x="19" y="63"/>
                </a:cxn>
                <a:cxn ang="0">
                  <a:pos x="7" y="58"/>
                </a:cxn>
                <a:cxn ang="0">
                  <a:pos x="2" y="47"/>
                </a:cxn>
                <a:cxn ang="0">
                  <a:pos x="4" y="37"/>
                </a:cxn>
                <a:cxn ang="0">
                  <a:pos x="10" y="30"/>
                </a:cxn>
                <a:cxn ang="0">
                  <a:pos x="13" y="21"/>
                </a:cxn>
                <a:cxn ang="0">
                  <a:pos x="23" y="16"/>
                </a:cxn>
                <a:cxn ang="0">
                  <a:pos x="32" y="12"/>
                </a:cxn>
                <a:cxn ang="0">
                  <a:pos x="42" y="5"/>
                </a:cxn>
                <a:cxn ang="0">
                  <a:pos x="46" y="4"/>
                </a:cxn>
                <a:cxn ang="0">
                  <a:pos x="51" y="4"/>
                </a:cxn>
                <a:cxn ang="0">
                  <a:pos x="57" y="4"/>
                </a:cxn>
                <a:cxn ang="0">
                  <a:pos x="64" y="7"/>
                </a:cxn>
                <a:cxn ang="0">
                  <a:pos x="69" y="9"/>
                </a:cxn>
                <a:cxn ang="0">
                  <a:pos x="73" y="9"/>
                </a:cxn>
                <a:cxn ang="0">
                  <a:pos x="76" y="5"/>
                </a:cxn>
                <a:cxn ang="0">
                  <a:pos x="78" y="0"/>
                </a:cxn>
                <a:cxn ang="0">
                  <a:pos x="80" y="9"/>
                </a:cxn>
                <a:cxn ang="0">
                  <a:pos x="81" y="16"/>
                </a:cxn>
              </a:cxnLst>
              <a:rect l="0" t="0" r="r" b="b"/>
              <a:pathLst>
                <a:path w="81" h="94">
                  <a:moveTo>
                    <a:pt x="81" y="19"/>
                  </a:moveTo>
                  <a:lnTo>
                    <a:pt x="61" y="11"/>
                  </a:lnTo>
                  <a:lnTo>
                    <a:pt x="57" y="12"/>
                  </a:lnTo>
                  <a:lnTo>
                    <a:pt x="54" y="14"/>
                  </a:lnTo>
                  <a:lnTo>
                    <a:pt x="51" y="14"/>
                  </a:lnTo>
                  <a:lnTo>
                    <a:pt x="48" y="16"/>
                  </a:lnTo>
                  <a:lnTo>
                    <a:pt x="46" y="19"/>
                  </a:lnTo>
                  <a:lnTo>
                    <a:pt x="45" y="21"/>
                  </a:lnTo>
                  <a:lnTo>
                    <a:pt x="45" y="23"/>
                  </a:lnTo>
                  <a:lnTo>
                    <a:pt x="46" y="26"/>
                  </a:lnTo>
                  <a:lnTo>
                    <a:pt x="46" y="26"/>
                  </a:lnTo>
                  <a:lnTo>
                    <a:pt x="45" y="28"/>
                  </a:lnTo>
                  <a:lnTo>
                    <a:pt x="45" y="28"/>
                  </a:lnTo>
                  <a:lnTo>
                    <a:pt x="45" y="28"/>
                  </a:lnTo>
                  <a:lnTo>
                    <a:pt x="43" y="30"/>
                  </a:lnTo>
                  <a:lnTo>
                    <a:pt x="43" y="30"/>
                  </a:lnTo>
                  <a:lnTo>
                    <a:pt x="42" y="30"/>
                  </a:lnTo>
                  <a:lnTo>
                    <a:pt x="42" y="30"/>
                  </a:lnTo>
                  <a:lnTo>
                    <a:pt x="42" y="30"/>
                  </a:lnTo>
                  <a:lnTo>
                    <a:pt x="40" y="30"/>
                  </a:lnTo>
                  <a:lnTo>
                    <a:pt x="40" y="30"/>
                  </a:lnTo>
                  <a:lnTo>
                    <a:pt x="40" y="28"/>
                  </a:lnTo>
                  <a:lnTo>
                    <a:pt x="38" y="28"/>
                  </a:lnTo>
                  <a:lnTo>
                    <a:pt x="38" y="28"/>
                  </a:lnTo>
                  <a:lnTo>
                    <a:pt x="38" y="26"/>
                  </a:lnTo>
                  <a:lnTo>
                    <a:pt x="38" y="26"/>
                  </a:lnTo>
                  <a:lnTo>
                    <a:pt x="37" y="26"/>
                  </a:lnTo>
                  <a:lnTo>
                    <a:pt x="37" y="26"/>
                  </a:lnTo>
                  <a:lnTo>
                    <a:pt x="35" y="26"/>
                  </a:lnTo>
                  <a:lnTo>
                    <a:pt x="35" y="25"/>
                  </a:lnTo>
                  <a:lnTo>
                    <a:pt x="34" y="25"/>
                  </a:lnTo>
                  <a:lnTo>
                    <a:pt x="34" y="25"/>
                  </a:lnTo>
                  <a:lnTo>
                    <a:pt x="32" y="23"/>
                  </a:lnTo>
                  <a:lnTo>
                    <a:pt x="32" y="23"/>
                  </a:lnTo>
                  <a:lnTo>
                    <a:pt x="32" y="23"/>
                  </a:lnTo>
                  <a:lnTo>
                    <a:pt x="32" y="23"/>
                  </a:lnTo>
                  <a:lnTo>
                    <a:pt x="32" y="23"/>
                  </a:lnTo>
                  <a:lnTo>
                    <a:pt x="32" y="25"/>
                  </a:lnTo>
                  <a:lnTo>
                    <a:pt x="32" y="25"/>
                  </a:lnTo>
                  <a:lnTo>
                    <a:pt x="32" y="26"/>
                  </a:lnTo>
                  <a:lnTo>
                    <a:pt x="32" y="26"/>
                  </a:lnTo>
                  <a:lnTo>
                    <a:pt x="32" y="26"/>
                  </a:lnTo>
                  <a:lnTo>
                    <a:pt x="32" y="28"/>
                  </a:lnTo>
                  <a:lnTo>
                    <a:pt x="32" y="30"/>
                  </a:lnTo>
                  <a:lnTo>
                    <a:pt x="34" y="32"/>
                  </a:lnTo>
                  <a:lnTo>
                    <a:pt x="35" y="33"/>
                  </a:lnTo>
                  <a:lnTo>
                    <a:pt x="37" y="37"/>
                  </a:lnTo>
                  <a:lnTo>
                    <a:pt x="38" y="39"/>
                  </a:lnTo>
                  <a:lnTo>
                    <a:pt x="38" y="39"/>
                  </a:lnTo>
                  <a:lnTo>
                    <a:pt x="40" y="39"/>
                  </a:lnTo>
                  <a:lnTo>
                    <a:pt x="40" y="42"/>
                  </a:lnTo>
                  <a:lnTo>
                    <a:pt x="40" y="44"/>
                  </a:lnTo>
                  <a:lnTo>
                    <a:pt x="40" y="46"/>
                  </a:lnTo>
                  <a:lnTo>
                    <a:pt x="40" y="49"/>
                  </a:lnTo>
                  <a:lnTo>
                    <a:pt x="40" y="51"/>
                  </a:lnTo>
                  <a:lnTo>
                    <a:pt x="40" y="53"/>
                  </a:lnTo>
                  <a:lnTo>
                    <a:pt x="40" y="54"/>
                  </a:lnTo>
                  <a:lnTo>
                    <a:pt x="40" y="56"/>
                  </a:lnTo>
                  <a:lnTo>
                    <a:pt x="40" y="60"/>
                  </a:lnTo>
                  <a:lnTo>
                    <a:pt x="40" y="63"/>
                  </a:lnTo>
                  <a:lnTo>
                    <a:pt x="40" y="67"/>
                  </a:lnTo>
                  <a:lnTo>
                    <a:pt x="40" y="70"/>
                  </a:lnTo>
                  <a:lnTo>
                    <a:pt x="40" y="74"/>
                  </a:lnTo>
                  <a:lnTo>
                    <a:pt x="38" y="75"/>
                  </a:lnTo>
                  <a:lnTo>
                    <a:pt x="37" y="77"/>
                  </a:lnTo>
                  <a:lnTo>
                    <a:pt x="35" y="77"/>
                  </a:lnTo>
                  <a:lnTo>
                    <a:pt x="35" y="77"/>
                  </a:lnTo>
                  <a:lnTo>
                    <a:pt x="37" y="79"/>
                  </a:lnTo>
                  <a:lnTo>
                    <a:pt x="37" y="79"/>
                  </a:lnTo>
                  <a:lnTo>
                    <a:pt x="38" y="79"/>
                  </a:lnTo>
                  <a:lnTo>
                    <a:pt x="40" y="81"/>
                  </a:lnTo>
                  <a:lnTo>
                    <a:pt x="40" y="81"/>
                  </a:lnTo>
                  <a:lnTo>
                    <a:pt x="42" y="82"/>
                  </a:lnTo>
                  <a:lnTo>
                    <a:pt x="42" y="82"/>
                  </a:lnTo>
                  <a:lnTo>
                    <a:pt x="42" y="82"/>
                  </a:lnTo>
                  <a:lnTo>
                    <a:pt x="42" y="84"/>
                  </a:lnTo>
                  <a:lnTo>
                    <a:pt x="40" y="84"/>
                  </a:lnTo>
                  <a:lnTo>
                    <a:pt x="40" y="86"/>
                  </a:lnTo>
                  <a:lnTo>
                    <a:pt x="38" y="86"/>
                  </a:lnTo>
                  <a:lnTo>
                    <a:pt x="38" y="86"/>
                  </a:lnTo>
                  <a:lnTo>
                    <a:pt x="37" y="86"/>
                  </a:lnTo>
                  <a:lnTo>
                    <a:pt x="37" y="86"/>
                  </a:lnTo>
                  <a:lnTo>
                    <a:pt x="35" y="87"/>
                  </a:lnTo>
                  <a:lnTo>
                    <a:pt x="34" y="87"/>
                  </a:lnTo>
                  <a:lnTo>
                    <a:pt x="34" y="89"/>
                  </a:lnTo>
                  <a:lnTo>
                    <a:pt x="32" y="89"/>
                  </a:lnTo>
                  <a:lnTo>
                    <a:pt x="32" y="91"/>
                  </a:lnTo>
                  <a:lnTo>
                    <a:pt x="32" y="93"/>
                  </a:lnTo>
                  <a:lnTo>
                    <a:pt x="32" y="94"/>
                  </a:lnTo>
                  <a:lnTo>
                    <a:pt x="32" y="94"/>
                  </a:lnTo>
                  <a:lnTo>
                    <a:pt x="30" y="93"/>
                  </a:lnTo>
                  <a:lnTo>
                    <a:pt x="30" y="91"/>
                  </a:lnTo>
                  <a:lnTo>
                    <a:pt x="30" y="89"/>
                  </a:lnTo>
                  <a:lnTo>
                    <a:pt x="30" y="87"/>
                  </a:lnTo>
                  <a:lnTo>
                    <a:pt x="30" y="86"/>
                  </a:lnTo>
                  <a:lnTo>
                    <a:pt x="30" y="86"/>
                  </a:lnTo>
                  <a:lnTo>
                    <a:pt x="30" y="84"/>
                  </a:lnTo>
                  <a:lnTo>
                    <a:pt x="32" y="82"/>
                  </a:lnTo>
                  <a:lnTo>
                    <a:pt x="29" y="82"/>
                  </a:lnTo>
                  <a:lnTo>
                    <a:pt x="27" y="84"/>
                  </a:lnTo>
                  <a:lnTo>
                    <a:pt x="26" y="84"/>
                  </a:lnTo>
                  <a:lnTo>
                    <a:pt x="24" y="84"/>
                  </a:lnTo>
                  <a:lnTo>
                    <a:pt x="23" y="86"/>
                  </a:lnTo>
                  <a:lnTo>
                    <a:pt x="23" y="86"/>
                  </a:lnTo>
                  <a:lnTo>
                    <a:pt x="21" y="86"/>
                  </a:lnTo>
                  <a:lnTo>
                    <a:pt x="19" y="86"/>
                  </a:lnTo>
                  <a:lnTo>
                    <a:pt x="19" y="82"/>
                  </a:lnTo>
                  <a:lnTo>
                    <a:pt x="19" y="79"/>
                  </a:lnTo>
                  <a:lnTo>
                    <a:pt x="19" y="77"/>
                  </a:lnTo>
                  <a:lnTo>
                    <a:pt x="18" y="74"/>
                  </a:lnTo>
                  <a:lnTo>
                    <a:pt x="18" y="72"/>
                  </a:lnTo>
                  <a:lnTo>
                    <a:pt x="18" y="68"/>
                  </a:lnTo>
                  <a:lnTo>
                    <a:pt x="19" y="67"/>
                  </a:lnTo>
                  <a:lnTo>
                    <a:pt x="19" y="63"/>
                  </a:lnTo>
                  <a:lnTo>
                    <a:pt x="15" y="63"/>
                  </a:lnTo>
                  <a:lnTo>
                    <a:pt x="10" y="61"/>
                  </a:lnTo>
                  <a:lnTo>
                    <a:pt x="7" y="58"/>
                  </a:lnTo>
                  <a:lnTo>
                    <a:pt x="5" y="54"/>
                  </a:lnTo>
                  <a:lnTo>
                    <a:pt x="4" y="51"/>
                  </a:lnTo>
                  <a:lnTo>
                    <a:pt x="2" y="47"/>
                  </a:lnTo>
                  <a:lnTo>
                    <a:pt x="2" y="44"/>
                  </a:lnTo>
                  <a:lnTo>
                    <a:pt x="0" y="39"/>
                  </a:lnTo>
                  <a:lnTo>
                    <a:pt x="4" y="37"/>
                  </a:lnTo>
                  <a:lnTo>
                    <a:pt x="5" y="35"/>
                  </a:lnTo>
                  <a:lnTo>
                    <a:pt x="8" y="32"/>
                  </a:lnTo>
                  <a:lnTo>
                    <a:pt x="10" y="30"/>
                  </a:lnTo>
                  <a:lnTo>
                    <a:pt x="11" y="26"/>
                  </a:lnTo>
                  <a:lnTo>
                    <a:pt x="13" y="23"/>
                  </a:lnTo>
                  <a:lnTo>
                    <a:pt x="13" y="21"/>
                  </a:lnTo>
                  <a:lnTo>
                    <a:pt x="15" y="18"/>
                  </a:lnTo>
                  <a:lnTo>
                    <a:pt x="19" y="16"/>
                  </a:lnTo>
                  <a:lnTo>
                    <a:pt x="23" y="16"/>
                  </a:lnTo>
                  <a:lnTo>
                    <a:pt x="26" y="14"/>
                  </a:lnTo>
                  <a:lnTo>
                    <a:pt x="29" y="14"/>
                  </a:lnTo>
                  <a:lnTo>
                    <a:pt x="32" y="12"/>
                  </a:lnTo>
                  <a:lnTo>
                    <a:pt x="35" y="11"/>
                  </a:lnTo>
                  <a:lnTo>
                    <a:pt x="38" y="7"/>
                  </a:lnTo>
                  <a:lnTo>
                    <a:pt x="42" y="5"/>
                  </a:lnTo>
                  <a:lnTo>
                    <a:pt x="43" y="5"/>
                  </a:lnTo>
                  <a:lnTo>
                    <a:pt x="45" y="5"/>
                  </a:lnTo>
                  <a:lnTo>
                    <a:pt x="46" y="4"/>
                  </a:lnTo>
                  <a:lnTo>
                    <a:pt x="48" y="4"/>
                  </a:lnTo>
                  <a:lnTo>
                    <a:pt x="50" y="4"/>
                  </a:lnTo>
                  <a:lnTo>
                    <a:pt x="51" y="4"/>
                  </a:lnTo>
                  <a:lnTo>
                    <a:pt x="53" y="4"/>
                  </a:lnTo>
                  <a:lnTo>
                    <a:pt x="56" y="4"/>
                  </a:lnTo>
                  <a:lnTo>
                    <a:pt x="57" y="4"/>
                  </a:lnTo>
                  <a:lnTo>
                    <a:pt x="59" y="5"/>
                  </a:lnTo>
                  <a:lnTo>
                    <a:pt x="62" y="5"/>
                  </a:lnTo>
                  <a:lnTo>
                    <a:pt x="64" y="7"/>
                  </a:lnTo>
                  <a:lnTo>
                    <a:pt x="65" y="7"/>
                  </a:lnTo>
                  <a:lnTo>
                    <a:pt x="67" y="9"/>
                  </a:lnTo>
                  <a:lnTo>
                    <a:pt x="69" y="9"/>
                  </a:lnTo>
                  <a:lnTo>
                    <a:pt x="70" y="9"/>
                  </a:lnTo>
                  <a:lnTo>
                    <a:pt x="72" y="9"/>
                  </a:lnTo>
                  <a:lnTo>
                    <a:pt x="73" y="9"/>
                  </a:lnTo>
                  <a:lnTo>
                    <a:pt x="75" y="7"/>
                  </a:lnTo>
                  <a:lnTo>
                    <a:pt x="76" y="5"/>
                  </a:lnTo>
                  <a:lnTo>
                    <a:pt x="76" y="5"/>
                  </a:lnTo>
                  <a:lnTo>
                    <a:pt x="78" y="4"/>
                  </a:lnTo>
                  <a:lnTo>
                    <a:pt x="78" y="2"/>
                  </a:lnTo>
                  <a:lnTo>
                    <a:pt x="78" y="0"/>
                  </a:lnTo>
                  <a:lnTo>
                    <a:pt x="80" y="2"/>
                  </a:lnTo>
                  <a:lnTo>
                    <a:pt x="80" y="5"/>
                  </a:lnTo>
                  <a:lnTo>
                    <a:pt x="80" y="9"/>
                  </a:lnTo>
                  <a:lnTo>
                    <a:pt x="80" y="12"/>
                  </a:lnTo>
                  <a:lnTo>
                    <a:pt x="81" y="14"/>
                  </a:lnTo>
                  <a:lnTo>
                    <a:pt x="81" y="16"/>
                  </a:lnTo>
                  <a:lnTo>
                    <a:pt x="81" y="18"/>
                  </a:lnTo>
                  <a:lnTo>
                    <a:pt x="81" y="1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2" name="Freeform 580"/>
            <p:cNvSpPr>
              <a:spLocks/>
            </p:cNvSpPr>
            <p:nvPr/>
          </p:nvSpPr>
          <p:spPr bwMode="auto">
            <a:xfrm>
              <a:off x="4372807" y="1990167"/>
              <a:ext cx="238441" cy="270233"/>
            </a:xfrm>
            <a:custGeom>
              <a:avLst/>
              <a:gdLst/>
              <a:ahLst/>
              <a:cxnLst>
                <a:cxn ang="0">
                  <a:pos x="106" y="55"/>
                </a:cxn>
                <a:cxn ang="0">
                  <a:pos x="101" y="37"/>
                </a:cxn>
                <a:cxn ang="0">
                  <a:pos x="94" y="20"/>
                </a:cxn>
                <a:cxn ang="0">
                  <a:pos x="87" y="16"/>
                </a:cxn>
                <a:cxn ang="0">
                  <a:pos x="82" y="13"/>
                </a:cxn>
                <a:cxn ang="0">
                  <a:pos x="73" y="13"/>
                </a:cxn>
                <a:cxn ang="0">
                  <a:pos x="67" y="16"/>
                </a:cxn>
                <a:cxn ang="0">
                  <a:pos x="59" y="20"/>
                </a:cxn>
                <a:cxn ang="0">
                  <a:pos x="51" y="18"/>
                </a:cxn>
                <a:cxn ang="0">
                  <a:pos x="40" y="7"/>
                </a:cxn>
                <a:cxn ang="0">
                  <a:pos x="33" y="2"/>
                </a:cxn>
                <a:cxn ang="0">
                  <a:pos x="25" y="2"/>
                </a:cxn>
                <a:cxn ang="0">
                  <a:pos x="24" y="7"/>
                </a:cxn>
                <a:cxn ang="0">
                  <a:pos x="22" y="13"/>
                </a:cxn>
                <a:cxn ang="0">
                  <a:pos x="24" y="16"/>
                </a:cxn>
                <a:cxn ang="0">
                  <a:pos x="27" y="20"/>
                </a:cxn>
                <a:cxn ang="0">
                  <a:pos x="27" y="21"/>
                </a:cxn>
                <a:cxn ang="0">
                  <a:pos x="22" y="23"/>
                </a:cxn>
                <a:cxn ang="0">
                  <a:pos x="17" y="25"/>
                </a:cxn>
                <a:cxn ang="0">
                  <a:pos x="14" y="37"/>
                </a:cxn>
                <a:cxn ang="0">
                  <a:pos x="9" y="42"/>
                </a:cxn>
                <a:cxn ang="0">
                  <a:pos x="8" y="53"/>
                </a:cxn>
                <a:cxn ang="0">
                  <a:pos x="3" y="70"/>
                </a:cxn>
                <a:cxn ang="0">
                  <a:pos x="5" y="72"/>
                </a:cxn>
                <a:cxn ang="0">
                  <a:pos x="5" y="70"/>
                </a:cxn>
                <a:cxn ang="0">
                  <a:pos x="8" y="102"/>
                </a:cxn>
                <a:cxn ang="0">
                  <a:pos x="14" y="102"/>
                </a:cxn>
                <a:cxn ang="0">
                  <a:pos x="22" y="103"/>
                </a:cxn>
                <a:cxn ang="0">
                  <a:pos x="27" y="107"/>
                </a:cxn>
                <a:cxn ang="0">
                  <a:pos x="24" y="116"/>
                </a:cxn>
                <a:cxn ang="0">
                  <a:pos x="21" y="128"/>
                </a:cxn>
                <a:cxn ang="0">
                  <a:pos x="27" y="130"/>
                </a:cxn>
                <a:cxn ang="0">
                  <a:pos x="38" y="130"/>
                </a:cxn>
                <a:cxn ang="0">
                  <a:pos x="51" y="130"/>
                </a:cxn>
                <a:cxn ang="0">
                  <a:pos x="70" y="130"/>
                </a:cxn>
                <a:cxn ang="0">
                  <a:pos x="86" y="130"/>
                </a:cxn>
                <a:cxn ang="0">
                  <a:pos x="95" y="126"/>
                </a:cxn>
                <a:cxn ang="0">
                  <a:pos x="92" y="124"/>
                </a:cxn>
                <a:cxn ang="0">
                  <a:pos x="90" y="121"/>
                </a:cxn>
                <a:cxn ang="0">
                  <a:pos x="92" y="119"/>
                </a:cxn>
                <a:cxn ang="0">
                  <a:pos x="94" y="114"/>
                </a:cxn>
                <a:cxn ang="0">
                  <a:pos x="94" y="110"/>
                </a:cxn>
                <a:cxn ang="0">
                  <a:pos x="95" y="110"/>
                </a:cxn>
                <a:cxn ang="0">
                  <a:pos x="97" y="110"/>
                </a:cxn>
                <a:cxn ang="0">
                  <a:pos x="90" y="105"/>
                </a:cxn>
                <a:cxn ang="0">
                  <a:pos x="81" y="93"/>
                </a:cxn>
                <a:cxn ang="0">
                  <a:pos x="76" y="82"/>
                </a:cxn>
                <a:cxn ang="0">
                  <a:pos x="84" y="79"/>
                </a:cxn>
                <a:cxn ang="0">
                  <a:pos x="97" y="72"/>
                </a:cxn>
                <a:cxn ang="0">
                  <a:pos x="109" y="67"/>
                </a:cxn>
              </a:cxnLst>
              <a:rect l="0" t="0" r="r" b="b"/>
              <a:pathLst>
                <a:path w="109" h="131">
                  <a:moveTo>
                    <a:pt x="109" y="67"/>
                  </a:moveTo>
                  <a:lnTo>
                    <a:pt x="106" y="62"/>
                  </a:lnTo>
                  <a:lnTo>
                    <a:pt x="106" y="55"/>
                  </a:lnTo>
                  <a:lnTo>
                    <a:pt x="105" y="49"/>
                  </a:lnTo>
                  <a:lnTo>
                    <a:pt x="103" y="42"/>
                  </a:lnTo>
                  <a:lnTo>
                    <a:pt x="101" y="37"/>
                  </a:lnTo>
                  <a:lnTo>
                    <a:pt x="100" y="32"/>
                  </a:lnTo>
                  <a:lnTo>
                    <a:pt x="97" y="25"/>
                  </a:lnTo>
                  <a:lnTo>
                    <a:pt x="94" y="20"/>
                  </a:lnTo>
                  <a:lnTo>
                    <a:pt x="92" y="18"/>
                  </a:lnTo>
                  <a:lnTo>
                    <a:pt x="89" y="18"/>
                  </a:lnTo>
                  <a:lnTo>
                    <a:pt x="87" y="16"/>
                  </a:lnTo>
                  <a:lnTo>
                    <a:pt x="86" y="14"/>
                  </a:lnTo>
                  <a:lnTo>
                    <a:pt x="84" y="14"/>
                  </a:lnTo>
                  <a:lnTo>
                    <a:pt x="82" y="13"/>
                  </a:lnTo>
                  <a:lnTo>
                    <a:pt x="79" y="13"/>
                  </a:lnTo>
                  <a:lnTo>
                    <a:pt x="75" y="11"/>
                  </a:lnTo>
                  <a:lnTo>
                    <a:pt x="73" y="13"/>
                  </a:lnTo>
                  <a:lnTo>
                    <a:pt x="70" y="13"/>
                  </a:lnTo>
                  <a:lnTo>
                    <a:pt x="68" y="14"/>
                  </a:lnTo>
                  <a:lnTo>
                    <a:pt x="67" y="16"/>
                  </a:lnTo>
                  <a:lnTo>
                    <a:pt x="63" y="18"/>
                  </a:lnTo>
                  <a:lnTo>
                    <a:pt x="62" y="20"/>
                  </a:lnTo>
                  <a:lnTo>
                    <a:pt x="59" y="20"/>
                  </a:lnTo>
                  <a:lnTo>
                    <a:pt x="55" y="21"/>
                  </a:lnTo>
                  <a:lnTo>
                    <a:pt x="54" y="20"/>
                  </a:lnTo>
                  <a:lnTo>
                    <a:pt x="51" y="18"/>
                  </a:lnTo>
                  <a:lnTo>
                    <a:pt x="48" y="14"/>
                  </a:lnTo>
                  <a:lnTo>
                    <a:pt x="43" y="11"/>
                  </a:lnTo>
                  <a:lnTo>
                    <a:pt x="40" y="7"/>
                  </a:lnTo>
                  <a:lnTo>
                    <a:pt x="36" y="6"/>
                  </a:lnTo>
                  <a:lnTo>
                    <a:pt x="33" y="2"/>
                  </a:lnTo>
                  <a:lnTo>
                    <a:pt x="33" y="2"/>
                  </a:lnTo>
                  <a:lnTo>
                    <a:pt x="27" y="0"/>
                  </a:lnTo>
                  <a:lnTo>
                    <a:pt x="27" y="2"/>
                  </a:lnTo>
                  <a:lnTo>
                    <a:pt x="25" y="2"/>
                  </a:lnTo>
                  <a:lnTo>
                    <a:pt x="24" y="4"/>
                  </a:lnTo>
                  <a:lnTo>
                    <a:pt x="24" y="6"/>
                  </a:lnTo>
                  <a:lnTo>
                    <a:pt x="24" y="7"/>
                  </a:lnTo>
                  <a:lnTo>
                    <a:pt x="22" y="9"/>
                  </a:lnTo>
                  <a:lnTo>
                    <a:pt x="22" y="11"/>
                  </a:lnTo>
                  <a:lnTo>
                    <a:pt x="22" y="13"/>
                  </a:lnTo>
                  <a:lnTo>
                    <a:pt x="22" y="14"/>
                  </a:lnTo>
                  <a:lnTo>
                    <a:pt x="24" y="14"/>
                  </a:lnTo>
                  <a:lnTo>
                    <a:pt x="24" y="16"/>
                  </a:lnTo>
                  <a:lnTo>
                    <a:pt x="24" y="18"/>
                  </a:lnTo>
                  <a:lnTo>
                    <a:pt x="25" y="18"/>
                  </a:lnTo>
                  <a:lnTo>
                    <a:pt x="27" y="20"/>
                  </a:lnTo>
                  <a:lnTo>
                    <a:pt x="29" y="20"/>
                  </a:lnTo>
                  <a:lnTo>
                    <a:pt x="29" y="21"/>
                  </a:lnTo>
                  <a:lnTo>
                    <a:pt x="27" y="21"/>
                  </a:lnTo>
                  <a:lnTo>
                    <a:pt x="25" y="21"/>
                  </a:lnTo>
                  <a:lnTo>
                    <a:pt x="24" y="21"/>
                  </a:lnTo>
                  <a:lnTo>
                    <a:pt x="22" y="23"/>
                  </a:lnTo>
                  <a:lnTo>
                    <a:pt x="21" y="23"/>
                  </a:lnTo>
                  <a:lnTo>
                    <a:pt x="19" y="25"/>
                  </a:lnTo>
                  <a:lnTo>
                    <a:pt x="17" y="25"/>
                  </a:lnTo>
                  <a:lnTo>
                    <a:pt x="16" y="27"/>
                  </a:lnTo>
                  <a:lnTo>
                    <a:pt x="14" y="32"/>
                  </a:lnTo>
                  <a:lnTo>
                    <a:pt x="14" y="37"/>
                  </a:lnTo>
                  <a:lnTo>
                    <a:pt x="13" y="39"/>
                  </a:lnTo>
                  <a:lnTo>
                    <a:pt x="11" y="41"/>
                  </a:lnTo>
                  <a:lnTo>
                    <a:pt x="9" y="42"/>
                  </a:lnTo>
                  <a:lnTo>
                    <a:pt x="8" y="44"/>
                  </a:lnTo>
                  <a:lnTo>
                    <a:pt x="8" y="48"/>
                  </a:lnTo>
                  <a:lnTo>
                    <a:pt x="8" y="53"/>
                  </a:lnTo>
                  <a:lnTo>
                    <a:pt x="0" y="69"/>
                  </a:lnTo>
                  <a:lnTo>
                    <a:pt x="2" y="69"/>
                  </a:lnTo>
                  <a:lnTo>
                    <a:pt x="3" y="70"/>
                  </a:lnTo>
                  <a:lnTo>
                    <a:pt x="3" y="70"/>
                  </a:lnTo>
                  <a:lnTo>
                    <a:pt x="3" y="70"/>
                  </a:lnTo>
                  <a:lnTo>
                    <a:pt x="5" y="72"/>
                  </a:lnTo>
                  <a:lnTo>
                    <a:pt x="5" y="72"/>
                  </a:lnTo>
                  <a:lnTo>
                    <a:pt x="5" y="72"/>
                  </a:lnTo>
                  <a:lnTo>
                    <a:pt x="5" y="70"/>
                  </a:lnTo>
                  <a:lnTo>
                    <a:pt x="11" y="81"/>
                  </a:lnTo>
                  <a:lnTo>
                    <a:pt x="8" y="89"/>
                  </a:lnTo>
                  <a:lnTo>
                    <a:pt x="8" y="102"/>
                  </a:lnTo>
                  <a:lnTo>
                    <a:pt x="9" y="102"/>
                  </a:lnTo>
                  <a:lnTo>
                    <a:pt x="13" y="102"/>
                  </a:lnTo>
                  <a:lnTo>
                    <a:pt x="14" y="102"/>
                  </a:lnTo>
                  <a:lnTo>
                    <a:pt x="17" y="102"/>
                  </a:lnTo>
                  <a:lnTo>
                    <a:pt x="21" y="103"/>
                  </a:lnTo>
                  <a:lnTo>
                    <a:pt x="22" y="103"/>
                  </a:lnTo>
                  <a:lnTo>
                    <a:pt x="25" y="103"/>
                  </a:lnTo>
                  <a:lnTo>
                    <a:pt x="27" y="105"/>
                  </a:lnTo>
                  <a:lnTo>
                    <a:pt x="27" y="107"/>
                  </a:lnTo>
                  <a:lnTo>
                    <a:pt x="25" y="110"/>
                  </a:lnTo>
                  <a:lnTo>
                    <a:pt x="24" y="112"/>
                  </a:lnTo>
                  <a:lnTo>
                    <a:pt x="24" y="116"/>
                  </a:lnTo>
                  <a:lnTo>
                    <a:pt x="22" y="119"/>
                  </a:lnTo>
                  <a:lnTo>
                    <a:pt x="21" y="123"/>
                  </a:lnTo>
                  <a:lnTo>
                    <a:pt x="21" y="128"/>
                  </a:lnTo>
                  <a:lnTo>
                    <a:pt x="19" y="131"/>
                  </a:lnTo>
                  <a:lnTo>
                    <a:pt x="22" y="130"/>
                  </a:lnTo>
                  <a:lnTo>
                    <a:pt x="27" y="130"/>
                  </a:lnTo>
                  <a:lnTo>
                    <a:pt x="30" y="130"/>
                  </a:lnTo>
                  <a:lnTo>
                    <a:pt x="35" y="130"/>
                  </a:lnTo>
                  <a:lnTo>
                    <a:pt x="38" y="130"/>
                  </a:lnTo>
                  <a:lnTo>
                    <a:pt x="43" y="130"/>
                  </a:lnTo>
                  <a:lnTo>
                    <a:pt x="48" y="130"/>
                  </a:lnTo>
                  <a:lnTo>
                    <a:pt x="51" y="130"/>
                  </a:lnTo>
                  <a:lnTo>
                    <a:pt x="57" y="130"/>
                  </a:lnTo>
                  <a:lnTo>
                    <a:pt x="63" y="130"/>
                  </a:lnTo>
                  <a:lnTo>
                    <a:pt x="70" y="130"/>
                  </a:lnTo>
                  <a:lnTo>
                    <a:pt x="76" y="130"/>
                  </a:lnTo>
                  <a:lnTo>
                    <a:pt x="81" y="130"/>
                  </a:lnTo>
                  <a:lnTo>
                    <a:pt x="86" y="130"/>
                  </a:lnTo>
                  <a:lnTo>
                    <a:pt x="90" y="128"/>
                  </a:lnTo>
                  <a:lnTo>
                    <a:pt x="95" y="126"/>
                  </a:lnTo>
                  <a:lnTo>
                    <a:pt x="95" y="126"/>
                  </a:lnTo>
                  <a:lnTo>
                    <a:pt x="94" y="126"/>
                  </a:lnTo>
                  <a:lnTo>
                    <a:pt x="94" y="124"/>
                  </a:lnTo>
                  <a:lnTo>
                    <a:pt x="92" y="124"/>
                  </a:lnTo>
                  <a:lnTo>
                    <a:pt x="92" y="123"/>
                  </a:lnTo>
                  <a:lnTo>
                    <a:pt x="90" y="123"/>
                  </a:lnTo>
                  <a:lnTo>
                    <a:pt x="90" y="121"/>
                  </a:lnTo>
                  <a:lnTo>
                    <a:pt x="90" y="119"/>
                  </a:lnTo>
                  <a:lnTo>
                    <a:pt x="90" y="119"/>
                  </a:lnTo>
                  <a:lnTo>
                    <a:pt x="92" y="119"/>
                  </a:lnTo>
                  <a:lnTo>
                    <a:pt x="92" y="117"/>
                  </a:lnTo>
                  <a:lnTo>
                    <a:pt x="92" y="116"/>
                  </a:lnTo>
                  <a:lnTo>
                    <a:pt x="94" y="114"/>
                  </a:lnTo>
                  <a:lnTo>
                    <a:pt x="94" y="114"/>
                  </a:lnTo>
                  <a:lnTo>
                    <a:pt x="94" y="112"/>
                  </a:lnTo>
                  <a:lnTo>
                    <a:pt x="94" y="110"/>
                  </a:lnTo>
                  <a:lnTo>
                    <a:pt x="94" y="110"/>
                  </a:lnTo>
                  <a:lnTo>
                    <a:pt x="95" y="110"/>
                  </a:lnTo>
                  <a:lnTo>
                    <a:pt x="95" y="110"/>
                  </a:lnTo>
                  <a:lnTo>
                    <a:pt x="97" y="110"/>
                  </a:lnTo>
                  <a:lnTo>
                    <a:pt x="97" y="110"/>
                  </a:lnTo>
                  <a:lnTo>
                    <a:pt x="97" y="110"/>
                  </a:lnTo>
                  <a:lnTo>
                    <a:pt x="98" y="110"/>
                  </a:lnTo>
                  <a:lnTo>
                    <a:pt x="98" y="110"/>
                  </a:lnTo>
                  <a:lnTo>
                    <a:pt x="90" y="105"/>
                  </a:lnTo>
                  <a:lnTo>
                    <a:pt x="86" y="100"/>
                  </a:lnTo>
                  <a:lnTo>
                    <a:pt x="82" y="96"/>
                  </a:lnTo>
                  <a:lnTo>
                    <a:pt x="81" y="93"/>
                  </a:lnTo>
                  <a:lnTo>
                    <a:pt x="79" y="89"/>
                  </a:lnTo>
                  <a:lnTo>
                    <a:pt x="78" y="86"/>
                  </a:lnTo>
                  <a:lnTo>
                    <a:pt x="76" y="82"/>
                  </a:lnTo>
                  <a:lnTo>
                    <a:pt x="71" y="79"/>
                  </a:lnTo>
                  <a:lnTo>
                    <a:pt x="79" y="79"/>
                  </a:lnTo>
                  <a:lnTo>
                    <a:pt x="84" y="79"/>
                  </a:lnTo>
                  <a:lnTo>
                    <a:pt x="89" y="77"/>
                  </a:lnTo>
                  <a:lnTo>
                    <a:pt x="92" y="75"/>
                  </a:lnTo>
                  <a:lnTo>
                    <a:pt x="97" y="72"/>
                  </a:lnTo>
                  <a:lnTo>
                    <a:pt x="100" y="70"/>
                  </a:lnTo>
                  <a:lnTo>
                    <a:pt x="103" y="69"/>
                  </a:lnTo>
                  <a:lnTo>
                    <a:pt x="109" y="6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3" name="Freeform 581"/>
            <p:cNvSpPr>
              <a:spLocks/>
            </p:cNvSpPr>
            <p:nvPr/>
          </p:nvSpPr>
          <p:spPr bwMode="auto">
            <a:xfrm>
              <a:off x="4407656" y="2279454"/>
              <a:ext cx="308139" cy="310075"/>
            </a:xfrm>
            <a:custGeom>
              <a:avLst/>
              <a:gdLst/>
              <a:ahLst/>
              <a:cxnLst>
                <a:cxn ang="0">
                  <a:pos x="79" y="30"/>
                </a:cxn>
                <a:cxn ang="0">
                  <a:pos x="74" y="23"/>
                </a:cxn>
                <a:cxn ang="0">
                  <a:pos x="63" y="23"/>
                </a:cxn>
                <a:cxn ang="0">
                  <a:pos x="62" y="31"/>
                </a:cxn>
                <a:cxn ang="0">
                  <a:pos x="65" y="45"/>
                </a:cxn>
                <a:cxn ang="0">
                  <a:pos x="71" y="54"/>
                </a:cxn>
                <a:cxn ang="0">
                  <a:pos x="79" y="59"/>
                </a:cxn>
                <a:cxn ang="0">
                  <a:pos x="90" y="68"/>
                </a:cxn>
                <a:cxn ang="0">
                  <a:pos x="111" y="89"/>
                </a:cxn>
                <a:cxn ang="0">
                  <a:pos x="119" y="94"/>
                </a:cxn>
                <a:cxn ang="0">
                  <a:pos x="127" y="99"/>
                </a:cxn>
                <a:cxn ang="0">
                  <a:pos x="138" y="108"/>
                </a:cxn>
                <a:cxn ang="0">
                  <a:pos x="141" y="112"/>
                </a:cxn>
                <a:cxn ang="0">
                  <a:pos x="139" y="117"/>
                </a:cxn>
                <a:cxn ang="0">
                  <a:pos x="135" y="113"/>
                </a:cxn>
                <a:cxn ang="0">
                  <a:pos x="130" y="112"/>
                </a:cxn>
                <a:cxn ang="0">
                  <a:pos x="128" y="110"/>
                </a:cxn>
                <a:cxn ang="0">
                  <a:pos x="125" y="110"/>
                </a:cxn>
                <a:cxn ang="0">
                  <a:pos x="124" y="110"/>
                </a:cxn>
                <a:cxn ang="0">
                  <a:pos x="124" y="115"/>
                </a:cxn>
                <a:cxn ang="0">
                  <a:pos x="124" y="119"/>
                </a:cxn>
                <a:cxn ang="0">
                  <a:pos x="125" y="124"/>
                </a:cxn>
                <a:cxn ang="0">
                  <a:pos x="128" y="127"/>
                </a:cxn>
                <a:cxn ang="0">
                  <a:pos x="125" y="134"/>
                </a:cxn>
                <a:cxn ang="0">
                  <a:pos x="122" y="138"/>
                </a:cxn>
                <a:cxn ang="0">
                  <a:pos x="119" y="147"/>
                </a:cxn>
                <a:cxn ang="0">
                  <a:pos x="117" y="152"/>
                </a:cxn>
                <a:cxn ang="0">
                  <a:pos x="109" y="150"/>
                </a:cxn>
                <a:cxn ang="0">
                  <a:pos x="108" y="147"/>
                </a:cxn>
                <a:cxn ang="0">
                  <a:pos x="112" y="140"/>
                </a:cxn>
                <a:cxn ang="0">
                  <a:pos x="114" y="129"/>
                </a:cxn>
                <a:cxn ang="0">
                  <a:pos x="106" y="113"/>
                </a:cxn>
                <a:cxn ang="0">
                  <a:pos x="93" y="106"/>
                </a:cxn>
                <a:cxn ang="0">
                  <a:pos x="84" y="99"/>
                </a:cxn>
                <a:cxn ang="0">
                  <a:pos x="70" y="92"/>
                </a:cxn>
                <a:cxn ang="0">
                  <a:pos x="39" y="63"/>
                </a:cxn>
                <a:cxn ang="0">
                  <a:pos x="28" y="44"/>
                </a:cxn>
                <a:cxn ang="0">
                  <a:pos x="22" y="44"/>
                </a:cxn>
                <a:cxn ang="0">
                  <a:pos x="16" y="45"/>
                </a:cxn>
                <a:cxn ang="0">
                  <a:pos x="11" y="47"/>
                </a:cxn>
                <a:cxn ang="0">
                  <a:pos x="5" y="49"/>
                </a:cxn>
                <a:cxn ang="0">
                  <a:pos x="1" y="38"/>
                </a:cxn>
                <a:cxn ang="0">
                  <a:pos x="0" y="28"/>
                </a:cxn>
                <a:cxn ang="0">
                  <a:pos x="1" y="23"/>
                </a:cxn>
                <a:cxn ang="0">
                  <a:pos x="1" y="14"/>
                </a:cxn>
                <a:cxn ang="0">
                  <a:pos x="11" y="12"/>
                </a:cxn>
                <a:cxn ang="0">
                  <a:pos x="16" y="9"/>
                </a:cxn>
                <a:cxn ang="0">
                  <a:pos x="19" y="12"/>
                </a:cxn>
                <a:cxn ang="0">
                  <a:pos x="25" y="14"/>
                </a:cxn>
                <a:cxn ang="0">
                  <a:pos x="33" y="9"/>
                </a:cxn>
                <a:cxn ang="0">
                  <a:pos x="43" y="2"/>
                </a:cxn>
                <a:cxn ang="0">
                  <a:pos x="65" y="4"/>
                </a:cxn>
                <a:cxn ang="0">
                  <a:pos x="76" y="7"/>
                </a:cxn>
                <a:cxn ang="0">
                  <a:pos x="82" y="14"/>
                </a:cxn>
                <a:cxn ang="0">
                  <a:pos x="81" y="24"/>
                </a:cxn>
              </a:cxnLst>
              <a:rect l="0" t="0" r="r" b="b"/>
              <a:pathLst>
                <a:path w="141" h="152">
                  <a:moveTo>
                    <a:pt x="82" y="30"/>
                  </a:moveTo>
                  <a:lnTo>
                    <a:pt x="81" y="30"/>
                  </a:lnTo>
                  <a:lnTo>
                    <a:pt x="81" y="30"/>
                  </a:lnTo>
                  <a:lnTo>
                    <a:pt x="79" y="30"/>
                  </a:lnTo>
                  <a:lnTo>
                    <a:pt x="78" y="30"/>
                  </a:lnTo>
                  <a:lnTo>
                    <a:pt x="76" y="28"/>
                  </a:lnTo>
                  <a:lnTo>
                    <a:pt x="74" y="26"/>
                  </a:lnTo>
                  <a:lnTo>
                    <a:pt x="74" y="23"/>
                  </a:lnTo>
                  <a:lnTo>
                    <a:pt x="73" y="19"/>
                  </a:lnTo>
                  <a:lnTo>
                    <a:pt x="68" y="19"/>
                  </a:lnTo>
                  <a:lnTo>
                    <a:pt x="66" y="21"/>
                  </a:lnTo>
                  <a:lnTo>
                    <a:pt x="63" y="23"/>
                  </a:lnTo>
                  <a:lnTo>
                    <a:pt x="63" y="24"/>
                  </a:lnTo>
                  <a:lnTo>
                    <a:pt x="62" y="26"/>
                  </a:lnTo>
                  <a:lnTo>
                    <a:pt x="62" y="28"/>
                  </a:lnTo>
                  <a:lnTo>
                    <a:pt x="62" y="31"/>
                  </a:lnTo>
                  <a:lnTo>
                    <a:pt x="62" y="35"/>
                  </a:lnTo>
                  <a:lnTo>
                    <a:pt x="62" y="38"/>
                  </a:lnTo>
                  <a:lnTo>
                    <a:pt x="63" y="42"/>
                  </a:lnTo>
                  <a:lnTo>
                    <a:pt x="65" y="45"/>
                  </a:lnTo>
                  <a:lnTo>
                    <a:pt x="65" y="47"/>
                  </a:lnTo>
                  <a:lnTo>
                    <a:pt x="68" y="51"/>
                  </a:lnTo>
                  <a:lnTo>
                    <a:pt x="70" y="52"/>
                  </a:lnTo>
                  <a:lnTo>
                    <a:pt x="71" y="54"/>
                  </a:lnTo>
                  <a:lnTo>
                    <a:pt x="74" y="54"/>
                  </a:lnTo>
                  <a:lnTo>
                    <a:pt x="74" y="56"/>
                  </a:lnTo>
                  <a:lnTo>
                    <a:pt x="76" y="58"/>
                  </a:lnTo>
                  <a:lnTo>
                    <a:pt x="79" y="59"/>
                  </a:lnTo>
                  <a:lnTo>
                    <a:pt x="82" y="61"/>
                  </a:lnTo>
                  <a:lnTo>
                    <a:pt x="85" y="65"/>
                  </a:lnTo>
                  <a:lnTo>
                    <a:pt x="87" y="66"/>
                  </a:lnTo>
                  <a:lnTo>
                    <a:pt x="90" y="68"/>
                  </a:lnTo>
                  <a:lnTo>
                    <a:pt x="90" y="68"/>
                  </a:lnTo>
                  <a:lnTo>
                    <a:pt x="108" y="86"/>
                  </a:lnTo>
                  <a:lnTo>
                    <a:pt x="109" y="87"/>
                  </a:lnTo>
                  <a:lnTo>
                    <a:pt x="111" y="89"/>
                  </a:lnTo>
                  <a:lnTo>
                    <a:pt x="112" y="91"/>
                  </a:lnTo>
                  <a:lnTo>
                    <a:pt x="116" y="92"/>
                  </a:lnTo>
                  <a:lnTo>
                    <a:pt x="117" y="94"/>
                  </a:lnTo>
                  <a:lnTo>
                    <a:pt x="119" y="94"/>
                  </a:lnTo>
                  <a:lnTo>
                    <a:pt x="120" y="94"/>
                  </a:lnTo>
                  <a:lnTo>
                    <a:pt x="124" y="94"/>
                  </a:lnTo>
                  <a:lnTo>
                    <a:pt x="124" y="96"/>
                  </a:lnTo>
                  <a:lnTo>
                    <a:pt x="127" y="99"/>
                  </a:lnTo>
                  <a:lnTo>
                    <a:pt x="128" y="101"/>
                  </a:lnTo>
                  <a:lnTo>
                    <a:pt x="131" y="103"/>
                  </a:lnTo>
                  <a:lnTo>
                    <a:pt x="135" y="106"/>
                  </a:lnTo>
                  <a:lnTo>
                    <a:pt x="138" y="108"/>
                  </a:lnTo>
                  <a:lnTo>
                    <a:pt x="139" y="110"/>
                  </a:lnTo>
                  <a:lnTo>
                    <a:pt x="141" y="110"/>
                  </a:lnTo>
                  <a:lnTo>
                    <a:pt x="141" y="110"/>
                  </a:lnTo>
                  <a:lnTo>
                    <a:pt x="141" y="112"/>
                  </a:lnTo>
                  <a:lnTo>
                    <a:pt x="141" y="113"/>
                  </a:lnTo>
                  <a:lnTo>
                    <a:pt x="141" y="113"/>
                  </a:lnTo>
                  <a:lnTo>
                    <a:pt x="139" y="115"/>
                  </a:lnTo>
                  <a:lnTo>
                    <a:pt x="139" y="117"/>
                  </a:lnTo>
                  <a:lnTo>
                    <a:pt x="139" y="119"/>
                  </a:lnTo>
                  <a:lnTo>
                    <a:pt x="138" y="119"/>
                  </a:lnTo>
                  <a:lnTo>
                    <a:pt x="135" y="113"/>
                  </a:lnTo>
                  <a:lnTo>
                    <a:pt x="135" y="113"/>
                  </a:lnTo>
                  <a:lnTo>
                    <a:pt x="133" y="113"/>
                  </a:lnTo>
                  <a:lnTo>
                    <a:pt x="131" y="113"/>
                  </a:lnTo>
                  <a:lnTo>
                    <a:pt x="131" y="112"/>
                  </a:lnTo>
                  <a:lnTo>
                    <a:pt x="130" y="112"/>
                  </a:lnTo>
                  <a:lnTo>
                    <a:pt x="128" y="112"/>
                  </a:lnTo>
                  <a:lnTo>
                    <a:pt x="128" y="110"/>
                  </a:lnTo>
                  <a:lnTo>
                    <a:pt x="128" y="110"/>
                  </a:lnTo>
                  <a:lnTo>
                    <a:pt x="128" y="110"/>
                  </a:lnTo>
                  <a:lnTo>
                    <a:pt x="127" y="110"/>
                  </a:lnTo>
                  <a:lnTo>
                    <a:pt x="127" y="110"/>
                  </a:lnTo>
                  <a:lnTo>
                    <a:pt x="125" y="110"/>
                  </a:lnTo>
                  <a:lnTo>
                    <a:pt x="125" y="110"/>
                  </a:lnTo>
                  <a:lnTo>
                    <a:pt x="125" y="110"/>
                  </a:lnTo>
                  <a:lnTo>
                    <a:pt x="124" y="110"/>
                  </a:lnTo>
                  <a:lnTo>
                    <a:pt x="124" y="110"/>
                  </a:lnTo>
                  <a:lnTo>
                    <a:pt x="124" y="110"/>
                  </a:lnTo>
                  <a:lnTo>
                    <a:pt x="124" y="112"/>
                  </a:lnTo>
                  <a:lnTo>
                    <a:pt x="124" y="112"/>
                  </a:lnTo>
                  <a:lnTo>
                    <a:pt x="124" y="113"/>
                  </a:lnTo>
                  <a:lnTo>
                    <a:pt x="124" y="115"/>
                  </a:lnTo>
                  <a:lnTo>
                    <a:pt x="124" y="115"/>
                  </a:lnTo>
                  <a:lnTo>
                    <a:pt x="124" y="117"/>
                  </a:lnTo>
                  <a:lnTo>
                    <a:pt x="124" y="117"/>
                  </a:lnTo>
                  <a:lnTo>
                    <a:pt x="124" y="119"/>
                  </a:lnTo>
                  <a:lnTo>
                    <a:pt x="124" y="120"/>
                  </a:lnTo>
                  <a:lnTo>
                    <a:pt x="124" y="122"/>
                  </a:lnTo>
                  <a:lnTo>
                    <a:pt x="125" y="124"/>
                  </a:lnTo>
                  <a:lnTo>
                    <a:pt x="125" y="124"/>
                  </a:lnTo>
                  <a:lnTo>
                    <a:pt x="127" y="126"/>
                  </a:lnTo>
                  <a:lnTo>
                    <a:pt x="127" y="126"/>
                  </a:lnTo>
                  <a:lnTo>
                    <a:pt x="128" y="126"/>
                  </a:lnTo>
                  <a:lnTo>
                    <a:pt x="128" y="127"/>
                  </a:lnTo>
                  <a:lnTo>
                    <a:pt x="127" y="129"/>
                  </a:lnTo>
                  <a:lnTo>
                    <a:pt x="127" y="131"/>
                  </a:lnTo>
                  <a:lnTo>
                    <a:pt x="125" y="133"/>
                  </a:lnTo>
                  <a:lnTo>
                    <a:pt x="125" y="134"/>
                  </a:lnTo>
                  <a:lnTo>
                    <a:pt x="125" y="134"/>
                  </a:lnTo>
                  <a:lnTo>
                    <a:pt x="124" y="136"/>
                  </a:lnTo>
                  <a:lnTo>
                    <a:pt x="124" y="136"/>
                  </a:lnTo>
                  <a:lnTo>
                    <a:pt x="122" y="138"/>
                  </a:lnTo>
                  <a:lnTo>
                    <a:pt x="122" y="141"/>
                  </a:lnTo>
                  <a:lnTo>
                    <a:pt x="120" y="143"/>
                  </a:lnTo>
                  <a:lnTo>
                    <a:pt x="120" y="145"/>
                  </a:lnTo>
                  <a:lnTo>
                    <a:pt x="119" y="147"/>
                  </a:lnTo>
                  <a:lnTo>
                    <a:pt x="119" y="148"/>
                  </a:lnTo>
                  <a:lnTo>
                    <a:pt x="119" y="150"/>
                  </a:lnTo>
                  <a:lnTo>
                    <a:pt x="119" y="152"/>
                  </a:lnTo>
                  <a:lnTo>
                    <a:pt x="117" y="152"/>
                  </a:lnTo>
                  <a:lnTo>
                    <a:pt x="116" y="152"/>
                  </a:lnTo>
                  <a:lnTo>
                    <a:pt x="114" y="152"/>
                  </a:lnTo>
                  <a:lnTo>
                    <a:pt x="111" y="150"/>
                  </a:lnTo>
                  <a:lnTo>
                    <a:pt x="109" y="150"/>
                  </a:lnTo>
                  <a:lnTo>
                    <a:pt x="108" y="150"/>
                  </a:lnTo>
                  <a:lnTo>
                    <a:pt x="106" y="148"/>
                  </a:lnTo>
                  <a:lnTo>
                    <a:pt x="106" y="148"/>
                  </a:lnTo>
                  <a:lnTo>
                    <a:pt x="108" y="147"/>
                  </a:lnTo>
                  <a:lnTo>
                    <a:pt x="109" y="145"/>
                  </a:lnTo>
                  <a:lnTo>
                    <a:pt x="111" y="143"/>
                  </a:lnTo>
                  <a:lnTo>
                    <a:pt x="112" y="141"/>
                  </a:lnTo>
                  <a:lnTo>
                    <a:pt x="112" y="140"/>
                  </a:lnTo>
                  <a:lnTo>
                    <a:pt x="114" y="138"/>
                  </a:lnTo>
                  <a:lnTo>
                    <a:pt x="114" y="136"/>
                  </a:lnTo>
                  <a:lnTo>
                    <a:pt x="114" y="134"/>
                  </a:lnTo>
                  <a:lnTo>
                    <a:pt x="114" y="129"/>
                  </a:lnTo>
                  <a:lnTo>
                    <a:pt x="112" y="126"/>
                  </a:lnTo>
                  <a:lnTo>
                    <a:pt x="111" y="120"/>
                  </a:lnTo>
                  <a:lnTo>
                    <a:pt x="109" y="117"/>
                  </a:lnTo>
                  <a:lnTo>
                    <a:pt x="106" y="113"/>
                  </a:lnTo>
                  <a:lnTo>
                    <a:pt x="103" y="112"/>
                  </a:lnTo>
                  <a:lnTo>
                    <a:pt x="100" y="108"/>
                  </a:lnTo>
                  <a:lnTo>
                    <a:pt x="98" y="108"/>
                  </a:lnTo>
                  <a:lnTo>
                    <a:pt x="93" y="106"/>
                  </a:lnTo>
                  <a:lnTo>
                    <a:pt x="92" y="105"/>
                  </a:lnTo>
                  <a:lnTo>
                    <a:pt x="89" y="103"/>
                  </a:lnTo>
                  <a:lnTo>
                    <a:pt x="87" y="101"/>
                  </a:lnTo>
                  <a:lnTo>
                    <a:pt x="84" y="99"/>
                  </a:lnTo>
                  <a:lnTo>
                    <a:pt x="84" y="98"/>
                  </a:lnTo>
                  <a:lnTo>
                    <a:pt x="82" y="98"/>
                  </a:lnTo>
                  <a:lnTo>
                    <a:pt x="82" y="96"/>
                  </a:lnTo>
                  <a:lnTo>
                    <a:pt x="70" y="92"/>
                  </a:lnTo>
                  <a:lnTo>
                    <a:pt x="60" y="87"/>
                  </a:lnTo>
                  <a:lnTo>
                    <a:pt x="52" y="80"/>
                  </a:lnTo>
                  <a:lnTo>
                    <a:pt x="44" y="72"/>
                  </a:lnTo>
                  <a:lnTo>
                    <a:pt x="39" y="63"/>
                  </a:lnTo>
                  <a:lnTo>
                    <a:pt x="35" y="56"/>
                  </a:lnTo>
                  <a:lnTo>
                    <a:pt x="33" y="49"/>
                  </a:lnTo>
                  <a:lnTo>
                    <a:pt x="30" y="44"/>
                  </a:lnTo>
                  <a:lnTo>
                    <a:pt x="28" y="44"/>
                  </a:lnTo>
                  <a:lnTo>
                    <a:pt x="27" y="44"/>
                  </a:lnTo>
                  <a:lnTo>
                    <a:pt x="25" y="44"/>
                  </a:lnTo>
                  <a:lnTo>
                    <a:pt x="24" y="44"/>
                  </a:lnTo>
                  <a:lnTo>
                    <a:pt x="22" y="44"/>
                  </a:lnTo>
                  <a:lnTo>
                    <a:pt x="20" y="44"/>
                  </a:lnTo>
                  <a:lnTo>
                    <a:pt x="19" y="44"/>
                  </a:lnTo>
                  <a:lnTo>
                    <a:pt x="19" y="44"/>
                  </a:lnTo>
                  <a:lnTo>
                    <a:pt x="16" y="45"/>
                  </a:lnTo>
                  <a:lnTo>
                    <a:pt x="14" y="45"/>
                  </a:lnTo>
                  <a:lnTo>
                    <a:pt x="13" y="45"/>
                  </a:lnTo>
                  <a:lnTo>
                    <a:pt x="11" y="45"/>
                  </a:lnTo>
                  <a:lnTo>
                    <a:pt x="11" y="47"/>
                  </a:lnTo>
                  <a:lnTo>
                    <a:pt x="9" y="47"/>
                  </a:lnTo>
                  <a:lnTo>
                    <a:pt x="8" y="49"/>
                  </a:lnTo>
                  <a:lnTo>
                    <a:pt x="6" y="51"/>
                  </a:lnTo>
                  <a:lnTo>
                    <a:pt x="5" y="49"/>
                  </a:lnTo>
                  <a:lnTo>
                    <a:pt x="5" y="47"/>
                  </a:lnTo>
                  <a:lnTo>
                    <a:pt x="3" y="44"/>
                  </a:lnTo>
                  <a:lnTo>
                    <a:pt x="1" y="42"/>
                  </a:lnTo>
                  <a:lnTo>
                    <a:pt x="1" y="38"/>
                  </a:lnTo>
                  <a:lnTo>
                    <a:pt x="0" y="35"/>
                  </a:lnTo>
                  <a:lnTo>
                    <a:pt x="0" y="33"/>
                  </a:lnTo>
                  <a:lnTo>
                    <a:pt x="0" y="30"/>
                  </a:lnTo>
                  <a:lnTo>
                    <a:pt x="0" y="28"/>
                  </a:lnTo>
                  <a:lnTo>
                    <a:pt x="0" y="28"/>
                  </a:lnTo>
                  <a:lnTo>
                    <a:pt x="0" y="26"/>
                  </a:lnTo>
                  <a:lnTo>
                    <a:pt x="0" y="24"/>
                  </a:lnTo>
                  <a:lnTo>
                    <a:pt x="1" y="23"/>
                  </a:lnTo>
                  <a:lnTo>
                    <a:pt x="1" y="23"/>
                  </a:lnTo>
                  <a:lnTo>
                    <a:pt x="1" y="21"/>
                  </a:lnTo>
                  <a:lnTo>
                    <a:pt x="1" y="19"/>
                  </a:lnTo>
                  <a:lnTo>
                    <a:pt x="1" y="14"/>
                  </a:lnTo>
                  <a:lnTo>
                    <a:pt x="6" y="14"/>
                  </a:lnTo>
                  <a:lnTo>
                    <a:pt x="8" y="14"/>
                  </a:lnTo>
                  <a:lnTo>
                    <a:pt x="9" y="12"/>
                  </a:lnTo>
                  <a:lnTo>
                    <a:pt x="11" y="12"/>
                  </a:lnTo>
                  <a:lnTo>
                    <a:pt x="13" y="11"/>
                  </a:lnTo>
                  <a:lnTo>
                    <a:pt x="13" y="11"/>
                  </a:lnTo>
                  <a:lnTo>
                    <a:pt x="14" y="9"/>
                  </a:lnTo>
                  <a:lnTo>
                    <a:pt x="16" y="9"/>
                  </a:lnTo>
                  <a:lnTo>
                    <a:pt x="17" y="7"/>
                  </a:lnTo>
                  <a:lnTo>
                    <a:pt x="17" y="11"/>
                  </a:lnTo>
                  <a:lnTo>
                    <a:pt x="17" y="12"/>
                  </a:lnTo>
                  <a:lnTo>
                    <a:pt x="19" y="12"/>
                  </a:lnTo>
                  <a:lnTo>
                    <a:pt x="20" y="14"/>
                  </a:lnTo>
                  <a:lnTo>
                    <a:pt x="22" y="14"/>
                  </a:lnTo>
                  <a:lnTo>
                    <a:pt x="24" y="14"/>
                  </a:lnTo>
                  <a:lnTo>
                    <a:pt x="25" y="14"/>
                  </a:lnTo>
                  <a:lnTo>
                    <a:pt x="27" y="14"/>
                  </a:lnTo>
                  <a:lnTo>
                    <a:pt x="28" y="14"/>
                  </a:lnTo>
                  <a:lnTo>
                    <a:pt x="30" y="11"/>
                  </a:lnTo>
                  <a:lnTo>
                    <a:pt x="33" y="9"/>
                  </a:lnTo>
                  <a:lnTo>
                    <a:pt x="35" y="7"/>
                  </a:lnTo>
                  <a:lnTo>
                    <a:pt x="38" y="5"/>
                  </a:lnTo>
                  <a:lnTo>
                    <a:pt x="41" y="4"/>
                  </a:lnTo>
                  <a:lnTo>
                    <a:pt x="43" y="2"/>
                  </a:lnTo>
                  <a:lnTo>
                    <a:pt x="44" y="2"/>
                  </a:lnTo>
                  <a:lnTo>
                    <a:pt x="60" y="0"/>
                  </a:lnTo>
                  <a:lnTo>
                    <a:pt x="63" y="2"/>
                  </a:lnTo>
                  <a:lnTo>
                    <a:pt x="65" y="4"/>
                  </a:lnTo>
                  <a:lnTo>
                    <a:pt x="68" y="5"/>
                  </a:lnTo>
                  <a:lnTo>
                    <a:pt x="70" y="7"/>
                  </a:lnTo>
                  <a:lnTo>
                    <a:pt x="73" y="7"/>
                  </a:lnTo>
                  <a:lnTo>
                    <a:pt x="76" y="7"/>
                  </a:lnTo>
                  <a:lnTo>
                    <a:pt x="79" y="7"/>
                  </a:lnTo>
                  <a:lnTo>
                    <a:pt x="82" y="7"/>
                  </a:lnTo>
                  <a:lnTo>
                    <a:pt x="82" y="11"/>
                  </a:lnTo>
                  <a:lnTo>
                    <a:pt x="82" y="14"/>
                  </a:lnTo>
                  <a:lnTo>
                    <a:pt x="81" y="17"/>
                  </a:lnTo>
                  <a:lnTo>
                    <a:pt x="81" y="19"/>
                  </a:lnTo>
                  <a:lnTo>
                    <a:pt x="81" y="23"/>
                  </a:lnTo>
                  <a:lnTo>
                    <a:pt x="81" y="24"/>
                  </a:lnTo>
                  <a:lnTo>
                    <a:pt x="81" y="26"/>
                  </a:lnTo>
                  <a:lnTo>
                    <a:pt x="82" y="3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4" name="Freeform 582"/>
            <p:cNvSpPr>
              <a:spLocks/>
            </p:cNvSpPr>
            <p:nvPr/>
          </p:nvSpPr>
          <p:spPr bwMode="auto">
            <a:xfrm>
              <a:off x="4084843" y="2123551"/>
              <a:ext cx="346657" cy="311807"/>
            </a:xfrm>
            <a:custGeom>
              <a:avLst/>
              <a:gdLst/>
              <a:ahLst/>
              <a:cxnLst>
                <a:cxn ang="0">
                  <a:pos x="36" y="127"/>
                </a:cxn>
                <a:cxn ang="0">
                  <a:pos x="36" y="122"/>
                </a:cxn>
                <a:cxn ang="0">
                  <a:pos x="35" y="117"/>
                </a:cxn>
                <a:cxn ang="0">
                  <a:pos x="36" y="108"/>
                </a:cxn>
                <a:cxn ang="0">
                  <a:pos x="36" y="103"/>
                </a:cxn>
                <a:cxn ang="0">
                  <a:pos x="36" y="96"/>
                </a:cxn>
                <a:cxn ang="0">
                  <a:pos x="35" y="87"/>
                </a:cxn>
                <a:cxn ang="0">
                  <a:pos x="33" y="77"/>
                </a:cxn>
                <a:cxn ang="0">
                  <a:pos x="25" y="70"/>
                </a:cxn>
                <a:cxn ang="0">
                  <a:pos x="9" y="61"/>
                </a:cxn>
                <a:cxn ang="0">
                  <a:pos x="0" y="54"/>
                </a:cxn>
                <a:cxn ang="0">
                  <a:pos x="3" y="47"/>
                </a:cxn>
                <a:cxn ang="0">
                  <a:pos x="8" y="45"/>
                </a:cxn>
                <a:cxn ang="0">
                  <a:pos x="12" y="44"/>
                </a:cxn>
                <a:cxn ang="0">
                  <a:pos x="25" y="47"/>
                </a:cxn>
                <a:cxn ang="0">
                  <a:pos x="31" y="47"/>
                </a:cxn>
                <a:cxn ang="0">
                  <a:pos x="38" y="49"/>
                </a:cxn>
                <a:cxn ang="0">
                  <a:pos x="39" y="30"/>
                </a:cxn>
                <a:cxn ang="0">
                  <a:pos x="43" y="33"/>
                </a:cxn>
                <a:cxn ang="0">
                  <a:pos x="47" y="33"/>
                </a:cxn>
                <a:cxn ang="0">
                  <a:pos x="62" y="28"/>
                </a:cxn>
                <a:cxn ang="0">
                  <a:pos x="73" y="14"/>
                </a:cxn>
                <a:cxn ang="0">
                  <a:pos x="79" y="4"/>
                </a:cxn>
                <a:cxn ang="0">
                  <a:pos x="85" y="4"/>
                </a:cxn>
                <a:cxn ang="0">
                  <a:pos x="92" y="2"/>
                </a:cxn>
                <a:cxn ang="0">
                  <a:pos x="98" y="12"/>
                </a:cxn>
                <a:cxn ang="0">
                  <a:pos x="111" y="19"/>
                </a:cxn>
                <a:cxn ang="0">
                  <a:pos x="123" y="28"/>
                </a:cxn>
                <a:cxn ang="0">
                  <a:pos x="130" y="31"/>
                </a:cxn>
                <a:cxn ang="0">
                  <a:pos x="136" y="35"/>
                </a:cxn>
                <a:cxn ang="0">
                  <a:pos x="141" y="37"/>
                </a:cxn>
                <a:cxn ang="0">
                  <a:pos x="147" y="37"/>
                </a:cxn>
                <a:cxn ang="0">
                  <a:pos x="155" y="38"/>
                </a:cxn>
                <a:cxn ang="0">
                  <a:pos x="158" y="44"/>
                </a:cxn>
                <a:cxn ang="0">
                  <a:pos x="152" y="63"/>
                </a:cxn>
                <a:cxn ang="0">
                  <a:pos x="144" y="79"/>
                </a:cxn>
                <a:cxn ang="0">
                  <a:pos x="141" y="86"/>
                </a:cxn>
                <a:cxn ang="0">
                  <a:pos x="146" y="89"/>
                </a:cxn>
                <a:cxn ang="0">
                  <a:pos x="150" y="89"/>
                </a:cxn>
                <a:cxn ang="0">
                  <a:pos x="150" y="99"/>
                </a:cxn>
                <a:cxn ang="0">
                  <a:pos x="149" y="101"/>
                </a:cxn>
                <a:cxn ang="0">
                  <a:pos x="149" y="105"/>
                </a:cxn>
                <a:cxn ang="0">
                  <a:pos x="150" y="113"/>
                </a:cxn>
                <a:cxn ang="0">
                  <a:pos x="154" y="122"/>
                </a:cxn>
                <a:cxn ang="0">
                  <a:pos x="152" y="129"/>
                </a:cxn>
                <a:cxn ang="0">
                  <a:pos x="141" y="140"/>
                </a:cxn>
                <a:cxn ang="0">
                  <a:pos x="127" y="141"/>
                </a:cxn>
                <a:cxn ang="0">
                  <a:pos x="119" y="136"/>
                </a:cxn>
                <a:cxn ang="0">
                  <a:pos x="116" y="133"/>
                </a:cxn>
                <a:cxn ang="0">
                  <a:pos x="109" y="133"/>
                </a:cxn>
                <a:cxn ang="0">
                  <a:pos x="101" y="136"/>
                </a:cxn>
                <a:cxn ang="0">
                  <a:pos x="95" y="145"/>
                </a:cxn>
                <a:cxn ang="0">
                  <a:pos x="90" y="152"/>
                </a:cxn>
                <a:cxn ang="0">
                  <a:pos x="82" y="152"/>
                </a:cxn>
                <a:cxn ang="0">
                  <a:pos x="76" y="148"/>
                </a:cxn>
                <a:cxn ang="0">
                  <a:pos x="73" y="147"/>
                </a:cxn>
                <a:cxn ang="0">
                  <a:pos x="71" y="150"/>
                </a:cxn>
                <a:cxn ang="0">
                  <a:pos x="68" y="152"/>
                </a:cxn>
                <a:cxn ang="0">
                  <a:pos x="55" y="148"/>
                </a:cxn>
                <a:cxn ang="0">
                  <a:pos x="41" y="138"/>
                </a:cxn>
              </a:cxnLst>
              <a:rect l="0" t="0" r="r" b="b"/>
              <a:pathLst>
                <a:path w="160" h="152">
                  <a:moveTo>
                    <a:pt x="35" y="131"/>
                  </a:moveTo>
                  <a:lnTo>
                    <a:pt x="36" y="129"/>
                  </a:lnTo>
                  <a:lnTo>
                    <a:pt x="36" y="127"/>
                  </a:lnTo>
                  <a:lnTo>
                    <a:pt x="36" y="126"/>
                  </a:lnTo>
                  <a:lnTo>
                    <a:pt x="36" y="124"/>
                  </a:lnTo>
                  <a:lnTo>
                    <a:pt x="36" y="122"/>
                  </a:lnTo>
                  <a:lnTo>
                    <a:pt x="36" y="120"/>
                  </a:lnTo>
                  <a:lnTo>
                    <a:pt x="36" y="119"/>
                  </a:lnTo>
                  <a:lnTo>
                    <a:pt x="35" y="117"/>
                  </a:lnTo>
                  <a:lnTo>
                    <a:pt x="36" y="113"/>
                  </a:lnTo>
                  <a:lnTo>
                    <a:pt x="36" y="112"/>
                  </a:lnTo>
                  <a:lnTo>
                    <a:pt x="36" y="108"/>
                  </a:lnTo>
                  <a:lnTo>
                    <a:pt x="36" y="106"/>
                  </a:lnTo>
                  <a:lnTo>
                    <a:pt x="36" y="105"/>
                  </a:lnTo>
                  <a:lnTo>
                    <a:pt x="36" y="103"/>
                  </a:lnTo>
                  <a:lnTo>
                    <a:pt x="36" y="101"/>
                  </a:lnTo>
                  <a:lnTo>
                    <a:pt x="38" y="99"/>
                  </a:lnTo>
                  <a:lnTo>
                    <a:pt x="36" y="96"/>
                  </a:lnTo>
                  <a:lnTo>
                    <a:pt x="36" y="94"/>
                  </a:lnTo>
                  <a:lnTo>
                    <a:pt x="36" y="91"/>
                  </a:lnTo>
                  <a:lnTo>
                    <a:pt x="35" y="87"/>
                  </a:lnTo>
                  <a:lnTo>
                    <a:pt x="35" y="84"/>
                  </a:lnTo>
                  <a:lnTo>
                    <a:pt x="33" y="80"/>
                  </a:lnTo>
                  <a:lnTo>
                    <a:pt x="33" y="77"/>
                  </a:lnTo>
                  <a:lnTo>
                    <a:pt x="31" y="73"/>
                  </a:lnTo>
                  <a:lnTo>
                    <a:pt x="30" y="72"/>
                  </a:lnTo>
                  <a:lnTo>
                    <a:pt x="25" y="70"/>
                  </a:lnTo>
                  <a:lnTo>
                    <a:pt x="20" y="68"/>
                  </a:lnTo>
                  <a:lnTo>
                    <a:pt x="14" y="65"/>
                  </a:lnTo>
                  <a:lnTo>
                    <a:pt x="9" y="61"/>
                  </a:lnTo>
                  <a:lnTo>
                    <a:pt x="4" y="58"/>
                  </a:lnTo>
                  <a:lnTo>
                    <a:pt x="1" y="56"/>
                  </a:lnTo>
                  <a:lnTo>
                    <a:pt x="0" y="54"/>
                  </a:lnTo>
                  <a:lnTo>
                    <a:pt x="0" y="49"/>
                  </a:lnTo>
                  <a:lnTo>
                    <a:pt x="1" y="49"/>
                  </a:lnTo>
                  <a:lnTo>
                    <a:pt x="3" y="47"/>
                  </a:lnTo>
                  <a:lnTo>
                    <a:pt x="4" y="47"/>
                  </a:lnTo>
                  <a:lnTo>
                    <a:pt x="6" y="45"/>
                  </a:lnTo>
                  <a:lnTo>
                    <a:pt x="8" y="45"/>
                  </a:lnTo>
                  <a:lnTo>
                    <a:pt x="9" y="44"/>
                  </a:lnTo>
                  <a:lnTo>
                    <a:pt x="11" y="44"/>
                  </a:lnTo>
                  <a:lnTo>
                    <a:pt x="12" y="44"/>
                  </a:lnTo>
                  <a:lnTo>
                    <a:pt x="22" y="49"/>
                  </a:lnTo>
                  <a:lnTo>
                    <a:pt x="24" y="47"/>
                  </a:lnTo>
                  <a:lnTo>
                    <a:pt x="25" y="47"/>
                  </a:lnTo>
                  <a:lnTo>
                    <a:pt x="28" y="47"/>
                  </a:lnTo>
                  <a:lnTo>
                    <a:pt x="30" y="47"/>
                  </a:lnTo>
                  <a:lnTo>
                    <a:pt x="31" y="47"/>
                  </a:lnTo>
                  <a:lnTo>
                    <a:pt x="35" y="47"/>
                  </a:lnTo>
                  <a:lnTo>
                    <a:pt x="36" y="49"/>
                  </a:lnTo>
                  <a:lnTo>
                    <a:pt x="38" y="49"/>
                  </a:lnTo>
                  <a:lnTo>
                    <a:pt x="38" y="26"/>
                  </a:lnTo>
                  <a:lnTo>
                    <a:pt x="38" y="28"/>
                  </a:lnTo>
                  <a:lnTo>
                    <a:pt x="39" y="30"/>
                  </a:lnTo>
                  <a:lnTo>
                    <a:pt x="41" y="30"/>
                  </a:lnTo>
                  <a:lnTo>
                    <a:pt x="41" y="31"/>
                  </a:lnTo>
                  <a:lnTo>
                    <a:pt x="43" y="33"/>
                  </a:lnTo>
                  <a:lnTo>
                    <a:pt x="44" y="33"/>
                  </a:lnTo>
                  <a:lnTo>
                    <a:pt x="46" y="33"/>
                  </a:lnTo>
                  <a:lnTo>
                    <a:pt x="47" y="33"/>
                  </a:lnTo>
                  <a:lnTo>
                    <a:pt x="52" y="33"/>
                  </a:lnTo>
                  <a:lnTo>
                    <a:pt x="57" y="31"/>
                  </a:lnTo>
                  <a:lnTo>
                    <a:pt x="62" y="28"/>
                  </a:lnTo>
                  <a:lnTo>
                    <a:pt x="65" y="23"/>
                  </a:lnTo>
                  <a:lnTo>
                    <a:pt x="70" y="19"/>
                  </a:lnTo>
                  <a:lnTo>
                    <a:pt x="73" y="14"/>
                  </a:lnTo>
                  <a:lnTo>
                    <a:pt x="74" y="9"/>
                  </a:lnTo>
                  <a:lnTo>
                    <a:pt x="76" y="4"/>
                  </a:lnTo>
                  <a:lnTo>
                    <a:pt x="79" y="4"/>
                  </a:lnTo>
                  <a:lnTo>
                    <a:pt x="81" y="4"/>
                  </a:lnTo>
                  <a:lnTo>
                    <a:pt x="82" y="4"/>
                  </a:lnTo>
                  <a:lnTo>
                    <a:pt x="85" y="4"/>
                  </a:lnTo>
                  <a:lnTo>
                    <a:pt x="87" y="2"/>
                  </a:lnTo>
                  <a:lnTo>
                    <a:pt x="89" y="2"/>
                  </a:lnTo>
                  <a:lnTo>
                    <a:pt x="92" y="2"/>
                  </a:lnTo>
                  <a:lnTo>
                    <a:pt x="93" y="0"/>
                  </a:lnTo>
                  <a:lnTo>
                    <a:pt x="93" y="10"/>
                  </a:lnTo>
                  <a:lnTo>
                    <a:pt x="98" y="12"/>
                  </a:lnTo>
                  <a:lnTo>
                    <a:pt x="103" y="14"/>
                  </a:lnTo>
                  <a:lnTo>
                    <a:pt x="108" y="16"/>
                  </a:lnTo>
                  <a:lnTo>
                    <a:pt x="111" y="19"/>
                  </a:lnTo>
                  <a:lnTo>
                    <a:pt x="116" y="23"/>
                  </a:lnTo>
                  <a:lnTo>
                    <a:pt x="120" y="24"/>
                  </a:lnTo>
                  <a:lnTo>
                    <a:pt x="123" y="28"/>
                  </a:lnTo>
                  <a:lnTo>
                    <a:pt x="128" y="30"/>
                  </a:lnTo>
                  <a:lnTo>
                    <a:pt x="128" y="30"/>
                  </a:lnTo>
                  <a:lnTo>
                    <a:pt x="130" y="31"/>
                  </a:lnTo>
                  <a:lnTo>
                    <a:pt x="131" y="31"/>
                  </a:lnTo>
                  <a:lnTo>
                    <a:pt x="133" y="33"/>
                  </a:lnTo>
                  <a:lnTo>
                    <a:pt x="136" y="35"/>
                  </a:lnTo>
                  <a:lnTo>
                    <a:pt x="138" y="35"/>
                  </a:lnTo>
                  <a:lnTo>
                    <a:pt x="139" y="35"/>
                  </a:lnTo>
                  <a:lnTo>
                    <a:pt x="141" y="37"/>
                  </a:lnTo>
                  <a:lnTo>
                    <a:pt x="142" y="37"/>
                  </a:lnTo>
                  <a:lnTo>
                    <a:pt x="146" y="37"/>
                  </a:lnTo>
                  <a:lnTo>
                    <a:pt x="147" y="37"/>
                  </a:lnTo>
                  <a:lnTo>
                    <a:pt x="150" y="37"/>
                  </a:lnTo>
                  <a:lnTo>
                    <a:pt x="154" y="38"/>
                  </a:lnTo>
                  <a:lnTo>
                    <a:pt x="155" y="38"/>
                  </a:lnTo>
                  <a:lnTo>
                    <a:pt x="158" y="38"/>
                  </a:lnTo>
                  <a:lnTo>
                    <a:pt x="160" y="40"/>
                  </a:lnTo>
                  <a:lnTo>
                    <a:pt x="158" y="44"/>
                  </a:lnTo>
                  <a:lnTo>
                    <a:pt x="155" y="49"/>
                  </a:lnTo>
                  <a:lnTo>
                    <a:pt x="154" y="56"/>
                  </a:lnTo>
                  <a:lnTo>
                    <a:pt x="152" y="63"/>
                  </a:lnTo>
                  <a:lnTo>
                    <a:pt x="149" y="68"/>
                  </a:lnTo>
                  <a:lnTo>
                    <a:pt x="147" y="75"/>
                  </a:lnTo>
                  <a:lnTo>
                    <a:pt x="144" y="79"/>
                  </a:lnTo>
                  <a:lnTo>
                    <a:pt x="141" y="82"/>
                  </a:lnTo>
                  <a:lnTo>
                    <a:pt x="141" y="84"/>
                  </a:lnTo>
                  <a:lnTo>
                    <a:pt x="141" y="86"/>
                  </a:lnTo>
                  <a:lnTo>
                    <a:pt x="142" y="86"/>
                  </a:lnTo>
                  <a:lnTo>
                    <a:pt x="144" y="87"/>
                  </a:lnTo>
                  <a:lnTo>
                    <a:pt x="146" y="89"/>
                  </a:lnTo>
                  <a:lnTo>
                    <a:pt x="149" y="89"/>
                  </a:lnTo>
                  <a:lnTo>
                    <a:pt x="149" y="89"/>
                  </a:lnTo>
                  <a:lnTo>
                    <a:pt x="150" y="89"/>
                  </a:lnTo>
                  <a:lnTo>
                    <a:pt x="150" y="96"/>
                  </a:lnTo>
                  <a:lnTo>
                    <a:pt x="150" y="98"/>
                  </a:lnTo>
                  <a:lnTo>
                    <a:pt x="150" y="99"/>
                  </a:lnTo>
                  <a:lnTo>
                    <a:pt x="150" y="101"/>
                  </a:lnTo>
                  <a:lnTo>
                    <a:pt x="149" y="101"/>
                  </a:lnTo>
                  <a:lnTo>
                    <a:pt x="149" y="101"/>
                  </a:lnTo>
                  <a:lnTo>
                    <a:pt x="149" y="103"/>
                  </a:lnTo>
                  <a:lnTo>
                    <a:pt x="149" y="103"/>
                  </a:lnTo>
                  <a:lnTo>
                    <a:pt x="149" y="105"/>
                  </a:lnTo>
                  <a:lnTo>
                    <a:pt x="149" y="108"/>
                  </a:lnTo>
                  <a:lnTo>
                    <a:pt x="149" y="110"/>
                  </a:lnTo>
                  <a:lnTo>
                    <a:pt x="150" y="113"/>
                  </a:lnTo>
                  <a:lnTo>
                    <a:pt x="150" y="117"/>
                  </a:lnTo>
                  <a:lnTo>
                    <a:pt x="152" y="119"/>
                  </a:lnTo>
                  <a:lnTo>
                    <a:pt x="154" y="122"/>
                  </a:lnTo>
                  <a:lnTo>
                    <a:pt x="154" y="124"/>
                  </a:lnTo>
                  <a:lnTo>
                    <a:pt x="155" y="126"/>
                  </a:lnTo>
                  <a:lnTo>
                    <a:pt x="152" y="129"/>
                  </a:lnTo>
                  <a:lnTo>
                    <a:pt x="147" y="133"/>
                  </a:lnTo>
                  <a:lnTo>
                    <a:pt x="144" y="136"/>
                  </a:lnTo>
                  <a:lnTo>
                    <a:pt x="141" y="140"/>
                  </a:lnTo>
                  <a:lnTo>
                    <a:pt x="136" y="141"/>
                  </a:lnTo>
                  <a:lnTo>
                    <a:pt x="131" y="141"/>
                  </a:lnTo>
                  <a:lnTo>
                    <a:pt x="127" y="141"/>
                  </a:lnTo>
                  <a:lnTo>
                    <a:pt x="122" y="138"/>
                  </a:lnTo>
                  <a:lnTo>
                    <a:pt x="120" y="136"/>
                  </a:lnTo>
                  <a:lnTo>
                    <a:pt x="119" y="136"/>
                  </a:lnTo>
                  <a:lnTo>
                    <a:pt x="117" y="134"/>
                  </a:lnTo>
                  <a:lnTo>
                    <a:pt x="117" y="134"/>
                  </a:lnTo>
                  <a:lnTo>
                    <a:pt x="116" y="133"/>
                  </a:lnTo>
                  <a:lnTo>
                    <a:pt x="114" y="133"/>
                  </a:lnTo>
                  <a:lnTo>
                    <a:pt x="112" y="133"/>
                  </a:lnTo>
                  <a:lnTo>
                    <a:pt x="109" y="133"/>
                  </a:lnTo>
                  <a:lnTo>
                    <a:pt x="106" y="133"/>
                  </a:lnTo>
                  <a:lnTo>
                    <a:pt x="103" y="134"/>
                  </a:lnTo>
                  <a:lnTo>
                    <a:pt x="101" y="136"/>
                  </a:lnTo>
                  <a:lnTo>
                    <a:pt x="98" y="140"/>
                  </a:lnTo>
                  <a:lnTo>
                    <a:pt x="96" y="141"/>
                  </a:lnTo>
                  <a:lnTo>
                    <a:pt x="95" y="145"/>
                  </a:lnTo>
                  <a:lnTo>
                    <a:pt x="93" y="148"/>
                  </a:lnTo>
                  <a:lnTo>
                    <a:pt x="93" y="152"/>
                  </a:lnTo>
                  <a:lnTo>
                    <a:pt x="90" y="152"/>
                  </a:lnTo>
                  <a:lnTo>
                    <a:pt x="87" y="152"/>
                  </a:lnTo>
                  <a:lnTo>
                    <a:pt x="85" y="152"/>
                  </a:lnTo>
                  <a:lnTo>
                    <a:pt x="82" y="152"/>
                  </a:lnTo>
                  <a:lnTo>
                    <a:pt x="81" y="150"/>
                  </a:lnTo>
                  <a:lnTo>
                    <a:pt x="77" y="150"/>
                  </a:lnTo>
                  <a:lnTo>
                    <a:pt x="76" y="148"/>
                  </a:lnTo>
                  <a:lnTo>
                    <a:pt x="74" y="145"/>
                  </a:lnTo>
                  <a:lnTo>
                    <a:pt x="74" y="147"/>
                  </a:lnTo>
                  <a:lnTo>
                    <a:pt x="73" y="147"/>
                  </a:lnTo>
                  <a:lnTo>
                    <a:pt x="73" y="147"/>
                  </a:lnTo>
                  <a:lnTo>
                    <a:pt x="71" y="148"/>
                  </a:lnTo>
                  <a:lnTo>
                    <a:pt x="71" y="150"/>
                  </a:lnTo>
                  <a:lnTo>
                    <a:pt x="70" y="150"/>
                  </a:lnTo>
                  <a:lnTo>
                    <a:pt x="68" y="150"/>
                  </a:lnTo>
                  <a:lnTo>
                    <a:pt x="68" y="152"/>
                  </a:lnTo>
                  <a:lnTo>
                    <a:pt x="63" y="150"/>
                  </a:lnTo>
                  <a:lnTo>
                    <a:pt x="60" y="150"/>
                  </a:lnTo>
                  <a:lnTo>
                    <a:pt x="55" y="148"/>
                  </a:lnTo>
                  <a:lnTo>
                    <a:pt x="49" y="145"/>
                  </a:lnTo>
                  <a:lnTo>
                    <a:pt x="44" y="141"/>
                  </a:lnTo>
                  <a:lnTo>
                    <a:pt x="41" y="138"/>
                  </a:lnTo>
                  <a:lnTo>
                    <a:pt x="38" y="134"/>
                  </a:lnTo>
                  <a:lnTo>
                    <a:pt x="35" y="13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5" name="Freeform 583"/>
            <p:cNvSpPr>
              <a:spLocks/>
            </p:cNvSpPr>
            <p:nvPr/>
          </p:nvSpPr>
          <p:spPr bwMode="auto">
            <a:xfrm>
              <a:off x="4928558" y="2447484"/>
              <a:ext cx="561254" cy="223462"/>
            </a:xfrm>
            <a:custGeom>
              <a:avLst/>
              <a:gdLst/>
              <a:ahLst/>
              <a:cxnLst>
                <a:cxn ang="0">
                  <a:pos x="246" y="37"/>
                </a:cxn>
                <a:cxn ang="0">
                  <a:pos x="241" y="33"/>
                </a:cxn>
                <a:cxn ang="0">
                  <a:pos x="235" y="17"/>
                </a:cxn>
                <a:cxn ang="0">
                  <a:pos x="222" y="7"/>
                </a:cxn>
                <a:cxn ang="0">
                  <a:pos x="199" y="5"/>
                </a:cxn>
                <a:cxn ang="0">
                  <a:pos x="183" y="14"/>
                </a:cxn>
                <a:cxn ang="0">
                  <a:pos x="168" y="17"/>
                </a:cxn>
                <a:cxn ang="0">
                  <a:pos x="160" y="19"/>
                </a:cxn>
                <a:cxn ang="0">
                  <a:pos x="153" y="17"/>
                </a:cxn>
                <a:cxn ang="0">
                  <a:pos x="146" y="14"/>
                </a:cxn>
                <a:cxn ang="0">
                  <a:pos x="134" y="10"/>
                </a:cxn>
                <a:cxn ang="0">
                  <a:pos x="127" y="7"/>
                </a:cxn>
                <a:cxn ang="0">
                  <a:pos x="127" y="4"/>
                </a:cxn>
                <a:cxn ang="0">
                  <a:pos x="124" y="5"/>
                </a:cxn>
                <a:cxn ang="0">
                  <a:pos x="118" y="7"/>
                </a:cxn>
                <a:cxn ang="0">
                  <a:pos x="113" y="2"/>
                </a:cxn>
                <a:cxn ang="0">
                  <a:pos x="88" y="4"/>
                </a:cxn>
                <a:cxn ang="0">
                  <a:pos x="37" y="12"/>
                </a:cxn>
                <a:cxn ang="0">
                  <a:pos x="34" y="16"/>
                </a:cxn>
                <a:cxn ang="0">
                  <a:pos x="35" y="17"/>
                </a:cxn>
                <a:cxn ang="0">
                  <a:pos x="42" y="19"/>
                </a:cxn>
                <a:cxn ang="0">
                  <a:pos x="37" y="26"/>
                </a:cxn>
                <a:cxn ang="0">
                  <a:pos x="27" y="26"/>
                </a:cxn>
                <a:cxn ang="0">
                  <a:pos x="19" y="26"/>
                </a:cxn>
                <a:cxn ang="0">
                  <a:pos x="7" y="26"/>
                </a:cxn>
                <a:cxn ang="0">
                  <a:pos x="0" y="38"/>
                </a:cxn>
                <a:cxn ang="0">
                  <a:pos x="5" y="49"/>
                </a:cxn>
                <a:cxn ang="0">
                  <a:pos x="7" y="59"/>
                </a:cxn>
                <a:cxn ang="0">
                  <a:pos x="15" y="68"/>
                </a:cxn>
                <a:cxn ang="0">
                  <a:pos x="15" y="73"/>
                </a:cxn>
                <a:cxn ang="0">
                  <a:pos x="13" y="79"/>
                </a:cxn>
                <a:cxn ang="0">
                  <a:pos x="18" y="79"/>
                </a:cxn>
                <a:cxn ang="0">
                  <a:pos x="27" y="87"/>
                </a:cxn>
                <a:cxn ang="0">
                  <a:pos x="46" y="98"/>
                </a:cxn>
                <a:cxn ang="0">
                  <a:pos x="56" y="105"/>
                </a:cxn>
                <a:cxn ang="0">
                  <a:pos x="62" y="105"/>
                </a:cxn>
                <a:cxn ang="0">
                  <a:pos x="67" y="101"/>
                </a:cxn>
                <a:cxn ang="0">
                  <a:pos x="69" y="94"/>
                </a:cxn>
                <a:cxn ang="0">
                  <a:pos x="80" y="91"/>
                </a:cxn>
                <a:cxn ang="0">
                  <a:pos x="91" y="103"/>
                </a:cxn>
                <a:cxn ang="0">
                  <a:pos x="108" y="103"/>
                </a:cxn>
                <a:cxn ang="0">
                  <a:pos x="122" y="94"/>
                </a:cxn>
                <a:cxn ang="0">
                  <a:pos x="127" y="92"/>
                </a:cxn>
                <a:cxn ang="0">
                  <a:pos x="137" y="92"/>
                </a:cxn>
                <a:cxn ang="0">
                  <a:pos x="138" y="105"/>
                </a:cxn>
                <a:cxn ang="0">
                  <a:pos x="148" y="106"/>
                </a:cxn>
                <a:cxn ang="0">
                  <a:pos x="154" y="94"/>
                </a:cxn>
                <a:cxn ang="0">
                  <a:pos x="172" y="96"/>
                </a:cxn>
                <a:cxn ang="0">
                  <a:pos x="197" y="92"/>
                </a:cxn>
                <a:cxn ang="0">
                  <a:pos x="222" y="80"/>
                </a:cxn>
                <a:cxn ang="0">
                  <a:pos x="233" y="80"/>
                </a:cxn>
                <a:cxn ang="0">
                  <a:pos x="241" y="82"/>
                </a:cxn>
                <a:cxn ang="0">
                  <a:pos x="254" y="86"/>
                </a:cxn>
                <a:cxn ang="0">
                  <a:pos x="256" y="72"/>
                </a:cxn>
                <a:cxn ang="0">
                  <a:pos x="248" y="49"/>
                </a:cxn>
                <a:cxn ang="0">
                  <a:pos x="246" y="42"/>
                </a:cxn>
              </a:cxnLst>
              <a:rect l="0" t="0" r="r" b="b"/>
              <a:pathLst>
                <a:path w="259" h="110">
                  <a:moveTo>
                    <a:pt x="246" y="40"/>
                  </a:moveTo>
                  <a:lnTo>
                    <a:pt x="246" y="40"/>
                  </a:lnTo>
                  <a:lnTo>
                    <a:pt x="246" y="38"/>
                  </a:lnTo>
                  <a:lnTo>
                    <a:pt x="246" y="38"/>
                  </a:lnTo>
                  <a:lnTo>
                    <a:pt x="246" y="37"/>
                  </a:lnTo>
                  <a:lnTo>
                    <a:pt x="246" y="37"/>
                  </a:lnTo>
                  <a:lnTo>
                    <a:pt x="246" y="35"/>
                  </a:lnTo>
                  <a:lnTo>
                    <a:pt x="246" y="33"/>
                  </a:lnTo>
                  <a:lnTo>
                    <a:pt x="246" y="33"/>
                  </a:lnTo>
                  <a:lnTo>
                    <a:pt x="241" y="33"/>
                  </a:lnTo>
                  <a:lnTo>
                    <a:pt x="238" y="31"/>
                  </a:lnTo>
                  <a:lnTo>
                    <a:pt x="237" y="30"/>
                  </a:lnTo>
                  <a:lnTo>
                    <a:pt x="237" y="26"/>
                  </a:lnTo>
                  <a:lnTo>
                    <a:pt x="235" y="21"/>
                  </a:lnTo>
                  <a:lnTo>
                    <a:pt x="235" y="17"/>
                  </a:lnTo>
                  <a:lnTo>
                    <a:pt x="233" y="14"/>
                  </a:lnTo>
                  <a:lnTo>
                    <a:pt x="232" y="12"/>
                  </a:lnTo>
                  <a:lnTo>
                    <a:pt x="230" y="10"/>
                  </a:lnTo>
                  <a:lnTo>
                    <a:pt x="226" y="9"/>
                  </a:lnTo>
                  <a:lnTo>
                    <a:pt x="222" y="7"/>
                  </a:lnTo>
                  <a:lnTo>
                    <a:pt x="218" y="7"/>
                  </a:lnTo>
                  <a:lnTo>
                    <a:pt x="213" y="7"/>
                  </a:lnTo>
                  <a:lnTo>
                    <a:pt x="208" y="7"/>
                  </a:lnTo>
                  <a:lnTo>
                    <a:pt x="203" y="5"/>
                  </a:lnTo>
                  <a:lnTo>
                    <a:pt x="199" y="5"/>
                  </a:lnTo>
                  <a:lnTo>
                    <a:pt x="197" y="7"/>
                  </a:lnTo>
                  <a:lnTo>
                    <a:pt x="194" y="7"/>
                  </a:lnTo>
                  <a:lnTo>
                    <a:pt x="191" y="10"/>
                  </a:lnTo>
                  <a:lnTo>
                    <a:pt x="187" y="12"/>
                  </a:lnTo>
                  <a:lnTo>
                    <a:pt x="183" y="14"/>
                  </a:lnTo>
                  <a:lnTo>
                    <a:pt x="180" y="16"/>
                  </a:lnTo>
                  <a:lnTo>
                    <a:pt x="175" y="16"/>
                  </a:lnTo>
                  <a:lnTo>
                    <a:pt x="172" y="16"/>
                  </a:lnTo>
                  <a:lnTo>
                    <a:pt x="170" y="17"/>
                  </a:lnTo>
                  <a:lnTo>
                    <a:pt x="168" y="17"/>
                  </a:lnTo>
                  <a:lnTo>
                    <a:pt x="167" y="17"/>
                  </a:lnTo>
                  <a:lnTo>
                    <a:pt x="165" y="17"/>
                  </a:lnTo>
                  <a:lnTo>
                    <a:pt x="164" y="19"/>
                  </a:lnTo>
                  <a:lnTo>
                    <a:pt x="162" y="19"/>
                  </a:lnTo>
                  <a:lnTo>
                    <a:pt x="160" y="19"/>
                  </a:lnTo>
                  <a:lnTo>
                    <a:pt x="157" y="21"/>
                  </a:lnTo>
                  <a:lnTo>
                    <a:pt x="157" y="19"/>
                  </a:lnTo>
                  <a:lnTo>
                    <a:pt x="156" y="19"/>
                  </a:lnTo>
                  <a:lnTo>
                    <a:pt x="154" y="19"/>
                  </a:lnTo>
                  <a:lnTo>
                    <a:pt x="153" y="17"/>
                  </a:lnTo>
                  <a:lnTo>
                    <a:pt x="153" y="17"/>
                  </a:lnTo>
                  <a:lnTo>
                    <a:pt x="151" y="16"/>
                  </a:lnTo>
                  <a:lnTo>
                    <a:pt x="151" y="14"/>
                  </a:lnTo>
                  <a:lnTo>
                    <a:pt x="149" y="12"/>
                  </a:lnTo>
                  <a:lnTo>
                    <a:pt x="146" y="14"/>
                  </a:lnTo>
                  <a:lnTo>
                    <a:pt x="143" y="12"/>
                  </a:lnTo>
                  <a:lnTo>
                    <a:pt x="141" y="12"/>
                  </a:lnTo>
                  <a:lnTo>
                    <a:pt x="138" y="12"/>
                  </a:lnTo>
                  <a:lnTo>
                    <a:pt x="137" y="10"/>
                  </a:lnTo>
                  <a:lnTo>
                    <a:pt x="134" y="10"/>
                  </a:lnTo>
                  <a:lnTo>
                    <a:pt x="130" y="9"/>
                  </a:lnTo>
                  <a:lnTo>
                    <a:pt x="127" y="9"/>
                  </a:lnTo>
                  <a:lnTo>
                    <a:pt x="127" y="9"/>
                  </a:lnTo>
                  <a:lnTo>
                    <a:pt x="127" y="9"/>
                  </a:lnTo>
                  <a:lnTo>
                    <a:pt x="127" y="7"/>
                  </a:lnTo>
                  <a:lnTo>
                    <a:pt x="127" y="7"/>
                  </a:lnTo>
                  <a:lnTo>
                    <a:pt x="127" y="5"/>
                  </a:lnTo>
                  <a:lnTo>
                    <a:pt x="127" y="5"/>
                  </a:lnTo>
                  <a:lnTo>
                    <a:pt x="127" y="4"/>
                  </a:lnTo>
                  <a:lnTo>
                    <a:pt x="127" y="4"/>
                  </a:lnTo>
                  <a:lnTo>
                    <a:pt x="127" y="4"/>
                  </a:lnTo>
                  <a:lnTo>
                    <a:pt x="126" y="4"/>
                  </a:lnTo>
                  <a:lnTo>
                    <a:pt x="126" y="5"/>
                  </a:lnTo>
                  <a:lnTo>
                    <a:pt x="124" y="5"/>
                  </a:lnTo>
                  <a:lnTo>
                    <a:pt x="124" y="5"/>
                  </a:lnTo>
                  <a:lnTo>
                    <a:pt x="122" y="7"/>
                  </a:lnTo>
                  <a:lnTo>
                    <a:pt x="121" y="7"/>
                  </a:lnTo>
                  <a:lnTo>
                    <a:pt x="121" y="7"/>
                  </a:lnTo>
                  <a:lnTo>
                    <a:pt x="119" y="7"/>
                  </a:lnTo>
                  <a:lnTo>
                    <a:pt x="118" y="7"/>
                  </a:lnTo>
                  <a:lnTo>
                    <a:pt x="118" y="5"/>
                  </a:lnTo>
                  <a:lnTo>
                    <a:pt x="116" y="5"/>
                  </a:lnTo>
                  <a:lnTo>
                    <a:pt x="115" y="4"/>
                  </a:lnTo>
                  <a:lnTo>
                    <a:pt x="115" y="2"/>
                  </a:lnTo>
                  <a:lnTo>
                    <a:pt x="113" y="2"/>
                  </a:lnTo>
                  <a:lnTo>
                    <a:pt x="113" y="0"/>
                  </a:lnTo>
                  <a:lnTo>
                    <a:pt x="108" y="2"/>
                  </a:lnTo>
                  <a:lnTo>
                    <a:pt x="102" y="4"/>
                  </a:lnTo>
                  <a:lnTo>
                    <a:pt x="95" y="4"/>
                  </a:lnTo>
                  <a:lnTo>
                    <a:pt x="88" y="4"/>
                  </a:lnTo>
                  <a:lnTo>
                    <a:pt x="80" y="5"/>
                  </a:lnTo>
                  <a:lnTo>
                    <a:pt x="73" y="7"/>
                  </a:lnTo>
                  <a:lnTo>
                    <a:pt x="67" y="9"/>
                  </a:lnTo>
                  <a:lnTo>
                    <a:pt x="62" y="12"/>
                  </a:lnTo>
                  <a:lnTo>
                    <a:pt x="37" y="12"/>
                  </a:lnTo>
                  <a:lnTo>
                    <a:pt x="37" y="14"/>
                  </a:lnTo>
                  <a:lnTo>
                    <a:pt x="35" y="14"/>
                  </a:lnTo>
                  <a:lnTo>
                    <a:pt x="35" y="14"/>
                  </a:lnTo>
                  <a:lnTo>
                    <a:pt x="35" y="16"/>
                  </a:lnTo>
                  <a:lnTo>
                    <a:pt x="34" y="16"/>
                  </a:lnTo>
                  <a:lnTo>
                    <a:pt x="34" y="16"/>
                  </a:lnTo>
                  <a:lnTo>
                    <a:pt x="34" y="16"/>
                  </a:lnTo>
                  <a:lnTo>
                    <a:pt x="34" y="16"/>
                  </a:lnTo>
                  <a:lnTo>
                    <a:pt x="34" y="17"/>
                  </a:lnTo>
                  <a:lnTo>
                    <a:pt x="35" y="17"/>
                  </a:lnTo>
                  <a:lnTo>
                    <a:pt x="37" y="17"/>
                  </a:lnTo>
                  <a:lnTo>
                    <a:pt x="38" y="17"/>
                  </a:lnTo>
                  <a:lnTo>
                    <a:pt x="40" y="19"/>
                  </a:lnTo>
                  <a:lnTo>
                    <a:pt x="40" y="19"/>
                  </a:lnTo>
                  <a:lnTo>
                    <a:pt x="42" y="19"/>
                  </a:lnTo>
                  <a:lnTo>
                    <a:pt x="43" y="21"/>
                  </a:lnTo>
                  <a:lnTo>
                    <a:pt x="42" y="23"/>
                  </a:lnTo>
                  <a:lnTo>
                    <a:pt x="42" y="24"/>
                  </a:lnTo>
                  <a:lnTo>
                    <a:pt x="40" y="24"/>
                  </a:lnTo>
                  <a:lnTo>
                    <a:pt x="37" y="26"/>
                  </a:lnTo>
                  <a:lnTo>
                    <a:pt x="35" y="26"/>
                  </a:lnTo>
                  <a:lnTo>
                    <a:pt x="34" y="26"/>
                  </a:lnTo>
                  <a:lnTo>
                    <a:pt x="30" y="26"/>
                  </a:lnTo>
                  <a:lnTo>
                    <a:pt x="27" y="26"/>
                  </a:lnTo>
                  <a:lnTo>
                    <a:pt x="27" y="26"/>
                  </a:lnTo>
                  <a:lnTo>
                    <a:pt x="26" y="26"/>
                  </a:lnTo>
                  <a:lnTo>
                    <a:pt x="24" y="26"/>
                  </a:lnTo>
                  <a:lnTo>
                    <a:pt x="23" y="26"/>
                  </a:lnTo>
                  <a:lnTo>
                    <a:pt x="21" y="26"/>
                  </a:lnTo>
                  <a:lnTo>
                    <a:pt x="19" y="26"/>
                  </a:lnTo>
                  <a:lnTo>
                    <a:pt x="16" y="26"/>
                  </a:lnTo>
                  <a:lnTo>
                    <a:pt x="15" y="26"/>
                  </a:lnTo>
                  <a:lnTo>
                    <a:pt x="11" y="26"/>
                  </a:lnTo>
                  <a:lnTo>
                    <a:pt x="8" y="26"/>
                  </a:lnTo>
                  <a:lnTo>
                    <a:pt x="7" y="26"/>
                  </a:lnTo>
                  <a:lnTo>
                    <a:pt x="5" y="28"/>
                  </a:lnTo>
                  <a:lnTo>
                    <a:pt x="3" y="30"/>
                  </a:lnTo>
                  <a:lnTo>
                    <a:pt x="2" y="31"/>
                  </a:lnTo>
                  <a:lnTo>
                    <a:pt x="0" y="35"/>
                  </a:lnTo>
                  <a:lnTo>
                    <a:pt x="0" y="38"/>
                  </a:lnTo>
                  <a:lnTo>
                    <a:pt x="2" y="42"/>
                  </a:lnTo>
                  <a:lnTo>
                    <a:pt x="2" y="44"/>
                  </a:lnTo>
                  <a:lnTo>
                    <a:pt x="3" y="45"/>
                  </a:lnTo>
                  <a:lnTo>
                    <a:pt x="5" y="47"/>
                  </a:lnTo>
                  <a:lnTo>
                    <a:pt x="5" y="49"/>
                  </a:lnTo>
                  <a:lnTo>
                    <a:pt x="7" y="51"/>
                  </a:lnTo>
                  <a:lnTo>
                    <a:pt x="7" y="52"/>
                  </a:lnTo>
                  <a:lnTo>
                    <a:pt x="5" y="56"/>
                  </a:lnTo>
                  <a:lnTo>
                    <a:pt x="5" y="58"/>
                  </a:lnTo>
                  <a:lnTo>
                    <a:pt x="7" y="59"/>
                  </a:lnTo>
                  <a:lnTo>
                    <a:pt x="7" y="61"/>
                  </a:lnTo>
                  <a:lnTo>
                    <a:pt x="8" y="63"/>
                  </a:lnTo>
                  <a:lnTo>
                    <a:pt x="10" y="65"/>
                  </a:lnTo>
                  <a:lnTo>
                    <a:pt x="11" y="66"/>
                  </a:lnTo>
                  <a:lnTo>
                    <a:pt x="15" y="68"/>
                  </a:lnTo>
                  <a:lnTo>
                    <a:pt x="16" y="68"/>
                  </a:lnTo>
                  <a:lnTo>
                    <a:pt x="16" y="70"/>
                  </a:lnTo>
                  <a:lnTo>
                    <a:pt x="15" y="72"/>
                  </a:lnTo>
                  <a:lnTo>
                    <a:pt x="15" y="72"/>
                  </a:lnTo>
                  <a:lnTo>
                    <a:pt x="15" y="73"/>
                  </a:lnTo>
                  <a:lnTo>
                    <a:pt x="15" y="75"/>
                  </a:lnTo>
                  <a:lnTo>
                    <a:pt x="13" y="75"/>
                  </a:lnTo>
                  <a:lnTo>
                    <a:pt x="13" y="77"/>
                  </a:lnTo>
                  <a:lnTo>
                    <a:pt x="13" y="79"/>
                  </a:lnTo>
                  <a:lnTo>
                    <a:pt x="13" y="79"/>
                  </a:lnTo>
                  <a:lnTo>
                    <a:pt x="15" y="79"/>
                  </a:lnTo>
                  <a:lnTo>
                    <a:pt x="15" y="79"/>
                  </a:lnTo>
                  <a:lnTo>
                    <a:pt x="16" y="79"/>
                  </a:lnTo>
                  <a:lnTo>
                    <a:pt x="16" y="79"/>
                  </a:lnTo>
                  <a:lnTo>
                    <a:pt x="18" y="79"/>
                  </a:lnTo>
                  <a:lnTo>
                    <a:pt x="19" y="79"/>
                  </a:lnTo>
                  <a:lnTo>
                    <a:pt x="19" y="79"/>
                  </a:lnTo>
                  <a:lnTo>
                    <a:pt x="21" y="80"/>
                  </a:lnTo>
                  <a:lnTo>
                    <a:pt x="24" y="84"/>
                  </a:lnTo>
                  <a:lnTo>
                    <a:pt x="27" y="87"/>
                  </a:lnTo>
                  <a:lnTo>
                    <a:pt x="32" y="91"/>
                  </a:lnTo>
                  <a:lnTo>
                    <a:pt x="37" y="92"/>
                  </a:lnTo>
                  <a:lnTo>
                    <a:pt x="42" y="96"/>
                  </a:lnTo>
                  <a:lnTo>
                    <a:pt x="45" y="98"/>
                  </a:lnTo>
                  <a:lnTo>
                    <a:pt x="46" y="98"/>
                  </a:lnTo>
                  <a:lnTo>
                    <a:pt x="48" y="99"/>
                  </a:lnTo>
                  <a:lnTo>
                    <a:pt x="49" y="99"/>
                  </a:lnTo>
                  <a:lnTo>
                    <a:pt x="51" y="101"/>
                  </a:lnTo>
                  <a:lnTo>
                    <a:pt x="53" y="103"/>
                  </a:lnTo>
                  <a:lnTo>
                    <a:pt x="56" y="105"/>
                  </a:lnTo>
                  <a:lnTo>
                    <a:pt x="57" y="105"/>
                  </a:lnTo>
                  <a:lnTo>
                    <a:pt x="59" y="105"/>
                  </a:lnTo>
                  <a:lnTo>
                    <a:pt x="62" y="106"/>
                  </a:lnTo>
                  <a:lnTo>
                    <a:pt x="62" y="106"/>
                  </a:lnTo>
                  <a:lnTo>
                    <a:pt x="62" y="105"/>
                  </a:lnTo>
                  <a:lnTo>
                    <a:pt x="64" y="105"/>
                  </a:lnTo>
                  <a:lnTo>
                    <a:pt x="64" y="103"/>
                  </a:lnTo>
                  <a:lnTo>
                    <a:pt x="65" y="103"/>
                  </a:lnTo>
                  <a:lnTo>
                    <a:pt x="67" y="101"/>
                  </a:lnTo>
                  <a:lnTo>
                    <a:pt x="67" y="101"/>
                  </a:lnTo>
                  <a:lnTo>
                    <a:pt x="69" y="99"/>
                  </a:lnTo>
                  <a:lnTo>
                    <a:pt x="69" y="98"/>
                  </a:lnTo>
                  <a:lnTo>
                    <a:pt x="69" y="96"/>
                  </a:lnTo>
                  <a:lnTo>
                    <a:pt x="69" y="94"/>
                  </a:lnTo>
                  <a:lnTo>
                    <a:pt x="69" y="94"/>
                  </a:lnTo>
                  <a:lnTo>
                    <a:pt x="70" y="92"/>
                  </a:lnTo>
                  <a:lnTo>
                    <a:pt x="72" y="91"/>
                  </a:lnTo>
                  <a:lnTo>
                    <a:pt x="73" y="91"/>
                  </a:lnTo>
                  <a:lnTo>
                    <a:pt x="75" y="91"/>
                  </a:lnTo>
                  <a:lnTo>
                    <a:pt x="80" y="91"/>
                  </a:lnTo>
                  <a:lnTo>
                    <a:pt x="83" y="92"/>
                  </a:lnTo>
                  <a:lnTo>
                    <a:pt x="84" y="96"/>
                  </a:lnTo>
                  <a:lnTo>
                    <a:pt x="86" y="98"/>
                  </a:lnTo>
                  <a:lnTo>
                    <a:pt x="88" y="101"/>
                  </a:lnTo>
                  <a:lnTo>
                    <a:pt x="91" y="103"/>
                  </a:lnTo>
                  <a:lnTo>
                    <a:pt x="92" y="105"/>
                  </a:lnTo>
                  <a:lnTo>
                    <a:pt x="97" y="106"/>
                  </a:lnTo>
                  <a:lnTo>
                    <a:pt x="102" y="105"/>
                  </a:lnTo>
                  <a:lnTo>
                    <a:pt x="105" y="105"/>
                  </a:lnTo>
                  <a:lnTo>
                    <a:pt x="108" y="103"/>
                  </a:lnTo>
                  <a:lnTo>
                    <a:pt x="111" y="99"/>
                  </a:lnTo>
                  <a:lnTo>
                    <a:pt x="115" y="98"/>
                  </a:lnTo>
                  <a:lnTo>
                    <a:pt x="116" y="96"/>
                  </a:lnTo>
                  <a:lnTo>
                    <a:pt x="119" y="94"/>
                  </a:lnTo>
                  <a:lnTo>
                    <a:pt x="122" y="94"/>
                  </a:lnTo>
                  <a:lnTo>
                    <a:pt x="124" y="94"/>
                  </a:lnTo>
                  <a:lnTo>
                    <a:pt x="124" y="94"/>
                  </a:lnTo>
                  <a:lnTo>
                    <a:pt x="126" y="94"/>
                  </a:lnTo>
                  <a:lnTo>
                    <a:pt x="127" y="94"/>
                  </a:lnTo>
                  <a:lnTo>
                    <a:pt x="127" y="92"/>
                  </a:lnTo>
                  <a:lnTo>
                    <a:pt x="129" y="92"/>
                  </a:lnTo>
                  <a:lnTo>
                    <a:pt x="129" y="91"/>
                  </a:lnTo>
                  <a:lnTo>
                    <a:pt x="129" y="91"/>
                  </a:lnTo>
                  <a:lnTo>
                    <a:pt x="138" y="91"/>
                  </a:lnTo>
                  <a:lnTo>
                    <a:pt x="137" y="92"/>
                  </a:lnTo>
                  <a:lnTo>
                    <a:pt x="137" y="94"/>
                  </a:lnTo>
                  <a:lnTo>
                    <a:pt x="137" y="98"/>
                  </a:lnTo>
                  <a:lnTo>
                    <a:pt x="137" y="99"/>
                  </a:lnTo>
                  <a:lnTo>
                    <a:pt x="137" y="103"/>
                  </a:lnTo>
                  <a:lnTo>
                    <a:pt x="138" y="105"/>
                  </a:lnTo>
                  <a:lnTo>
                    <a:pt x="138" y="106"/>
                  </a:lnTo>
                  <a:lnTo>
                    <a:pt x="138" y="110"/>
                  </a:lnTo>
                  <a:lnTo>
                    <a:pt x="141" y="108"/>
                  </a:lnTo>
                  <a:lnTo>
                    <a:pt x="145" y="108"/>
                  </a:lnTo>
                  <a:lnTo>
                    <a:pt x="148" y="106"/>
                  </a:lnTo>
                  <a:lnTo>
                    <a:pt x="149" y="105"/>
                  </a:lnTo>
                  <a:lnTo>
                    <a:pt x="151" y="101"/>
                  </a:lnTo>
                  <a:lnTo>
                    <a:pt x="153" y="99"/>
                  </a:lnTo>
                  <a:lnTo>
                    <a:pt x="153" y="98"/>
                  </a:lnTo>
                  <a:lnTo>
                    <a:pt x="154" y="94"/>
                  </a:lnTo>
                  <a:lnTo>
                    <a:pt x="157" y="96"/>
                  </a:lnTo>
                  <a:lnTo>
                    <a:pt x="160" y="98"/>
                  </a:lnTo>
                  <a:lnTo>
                    <a:pt x="164" y="98"/>
                  </a:lnTo>
                  <a:lnTo>
                    <a:pt x="168" y="96"/>
                  </a:lnTo>
                  <a:lnTo>
                    <a:pt x="172" y="96"/>
                  </a:lnTo>
                  <a:lnTo>
                    <a:pt x="176" y="96"/>
                  </a:lnTo>
                  <a:lnTo>
                    <a:pt x="180" y="94"/>
                  </a:lnTo>
                  <a:lnTo>
                    <a:pt x="183" y="94"/>
                  </a:lnTo>
                  <a:lnTo>
                    <a:pt x="191" y="94"/>
                  </a:lnTo>
                  <a:lnTo>
                    <a:pt x="197" y="92"/>
                  </a:lnTo>
                  <a:lnTo>
                    <a:pt x="202" y="91"/>
                  </a:lnTo>
                  <a:lnTo>
                    <a:pt x="206" y="89"/>
                  </a:lnTo>
                  <a:lnTo>
                    <a:pt x="211" y="86"/>
                  </a:lnTo>
                  <a:lnTo>
                    <a:pt x="218" y="82"/>
                  </a:lnTo>
                  <a:lnTo>
                    <a:pt x="222" y="80"/>
                  </a:lnTo>
                  <a:lnTo>
                    <a:pt x="229" y="79"/>
                  </a:lnTo>
                  <a:lnTo>
                    <a:pt x="230" y="79"/>
                  </a:lnTo>
                  <a:lnTo>
                    <a:pt x="232" y="79"/>
                  </a:lnTo>
                  <a:lnTo>
                    <a:pt x="233" y="79"/>
                  </a:lnTo>
                  <a:lnTo>
                    <a:pt x="233" y="80"/>
                  </a:lnTo>
                  <a:lnTo>
                    <a:pt x="235" y="80"/>
                  </a:lnTo>
                  <a:lnTo>
                    <a:pt x="237" y="80"/>
                  </a:lnTo>
                  <a:lnTo>
                    <a:pt x="238" y="82"/>
                  </a:lnTo>
                  <a:lnTo>
                    <a:pt x="240" y="82"/>
                  </a:lnTo>
                  <a:lnTo>
                    <a:pt x="241" y="82"/>
                  </a:lnTo>
                  <a:lnTo>
                    <a:pt x="245" y="82"/>
                  </a:lnTo>
                  <a:lnTo>
                    <a:pt x="248" y="84"/>
                  </a:lnTo>
                  <a:lnTo>
                    <a:pt x="249" y="84"/>
                  </a:lnTo>
                  <a:lnTo>
                    <a:pt x="251" y="86"/>
                  </a:lnTo>
                  <a:lnTo>
                    <a:pt x="254" y="86"/>
                  </a:lnTo>
                  <a:lnTo>
                    <a:pt x="257" y="87"/>
                  </a:lnTo>
                  <a:lnTo>
                    <a:pt x="259" y="87"/>
                  </a:lnTo>
                  <a:lnTo>
                    <a:pt x="259" y="80"/>
                  </a:lnTo>
                  <a:lnTo>
                    <a:pt x="257" y="77"/>
                  </a:lnTo>
                  <a:lnTo>
                    <a:pt x="256" y="72"/>
                  </a:lnTo>
                  <a:lnTo>
                    <a:pt x="252" y="68"/>
                  </a:lnTo>
                  <a:lnTo>
                    <a:pt x="251" y="65"/>
                  </a:lnTo>
                  <a:lnTo>
                    <a:pt x="249" y="59"/>
                  </a:lnTo>
                  <a:lnTo>
                    <a:pt x="248" y="54"/>
                  </a:lnTo>
                  <a:lnTo>
                    <a:pt x="248" y="49"/>
                  </a:lnTo>
                  <a:lnTo>
                    <a:pt x="248" y="47"/>
                  </a:lnTo>
                  <a:lnTo>
                    <a:pt x="248" y="45"/>
                  </a:lnTo>
                  <a:lnTo>
                    <a:pt x="248" y="44"/>
                  </a:lnTo>
                  <a:lnTo>
                    <a:pt x="246" y="44"/>
                  </a:lnTo>
                  <a:lnTo>
                    <a:pt x="246" y="42"/>
                  </a:lnTo>
                  <a:lnTo>
                    <a:pt x="246" y="42"/>
                  </a:lnTo>
                  <a:lnTo>
                    <a:pt x="246" y="40"/>
                  </a:lnTo>
                  <a:lnTo>
                    <a:pt x="246" y="4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6" name="Freeform 584"/>
            <p:cNvSpPr>
              <a:spLocks/>
            </p:cNvSpPr>
            <p:nvPr/>
          </p:nvSpPr>
          <p:spPr bwMode="auto">
            <a:xfrm>
              <a:off x="5144989" y="2802597"/>
              <a:ext cx="88040" cy="157636"/>
            </a:xfrm>
            <a:custGeom>
              <a:avLst/>
              <a:gdLst/>
              <a:ahLst/>
              <a:cxnLst>
                <a:cxn ang="0">
                  <a:pos x="27" y="0"/>
                </a:cxn>
                <a:cxn ang="0">
                  <a:pos x="41" y="44"/>
                </a:cxn>
                <a:cxn ang="0">
                  <a:pos x="29" y="76"/>
                </a:cxn>
                <a:cxn ang="0">
                  <a:pos x="26" y="74"/>
                </a:cxn>
                <a:cxn ang="0">
                  <a:pos x="22" y="72"/>
                </a:cxn>
                <a:cxn ang="0">
                  <a:pos x="21" y="69"/>
                </a:cxn>
                <a:cxn ang="0">
                  <a:pos x="19" y="65"/>
                </a:cxn>
                <a:cxn ang="0">
                  <a:pos x="18" y="62"/>
                </a:cxn>
                <a:cxn ang="0">
                  <a:pos x="16" y="58"/>
                </a:cxn>
                <a:cxn ang="0">
                  <a:pos x="16" y="55"/>
                </a:cxn>
                <a:cxn ang="0">
                  <a:pos x="16" y="51"/>
                </a:cxn>
                <a:cxn ang="0">
                  <a:pos x="13" y="51"/>
                </a:cxn>
                <a:cxn ang="0">
                  <a:pos x="11" y="49"/>
                </a:cxn>
                <a:cxn ang="0">
                  <a:pos x="10" y="48"/>
                </a:cxn>
                <a:cxn ang="0">
                  <a:pos x="8" y="46"/>
                </a:cxn>
                <a:cxn ang="0">
                  <a:pos x="8" y="44"/>
                </a:cxn>
                <a:cxn ang="0">
                  <a:pos x="8" y="41"/>
                </a:cxn>
                <a:cxn ang="0">
                  <a:pos x="7" y="39"/>
                </a:cxn>
                <a:cxn ang="0">
                  <a:pos x="7" y="35"/>
                </a:cxn>
                <a:cxn ang="0">
                  <a:pos x="5" y="35"/>
                </a:cxn>
                <a:cxn ang="0">
                  <a:pos x="3" y="34"/>
                </a:cxn>
                <a:cxn ang="0">
                  <a:pos x="2" y="32"/>
                </a:cxn>
                <a:cxn ang="0">
                  <a:pos x="0" y="28"/>
                </a:cxn>
                <a:cxn ang="0">
                  <a:pos x="0" y="25"/>
                </a:cxn>
                <a:cxn ang="0">
                  <a:pos x="0" y="21"/>
                </a:cxn>
                <a:cxn ang="0">
                  <a:pos x="0" y="18"/>
                </a:cxn>
                <a:cxn ang="0">
                  <a:pos x="0" y="14"/>
                </a:cxn>
                <a:cxn ang="0">
                  <a:pos x="7" y="14"/>
                </a:cxn>
                <a:cxn ang="0">
                  <a:pos x="10" y="14"/>
                </a:cxn>
                <a:cxn ang="0">
                  <a:pos x="15" y="13"/>
                </a:cxn>
                <a:cxn ang="0">
                  <a:pos x="18" y="13"/>
                </a:cxn>
                <a:cxn ang="0">
                  <a:pos x="21" y="9"/>
                </a:cxn>
                <a:cxn ang="0">
                  <a:pos x="24" y="7"/>
                </a:cxn>
                <a:cxn ang="0">
                  <a:pos x="26" y="4"/>
                </a:cxn>
                <a:cxn ang="0">
                  <a:pos x="27" y="0"/>
                </a:cxn>
              </a:cxnLst>
              <a:rect l="0" t="0" r="r" b="b"/>
              <a:pathLst>
                <a:path w="41" h="76">
                  <a:moveTo>
                    <a:pt x="27" y="0"/>
                  </a:moveTo>
                  <a:lnTo>
                    <a:pt x="41" y="44"/>
                  </a:lnTo>
                  <a:lnTo>
                    <a:pt x="29" y="76"/>
                  </a:lnTo>
                  <a:lnTo>
                    <a:pt x="26" y="74"/>
                  </a:lnTo>
                  <a:lnTo>
                    <a:pt x="22" y="72"/>
                  </a:lnTo>
                  <a:lnTo>
                    <a:pt x="21" y="69"/>
                  </a:lnTo>
                  <a:lnTo>
                    <a:pt x="19" y="65"/>
                  </a:lnTo>
                  <a:lnTo>
                    <a:pt x="18" y="62"/>
                  </a:lnTo>
                  <a:lnTo>
                    <a:pt x="16" y="58"/>
                  </a:lnTo>
                  <a:lnTo>
                    <a:pt x="16" y="55"/>
                  </a:lnTo>
                  <a:lnTo>
                    <a:pt x="16" y="51"/>
                  </a:lnTo>
                  <a:lnTo>
                    <a:pt x="13" y="51"/>
                  </a:lnTo>
                  <a:lnTo>
                    <a:pt x="11" y="49"/>
                  </a:lnTo>
                  <a:lnTo>
                    <a:pt x="10" y="48"/>
                  </a:lnTo>
                  <a:lnTo>
                    <a:pt x="8" y="46"/>
                  </a:lnTo>
                  <a:lnTo>
                    <a:pt x="8" y="44"/>
                  </a:lnTo>
                  <a:lnTo>
                    <a:pt x="8" y="41"/>
                  </a:lnTo>
                  <a:lnTo>
                    <a:pt x="7" y="39"/>
                  </a:lnTo>
                  <a:lnTo>
                    <a:pt x="7" y="35"/>
                  </a:lnTo>
                  <a:lnTo>
                    <a:pt x="5" y="35"/>
                  </a:lnTo>
                  <a:lnTo>
                    <a:pt x="3" y="34"/>
                  </a:lnTo>
                  <a:lnTo>
                    <a:pt x="2" y="32"/>
                  </a:lnTo>
                  <a:lnTo>
                    <a:pt x="0" y="28"/>
                  </a:lnTo>
                  <a:lnTo>
                    <a:pt x="0" y="25"/>
                  </a:lnTo>
                  <a:lnTo>
                    <a:pt x="0" y="21"/>
                  </a:lnTo>
                  <a:lnTo>
                    <a:pt x="0" y="18"/>
                  </a:lnTo>
                  <a:lnTo>
                    <a:pt x="0" y="14"/>
                  </a:lnTo>
                  <a:lnTo>
                    <a:pt x="7" y="14"/>
                  </a:lnTo>
                  <a:lnTo>
                    <a:pt x="10" y="14"/>
                  </a:lnTo>
                  <a:lnTo>
                    <a:pt x="15" y="13"/>
                  </a:lnTo>
                  <a:lnTo>
                    <a:pt x="18" y="13"/>
                  </a:lnTo>
                  <a:lnTo>
                    <a:pt x="21" y="9"/>
                  </a:lnTo>
                  <a:lnTo>
                    <a:pt x="24" y="7"/>
                  </a:lnTo>
                  <a:lnTo>
                    <a:pt x="26" y="4"/>
                  </a:lnTo>
                  <a:lnTo>
                    <a:pt x="27"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7" name="Freeform 585"/>
            <p:cNvSpPr>
              <a:spLocks/>
            </p:cNvSpPr>
            <p:nvPr/>
          </p:nvSpPr>
          <p:spPr bwMode="auto">
            <a:xfrm>
              <a:off x="3936276" y="1960718"/>
              <a:ext cx="119221" cy="162833"/>
            </a:xfrm>
            <a:custGeom>
              <a:avLst/>
              <a:gdLst/>
              <a:ahLst/>
              <a:cxnLst>
                <a:cxn ang="0">
                  <a:pos x="44" y="21"/>
                </a:cxn>
                <a:cxn ang="0">
                  <a:pos x="41" y="22"/>
                </a:cxn>
                <a:cxn ang="0">
                  <a:pos x="38" y="24"/>
                </a:cxn>
                <a:cxn ang="0">
                  <a:pos x="41" y="29"/>
                </a:cxn>
                <a:cxn ang="0">
                  <a:pos x="50" y="31"/>
                </a:cxn>
                <a:cxn ang="0">
                  <a:pos x="55" y="35"/>
                </a:cxn>
                <a:cxn ang="0">
                  <a:pos x="55" y="40"/>
                </a:cxn>
                <a:cxn ang="0">
                  <a:pos x="55" y="49"/>
                </a:cxn>
                <a:cxn ang="0">
                  <a:pos x="53" y="54"/>
                </a:cxn>
                <a:cxn ang="0">
                  <a:pos x="49" y="57"/>
                </a:cxn>
                <a:cxn ang="0">
                  <a:pos x="46" y="64"/>
                </a:cxn>
                <a:cxn ang="0">
                  <a:pos x="41" y="64"/>
                </a:cxn>
                <a:cxn ang="0">
                  <a:pos x="38" y="66"/>
                </a:cxn>
                <a:cxn ang="0">
                  <a:pos x="36" y="68"/>
                </a:cxn>
                <a:cxn ang="0">
                  <a:pos x="31" y="71"/>
                </a:cxn>
                <a:cxn ang="0">
                  <a:pos x="28" y="73"/>
                </a:cxn>
                <a:cxn ang="0">
                  <a:pos x="20" y="73"/>
                </a:cxn>
                <a:cxn ang="0">
                  <a:pos x="11" y="77"/>
                </a:cxn>
                <a:cxn ang="0">
                  <a:pos x="1" y="80"/>
                </a:cxn>
                <a:cxn ang="0">
                  <a:pos x="4" y="75"/>
                </a:cxn>
                <a:cxn ang="0">
                  <a:pos x="3" y="75"/>
                </a:cxn>
                <a:cxn ang="0">
                  <a:pos x="0" y="75"/>
                </a:cxn>
                <a:cxn ang="0">
                  <a:pos x="1" y="63"/>
                </a:cxn>
                <a:cxn ang="0">
                  <a:pos x="4" y="63"/>
                </a:cxn>
                <a:cxn ang="0">
                  <a:pos x="7" y="61"/>
                </a:cxn>
                <a:cxn ang="0">
                  <a:pos x="11" y="59"/>
                </a:cxn>
                <a:cxn ang="0">
                  <a:pos x="15" y="59"/>
                </a:cxn>
                <a:cxn ang="0">
                  <a:pos x="17" y="56"/>
                </a:cxn>
                <a:cxn ang="0">
                  <a:pos x="12" y="57"/>
                </a:cxn>
                <a:cxn ang="0">
                  <a:pos x="9" y="57"/>
                </a:cxn>
                <a:cxn ang="0">
                  <a:pos x="9" y="54"/>
                </a:cxn>
                <a:cxn ang="0">
                  <a:pos x="11" y="49"/>
                </a:cxn>
                <a:cxn ang="0">
                  <a:pos x="12" y="47"/>
                </a:cxn>
                <a:cxn ang="0">
                  <a:pos x="4" y="45"/>
                </a:cxn>
                <a:cxn ang="0">
                  <a:pos x="1" y="40"/>
                </a:cxn>
                <a:cxn ang="0">
                  <a:pos x="3" y="35"/>
                </a:cxn>
                <a:cxn ang="0">
                  <a:pos x="7" y="33"/>
                </a:cxn>
                <a:cxn ang="0">
                  <a:pos x="9" y="29"/>
                </a:cxn>
                <a:cxn ang="0">
                  <a:pos x="12" y="28"/>
                </a:cxn>
                <a:cxn ang="0">
                  <a:pos x="17" y="28"/>
                </a:cxn>
                <a:cxn ang="0">
                  <a:pos x="20" y="28"/>
                </a:cxn>
                <a:cxn ang="0">
                  <a:pos x="25" y="24"/>
                </a:cxn>
                <a:cxn ang="0">
                  <a:pos x="27" y="17"/>
                </a:cxn>
                <a:cxn ang="0">
                  <a:pos x="28" y="10"/>
                </a:cxn>
                <a:cxn ang="0">
                  <a:pos x="31" y="5"/>
                </a:cxn>
                <a:cxn ang="0">
                  <a:pos x="38" y="0"/>
                </a:cxn>
                <a:cxn ang="0">
                  <a:pos x="44" y="5"/>
                </a:cxn>
                <a:cxn ang="0">
                  <a:pos x="47" y="12"/>
                </a:cxn>
                <a:cxn ang="0">
                  <a:pos x="44" y="17"/>
                </a:cxn>
              </a:cxnLst>
              <a:rect l="0" t="0" r="r" b="b"/>
              <a:pathLst>
                <a:path w="55" h="80">
                  <a:moveTo>
                    <a:pt x="46" y="17"/>
                  </a:moveTo>
                  <a:lnTo>
                    <a:pt x="46" y="19"/>
                  </a:lnTo>
                  <a:lnTo>
                    <a:pt x="44" y="21"/>
                  </a:lnTo>
                  <a:lnTo>
                    <a:pt x="44" y="21"/>
                  </a:lnTo>
                  <a:lnTo>
                    <a:pt x="42" y="22"/>
                  </a:lnTo>
                  <a:lnTo>
                    <a:pt x="41" y="22"/>
                  </a:lnTo>
                  <a:lnTo>
                    <a:pt x="39" y="24"/>
                  </a:lnTo>
                  <a:lnTo>
                    <a:pt x="39" y="24"/>
                  </a:lnTo>
                  <a:lnTo>
                    <a:pt x="38" y="24"/>
                  </a:lnTo>
                  <a:lnTo>
                    <a:pt x="38" y="28"/>
                  </a:lnTo>
                  <a:lnTo>
                    <a:pt x="39" y="29"/>
                  </a:lnTo>
                  <a:lnTo>
                    <a:pt x="41" y="29"/>
                  </a:lnTo>
                  <a:lnTo>
                    <a:pt x="44" y="31"/>
                  </a:lnTo>
                  <a:lnTo>
                    <a:pt x="47" y="31"/>
                  </a:lnTo>
                  <a:lnTo>
                    <a:pt x="50" y="31"/>
                  </a:lnTo>
                  <a:lnTo>
                    <a:pt x="52" y="33"/>
                  </a:lnTo>
                  <a:lnTo>
                    <a:pt x="55" y="33"/>
                  </a:lnTo>
                  <a:lnTo>
                    <a:pt x="55" y="35"/>
                  </a:lnTo>
                  <a:lnTo>
                    <a:pt x="55" y="36"/>
                  </a:lnTo>
                  <a:lnTo>
                    <a:pt x="55" y="38"/>
                  </a:lnTo>
                  <a:lnTo>
                    <a:pt x="55" y="40"/>
                  </a:lnTo>
                  <a:lnTo>
                    <a:pt x="55" y="43"/>
                  </a:lnTo>
                  <a:lnTo>
                    <a:pt x="55" y="45"/>
                  </a:lnTo>
                  <a:lnTo>
                    <a:pt x="55" y="49"/>
                  </a:lnTo>
                  <a:lnTo>
                    <a:pt x="55" y="50"/>
                  </a:lnTo>
                  <a:lnTo>
                    <a:pt x="53" y="52"/>
                  </a:lnTo>
                  <a:lnTo>
                    <a:pt x="53" y="54"/>
                  </a:lnTo>
                  <a:lnTo>
                    <a:pt x="52" y="56"/>
                  </a:lnTo>
                  <a:lnTo>
                    <a:pt x="50" y="57"/>
                  </a:lnTo>
                  <a:lnTo>
                    <a:pt x="49" y="57"/>
                  </a:lnTo>
                  <a:lnTo>
                    <a:pt x="47" y="59"/>
                  </a:lnTo>
                  <a:lnTo>
                    <a:pt x="46" y="63"/>
                  </a:lnTo>
                  <a:lnTo>
                    <a:pt x="46" y="64"/>
                  </a:lnTo>
                  <a:lnTo>
                    <a:pt x="44" y="64"/>
                  </a:lnTo>
                  <a:lnTo>
                    <a:pt x="42" y="64"/>
                  </a:lnTo>
                  <a:lnTo>
                    <a:pt x="41" y="64"/>
                  </a:lnTo>
                  <a:lnTo>
                    <a:pt x="39" y="64"/>
                  </a:lnTo>
                  <a:lnTo>
                    <a:pt x="39" y="66"/>
                  </a:lnTo>
                  <a:lnTo>
                    <a:pt x="38" y="66"/>
                  </a:lnTo>
                  <a:lnTo>
                    <a:pt x="38" y="66"/>
                  </a:lnTo>
                  <a:lnTo>
                    <a:pt x="38" y="68"/>
                  </a:lnTo>
                  <a:lnTo>
                    <a:pt x="36" y="68"/>
                  </a:lnTo>
                  <a:lnTo>
                    <a:pt x="34" y="70"/>
                  </a:lnTo>
                  <a:lnTo>
                    <a:pt x="33" y="70"/>
                  </a:lnTo>
                  <a:lnTo>
                    <a:pt x="31" y="71"/>
                  </a:lnTo>
                  <a:lnTo>
                    <a:pt x="31" y="71"/>
                  </a:lnTo>
                  <a:lnTo>
                    <a:pt x="30" y="73"/>
                  </a:lnTo>
                  <a:lnTo>
                    <a:pt x="28" y="73"/>
                  </a:lnTo>
                  <a:lnTo>
                    <a:pt x="27" y="73"/>
                  </a:lnTo>
                  <a:lnTo>
                    <a:pt x="23" y="73"/>
                  </a:lnTo>
                  <a:lnTo>
                    <a:pt x="20" y="73"/>
                  </a:lnTo>
                  <a:lnTo>
                    <a:pt x="17" y="75"/>
                  </a:lnTo>
                  <a:lnTo>
                    <a:pt x="14" y="75"/>
                  </a:lnTo>
                  <a:lnTo>
                    <a:pt x="11" y="77"/>
                  </a:lnTo>
                  <a:lnTo>
                    <a:pt x="9" y="78"/>
                  </a:lnTo>
                  <a:lnTo>
                    <a:pt x="6" y="78"/>
                  </a:lnTo>
                  <a:lnTo>
                    <a:pt x="1" y="80"/>
                  </a:lnTo>
                  <a:lnTo>
                    <a:pt x="6" y="75"/>
                  </a:lnTo>
                  <a:lnTo>
                    <a:pt x="4" y="75"/>
                  </a:lnTo>
                  <a:lnTo>
                    <a:pt x="4" y="75"/>
                  </a:lnTo>
                  <a:lnTo>
                    <a:pt x="3" y="75"/>
                  </a:lnTo>
                  <a:lnTo>
                    <a:pt x="3" y="75"/>
                  </a:lnTo>
                  <a:lnTo>
                    <a:pt x="3" y="75"/>
                  </a:lnTo>
                  <a:lnTo>
                    <a:pt x="1" y="75"/>
                  </a:lnTo>
                  <a:lnTo>
                    <a:pt x="1" y="75"/>
                  </a:lnTo>
                  <a:lnTo>
                    <a:pt x="0" y="75"/>
                  </a:lnTo>
                  <a:lnTo>
                    <a:pt x="0" y="64"/>
                  </a:lnTo>
                  <a:lnTo>
                    <a:pt x="1" y="64"/>
                  </a:lnTo>
                  <a:lnTo>
                    <a:pt x="1" y="63"/>
                  </a:lnTo>
                  <a:lnTo>
                    <a:pt x="3" y="63"/>
                  </a:lnTo>
                  <a:lnTo>
                    <a:pt x="4" y="63"/>
                  </a:lnTo>
                  <a:lnTo>
                    <a:pt x="4" y="63"/>
                  </a:lnTo>
                  <a:lnTo>
                    <a:pt x="6" y="61"/>
                  </a:lnTo>
                  <a:lnTo>
                    <a:pt x="6" y="61"/>
                  </a:lnTo>
                  <a:lnTo>
                    <a:pt x="7" y="61"/>
                  </a:lnTo>
                  <a:lnTo>
                    <a:pt x="9" y="61"/>
                  </a:lnTo>
                  <a:lnTo>
                    <a:pt x="9" y="59"/>
                  </a:lnTo>
                  <a:lnTo>
                    <a:pt x="11" y="59"/>
                  </a:lnTo>
                  <a:lnTo>
                    <a:pt x="12" y="59"/>
                  </a:lnTo>
                  <a:lnTo>
                    <a:pt x="14" y="59"/>
                  </a:lnTo>
                  <a:lnTo>
                    <a:pt x="15" y="59"/>
                  </a:lnTo>
                  <a:lnTo>
                    <a:pt x="17" y="57"/>
                  </a:lnTo>
                  <a:lnTo>
                    <a:pt x="17" y="56"/>
                  </a:lnTo>
                  <a:lnTo>
                    <a:pt x="17" y="56"/>
                  </a:lnTo>
                  <a:lnTo>
                    <a:pt x="15" y="57"/>
                  </a:lnTo>
                  <a:lnTo>
                    <a:pt x="14" y="57"/>
                  </a:lnTo>
                  <a:lnTo>
                    <a:pt x="12" y="57"/>
                  </a:lnTo>
                  <a:lnTo>
                    <a:pt x="11" y="57"/>
                  </a:lnTo>
                  <a:lnTo>
                    <a:pt x="9" y="57"/>
                  </a:lnTo>
                  <a:lnTo>
                    <a:pt x="9" y="57"/>
                  </a:lnTo>
                  <a:lnTo>
                    <a:pt x="9" y="56"/>
                  </a:lnTo>
                  <a:lnTo>
                    <a:pt x="9" y="56"/>
                  </a:lnTo>
                  <a:lnTo>
                    <a:pt x="9" y="54"/>
                  </a:lnTo>
                  <a:lnTo>
                    <a:pt x="9" y="52"/>
                  </a:lnTo>
                  <a:lnTo>
                    <a:pt x="11" y="50"/>
                  </a:lnTo>
                  <a:lnTo>
                    <a:pt x="11" y="49"/>
                  </a:lnTo>
                  <a:lnTo>
                    <a:pt x="12" y="49"/>
                  </a:lnTo>
                  <a:lnTo>
                    <a:pt x="12" y="47"/>
                  </a:lnTo>
                  <a:lnTo>
                    <a:pt x="12" y="47"/>
                  </a:lnTo>
                  <a:lnTo>
                    <a:pt x="9" y="47"/>
                  </a:lnTo>
                  <a:lnTo>
                    <a:pt x="7" y="45"/>
                  </a:lnTo>
                  <a:lnTo>
                    <a:pt x="4" y="45"/>
                  </a:lnTo>
                  <a:lnTo>
                    <a:pt x="4" y="43"/>
                  </a:lnTo>
                  <a:lnTo>
                    <a:pt x="3" y="42"/>
                  </a:lnTo>
                  <a:lnTo>
                    <a:pt x="1" y="40"/>
                  </a:lnTo>
                  <a:lnTo>
                    <a:pt x="1" y="38"/>
                  </a:lnTo>
                  <a:lnTo>
                    <a:pt x="0" y="36"/>
                  </a:lnTo>
                  <a:lnTo>
                    <a:pt x="3" y="35"/>
                  </a:lnTo>
                  <a:lnTo>
                    <a:pt x="4" y="35"/>
                  </a:lnTo>
                  <a:lnTo>
                    <a:pt x="6" y="33"/>
                  </a:lnTo>
                  <a:lnTo>
                    <a:pt x="7" y="33"/>
                  </a:lnTo>
                  <a:lnTo>
                    <a:pt x="7" y="31"/>
                  </a:lnTo>
                  <a:lnTo>
                    <a:pt x="9" y="31"/>
                  </a:lnTo>
                  <a:lnTo>
                    <a:pt x="9" y="29"/>
                  </a:lnTo>
                  <a:lnTo>
                    <a:pt x="9" y="28"/>
                  </a:lnTo>
                  <a:lnTo>
                    <a:pt x="11" y="28"/>
                  </a:lnTo>
                  <a:lnTo>
                    <a:pt x="12" y="28"/>
                  </a:lnTo>
                  <a:lnTo>
                    <a:pt x="14" y="28"/>
                  </a:lnTo>
                  <a:lnTo>
                    <a:pt x="15" y="28"/>
                  </a:lnTo>
                  <a:lnTo>
                    <a:pt x="17" y="28"/>
                  </a:lnTo>
                  <a:lnTo>
                    <a:pt x="19" y="28"/>
                  </a:lnTo>
                  <a:lnTo>
                    <a:pt x="19" y="28"/>
                  </a:lnTo>
                  <a:lnTo>
                    <a:pt x="20" y="28"/>
                  </a:lnTo>
                  <a:lnTo>
                    <a:pt x="23" y="28"/>
                  </a:lnTo>
                  <a:lnTo>
                    <a:pt x="25" y="26"/>
                  </a:lnTo>
                  <a:lnTo>
                    <a:pt x="25" y="24"/>
                  </a:lnTo>
                  <a:lnTo>
                    <a:pt x="27" y="22"/>
                  </a:lnTo>
                  <a:lnTo>
                    <a:pt x="27" y="19"/>
                  </a:lnTo>
                  <a:lnTo>
                    <a:pt x="27" y="17"/>
                  </a:lnTo>
                  <a:lnTo>
                    <a:pt x="27" y="14"/>
                  </a:lnTo>
                  <a:lnTo>
                    <a:pt x="27" y="12"/>
                  </a:lnTo>
                  <a:lnTo>
                    <a:pt x="28" y="10"/>
                  </a:lnTo>
                  <a:lnTo>
                    <a:pt x="30" y="10"/>
                  </a:lnTo>
                  <a:lnTo>
                    <a:pt x="31" y="8"/>
                  </a:lnTo>
                  <a:lnTo>
                    <a:pt x="31" y="5"/>
                  </a:lnTo>
                  <a:lnTo>
                    <a:pt x="33" y="3"/>
                  </a:lnTo>
                  <a:lnTo>
                    <a:pt x="34" y="2"/>
                  </a:lnTo>
                  <a:lnTo>
                    <a:pt x="38" y="0"/>
                  </a:lnTo>
                  <a:lnTo>
                    <a:pt x="42" y="0"/>
                  </a:lnTo>
                  <a:lnTo>
                    <a:pt x="44" y="3"/>
                  </a:lnTo>
                  <a:lnTo>
                    <a:pt x="44" y="5"/>
                  </a:lnTo>
                  <a:lnTo>
                    <a:pt x="46" y="8"/>
                  </a:lnTo>
                  <a:lnTo>
                    <a:pt x="47" y="10"/>
                  </a:lnTo>
                  <a:lnTo>
                    <a:pt x="47" y="12"/>
                  </a:lnTo>
                  <a:lnTo>
                    <a:pt x="47" y="14"/>
                  </a:lnTo>
                  <a:lnTo>
                    <a:pt x="46" y="15"/>
                  </a:lnTo>
                  <a:lnTo>
                    <a:pt x="44" y="17"/>
                  </a:lnTo>
                  <a:lnTo>
                    <a:pt x="46" y="1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8" name="Freeform 586"/>
            <p:cNvSpPr>
              <a:spLocks/>
            </p:cNvSpPr>
            <p:nvPr/>
          </p:nvSpPr>
          <p:spPr bwMode="auto">
            <a:xfrm>
              <a:off x="3950949" y="2385122"/>
              <a:ext cx="339320" cy="278894"/>
            </a:xfrm>
            <a:custGeom>
              <a:avLst/>
              <a:gdLst/>
              <a:ahLst/>
              <a:cxnLst>
                <a:cxn ang="0">
                  <a:pos x="103" y="11"/>
                </a:cxn>
                <a:cxn ang="0">
                  <a:pos x="117" y="21"/>
                </a:cxn>
                <a:cxn ang="0">
                  <a:pos x="130" y="25"/>
                </a:cxn>
                <a:cxn ang="0">
                  <a:pos x="133" y="23"/>
                </a:cxn>
                <a:cxn ang="0">
                  <a:pos x="135" y="20"/>
                </a:cxn>
                <a:cxn ang="0">
                  <a:pos x="138" y="21"/>
                </a:cxn>
                <a:cxn ang="0">
                  <a:pos x="144" y="25"/>
                </a:cxn>
                <a:cxn ang="0">
                  <a:pos x="152" y="25"/>
                </a:cxn>
                <a:cxn ang="0">
                  <a:pos x="155" y="27"/>
                </a:cxn>
                <a:cxn ang="0">
                  <a:pos x="157" y="32"/>
                </a:cxn>
                <a:cxn ang="0">
                  <a:pos x="157" y="35"/>
                </a:cxn>
                <a:cxn ang="0">
                  <a:pos x="141" y="44"/>
                </a:cxn>
                <a:cxn ang="0">
                  <a:pos x="130" y="56"/>
                </a:cxn>
                <a:cxn ang="0">
                  <a:pos x="117" y="67"/>
                </a:cxn>
                <a:cxn ang="0">
                  <a:pos x="114" y="82"/>
                </a:cxn>
                <a:cxn ang="0">
                  <a:pos x="112" y="98"/>
                </a:cxn>
                <a:cxn ang="0">
                  <a:pos x="93" y="117"/>
                </a:cxn>
                <a:cxn ang="0">
                  <a:pos x="90" y="124"/>
                </a:cxn>
                <a:cxn ang="0">
                  <a:pos x="87" y="124"/>
                </a:cxn>
                <a:cxn ang="0">
                  <a:pos x="60" y="126"/>
                </a:cxn>
                <a:cxn ang="0">
                  <a:pos x="47" y="135"/>
                </a:cxn>
                <a:cxn ang="0">
                  <a:pos x="41" y="135"/>
                </a:cxn>
                <a:cxn ang="0">
                  <a:pos x="36" y="124"/>
                </a:cxn>
                <a:cxn ang="0">
                  <a:pos x="30" y="116"/>
                </a:cxn>
                <a:cxn ang="0">
                  <a:pos x="30" y="105"/>
                </a:cxn>
                <a:cxn ang="0">
                  <a:pos x="30" y="93"/>
                </a:cxn>
                <a:cxn ang="0">
                  <a:pos x="30" y="81"/>
                </a:cxn>
                <a:cxn ang="0">
                  <a:pos x="33" y="67"/>
                </a:cxn>
                <a:cxn ang="0">
                  <a:pos x="40" y="49"/>
                </a:cxn>
                <a:cxn ang="0">
                  <a:pos x="41" y="42"/>
                </a:cxn>
                <a:cxn ang="0">
                  <a:pos x="41" y="40"/>
                </a:cxn>
                <a:cxn ang="0">
                  <a:pos x="41" y="37"/>
                </a:cxn>
                <a:cxn ang="0">
                  <a:pos x="32" y="37"/>
                </a:cxn>
                <a:cxn ang="0">
                  <a:pos x="19" y="34"/>
                </a:cxn>
                <a:cxn ang="0">
                  <a:pos x="5" y="32"/>
                </a:cxn>
                <a:cxn ang="0">
                  <a:pos x="3" y="25"/>
                </a:cxn>
                <a:cxn ang="0">
                  <a:pos x="0" y="14"/>
                </a:cxn>
                <a:cxn ang="0">
                  <a:pos x="3" y="11"/>
                </a:cxn>
                <a:cxn ang="0">
                  <a:pos x="13" y="6"/>
                </a:cxn>
                <a:cxn ang="0">
                  <a:pos x="19" y="0"/>
                </a:cxn>
                <a:cxn ang="0">
                  <a:pos x="28" y="0"/>
                </a:cxn>
                <a:cxn ang="0">
                  <a:pos x="38" y="4"/>
                </a:cxn>
                <a:cxn ang="0">
                  <a:pos x="49" y="6"/>
                </a:cxn>
                <a:cxn ang="0">
                  <a:pos x="55" y="7"/>
                </a:cxn>
                <a:cxn ang="0">
                  <a:pos x="62" y="11"/>
                </a:cxn>
                <a:cxn ang="0">
                  <a:pos x="90" y="11"/>
                </a:cxn>
                <a:cxn ang="0">
                  <a:pos x="92" y="9"/>
                </a:cxn>
                <a:cxn ang="0">
                  <a:pos x="95" y="6"/>
                </a:cxn>
              </a:cxnLst>
              <a:rect l="0" t="0" r="r" b="b"/>
              <a:pathLst>
                <a:path w="157" h="136">
                  <a:moveTo>
                    <a:pt x="97" y="4"/>
                  </a:moveTo>
                  <a:lnTo>
                    <a:pt x="100" y="7"/>
                  </a:lnTo>
                  <a:lnTo>
                    <a:pt x="103" y="11"/>
                  </a:lnTo>
                  <a:lnTo>
                    <a:pt x="106" y="14"/>
                  </a:lnTo>
                  <a:lnTo>
                    <a:pt x="111" y="18"/>
                  </a:lnTo>
                  <a:lnTo>
                    <a:pt x="117" y="21"/>
                  </a:lnTo>
                  <a:lnTo>
                    <a:pt x="122" y="23"/>
                  </a:lnTo>
                  <a:lnTo>
                    <a:pt x="125" y="23"/>
                  </a:lnTo>
                  <a:lnTo>
                    <a:pt x="130" y="25"/>
                  </a:lnTo>
                  <a:lnTo>
                    <a:pt x="130" y="23"/>
                  </a:lnTo>
                  <a:lnTo>
                    <a:pt x="132" y="23"/>
                  </a:lnTo>
                  <a:lnTo>
                    <a:pt x="133" y="23"/>
                  </a:lnTo>
                  <a:lnTo>
                    <a:pt x="133" y="21"/>
                  </a:lnTo>
                  <a:lnTo>
                    <a:pt x="135" y="20"/>
                  </a:lnTo>
                  <a:lnTo>
                    <a:pt x="135" y="20"/>
                  </a:lnTo>
                  <a:lnTo>
                    <a:pt x="136" y="20"/>
                  </a:lnTo>
                  <a:lnTo>
                    <a:pt x="136" y="18"/>
                  </a:lnTo>
                  <a:lnTo>
                    <a:pt x="138" y="21"/>
                  </a:lnTo>
                  <a:lnTo>
                    <a:pt x="139" y="23"/>
                  </a:lnTo>
                  <a:lnTo>
                    <a:pt x="143" y="23"/>
                  </a:lnTo>
                  <a:lnTo>
                    <a:pt x="144" y="25"/>
                  </a:lnTo>
                  <a:lnTo>
                    <a:pt x="147" y="25"/>
                  </a:lnTo>
                  <a:lnTo>
                    <a:pt x="149" y="25"/>
                  </a:lnTo>
                  <a:lnTo>
                    <a:pt x="152" y="25"/>
                  </a:lnTo>
                  <a:lnTo>
                    <a:pt x="155" y="25"/>
                  </a:lnTo>
                  <a:lnTo>
                    <a:pt x="155" y="25"/>
                  </a:lnTo>
                  <a:lnTo>
                    <a:pt x="155" y="27"/>
                  </a:lnTo>
                  <a:lnTo>
                    <a:pt x="155" y="28"/>
                  </a:lnTo>
                  <a:lnTo>
                    <a:pt x="157" y="30"/>
                  </a:lnTo>
                  <a:lnTo>
                    <a:pt x="157" y="32"/>
                  </a:lnTo>
                  <a:lnTo>
                    <a:pt x="157" y="34"/>
                  </a:lnTo>
                  <a:lnTo>
                    <a:pt x="157" y="35"/>
                  </a:lnTo>
                  <a:lnTo>
                    <a:pt x="157" y="35"/>
                  </a:lnTo>
                  <a:lnTo>
                    <a:pt x="151" y="37"/>
                  </a:lnTo>
                  <a:lnTo>
                    <a:pt x="146" y="40"/>
                  </a:lnTo>
                  <a:lnTo>
                    <a:pt x="141" y="44"/>
                  </a:lnTo>
                  <a:lnTo>
                    <a:pt x="136" y="47"/>
                  </a:lnTo>
                  <a:lnTo>
                    <a:pt x="133" y="51"/>
                  </a:lnTo>
                  <a:lnTo>
                    <a:pt x="130" y="56"/>
                  </a:lnTo>
                  <a:lnTo>
                    <a:pt x="125" y="58"/>
                  </a:lnTo>
                  <a:lnTo>
                    <a:pt x="122" y="61"/>
                  </a:lnTo>
                  <a:lnTo>
                    <a:pt x="117" y="67"/>
                  </a:lnTo>
                  <a:lnTo>
                    <a:pt x="114" y="72"/>
                  </a:lnTo>
                  <a:lnTo>
                    <a:pt x="114" y="77"/>
                  </a:lnTo>
                  <a:lnTo>
                    <a:pt x="114" y="82"/>
                  </a:lnTo>
                  <a:lnTo>
                    <a:pt x="114" y="88"/>
                  </a:lnTo>
                  <a:lnTo>
                    <a:pt x="114" y="93"/>
                  </a:lnTo>
                  <a:lnTo>
                    <a:pt x="112" y="98"/>
                  </a:lnTo>
                  <a:lnTo>
                    <a:pt x="108" y="103"/>
                  </a:lnTo>
                  <a:lnTo>
                    <a:pt x="100" y="112"/>
                  </a:lnTo>
                  <a:lnTo>
                    <a:pt x="93" y="117"/>
                  </a:lnTo>
                  <a:lnTo>
                    <a:pt x="92" y="121"/>
                  </a:lnTo>
                  <a:lnTo>
                    <a:pt x="90" y="122"/>
                  </a:lnTo>
                  <a:lnTo>
                    <a:pt x="90" y="124"/>
                  </a:lnTo>
                  <a:lnTo>
                    <a:pt x="90" y="124"/>
                  </a:lnTo>
                  <a:lnTo>
                    <a:pt x="89" y="124"/>
                  </a:lnTo>
                  <a:lnTo>
                    <a:pt x="87" y="124"/>
                  </a:lnTo>
                  <a:lnTo>
                    <a:pt x="76" y="124"/>
                  </a:lnTo>
                  <a:lnTo>
                    <a:pt x="66" y="124"/>
                  </a:lnTo>
                  <a:lnTo>
                    <a:pt x="60" y="126"/>
                  </a:lnTo>
                  <a:lnTo>
                    <a:pt x="54" y="129"/>
                  </a:lnTo>
                  <a:lnTo>
                    <a:pt x="51" y="131"/>
                  </a:lnTo>
                  <a:lnTo>
                    <a:pt x="47" y="135"/>
                  </a:lnTo>
                  <a:lnTo>
                    <a:pt x="46" y="135"/>
                  </a:lnTo>
                  <a:lnTo>
                    <a:pt x="43" y="136"/>
                  </a:lnTo>
                  <a:lnTo>
                    <a:pt x="41" y="135"/>
                  </a:lnTo>
                  <a:lnTo>
                    <a:pt x="40" y="131"/>
                  </a:lnTo>
                  <a:lnTo>
                    <a:pt x="38" y="128"/>
                  </a:lnTo>
                  <a:lnTo>
                    <a:pt x="36" y="124"/>
                  </a:lnTo>
                  <a:lnTo>
                    <a:pt x="35" y="121"/>
                  </a:lnTo>
                  <a:lnTo>
                    <a:pt x="33" y="117"/>
                  </a:lnTo>
                  <a:lnTo>
                    <a:pt x="30" y="116"/>
                  </a:lnTo>
                  <a:lnTo>
                    <a:pt x="27" y="114"/>
                  </a:lnTo>
                  <a:lnTo>
                    <a:pt x="28" y="109"/>
                  </a:lnTo>
                  <a:lnTo>
                    <a:pt x="30" y="105"/>
                  </a:lnTo>
                  <a:lnTo>
                    <a:pt x="30" y="100"/>
                  </a:lnTo>
                  <a:lnTo>
                    <a:pt x="30" y="96"/>
                  </a:lnTo>
                  <a:lnTo>
                    <a:pt x="30" y="93"/>
                  </a:lnTo>
                  <a:lnTo>
                    <a:pt x="30" y="89"/>
                  </a:lnTo>
                  <a:lnTo>
                    <a:pt x="30" y="84"/>
                  </a:lnTo>
                  <a:lnTo>
                    <a:pt x="30" y="81"/>
                  </a:lnTo>
                  <a:lnTo>
                    <a:pt x="30" y="77"/>
                  </a:lnTo>
                  <a:lnTo>
                    <a:pt x="32" y="74"/>
                  </a:lnTo>
                  <a:lnTo>
                    <a:pt x="33" y="67"/>
                  </a:lnTo>
                  <a:lnTo>
                    <a:pt x="35" y="61"/>
                  </a:lnTo>
                  <a:lnTo>
                    <a:pt x="36" y="54"/>
                  </a:lnTo>
                  <a:lnTo>
                    <a:pt x="40" y="49"/>
                  </a:lnTo>
                  <a:lnTo>
                    <a:pt x="41" y="44"/>
                  </a:lnTo>
                  <a:lnTo>
                    <a:pt x="41" y="42"/>
                  </a:lnTo>
                  <a:lnTo>
                    <a:pt x="41" y="42"/>
                  </a:lnTo>
                  <a:lnTo>
                    <a:pt x="41" y="40"/>
                  </a:lnTo>
                  <a:lnTo>
                    <a:pt x="41" y="40"/>
                  </a:lnTo>
                  <a:lnTo>
                    <a:pt x="41" y="40"/>
                  </a:lnTo>
                  <a:lnTo>
                    <a:pt x="41" y="39"/>
                  </a:lnTo>
                  <a:lnTo>
                    <a:pt x="41" y="39"/>
                  </a:lnTo>
                  <a:lnTo>
                    <a:pt x="41" y="37"/>
                  </a:lnTo>
                  <a:lnTo>
                    <a:pt x="41" y="37"/>
                  </a:lnTo>
                  <a:lnTo>
                    <a:pt x="36" y="37"/>
                  </a:lnTo>
                  <a:lnTo>
                    <a:pt x="32" y="37"/>
                  </a:lnTo>
                  <a:lnTo>
                    <a:pt x="27" y="35"/>
                  </a:lnTo>
                  <a:lnTo>
                    <a:pt x="24" y="34"/>
                  </a:lnTo>
                  <a:lnTo>
                    <a:pt x="19" y="34"/>
                  </a:lnTo>
                  <a:lnTo>
                    <a:pt x="14" y="32"/>
                  </a:lnTo>
                  <a:lnTo>
                    <a:pt x="9" y="32"/>
                  </a:lnTo>
                  <a:lnTo>
                    <a:pt x="5" y="32"/>
                  </a:lnTo>
                  <a:lnTo>
                    <a:pt x="5" y="30"/>
                  </a:lnTo>
                  <a:lnTo>
                    <a:pt x="3" y="27"/>
                  </a:lnTo>
                  <a:lnTo>
                    <a:pt x="3" y="25"/>
                  </a:lnTo>
                  <a:lnTo>
                    <a:pt x="1" y="21"/>
                  </a:lnTo>
                  <a:lnTo>
                    <a:pt x="1" y="18"/>
                  </a:lnTo>
                  <a:lnTo>
                    <a:pt x="0" y="14"/>
                  </a:lnTo>
                  <a:lnTo>
                    <a:pt x="0" y="13"/>
                  </a:lnTo>
                  <a:lnTo>
                    <a:pt x="0" y="11"/>
                  </a:lnTo>
                  <a:lnTo>
                    <a:pt x="3" y="11"/>
                  </a:lnTo>
                  <a:lnTo>
                    <a:pt x="6" y="9"/>
                  </a:lnTo>
                  <a:lnTo>
                    <a:pt x="9" y="7"/>
                  </a:lnTo>
                  <a:lnTo>
                    <a:pt x="13" y="6"/>
                  </a:lnTo>
                  <a:lnTo>
                    <a:pt x="14" y="4"/>
                  </a:lnTo>
                  <a:lnTo>
                    <a:pt x="17" y="2"/>
                  </a:lnTo>
                  <a:lnTo>
                    <a:pt x="19" y="0"/>
                  </a:lnTo>
                  <a:lnTo>
                    <a:pt x="21" y="0"/>
                  </a:lnTo>
                  <a:lnTo>
                    <a:pt x="25" y="0"/>
                  </a:lnTo>
                  <a:lnTo>
                    <a:pt x="28" y="0"/>
                  </a:lnTo>
                  <a:lnTo>
                    <a:pt x="32" y="2"/>
                  </a:lnTo>
                  <a:lnTo>
                    <a:pt x="35" y="2"/>
                  </a:lnTo>
                  <a:lnTo>
                    <a:pt x="38" y="4"/>
                  </a:lnTo>
                  <a:lnTo>
                    <a:pt x="41" y="4"/>
                  </a:lnTo>
                  <a:lnTo>
                    <a:pt x="44" y="6"/>
                  </a:lnTo>
                  <a:lnTo>
                    <a:pt x="49" y="6"/>
                  </a:lnTo>
                  <a:lnTo>
                    <a:pt x="51" y="6"/>
                  </a:lnTo>
                  <a:lnTo>
                    <a:pt x="54" y="6"/>
                  </a:lnTo>
                  <a:lnTo>
                    <a:pt x="55" y="7"/>
                  </a:lnTo>
                  <a:lnTo>
                    <a:pt x="57" y="9"/>
                  </a:lnTo>
                  <a:lnTo>
                    <a:pt x="60" y="9"/>
                  </a:lnTo>
                  <a:lnTo>
                    <a:pt x="62" y="11"/>
                  </a:lnTo>
                  <a:lnTo>
                    <a:pt x="63" y="11"/>
                  </a:lnTo>
                  <a:lnTo>
                    <a:pt x="65" y="11"/>
                  </a:lnTo>
                  <a:lnTo>
                    <a:pt x="90" y="11"/>
                  </a:lnTo>
                  <a:lnTo>
                    <a:pt x="92" y="11"/>
                  </a:lnTo>
                  <a:lnTo>
                    <a:pt x="92" y="9"/>
                  </a:lnTo>
                  <a:lnTo>
                    <a:pt x="92" y="9"/>
                  </a:lnTo>
                  <a:lnTo>
                    <a:pt x="93" y="7"/>
                  </a:lnTo>
                  <a:lnTo>
                    <a:pt x="93" y="6"/>
                  </a:lnTo>
                  <a:lnTo>
                    <a:pt x="95" y="6"/>
                  </a:lnTo>
                  <a:lnTo>
                    <a:pt x="97" y="4"/>
                  </a:lnTo>
                  <a:lnTo>
                    <a:pt x="97"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199" name="Freeform 587"/>
            <p:cNvSpPr>
              <a:spLocks/>
            </p:cNvSpPr>
            <p:nvPr/>
          </p:nvSpPr>
          <p:spPr bwMode="auto">
            <a:xfrm>
              <a:off x="3936276" y="2456145"/>
              <a:ext cx="102713" cy="173226"/>
            </a:xfrm>
            <a:custGeom>
              <a:avLst/>
              <a:gdLst/>
              <a:ahLst/>
              <a:cxnLst>
                <a:cxn ang="0">
                  <a:pos x="20" y="0"/>
                </a:cxn>
                <a:cxn ang="0">
                  <a:pos x="28" y="0"/>
                </a:cxn>
                <a:cxn ang="0">
                  <a:pos x="34" y="2"/>
                </a:cxn>
                <a:cxn ang="0">
                  <a:pos x="42" y="2"/>
                </a:cxn>
                <a:cxn ang="0">
                  <a:pos x="47" y="2"/>
                </a:cxn>
                <a:cxn ang="0">
                  <a:pos x="47" y="4"/>
                </a:cxn>
                <a:cxn ang="0">
                  <a:pos x="47" y="5"/>
                </a:cxn>
                <a:cxn ang="0">
                  <a:pos x="47" y="7"/>
                </a:cxn>
                <a:cxn ang="0">
                  <a:pos x="47" y="9"/>
                </a:cxn>
                <a:cxn ang="0">
                  <a:pos x="42" y="19"/>
                </a:cxn>
                <a:cxn ang="0">
                  <a:pos x="39" y="32"/>
                </a:cxn>
                <a:cxn ang="0">
                  <a:pos x="36" y="42"/>
                </a:cxn>
                <a:cxn ang="0">
                  <a:pos x="36" y="49"/>
                </a:cxn>
                <a:cxn ang="0">
                  <a:pos x="36" y="58"/>
                </a:cxn>
                <a:cxn ang="0">
                  <a:pos x="36" y="65"/>
                </a:cxn>
                <a:cxn ang="0">
                  <a:pos x="34" y="74"/>
                </a:cxn>
                <a:cxn ang="0">
                  <a:pos x="27" y="81"/>
                </a:cxn>
                <a:cxn ang="0">
                  <a:pos x="22" y="82"/>
                </a:cxn>
                <a:cxn ang="0">
                  <a:pos x="19" y="84"/>
                </a:cxn>
                <a:cxn ang="0">
                  <a:pos x="14" y="84"/>
                </a:cxn>
                <a:cxn ang="0">
                  <a:pos x="11" y="77"/>
                </a:cxn>
                <a:cxn ang="0">
                  <a:pos x="7" y="70"/>
                </a:cxn>
                <a:cxn ang="0">
                  <a:pos x="3" y="61"/>
                </a:cxn>
                <a:cxn ang="0">
                  <a:pos x="1" y="53"/>
                </a:cxn>
                <a:cxn ang="0">
                  <a:pos x="1" y="44"/>
                </a:cxn>
                <a:cxn ang="0">
                  <a:pos x="3" y="37"/>
                </a:cxn>
                <a:cxn ang="0">
                  <a:pos x="7" y="30"/>
                </a:cxn>
                <a:cxn ang="0">
                  <a:pos x="11" y="23"/>
                </a:cxn>
                <a:cxn ang="0">
                  <a:pos x="12" y="19"/>
                </a:cxn>
                <a:cxn ang="0">
                  <a:pos x="12" y="16"/>
                </a:cxn>
                <a:cxn ang="0">
                  <a:pos x="14" y="14"/>
                </a:cxn>
                <a:cxn ang="0">
                  <a:pos x="14" y="11"/>
                </a:cxn>
                <a:cxn ang="0">
                  <a:pos x="14" y="7"/>
                </a:cxn>
                <a:cxn ang="0">
                  <a:pos x="14" y="4"/>
                </a:cxn>
                <a:cxn ang="0">
                  <a:pos x="15" y="4"/>
                </a:cxn>
                <a:cxn ang="0">
                  <a:pos x="15" y="2"/>
                </a:cxn>
              </a:cxnLst>
              <a:rect l="0" t="0" r="r" b="b"/>
              <a:pathLst>
                <a:path w="47" h="84">
                  <a:moveTo>
                    <a:pt x="15" y="0"/>
                  </a:moveTo>
                  <a:lnTo>
                    <a:pt x="20" y="0"/>
                  </a:lnTo>
                  <a:lnTo>
                    <a:pt x="25" y="0"/>
                  </a:lnTo>
                  <a:lnTo>
                    <a:pt x="28" y="0"/>
                  </a:lnTo>
                  <a:lnTo>
                    <a:pt x="31" y="2"/>
                  </a:lnTo>
                  <a:lnTo>
                    <a:pt x="34" y="2"/>
                  </a:lnTo>
                  <a:lnTo>
                    <a:pt x="39" y="2"/>
                  </a:lnTo>
                  <a:lnTo>
                    <a:pt x="42" y="2"/>
                  </a:lnTo>
                  <a:lnTo>
                    <a:pt x="47" y="2"/>
                  </a:lnTo>
                  <a:lnTo>
                    <a:pt x="47" y="2"/>
                  </a:lnTo>
                  <a:lnTo>
                    <a:pt x="47" y="4"/>
                  </a:lnTo>
                  <a:lnTo>
                    <a:pt x="47" y="4"/>
                  </a:lnTo>
                  <a:lnTo>
                    <a:pt x="47" y="5"/>
                  </a:lnTo>
                  <a:lnTo>
                    <a:pt x="47" y="5"/>
                  </a:lnTo>
                  <a:lnTo>
                    <a:pt x="47" y="5"/>
                  </a:lnTo>
                  <a:lnTo>
                    <a:pt x="47" y="7"/>
                  </a:lnTo>
                  <a:lnTo>
                    <a:pt x="47" y="7"/>
                  </a:lnTo>
                  <a:lnTo>
                    <a:pt x="47" y="9"/>
                  </a:lnTo>
                  <a:lnTo>
                    <a:pt x="46" y="14"/>
                  </a:lnTo>
                  <a:lnTo>
                    <a:pt x="42" y="19"/>
                  </a:lnTo>
                  <a:lnTo>
                    <a:pt x="41" y="26"/>
                  </a:lnTo>
                  <a:lnTo>
                    <a:pt x="39" y="32"/>
                  </a:lnTo>
                  <a:lnTo>
                    <a:pt x="38" y="39"/>
                  </a:lnTo>
                  <a:lnTo>
                    <a:pt x="36" y="42"/>
                  </a:lnTo>
                  <a:lnTo>
                    <a:pt x="36" y="46"/>
                  </a:lnTo>
                  <a:lnTo>
                    <a:pt x="36" y="49"/>
                  </a:lnTo>
                  <a:lnTo>
                    <a:pt x="36" y="54"/>
                  </a:lnTo>
                  <a:lnTo>
                    <a:pt x="36" y="58"/>
                  </a:lnTo>
                  <a:lnTo>
                    <a:pt x="36" y="61"/>
                  </a:lnTo>
                  <a:lnTo>
                    <a:pt x="36" y="65"/>
                  </a:lnTo>
                  <a:lnTo>
                    <a:pt x="36" y="70"/>
                  </a:lnTo>
                  <a:lnTo>
                    <a:pt x="34" y="74"/>
                  </a:lnTo>
                  <a:lnTo>
                    <a:pt x="33" y="79"/>
                  </a:lnTo>
                  <a:lnTo>
                    <a:pt x="27" y="81"/>
                  </a:lnTo>
                  <a:lnTo>
                    <a:pt x="23" y="81"/>
                  </a:lnTo>
                  <a:lnTo>
                    <a:pt x="22" y="82"/>
                  </a:lnTo>
                  <a:lnTo>
                    <a:pt x="20" y="82"/>
                  </a:lnTo>
                  <a:lnTo>
                    <a:pt x="19" y="84"/>
                  </a:lnTo>
                  <a:lnTo>
                    <a:pt x="17" y="84"/>
                  </a:lnTo>
                  <a:lnTo>
                    <a:pt x="14" y="84"/>
                  </a:lnTo>
                  <a:lnTo>
                    <a:pt x="11" y="82"/>
                  </a:lnTo>
                  <a:lnTo>
                    <a:pt x="11" y="77"/>
                  </a:lnTo>
                  <a:lnTo>
                    <a:pt x="9" y="74"/>
                  </a:lnTo>
                  <a:lnTo>
                    <a:pt x="7" y="70"/>
                  </a:lnTo>
                  <a:lnTo>
                    <a:pt x="6" y="65"/>
                  </a:lnTo>
                  <a:lnTo>
                    <a:pt x="3" y="61"/>
                  </a:lnTo>
                  <a:lnTo>
                    <a:pt x="1" y="58"/>
                  </a:lnTo>
                  <a:lnTo>
                    <a:pt x="1" y="53"/>
                  </a:lnTo>
                  <a:lnTo>
                    <a:pt x="0" y="49"/>
                  </a:lnTo>
                  <a:lnTo>
                    <a:pt x="1" y="44"/>
                  </a:lnTo>
                  <a:lnTo>
                    <a:pt x="1" y="40"/>
                  </a:lnTo>
                  <a:lnTo>
                    <a:pt x="3" y="37"/>
                  </a:lnTo>
                  <a:lnTo>
                    <a:pt x="4" y="33"/>
                  </a:lnTo>
                  <a:lnTo>
                    <a:pt x="7" y="30"/>
                  </a:lnTo>
                  <a:lnTo>
                    <a:pt x="9" y="26"/>
                  </a:lnTo>
                  <a:lnTo>
                    <a:pt x="11" y="23"/>
                  </a:lnTo>
                  <a:lnTo>
                    <a:pt x="12" y="21"/>
                  </a:lnTo>
                  <a:lnTo>
                    <a:pt x="12" y="19"/>
                  </a:lnTo>
                  <a:lnTo>
                    <a:pt x="12" y="18"/>
                  </a:lnTo>
                  <a:lnTo>
                    <a:pt x="12" y="16"/>
                  </a:lnTo>
                  <a:lnTo>
                    <a:pt x="12" y="16"/>
                  </a:lnTo>
                  <a:lnTo>
                    <a:pt x="14" y="14"/>
                  </a:lnTo>
                  <a:lnTo>
                    <a:pt x="14" y="12"/>
                  </a:lnTo>
                  <a:lnTo>
                    <a:pt x="14" y="11"/>
                  </a:lnTo>
                  <a:lnTo>
                    <a:pt x="14" y="9"/>
                  </a:lnTo>
                  <a:lnTo>
                    <a:pt x="14" y="7"/>
                  </a:lnTo>
                  <a:lnTo>
                    <a:pt x="14" y="5"/>
                  </a:lnTo>
                  <a:lnTo>
                    <a:pt x="14" y="4"/>
                  </a:lnTo>
                  <a:lnTo>
                    <a:pt x="14" y="4"/>
                  </a:lnTo>
                  <a:lnTo>
                    <a:pt x="15" y="4"/>
                  </a:lnTo>
                  <a:lnTo>
                    <a:pt x="15" y="2"/>
                  </a:lnTo>
                  <a:lnTo>
                    <a:pt x="15" y="2"/>
                  </a:lnTo>
                  <a:lnTo>
                    <a:pt x="15"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0" name="Freeform 588"/>
            <p:cNvSpPr>
              <a:spLocks/>
            </p:cNvSpPr>
            <p:nvPr/>
          </p:nvSpPr>
          <p:spPr bwMode="auto">
            <a:xfrm>
              <a:off x="4871699" y="2676142"/>
              <a:ext cx="78869" cy="29448"/>
            </a:xfrm>
            <a:custGeom>
              <a:avLst/>
              <a:gdLst/>
              <a:ahLst/>
              <a:cxnLst>
                <a:cxn ang="0">
                  <a:pos x="0" y="0"/>
                </a:cxn>
                <a:cxn ang="0">
                  <a:pos x="6" y="0"/>
                </a:cxn>
                <a:cxn ang="0">
                  <a:pos x="11" y="0"/>
                </a:cxn>
                <a:cxn ang="0">
                  <a:pos x="16" y="1"/>
                </a:cxn>
                <a:cxn ang="0">
                  <a:pos x="21" y="1"/>
                </a:cxn>
                <a:cxn ang="0">
                  <a:pos x="25" y="3"/>
                </a:cxn>
                <a:cxn ang="0">
                  <a:pos x="28" y="3"/>
                </a:cxn>
                <a:cxn ang="0">
                  <a:pos x="33" y="1"/>
                </a:cxn>
                <a:cxn ang="0">
                  <a:pos x="36" y="0"/>
                </a:cxn>
                <a:cxn ang="0">
                  <a:pos x="36" y="1"/>
                </a:cxn>
                <a:cxn ang="0">
                  <a:pos x="36" y="1"/>
                </a:cxn>
                <a:cxn ang="0">
                  <a:pos x="36" y="3"/>
                </a:cxn>
                <a:cxn ang="0">
                  <a:pos x="36" y="3"/>
                </a:cxn>
                <a:cxn ang="0">
                  <a:pos x="36" y="5"/>
                </a:cxn>
                <a:cxn ang="0">
                  <a:pos x="36" y="5"/>
                </a:cxn>
                <a:cxn ang="0">
                  <a:pos x="36" y="7"/>
                </a:cxn>
                <a:cxn ang="0">
                  <a:pos x="36" y="7"/>
                </a:cxn>
                <a:cxn ang="0">
                  <a:pos x="33" y="8"/>
                </a:cxn>
                <a:cxn ang="0">
                  <a:pos x="32" y="10"/>
                </a:cxn>
                <a:cxn ang="0">
                  <a:pos x="30" y="12"/>
                </a:cxn>
                <a:cxn ang="0">
                  <a:pos x="27" y="12"/>
                </a:cxn>
                <a:cxn ang="0">
                  <a:pos x="25" y="14"/>
                </a:cxn>
                <a:cxn ang="0">
                  <a:pos x="24" y="14"/>
                </a:cxn>
                <a:cxn ang="0">
                  <a:pos x="22" y="14"/>
                </a:cxn>
                <a:cxn ang="0">
                  <a:pos x="21" y="14"/>
                </a:cxn>
                <a:cxn ang="0">
                  <a:pos x="17" y="14"/>
                </a:cxn>
                <a:cxn ang="0">
                  <a:pos x="14" y="14"/>
                </a:cxn>
                <a:cxn ang="0">
                  <a:pos x="13" y="12"/>
                </a:cxn>
                <a:cxn ang="0">
                  <a:pos x="9" y="12"/>
                </a:cxn>
                <a:cxn ang="0">
                  <a:pos x="8" y="10"/>
                </a:cxn>
                <a:cxn ang="0">
                  <a:pos x="6" y="8"/>
                </a:cxn>
                <a:cxn ang="0">
                  <a:pos x="3" y="8"/>
                </a:cxn>
                <a:cxn ang="0">
                  <a:pos x="0" y="7"/>
                </a:cxn>
                <a:cxn ang="0">
                  <a:pos x="0" y="0"/>
                </a:cxn>
              </a:cxnLst>
              <a:rect l="0" t="0" r="r" b="b"/>
              <a:pathLst>
                <a:path w="36" h="14">
                  <a:moveTo>
                    <a:pt x="0" y="0"/>
                  </a:moveTo>
                  <a:lnTo>
                    <a:pt x="6" y="0"/>
                  </a:lnTo>
                  <a:lnTo>
                    <a:pt x="11" y="0"/>
                  </a:lnTo>
                  <a:lnTo>
                    <a:pt x="16" y="1"/>
                  </a:lnTo>
                  <a:lnTo>
                    <a:pt x="21" y="1"/>
                  </a:lnTo>
                  <a:lnTo>
                    <a:pt x="25" y="3"/>
                  </a:lnTo>
                  <a:lnTo>
                    <a:pt x="28" y="3"/>
                  </a:lnTo>
                  <a:lnTo>
                    <a:pt x="33" y="1"/>
                  </a:lnTo>
                  <a:lnTo>
                    <a:pt x="36" y="0"/>
                  </a:lnTo>
                  <a:lnTo>
                    <a:pt x="36" y="1"/>
                  </a:lnTo>
                  <a:lnTo>
                    <a:pt x="36" y="1"/>
                  </a:lnTo>
                  <a:lnTo>
                    <a:pt x="36" y="3"/>
                  </a:lnTo>
                  <a:lnTo>
                    <a:pt x="36" y="3"/>
                  </a:lnTo>
                  <a:lnTo>
                    <a:pt x="36" y="5"/>
                  </a:lnTo>
                  <a:lnTo>
                    <a:pt x="36" y="5"/>
                  </a:lnTo>
                  <a:lnTo>
                    <a:pt x="36" y="7"/>
                  </a:lnTo>
                  <a:lnTo>
                    <a:pt x="36" y="7"/>
                  </a:lnTo>
                  <a:lnTo>
                    <a:pt x="33" y="8"/>
                  </a:lnTo>
                  <a:lnTo>
                    <a:pt x="32" y="10"/>
                  </a:lnTo>
                  <a:lnTo>
                    <a:pt x="30" y="12"/>
                  </a:lnTo>
                  <a:lnTo>
                    <a:pt x="27" y="12"/>
                  </a:lnTo>
                  <a:lnTo>
                    <a:pt x="25" y="14"/>
                  </a:lnTo>
                  <a:lnTo>
                    <a:pt x="24" y="14"/>
                  </a:lnTo>
                  <a:lnTo>
                    <a:pt x="22" y="14"/>
                  </a:lnTo>
                  <a:lnTo>
                    <a:pt x="21" y="14"/>
                  </a:lnTo>
                  <a:lnTo>
                    <a:pt x="17" y="14"/>
                  </a:lnTo>
                  <a:lnTo>
                    <a:pt x="14" y="14"/>
                  </a:lnTo>
                  <a:lnTo>
                    <a:pt x="13" y="12"/>
                  </a:lnTo>
                  <a:lnTo>
                    <a:pt x="9" y="12"/>
                  </a:lnTo>
                  <a:lnTo>
                    <a:pt x="8" y="10"/>
                  </a:lnTo>
                  <a:lnTo>
                    <a:pt x="6" y="8"/>
                  </a:lnTo>
                  <a:lnTo>
                    <a:pt x="3" y="8"/>
                  </a:lnTo>
                  <a:lnTo>
                    <a:pt x="0" y="7"/>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1" name="Freeform 589"/>
            <p:cNvSpPr>
              <a:spLocks/>
            </p:cNvSpPr>
            <p:nvPr/>
          </p:nvSpPr>
          <p:spPr bwMode="auto">
            <a:xfrm>
              <a:off x="4037155" y="1865444"/>
              <a:ext cx="210929" cy="304878"/>
            </a:xfrm>
            <a:custGeom>
              <a:avLst/>
              <a:gdLst/>
              <a:ahLst/>
              <a:cxnLst>
                <a:cxn ang="0">
                  <a:pos x="6" y="0"/>
                </a:cxn>
                <a:cxn ang="0">
                  <a:pos x="23" y="4"/>
                </a:cxn>
                <a:cxn ang="0">
                  <a:pos x="20" y="14"/>
                </a:cxn>
                <a:cxn ang="0">
                  <a:pos x="33" y="21"/>
                </a:cxn>
                <a:cxn ang="0">
                  <a:pos x="52" y="25"/>
                </a:cxn>
                <a:cxn ang="0">
                  <a:pos x="52" y="28"/>
                </a:cxn>
                <a:cxn ang="0">
                  <a:pos x="47" y="34"/>
                </a:cxn>
                <a:cxn ang="0">
                  <a:pos x="36" y="37"/>
                </a:cxn>
                <a:cxn ang="0">
                  <a:pos x="39" y="41"/>
                </a:cxn>
                <a:cxn ang="0">
                  <a:pos x="47" y="41"/>
                </a:cxn>
                <a:cxn ang="0">
                  <a:pos x="53" y="49"/>
                </a:cxn>
                <a:cxn ang="0">
                  <a:pos x="63" y="60"/>
                </a:cxn>
                <a:cxn ang="0">
                  <a:pos x="63" y="65"/>
                </a:cxn>
                <a:cxn ang="0">
                  <a:pos x="65" y="70"/>
                </a:cxn>
                <a:cxn ang="0">
                  <a:pos x="69" y="77"/>
                </a:cxn>
                <a:cxn ang="0">
                  <a:pos x="72" y="82"/>
                </a:cxn>
                <a:cxn ang="0">
                  <a:pos x="77" y="89"/>
                </a:cxn>
                <a:cxn ang="0">
                  <a:pos x="82" y="93"/>
                </a:cxn>
                <a:cxn ang="0">
                  <a:pos x="82" y="95"/>
                </a:cxn>
                <a:cxn ang="0">
                  <a:pos x="82" y="98"/>
                </a:cxn>
                <a:cxn ang="0">
                  <a:pos x="90" y="98"/>
                </a:cxn>
                <a:cxn ang="0">
                  <a:pos x="96" y="100"/>
                </a:cxn>
                <a:cxn ang="0">
                  <a:pos x="96" y="105"/>
                </a:cxn>
                <a:cxn ang="0">
                  <a:pos x="95" y="112"/>
                </a:cxn>
                <a:cxn ang="0">
                  <a:pos x="92" y="116"/>
                </a:cxn>
                <a:cxn ang="0">
                  <a:pos x="88" y="119"/>
                </a:cxn>
                <a:cxn ang="0">
                  <a:pos x="88" y="123"/>
                </a:cxn>
                <a:cxn ang="0">
                  <a:pos x="92" y="124"/>
                </a:cxn>
                <a:cxn ang="0">
                  <a:pos x="90" y="130"/>
                </a:cxn>
                <a:cxn ang="0">
                  <a:pos x="87" y="136"/>
                </a:cxn>
                <a:cxn ang="0">
                  <a:pos x="36" y="138"/>
                </a:cxn>
                <a:cxn ang="0">
                  <a:pos x="36" y="142"/>
                </a:cxn>
                <a:cxn ang="0">
                  <a:pos x="28" y="143"/>
                </a:cxn>
                <a:cxn ang="0">
                  <a:pos x="15" y="145"/>
                </a:cxn>
                <a:cxn ang="0">
                  <a:pos x="17" y="136"/>
                </a:cxn>
                <a:cxn ang="0">
                  <a:pos x="38" y="128"/>
                </a:cxn>
                <a:cxn ang="0">
                  <a:pos x="44" y="123"/>
                </a:cxn>
                <a:cxn ang="0">
                  <a:pos x="39" y="126"/>
                </a:cxn>
                <a:cxn ang="0">
                  <a:pos x="33" y="126"/>
                </a:cxn>
                <a:cxn ang="0">
                  <a:pos x="20" y="123"/>
                </a:cxn>
                <a:cxn ang="0">
                  <a:pos x="19" y="116"/>
                </a:cxn>
                <a:cxn ang="0">
                  <a:pos x="23" y="112"/>
                </a:cxn>
                <a:cxn ang="0">
                  <a:pos x="20" y="100"/>
                </a:cxn>
                <a:cxn ang="0">
                  <a:pos x="31" y="91"/>
                </a:cxn>
                <a:cxn ang="0">
                  <a:pos x="42" y="84"/>
                </a:cxn>
                <a:cxn ang="0">
                  <a:pos x="36" y="77"/>
                </a:cxn>
                <a:cxn ang="0">
                  <a:pos x="34" y="70"/>
                </a:cxn>
                <a:cxn ang="0">
                  <a:pos x="23" y="68"/>
                </a:cxn>
                <a:cxn ang="0">
                  <a:pos x="19" y="61"/>
                </a:cxn>
                <a:cxn ang="0">
                  <a:pos x="22" y="54"/>
                </a:cxn>
                <a:cxn ang="0">
                  <a:pos x="25" y="46"/>
                </a:cxn>
                <a:cxn ang="0">
                  <a:pos x="19" y="54"/>
                </a:cxn>
                <a:cxn ang="0">
                  <a:pos x="14" y="61"/>
                </a:cxn>
                <a:cxn ang="0">
                  <a:pos x="6" y="48"/>
                </a:cxn>
                <a:cxn ang="0">
                  <a:pos x="4" y="41"/>
                </a:cxn>
                <a:cxn ang="0">
                  <a:pos x="4" y="32"/>
                </a:cxn>
                <a:cxn ang="0">
                  <a:pos x="4" y="18"/>
                </a:cxn>
                <a:cxn ang="0">
                  <a:pos x="3" y="13"/>
                </a:cxn>
                <a:cxn ang="0">
                  <a:pos x="1" y="9"/>
                </a:cxn>
                <a:cxn ang="0">
                  <a:pos x="3" y="7"/>
                </a:cxn>
                <a:cxn ang="0">
                  <a:pos x="4" y="6"/>
                </a:cxn>
                <a:cxn ang="0">
                  <a:pos x="1" y="2"/>
                </a:cxn>
                <a:cxn ang="0">
                  <a:pos x="0" y="0"/>
                </a:cxn>
              </a:cxnLst>
              <a:rect l="0" t="0" r="r" b="b"/>
              <a:pathLst>
                <a:path w="98" h="149">
                  <a:moveTo>
                    <a:pt x="0" y="0"/>
                  </a:moveTo>
                  <a:lnTo>
                    <a:pt x="1" y="0"/>
                  </a:lnTo>
                  <a:lnTo>
                    <a:pt x="4" y="0"/>
                  </a:lnTo>
                  <a:lnTo>
                    <a:pt x="6" y="0"/>
                  </a:lnTo>
                  <a:lnTo>
                    <a:pt x="9" y="0"/>
                  </a:lnTo>
                  <a:lnTo>
                    <a:pt x="14" y="2"/>
                  </a:lnTo>
                  <a:lnTo>
                    <a:pt x="19" y="2"/>
                  </a:lnTo>
                  <a:lnTo>
                    <a:pt x="23" y="4"/>
                  </a:lnTo>
                  <a:lnTo>
                    <a:pt x="28" y="4"/>
                  </a:lnTo>
                  <a:lnTo>
                    <a:pt x="28" y="7"/>
                  </a:lnTo>
                  <a:lnTo>
                    <a:pt x="23" y="11"/>
                  </a:lnTo>
                  <a:lnTo>
                    <a:pt x="20" y="14"/>
                  </a:lnTo>
                  <a:lnTo>
                    <a:pt x="17" y="16"/>
                  </a:lnTo>
                  <a:lnTo>
                    <a:pt x="17" y="18"/>
                  </a:lnTo>
                  <a:lnTo>
                    <a:pt x="22" y="20"/>
                  </a:lnTo>
                  <a:lnTo>
                    <a:pt x="33" y="21"/>
                  </a:lnTo>
                  <a:lnTo>
                    <a:pt x="52" y="23"/>
                  </a:lnTo>
                  <a:lnTo>
                    <a:pt x="52" y="23"/>
                  </a:lnTo>
                  <a:lnTo>
                    <a:pt x="52" y="23"/>
                  </a:lnTo>
                  <a:lnTo>
                    <a:pt x="52" y="25"/>
                  </a:lnTo>
                  <a:lnTo>
                    <a:pt x="52" y="25"/>
                  </a:lnTo>
                  <a:lnTo>
                    <a:pt x="52" y="27"/>
                  </a:lnTo>
                  <a:lnTo>
                    <a:pt x="52" y="27"/>
                  </a:lnTo>
                  <a:lnTo>
                    <a:pt x="52" y="28"/>
                  </a:lnTo>
                  <a:lnTo>
                    <a:pt x="52" y="30"/>
                  </a:lnTo>
                  <a:lnTo>
                    <a:pt x="52" y="30"/>
                  </a:lnTo>
                  <a:lnTo>
                    <a:pt x="50" y="32"/>
                  </a:lnTo>
                  <a:lnTo>
                    <a:pt x="47" y="34"/>
                  </a:lnTo>
                  <a:lnTo>
                    <a:pt x="44" y="34"/>
                  </a:lnTo>
                  <a:lnTo>
                    <a:pt x="41" y="35"/>
                  </a:lnTo>
                  <a:lnTo>
                    <a:pt x="38" y="37"/>
                  </a:lnTo>
                  <a:lnTo>
                    <a:pt x="36" y="37"/>
                  </a:lnTo>
                  <a:lnTo>
                    <a:pt x="34" y="37"/>
                  </a:lnTo>
                  <a:lnTo>
                    <a:pt x="34" y="39"/>
                  </a:lnTo>
                  <a:lnTo>
                    <a:pt x="36" y="39"/>
                  </a:lnTo>
                  <a:lnTo>
                    <a:pt x="39" y="41"/>
                  </a:lnTo>
                  <a:lnTo>
                    <a:pt x="41" y="41"/>
                  </a:lnTo>
                  <a:lnTo>
                    <a:pt x="44" y="41"/>
                  </a:lnTo>
                  <a:lnTo>
                    <a:pt x="46" y="41"/>
                  </a:lnTo>
                  <a:lnTo>
                    <a:pt x="47" y="41"/>
                  </a:lnTo>
                  <a:lnTo>
                    <a:pt x="49" y="41"/>
                  </a:lnTo>
                  <a:lnTo>
                    <a:pt x="50" y="44"/>
                  </a:lnTo>
                  <a:lnTo>
                    <a:pt x="52" y="46"/>
                  </a:lnTo>
                  <a:lnTo>
                    <a:pt x="53" y="49"/>
                  </a:lnTo>
                  <a:lnTo>
                    <a:pt x="57" y="51"/>
                  </a:lnTo>
                  <a:lnTo>
                    <a:pt x="60" y="54"/>
                  </a:lnTo>
                  <a:lnTo>
                    <a:pt x="61" y="56"/>
                  </a:lnTo>
                  <a:lnTo>
                    <a:pt x="63" y="60"/>
                  </a:lnTo>
                  <a:lnTo>
                    <a:pt x="65" y="61"/>
                  </a:lnTo>
                  <a:lnTo>
                    <a:pt x="65" y="63"/>
                  </a:lnTo>
                  <a:lnTo>
                    <a:pt x="65" y="65"/>
                  </a:lnTo>
                  <a:lnTo>
                    <a:pt x="63" y="65"/>
                  </a:lnTo>
                  <a:lnTo>
                    <a:pt x="63" y="67"/>
                  </a:lnTo>
                  <a:lnTo>
                    <a:pt x="65" y="68"/>
                  </a:lnTo>
                  <a:lnTo>
                    <a:pt x="65" y="68"/>
                  </a:lnTo>
                  <a:lnTo>
                    <a:pt x="65" y="70"/>
                  </a:lnTo>
                  <a:lnTo>
                    <a:pt x="66" y="70"/>
                  </a:lnTo>
                  <a:lnTo>
                    <a:pt x="66" y="72"/>
                  </a:lnTo>
                  <a:lnTo>
                    <a:pt x="68" y="75"/>
                  </a:lnTo>
                  <a:lnTo>
                    <a:pt x="69" y="77"/>
                  </a:lnTo>
                  <a:lnTo>
                    <a:pt x="69" y="79"/>
                  </a:lnTo>
                  <a:lnTo>
                    <a:pt x="71" y="81"/>
                  </a:lnTo>
                  <a:lnTo>
                    <a:pt x="71" y="82"/>
                  </a:lnTo>
                  <a:lnTo>
                    <a:pt x="72" y="82"/>
                  </a:lnTo>
                  <a:lnTo>
                    <a:pt x="74" y="84"/>
                  </a:lnTo>
                  <a:lnTo>
                    <a:pt x="74" y="86"/>
                  </a:lnTo>
                  <a:lnTo>
                    <a:pt x="76" y="88"/>
                  </a:lnTo>
                  <a:lnTo>
                    <a:pt x="77" y="89"/>
                  </a:lnTo>
                  <a:lnTo>
                    <a:pt x="77" y="91"/>
                  </a:lnTo>
                  <a:lnTo>
                    <a:pt x="79" y="91"/>
                  </a:lnTo>
                  <a:lnTo>
                    <a:pt x="80" y="93"/>
                  </a:lnTo>
                  <a:lnTo>
                    <a:pt x="82" y="93"/>
                  </a:lnTo>
                  <a:lnTo>
                    <a:pt x="82" y="93"/>
                  </a:lnTo>
                  <a:lnTo>
                    <a:pt x="82" y="93"/>
                  </a:lnTo>
                  <a:lnTo>
                    <a:pt x="82" y="95"/>
                  </a:lnTo>
                  <a:lnTo>
                    <a:pt x="82" y="95"/>
                  </a:lnTo>
                  <a:lnTo>
                    <a:pt x="82" y="96"/>
                  </a:lnTo>
                  <a:lnTo>
                    <a:pt x="82" y="96"/>
                  </a:lnTo>
                  <a:lnTo>
                    <a:pt x="82" y="96"/>
                  </a:lnTo>
                  <a:lnTo>
                    <a:pt x="82" y="98"/>
                  </a:lnTo>
                  <a:lnTo>
                    <a:pt x="82" y="98"/>
                  </a:lnTo>
                  <a:lnTo>
                    <a:pt x="85" y="98"/>
                  </a:lnTo>
                  <a:lnTo>
                    <a:pt x="88" y="98"/>
                  </a:lnTo>
                  <a:lnTo>
                    <a:pt x="90" y="98"/>
                  </a:lnTo>
                  <a:lnTo>
                    <a:pt x="92" y="98"/>
                  </a:lnTo>
                  <a:lnTo>
                    <a:pt x="93" y="98"/>
                  </a:lnTo>
                  <a:lnTo>
                    <a:pt x="95" y="100"/>
                  </a:lnTo>
                  <a:lnTo>
                    <a:pt x="96" y="100"/>
                  </a:lnTo>
                  <a:lnTo>
                    <a:pt x="98" y="100"/>
                  </a:lnTo>
                  <a:lnTo>
                    <a:pt x="98" y="102"/>
                  </a:lnTo>
                  <a:lnTo>
                    <a:pt x="96" y="103"/>
                  </a:lnTo>
                  <a:lnTo>
                    <a:pt x="96" y="105"/>
                  </a:lnTo>
                  <a:lnTo>
                    <a:pt x="95" y="107"/>
                  </a:lnTo>
                  <a:lnTo>
                    <a:pt x="95" y="109"/>
                  </a:lnTo>
                  <a:lnTo>
                    <a:pt x="95" y="110"/>
                  </a:lnTo>
                  <a:lnTo>
                    <a:pt x="95" y="112"/>
                  </a:lnTo>
                  <a:lnTo>
                    <a:pt x="96" y="114"/>
                  </a:lnTo>
                  <a:lnTo>
                    <a:pt x="95" y="114"/>
                  </a:lnTo>
                  <a:lnTo>
                    <a:pt x="93" y="116"/>
                  </a:lnTo>
                  <a:lnTo>
                    <a:pt x="92" y="116"/>
                  </a:lnTo>
                  <a:lnTo>
                    <a:pt x="92" y="116"/>
                  </a:lnTo>
                  <a:lnTo>
                    <a:pt x="90" y="117"/>
                  </a:lnTo>
                  <a:lnTo>
                    <a:pt x="88" y="117"/>
                  </a:lnTo>
                  <a:lnTo>
                    <a:pt x="88" y="119"/>
                  </a:lnTo>
                  <a:lnTo>
                    <a:pt x="88" y="119"/>
                  </a:lnTo>
                  <a:lnTo>
                    <a:pt x="88" y="121"/>
                  </a:lnTo>
                  <a:lnTo>
                    <a:pt x="88" y="121"/>
                  </a:lnTo>
                  <a:lnTo>
                    <a:pt x="88" y="123"/>
                  </a:lnTo>
                  <a:lnTo>
                    <a:pt x="90" y="123"/>
                  </a:lnTo>
                  <a:lnTo>
                    <a:pt x="90" y="123"/>
                  </a:lnTo>
                  <a:lnTo>
                    <a:pt x="92" y="124"/>
                  </a:lnTo>
                  <a:lnTo>
                    <a:pt x="92" y="124"/>
                  </a:lnTo>
                  <a:lnTo>
                    <a:pt x="93" y="124"/>
                  </a:lnTo>
                  <a:lnTo>
                    <a:pt x="92" y="126"/>
                  </a:lnTo>
                  <a:lnTo>
                    <a:pt x="90" y="128"/>
                  </a:lnTo>
                  <a:lnTo>
                    <a:pt x="90" y="130"/>
                  </a:lnTo>
                  <a:lnTo>
                    <a:pt x="88" y="131"/>
                  </a:lnTo>
                  <a:lnTo>
                    <a:pt x="88" y="131"/>
                  </a:lnTo>
                  <a:lnTo>
                    <a:pt x="88" y="133"/>
                  </a:lnTo>
                  <a:lnTo>
                    <a:pt x="87" y="136"/>
                  </a:lnTo>
                  <a:lnTo>
                    <a:pt x="87" y="138"/>
                  </a:lnTo>
                  <a:lnTo>
                    <a:pt x="36" y="138"/>
                  </a:lnTo>
                  <a:lnTo>
                    <a:pt x="36" y="138"/>
                  </a:lnTo>
                  <a:lnTo>
                    <a:pt x="36" y="138"/>
                  </a:lnTo>
                  <a:lnTo>
                    <a:pt x="36" y="140"/>
                  </a:lnTo>
                  <a:lnTo>
                    <a:pt x="36" y="140"/>
                  </a:lnTo>
                  <a:lnTo>
                    <a:pt x="36" y="142"/>
                  </a:lnTo>
                  <a:lnTo>
                    <a:pt x="36" y="142"/>
                  </a:lnTo>
                  <a:lnTo>
                    <a:pt x="36" y="142"/>
                  </a:lnTo>
                  <a:lnTo>
                    <a:pt x="36" y="143"/>
                  </a:lnTo>
                  <a:lnTo>
                    <a:pt x="33" y="143"/>
                  </a:lnTo>
                  <a:lnTo>
                    <a:pt x="28" y="143"/>
                  </a:lnTo>
                  <a:lnTo>
                    <a:pt x="25" y="143"/>
                  </a:lnTo>
                  <a:lnTo>
                    <a:pt x="22" y="143"/>
                  </a:lnTo>
                  <a:lnTo>
                    <a:pt x="19" y="145"/>
                  </a:lnTo>
                  <a:lnTo>
                    <a:pt x="15" y="145"/>
                  </a:lnTo>
                  <a:lnTo>
                    <a:pt x="14" y="147"/>
                  </a:lnTo>
                  <a:lnTo>
                    <a:pt x="12" y="149"/>
                  </a:lnTo>
                  <a:lnTo>
                    <a:pt x="12" y="142"/>
                  </a:lnTo>
                  <a:lnTo>
                    <a:pt x="17" y="136"/>
                  </a:lnTo>
                  <a:lnTo>
                    <a:pt x="22" y="135"/>
                  </a:lnTo>
                  <a:lnTo>
                    <a:pt x="26" y="131"/>
                  </a:lnTo>
                  <a:lnTo>
                    <a:pt x="33" y="130"/>
                  </a:lnTo>
                  <a:lnTo>
                    <a:pt x="38" y="128"/>
                  </a:lnTo>
                  <a:lnTo>
                    <a:pt x="42" y="126"/>
                  </a:lnTo>
                  <a:lnTo>
                    <a:pt x="44" y="121"/>
                  </a:lnTo>
                  <a:lnTo>
                    <a:pt x="44" y="123"/>
                  </a:lnTo>
                  <a:lnTo>
                    <a:pt x="44" y="123"/>
                  </a:lnTo>
                  <a:lnTo>
                    <a:pt x="42" y="124"/>
                  </a:lnTo>
                  <a:lnTo>
                    <a:pt x="42" y="124"/>
                  </a:lnTo>
                  <a:lnTo>
                    <a:pt x="41" y="126"/>
                  </a:lnTo>
                  <a:lnTo>
                    <a:pt x="39" y="126"/>
                  </a:lnTo>
                  <a:lnTo>
                    <a:pt x="38" y="126"/>
                  </a:lnTo>
                  <a:lnTo>
                    <a:pt x="38" y="126"/>
                  </a:lnTo>
                  <a:lnTo>
                    <a:pt x="36" y="126"/>
                  </a:lnTo>
                  <a:lnTo>
                    <a:pt x="33" y="126"/>
                  </a:lnTo>
                  <a:lnTo>
                    <a:pt x="30" y="124"/>
                  </a:lnTo>
                  <a:lnTo>
                    <a:pt x="26" y="124"/>
                  </a:lnTo>
                  <a:lnTo>
                    <a:pt x="23" y="123"/>
                  </a:lnTo>
                  <a:lnTo>
                    <a:pt x="20" y="123"/>
                  </a:lnTo>
                  <a:lnTo>
                    <a:pt x="17" y="121"/>
                  </a:lnTo>
                  <a:lnTo>
                    <a:pt x="17" y="119"/>
                  </a:lnTo>
                  <a:lnTo>
                    <a:pt x="17" y="117"/>
                  </a:lnTo>
                  <a:lnTo>
                    <a:pt x="19" y="116"/>
                  </a:lnTo>
                  <a:lnTo>
                    <a:pt x="19" y="114"/>
                  </a:lnTo>
                  <a:lnTo>
                    <a:pt x="20" y="112"/>
                  </a:lnTo>
                  <a:lnTo>
                    <a:pt x="22" y="112"/>
                  </a:lnTo>
                  <a:lnTo>
                    <a:pt x="23" y="112"/>
                  </a:lnTo>
                  <a:lnTo>
                    <a:pt x="25" y="112"/>
                  </a:lnTo>
                  <a:lnTo>
                    <a:pt x="25" y="112"/>
                  </a:lnTo>
                  <a:lnTo>
                    <a:pt x="25" y="100"/>
                  </a:lnTo>
                  <a:lnTo>
                    <a:pt x="20" y="100"/>
                  </a:lnTo>
                  <a:lnTo>
                    <a:pt x="23" y="96"/>
                  </a:lnTo>
                  <a:lnTo>
                    <a:pt x="26" y="95"/>
                  </a:lnTo>
                  <a:lnTo>
                    <a:pt x="28" y="93"/>
                  </a:lnTo>
                  <a:lnTo>
                    <a:pt x="31" y="91"/>
                  </a:lnTo>
                  <a:lnTo>
                    <a:pt x="34" y="91"/>
                  </a:lnTo>
                  <a:lnTo>
                    <a:pt x="38" y="89"/>
                  </a:lnTo>
                  <a:lnTo>
                    <a:pt x="41" y="88"/>
                  </a:lnTo>
                  <a:lnTo>
                    <a:pt x="42" y="84"/>
                  </a:lnTo>
                  <a:lnTo>
                    <a:pt x="41" y="82"/>
                  </a:lnTo>
                  <a:lnTo>
                    <a:pt x="39" y="81"/>
                  </a:lnTo>
                  <a:lnTo>
                    <a:pt x="38" y="79"/>
                  </a:lnTo>
                  <a:lnTo>
                    <a:pt x="36" y="77"/>
                  </a:lnTo>
                  <a:lnTo>
                    <a:pt x="34" y="75"/>
                  </a:lnTo>
                  <a:lnTo>
                    <a:pt x="34" y="74"/>
                  </a:lnTo>
                  <a:lnTo>
                    <a:pt x="34" y="72"/>
                  </a:lnTo>
                  <a:lnTo>
                    <a:pt x="34" y="70"/>
                  </a:lnTo>
                  <a:lnTo>
                    <a:pt x="31" y="70"/>
                  </a:lnTo>
                  <a:lnTo>
                    <a:pt x="28" y="70"/>
                  </a:lnTo>
                  <a:lnTo>
                    <a:pt x="25" y="68"/>
                  </a:lnTo>
                  <a:lnTo>
                    <a:pt x="23" y="68"/>
                  </a:lnTo>
                  <a:lnTo>
                    <a:pt x="22" y="67"/>
                  </a:lnTo>
                  <a:lnTo>
                    <a:pt x="20" y="65"/>
                  </a:lnTo>
                  <a:lnTo>
                    <a:pt x="19" y="63"/>
                  </a:lnTo>
                  <a:lnTo>
                    <a:pt x="19" y="61"/>
                  </a:lnTo>
                  <a:lnTo>
                    <a:pt x="19" y="60"/>
                  </a:lnTo>
                  <a:lnTo>
                    <a:pt x="20" y="58"/>
                  </a:lnTo>
                  <a:lnTo>
                    <a:pt x="20" y="56"/>
                  </a:lnTo>
                  <a:lnTo>
                    <a:pt x="22" y="54"/>
                  </a:lnTo>
                  <a:lnTo>
                    <a:pt x="23" y="53"/>
                  </a:lnTo>
                  <a:lnTo>
                    <a:pt x="25" y="51"/>
                  </a:lnTo>
                  <a:lnTo>
                    <a:pt x="25" y="49"/>
                  </a:lnTo>
                  <a:lnTo>
                    <a:pt x="25" y="46"/>
                  </a:lnTo>
                  <a:lnTo>
                    <a:pt x="23" y="48"/>
                  </a:lnTo>
                  <a:lnTo>
                    <a:pt x="22" y="49"/>
                  </a:lnTo>
                  <a:lnTo>
                    <a:pt x="20" y="51"/>
                  </a:lnTo>
                  <a:lnTo>
                    <a:pt x="19" y="54"/>
                  </a:lnTo>
                  <a:lnTo>
                    <a:pt x="17" y="56"/>
                  </a:lnTo>
                  <a:lnTo>
                    <a:pt x="15" y="58"/>
                  </a:lnTo>
                  <a:lnTo>
                    <a:pt x="14" y="60"/>
                  </a:lnTo>
                  <a:lnTo>
                    <a:pt x="14" y="61"/>
                  </a:lnTo>
                  <a:lnTo>
                    <a:pt x="11" y="56"/>
                  </a:lnTo>
                  <a:lnTo>
                    <a:pt x="7" y="53"/>
                  </a:lnTo>
                  <a:lnTo>
                    <a:pt x="6" y="49"/>
                  </a:lnTo>
                  <a:lnTo>
                    <a:pt x="6" y="48"/>
                  </a:lnTo>
                  <a:lnTo>
                    <a:pt x="4" y="46"/>
                  </a:lnTo>
                  <a:lnTo>
                    <a:pt x="4" y="44"/>
                  </a:lnTo>
                  <a:lnTo>
                    <a:pt x="4" y="42"/>
                  </a:lnTo>
                  <a:lnTo>
                    <a:pt x="4" y="41"/>
                  </a:lnTo>
                  <a:lnTo>
                    <a:pt x="4" y="39"/>
                  </a:lnTo>
                  <a:lnTo>
                    <a:pt x="4" y="37"/>
                  </a:lnTo>
                  <a:lnTo>
                    <a:pt x="3" y="35"/>
                  </a:lnTo>
                  <a:lnTo>
                    <a:pt x="4" y="32"/>
                  </a:lnTo>
                  <a:lnTo>
                    <a:pt x="4" y="28"/>
                  </a:lnTo>
                  <a:lnTo>
                    <a:pt x="4" y="25"/>
                  </a:lnTo>
                  <a:lnTo>
                    <a:pt x="4" y="21"/>
                  </a:lnTo>
                  <a:lnTo>
                    <a:pt x="4" y="18"/>
                  </a:lnTo>
                  <a:lnTo>
                    <a:pt x="6" y="16"/>
                  </a:lnTo>
                  <a:lnTo>
                    <a:pt x="4" y="14"/>
                  </a:lnTo>
                  <a:lnTo>
                    <a:pt x="4" y="13"/>
                  </a:lnTo>
                  <a:lnTo>
                    <a:pt x="3" y="13"/>
                  </a:lnTo>
                  <a:lnTo>
                    <a:pt x="3" y="11"/>
                  </a:lnTo>
                  <a:lnTo>
                    <a:pt x="1" y="11"/>
                  </a:lnTo>
                  <a:lnTo>
                    <a:pt x="1" y="9"/>
                  </a:lnTo>
                  <a:lnTo>
                    <a:pt x="1" y="9"/>
                  </a:lnTo>
                  <a:lnTo>
                    <a:pt x="3" y="9"/>
                  </a:lnTo>
                  <a:lnTo>
                    <a:pt x="3" y="9"/>
                  </a:lnTo>
                  <a:lnTo>
                    <a:pt x="3" y="7"/>
                  </a:lnTo>
                  <a:lnTo>
                    <a:pt x="3" y="7"/>
                  </a:lnTo>
                  <a:lnTo>
                    <a:pt x="4" y="7"/>
                  </a:lnTo>
                  <a:lnTo>
                    <a:pt x="4" y="6"/>
                  </a:lnTo>
                  <a:lnTo>
                    <a:pt x="4" y="6"/>
                  </a:lnTo>
                  <a:lnTo>
                    <a:pt x="4" y="6"/>
                  </a:lnTo>
                  <a:lnTo>
                    <a:pt x="4" y="4"/>
                  </a:lnTo>
                  <a:lnTo>
                    <a:pt x="4" y="4"/>
                  </a:lnTo>
                  <a:lnTo>
                    <a:pt x="3" y="2"/>
                  </a:lnTo>
                  <a:lnTo>
                    <a:pt x="1" y="2"/>
                  </a:lnTo>
                  <a:lnTo>
                    <a:pt x="1" y="2"/>
                  </a:lnTo>
                  <a:lnTo>
                    <a:pt x="1" y="2"/>
                  </a:lnTo>
                  <a:lnTo>
                    <a:pt x="0" y="0"/>
                  </a:lnTo>
                  <a:lnTo>
                    <a:pt x="0"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2" name="Freeform 590"/>
            <p:cNvSpPr>
              <a:spLocks/>
            </p:cNvSpPr>
            <p:nvPr/>
          </p:nvSpPr>
          <p:spPr bwMode="auto">
            <a:xfrm>
              <a:off x="5225692" y="2797401"/>
              <a:ext cx="647459" cy="569914"/>
            </a:xfrm>
            <a:custGeom>
              <a:avLst/>
              <a:gdLst/>
              <a:ahLst/>
              <a:cxnLst>
                <a:cxn ang="0">
                  <a:pos x="227" y="129"/>
                </a:cxn>
                <a:cxn ang="0">
                  <a:pos x="229" y="122"/>
                </a:cxn>
                <a:cxn ang="0">
                  <a:pos x="224" y="112"/>
                </a:cxn>
                <a:cxn ang="0">
                  <a:pos x="219" y="103"/>
                </a:cxn>
                <a:cxn ang="0">
                  <a:pos x="199" y="87"/>
                </a:cxn>
                <a:cxn ang="0">
                  <a:pos x="186" y="75"/>
                </a:cxn>
                <a:cxn ang="0">
                  <a:pos x="184" y="70"/>
                </a:cxn>
                <a:cxn ang="0">
                  <a:pos x="183" y="61"/>
                </a:cxn>
                <a:cxn ang="0">
                  <a:pos x="176" y="59"/>
                </a:cxn>
                <a:cxn ang="0">
                  <a:pos x="168" y="58"/>
                </a:cxn>
                <a:cxn ang="0">
                  <a:pos x="156" y="54"/>
                </a:cxn>
                <a:cxn ang="0">
                  <a:pos x="149" y="56"/>
                </a:cxn>
                <a:cxn ang="0">
                  <a:pos x="143" y="54"/>
                </a:cxn>
                <a:cxn ang="0">
                  <a:pos x="135" y="56"/>
                </a:cxn>
                <a:cxn ang="0">
                  <a:pos x="127" y="52"/>
                </a:cxn>
                <a:cxn ang="0">
                  <a:pos x="124" y="49"/>
                </a:cxn>
                <a:cxn ang="0">
                  <a:pos x="118" y="31"/>
                </a:cxn>
                <a:cxn ang="0">
                  <a:pos x="102" y="21"/>
                </a:cxn>
                <a:cxn ang="0">
                  <a:pos x="81" y="14"/>
                </a:cxn>
                <a:cxn ang="0">
                  <a:pos x="64" y="3"/>
                </a:cxn>
                <a:cxn ang="0">
                  <a:pos x="49" y="3"/>
                </a:cxn>
                <a:cxn ang="0">
                  <a:pos x="38" y="12"/>
                </a:cxn>
                <a:cxn ang="0">
                  <a:pos x="38" y="23"/>
                </a:cxn>
                <a:cxn ang="0">
                  <a:pos x="42" y="31"/>
                </a:cxn>
                <a:cxn ang="0">
                  <a:pos x="37" y="40"/>
                </a:cxn>
                <a:cxn ang="0">
                  <a:pos x="22" y="51"/>
                </a:cxn>
                <a:cxn ang="0">
                  <a:pos x="11" y="51"/>
                </a:cxn>
                <a:cxn ang="0">
                  <a:pos x="5" y="49"/>
                </a:cxn>
                <a:cxn ang="0">
                  <a:pos x="0" y="56"/>
                </a:cxn>
                <a:cxn ang="0">
                  <a:pos x="3" y="75"/>
                </a:cxn>
                <a:cxn ang="0">
                  <a:pos x="15" y="92"/>
                </a:cxn>
                <a:cxn ang="0">
                  <a:pos x="24" y="113"/>
                </a:cxn>
                <a:cxn ang="0">
                  <a:pos x="32" y="122"/>
                </a:cxn>
                <a:cxn ang="0">
                  <a:pos x="37" y="133"/>
                </a:cxn>
                <a:cxn ang="0">
                  <a:pos x="49" y="147"/>
                </a:cxn>
                <a:cxn ang="0">
                  <a:pos x="62" y="167"/>
                </a:cxn>
                <a:cxn ang="0">
                  <a:pos x="70" y="197"/>
                </a:cxn>
                <a:cxn ang="0">
                  <a:pos x="89" y="220"/>
                </a:cxn>
                <a:cxn ang="0">
                  <a:pos x="103" y="246"/>
                </a:cxn>
                <a:cxn ang="0">
                  <a:pos x="119" y="270"/>
                </a:cxn>
                <a:cxn ang="0">
                  <a:pos x="132" y="276"/>
                </a:cxn>
                <a:cxn ang="0">
                  <a:pos x="134" y="269"/>
                </a:cxn>
                <a:cxn ang="0">
                  <a:pos x="134" y="258"/>
                </a:cxn>
                <a:cxn ang="0">
                  <a:pos x="138" y="255"/>
                </a:cxn>
                <a:cxn ang="0">
                  <a:pos x="153" y="256"/>
                </a:cxn>
                <a:cxn ang="0">
                  <a:pos x="167" y="262"/>
                </a:cxn>
                <a:cxn ang="0">
                  <a:pos x="178" y="260"/>
                </a:cxn>
                <a:cxn ang="0">
                  <a:pos x="191" y="241"/>
                </a:cxn>
                <a:cxn ang="0">
                  <a:pos x="279" y="218"/>
                </a:cxn>
                <a:cxn ang="0">
                  <a:pos x="243" y="162"/>
                </a:cxn>
              </a:cxnLst>
              <a:rect l="0" t="0" r="r" b="b"/>
              <a:pathLst>
                <a:path w="298" h="279">
                  <a:moveTo>
                    <a:pt x="230" y="133"/>
                  </a:moveTo>
                  <a:lnTo>
                    <a:pt x="229" y="131"/>
                  </a:lnTo>
                  <a:lnTo>
                    <a:pt x="227" y="131"/>
                  </a:lnTo>
                  <a:lnTo>
                    <a:pt x="227" y="129"/>
                  </a:lnTo>
                  <a:lnTo>
                    <a:pt x="227" y="127"/>
                  </a:lnTo>
                  <a:lnTo>
                    <a:pt x="227" y="126"/>
                  </a:lnTo>
                  <a:lnTo>
                    <a:pt x="227" y="124"/>
                  </a:lnTo>
                  <a:lnTo>
                    <a:pt x="229" y="122"/>
                  </a:lnTo>
                  <a:lnTo>
                    <a:pt x="229" y="119"/>
                  </a:lnTo>
                  <a:lnTo>
                    <a:pt x="227" y="117"/>
                  </a:lnTo>
                  <a:lnTo>
                    <a:pt x="226" y="113"/>
                  </a:lnTo>
                  <a:lnTo>
                    <a:pt x="224" y="112"/>
                  </a:lnTo>
                  <a:lnTo>
                    <a:pt x="222" y="110"/>
                  </a:lnTo>
                  <a:lnTo>
                    <a:pt x="221" y="106"/>
                  </a:lnTo>
                  <a:lnTo>
                    <a:pt x="219" y="105"/>
                  </a:lnTo>
                  <a:lnTo>
                    <a:pt x="219" y="103"/>
                  </a:lnTo>
                  <a:lnTo>
                    <a:pt x="219" y="103"/>
                  </a:lnTo>
                  <a:lnTo>
                    <a:pt x="211" y="96"/>
                  </a:lnTo>
                  <a:lnTo>
                    <a:pt x="203" y="91"/>
                  </a:lnTo>
                  <a:lnTo>
                    <a:pt x="199" y="87"/>
                  </a:lnTo>
                  <a:lnTo>
                    <a:pt x="194" y="84"/>
                  </a:lnTo>
                  <a:lnTo>
                    <a:pt x="191" y="80"/>
                  </a:lnTo>
                  <a:lnTo>
                    <a:pt x="189" y="77"/>
                  </a:lnTo>
                  <a:lnTo>
                    <a:pt x="186" y="75"/>
                  </a:lnTo>
                  <a:lnTo>
                    <a:pt x="184" y="73"/>
                  </a:lnTo>
                  <a:lnTo>
                    <a:pt x="184" y="72"/>
                  </a:lnTo>
                  <a:lnTo>
                    <a:pt x="184" y="72"/>
                  </a:lnTo>
                  <a:lnTo>
                    <a:pt x="184" y="70"/>
                  </a:lnTo>
                  <a:lnTo>
                    <a:pt x="184" y="68"/>
                  </a:lnTo>
                  <a:lnTo>
                    <a:pt x="184" y="65"/>
                  </a:lnTo>
                  <a:lnTo>
                    <a:pt x="183" y="63"/>
                  </a:lnTo>
                  <a:lnTo>
                    <a:pt x="183" y="61"/>
                  </a:lnTo>
                  <a:lnTo>
                    <a:pt x="183" y="59"/>
                  </a:lnTo>
                  <a:lnTo>
                    <a:pt x="181" y="59"/>
                  </a:lnTo>
                  <a:lnTo>
                    <a:pt x="178" y="59"/>
                  </a:lnTo>
                  <a:lnTo>
                    <a:pt x="176" y="59"/>
                  </a:lnTo>
                  <a:lnTo>
                    <a:pt x="175" y="59"/>
                  </a:lnTo>
                  <a:lnTo>
                    <a:pt x="173" y="59"/>
                  </a:lnTo>
                  <a:lnTo>
                    <a:pt x="172" y="58"/>
                  </a:lnTo>
                  <a:lnTo>
                    <a:pt x="168" y="58"/>
                  </a:lnTo>
                  <a:lnTo>
                    <a:pt x="167" y="56"/>
                  </a:lnTo>
                  <a:lnTo>
                    <a:pt x="162" y="54"/>
                  </a:lnTo>
                  <a:lnTo>
                    <a:pt x="159" y="54"/>
                  </a:lnTo>
                  <a:lnTo>
                    <a:pt x="156" y="54"/>
                  </a:lnTo>
                  <a:lnTo>
                    <a:pt x="154" y="54"/>
                  </a:lnTo>
                  <a:lnTo>
                    <a:pt x="153" y="54"/>
                  </a:lnTo>
                  <a:lnTo>
                    <a:pt x="151" y="54"/>
                  </a:lnTo>
                  <a:lnTo>
                    <a:pt x="149" y="56"/>
                  </a:lnTo>
                  <a:lnTo>
                    <a:pt x="146" y="56"/>
                  </a:lnTo>
                  <a:lnTo>
                    <a:pt x="146" y="56"/>
                  </a:lnTo>
                  <a:lnTo>
                    <a:pt x="145" y="54"/>
                  </a:lnTo>
                  <a:lnTo>
                    <a:pt x="143" y="54"/>
                  </a:lnTo>
                  <a:lnTo>
                    <a:pt x="141" y="56"/>
                  </a:lnTo>
                  <a:lnTo>
                    <a:pt x="138" y="56"/>
                  </a:lnTo>
                  <a:lnTo>
                    <a:pt x="137" y="56"/>
                  </a:lnTo>
                  <a:lnTo>
                    <a:pt x="135" y="56"/>
                  </a:lnTo>
                  <a:lnTo>
                    <a:pt x="134" y="56"/>
                  </a:lnTo>
                  <a:lnTo>
                    <a:pt x="130" y="54"/>
                  </a:lnTo>
                  <a:lnTo>
                    <a:pt x="129" y="54"/>
                  </a:lnTo>
                  <a:lnTo>
                    <a:pt x="127" y="52"/>
                  </a:lnTo>
                  <a:lnTo>
                    <a:pt x="126" y="52"/>
                  </a:lnTo>
                  <a:lnTo>
                    <a:pt x="126" y="51"/>
                  </a:lnTo>
                  <a:lnTo>
                    <a:pt x="124" y="49"/>
                  </a:lnTo>
                  <a:lnTo>
                    <a:pt x="124" y="49"/>
                  </a:lnTo>
                  <a:lnTo>
                    <a:pt x="122" y="47"/>
                  </a:lnTo>
                  <a:lnTo>
                    <a:pt x="121" y="42"/>
                  </a:lnTo>
                  <a:lnTo>
                    <a:pt x="119" y="37"/>
                  </a:lnTo>
                  <a:lnTo>
                    <a:pt x="118" y="31"/>
                  </a:lnTo>
                  <a:lnTo>
                    <a:pt x="114" y="28"/>
                  </a:lnTo>
                  <a:lnTo>
                    <a:pt x="113" y="24"/>
                  </a:lnTo>
                  <a:lnTo>
                    <a:pt x="108" y="23"/>
                  </a:lnTo>
                  <a:lnTo>
                    <a:pt x="102" y="21"/>
                  </a:lnTo>
                  <a:lnTo>
                    <a:pt x="94" y="19"/>
                  </a:lnTo>
                  <a:lnTo>
                    <a:pt x="89" y="17"/>
                  </a:lnTo>
                  <a:lnTo>
                    <a:pt x="84" y="16"/>
                  </a:lnTo>
                  <a:lnTo>
                    <a:pt x="81" y="14"/>
                  </a:lnTo>
                  <a:lnTo>
                    <a:pt x="78" y="10"/>
                  </a:lnTo>
                  <a:lnTo>
                    <a:pt x="75" y="9"/>
                  </a:lnTo>
                  <a:lnTo>
                    <a:pt x="70" y="7"/>
                  </a:lnTo>
                  <a:lnTo>
                    <a:pt x="64" y="3"/>
                  </a:lnTo>
                  <a:lnTo>
                    <a:pt x="57" y="0"/>
                  </a:lnTo>
                  <a:lnTo>
                    <a:pt x="56" y="2"/>
                  </a:lnTo>
                  <a:lnTo>
                    <a:pt x="53" y="2"/>
                  </a:lnTo>
                  <a:lnTo>
                    <a:pt x="49" y="3"/>
                  </a:lnTo>
                  <a:lnTo>
                    <a:pt x="46" y="5"/>
                  </a:lnTo>
                  <a:lnTo>
                    <a:pt x="43" y="7"/>
                  </a:lnTo>
                  <a:lnTo>
                    <a:pt x="40" y="10"/>
                  </a:lnTo>
                  <a:lnTo>
                    <a:pt x="38" y="12"/>
                  </a:lnTo>
                  <a:lnTo>
                    <a:pt x="37" y="17"/>
                  </a:lnTo>
                  <a:lnTo>
                    <a:pt x="37" y="19"/>
                  </a:lnTo>
                  <a:lnTo>
                    <a:pt x="37" y="21"/>
                  </a:lnTo>
                  <a:lnTo>
                    <a:pt x="38" y="23"/>
                  </a:lnTo>
                  <a:lnTo>
                    <a:pt x="38" y="26"/>
                  </a:lnTo>
                  <a:lnTo>
                    <a:pt x="40" y="28"/>
                  </a:lnTo>
                  <a:lnTo>
                    <a:pt x="40" y="30"/>
                  </a:lnTo>
                  <a:lnTo>
                    <a:pt x="42" y="31"/>
                  </a:lnTo>
                  <a:lnTo>
                    <a:pt x="43" y="31"/>
                  </a:lnTo>
                  <a:lnTo>
                    <a:pt x="43" y="33"/>
                  </a:lnTo>
                  <a:lnTo>
                    <a:pt x="40" y="37"/>
                  </a:lnTo>
                  <a:lnTo>
                    <a:pt x="37" y="40"/>
                  </a:lnTo>
                  <a:lnTo>
                    <a:pt x="34" y="44"/>
                  </a:lnTo>
                  <a:lnTo>
                    <a:pt x="30" y="47"/>
                  </a:lnTo>
                  <a:lnTo>
                    <a:pt x="26" y="49"/>
                  </a:lnTo>
                  <a:lnTo>
                    <a:pt x="22" y="51"/>
                  </a:lnTo>
                  <a:lnTo>
                    <a:pt x="18" y="52"/>
                  </a:lnTo>
                  <a:lnTo>
                    <a:pt x="16" y="52"/>
                  </a:lnTo>
                  <a:lnTo>
                    <a:pt x="13" y="52"/>
                  </a:lnTo>
                  <a:lnTo>
                    <a:pt x="11" y="51"/>
                  </a:lnTo>
                  <a:lnTo>
                    <a:pt x="10" y="51"/>
                  </a:lnTo>
                  <a:lnTo>
                    <a:pt x="8" y="51"/>
                  </a:lnTo>
                  <a:lnTo>
                    <a:pt x="7" y="49"/>
                  </a:lnTo>
                  <a:lnTo>
                    <a:pt x="5" y="49"/>
                  </a:lnTo>
                  <a:lnTo>
                    <a:pt x="3" y="49"/>
                  </a:lnTo>
                  <a:lnTo>
                    <a:pt x="3" y="49"/>
                  </a:lnTo>
                  <a:lnTo>
                    <a:pt x="2" y="52"/>
                  </a:lnTo>
                  <a:lnTo>
                    <a:pt x="0" y="56"/>
                  </a:lnTo>
                  <a:lnTo>
                    <a:pt x="0" y="61"/>
                  </a:lnTo>
                  <a:lnTo>
                    <a:pt x="0" y="66"/>
                  </a:lnTo>
                  <a:lnTo>
                    <a:pt x="0" y="72"/>
                  </a:lnTo>
                  <a:lnTo>
                    <a:pt x="3" y="75"/>
                  </a:lnTo>
                  <a:lnTo>
                    <a:pt x="7" y="79"/>
                  </a:lnTo>
                  <a:lnTo>
                    <a:pt x="8" y="82"/>
                  </a:lnTo>
                  <a:lnTo>
                    <a:pt x="11" y="87"/>
                  </a:lnTo>
                  <a:lnTo>
                    <a:pt x="15" y="92"/>
                  </a:lnTo>
                  <a:lnTo>
                    <a:pt x="18" y="98"/>
                  </a:lnTo>
                  <a:lnTo>
                    <a:pt x="21" y="101"/>
                  </a:lnTo>
                  <a:lnTo>
                    <a:pt x="22" y="106"/>
                  </a:lnTo>
                  <a:lnTo>
                    <a:pt x="24" y="113"/>
                  </a:lnTo>
                  <a:lnTo>
                    <a:pt x="26" y="119"/>
                  </a:lnTo>
                  <a:lnTo>
                    <a:pt x="29" y="119"/>
                  </a:lnTo>
                  <a:lnTo>
                    <a:pt x="30" y="120"/>
                  </a:lnTo>
                  <a:lnTo>
                    <a:pt x="32" y="122"/>
                  </a:lnTo>
                  <a:lnTo>
                    <a:pt x="34" y="124"/>
                  </a:lnTo>
                  <a:lnTo>
                    <a:pt x="34" y="126"/>
                  </a:lnTo>
                  <a:lnTo>
                    <a:pt x="35" y="129"/>
                  </a:lnTo>
                  <a:lnTo>
                    <a:pt x="37" y="133"/>
                  </a:lnTo>
                  <a:lnTo>
                    <a:pt x="38" y="136"/>
                  </a:lnTo>
                  <a:lnTo>
                    <a:pt x="42" y="138"/>
                  </a:lnTo>
                  <a:lnTo>
                    <a:pt x="45" y="141"/>
                  </a:lnTo>
                  <a:lnTo>
                    <a:pt x="49" y="147"/>
                  </a:lnTo>
                  <a:lnTo>
                    <a:pt x="53" y="150"/>
                  </a:lnTo>
                  <a:lnTo>
                    <a:pt x="57" y="155"/>
                  </a:lnTo>
                  <a:lnTo>
                    <a:pt x="59" y="162"/>
                  </a:lnTo>
                  <a:lnTo>
                    <a:pt x="62" y="167"/>
                  </a:lnTo>
                  <a:lnTo>
                    <a:pt x="62" y="173"/>
                  </a:lnTo>
                  <a:lnTo>
                    <a:pt x="64" y="181"/>
                  </a:lnTo>
                  <a:lnTo>
                    <a:pt x="67" y="190"/>
                  </a:lnTo>
                  <a:lnTo>
                    <a:pt x="70" y="197"/>
                  </a:lnTo>
                  <a:lnTo>
                    <a:pt x="75" y="202"/>
                  </a:lnTo>
                  <a:lnTo>
                    <a:pt x="80" y="208"/>
                  </a:lnTo>
                  <a:lnTo>
                    <a:pt x="86" y="213"/>
                  </a:lnTo>
                  <a:lnTo>
                    <a:pt x="89" y="220"/>
                  </a:lnTo>
                  <a:lnTo>
                    <a:pt x="92" y="227"/>
                  </a:lnTo>
                  <a:lnTo>
                    <a:pt x="95" y="234"/>
                  </a:lnTo>
                  <a:lnTo>
                    <a:pt x="99" y="241"/>
                  </a:lnTo>
                  <a:lnTo>
                    <a:pt x="103" y="246"/>
                  </a:lnTo>
                  <a:lnTo>
                    <a:pt x="107" y="253"/>
                  </a:lnTo>
                  <a:lnTo>
                    <a:pt x="111" y="258"/>
                  </a:lnTo>
                  <a:lnTo>
                    <a:pt x="114" y="263"/>
                  </a:lnTo>
                  <a:lnTo>
                    <a:pt x="119" y="270"/>
                  </a:lnTo>
                  <a:lnTo>
                    <a:pt x="121" y="279"/>
                  </a:lnTo>
                  <a:lnTo>
                    <a:pt x="129" y="279"/>
                  </a:lnTo>
                  <a:lnTo>
                    <a:pt x="130" y="277"/>
                  </a:lnTo>
                  <a:lnTo>
                    <a:pt x="132" y="276"/>
                  </a:lnTo>
                  <a:lnTo>
                    <a:pt x="132" y="274"/>
                  </a:lnTo>
                  <a:lnTo>
                    <a:pt x="132" y="272"/>
                  </a:lnTo>
                  <a:lnTo>
                    <a:pt x="134" y="270"/>
                  </a:lnTo>
                  <a:lnTo>
                    <a:pt x="134" y="269"/>
                  </a:lnTo>
                  <a:lnTo>
                    <a:pt x="134" y="265"/>
                  </a:lnTo>
                  <a:lnTo>
                    <a:pt x="134" y="262"/>
                  </a:lnTo>
                  <a:lnTo>
                    <a:pt x="134" y="260"/>
                  </a:lnTo>
                  <a:lnTo>
                    <a:pt x="134" y="258"/>
                  </a:lnTo>
                  <a:lnTo>
                    <a:pt x="135" y="258"/>
                  </a:lnTo>
                  <a:lnTo>
                    <a:pt x="137" y="256"/>
                  </a:lnTo>
                  <a:lnTo>
                    <a:pt x="138" y="255"/>
                  </a:lnTo>
                  <a:lnTo>
                    <a:pt x="138" y="255"/>
                  </a:lnTo>
                  <a:lnTo>
                    <a:pt x="140" y="255"/>
                  </a:lnTo>
                  <a:lnTo>
                    <a:pt x="141" y="255"/>
                  </a:lnTo>
                  <a:lnTo>
                    <a:pt x="148" y="255"/>
                  </a:lnTo>
                  <a:lnTo>
                    <a:pt x="153" y="256"/>
                  </a:lnTo>
                  <a:lnTo>
                    <a:pt x="156" y="256"/>
                  </a:lnTo>
                  <a:lnTo>
                    <a:pt x="160" y="258"/>
                  </a:lnTo>
                  <a:lnTo>
                    <a:pt x="164" y="260"/>
                  </a:lnTo>
                  <a:lnTo>
                    <a:pt x="167" y="262"/>
                  </a:lnTo>
                  <a:lnTo>
                    <a:pt x="170" y="265"/>
                  </a:lnTo>
                  <a:lnTo>
                    <a:pt x="172" y="267"/>
                  </a:lnTo>
                  <a:lnTo>
                    <a:pt x="175" y="265"/>
                  </a:lnTo>
                  <a:lnTo>
                    <a:pt x="178" y="260"/>
                  </a:lnTo>
                  <a:lnTo>
                    <a:pt x="181" y="255"/>
                  </a:lnTo>
                  <a:lnTo>
                    <a:pt x="184" y="249"/>
                  </a:lnTo>
                  <a:lnTo>
                    <a:pt x="187" y="246"/>
                  </a:lnTo>
                  <a:lnTo>
                    <a:pt x="191" y="241"/>
                  </a:lnTo>
                  <a:lnTo>
                    <a:pt x="192" y="239"/>
                  </a:lnTo>
                  <a:lnTo>
                    <a:pt x="192" y="237"/>
                  </a:lnTo>
                  <a:lnTo>
                    <a:pt x="252" y="225"/>
                  </a:lnTo>
                  <a:lnTo>
                    <a:pt x="279" y="218"/>
                  </a:lnTo>
                  <a:lnTo>
                    <a:pt x="298" y="173"/>
                  </a:lnTo>
                  <a:lnTo>
                    <a:pt x="292" y="161"/>
                  </a:lnTo>
                  <a:lnTo>
                    <a:pt x="286" y="167"/>
                  </a:lnTo>
                  <a:lnTo>
                    <a:pt x="243" y="162"/>
                  </a:lnTo>
                  <a:lnTo>
                    <a:pt x="230" y="136"/>
                  </a:lnTo>
                  <a:lnTo>
                    <a:pt x="230" y="13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3" name="Freeform 591"/>
            <p:cNvSpPr>
              <a:spLocks/>
            </p:cNvSpPr>
            <p:nvPr/>
          </p:nvSpPr>
          <p:spPr bwMode="auto">
            <a:xfrm>
              <a:off x="5775941" y="3041649"/>
              <a:ext cx="207260" cy="308342"/>
            </a:xfrm>
            <a:custGeom>
              <a:avLst/>
              <a:gdLst/>
              <a:ahLst/>
              <a:cxnLst>
                <a:cxn ang="0">
                  <a:pos x="50" y="4"/>
                </a:cxn>
                <a:cxn ang="0">
                  <a:pos x="51" y="13"/>
                </a:cxn>
                <a:cxn ang="0">
                  <a:pos x="54" y="21"/>
                </a:cxn>
                <a:cxn ang="0">
                  <a:pos x="62" y="27"/>
                </a:cxn>
                <a:cxn ang="0">
                  <a:pos x="70" y="30"/>
                </a:cxn>
                <a:cxn ang="0">
                  <a:pos x="80" y="32"/>
                </a:cxn>
                <a:cxn ang="0">
                  <a:pos x="89" y="35"/>
                </a:cxn>
                <a:cxn ang="0">
                  <a:pos x="96" y="42"/>
                </a:cxn>
                <a:cxn ang="0">
                  <a:pos x="96" y="54"/>
                </a:cxn>
                <a:cxn ang="0">
                  <a:pos x="89" y="70"/>
                </a:cxn>
                <a:cxn ang="0">
                  <a:pos x="81" y="84"/>
                </a:cxn>
                <a:cxn ang="0">
                  <a:pos x="75" y="100"/>
                </a:cxn>
                <a:cxn ang="0">
                  <a:pos x="72" y="110"/>
                </a:cxn>
                <a:cxn ang="0">
                  <a:pos x="65" y="112"/>
                </a:cxn>
                <a:cxn ang="0">
                  <a:pos x="59" y="117"/>
                </a:cxn>
                <a:cxn ang="0">
                  <a:pos x="54" y="122"/>
                </a:cxn>
                <a:cxn ang="0">
                  <a:pos x="54" y="126"/>
                </a:cxn>
                <a:cxn ang="0">
                  <a:pos x="50" y="128"/>
                </a:cxn>
                <a:cxn ang="0">
                  <a:pos x="46" y="129"/>
                </a:cxn>
                <a:cxn ang="0">
                  <a:pos x="42" y="131"/>
                </a:cxn>
                <a:cxn ang="0">
                  <a:pos x="40" y="136"/>
                </a:cxn>
                <a:cxn ang="0">
                  <a:pos x="34" y="143"/>
                </a:cxn>
                <a:cxn ang="0">
                  <a:pos x="24" y="145"/>
                </a:cxn>
                <a:cxn ang="0">
                  <a:pos x="15" y="147"/>
                </a:cxn>
                <a:cxn ang="0">
                  <a:pos x="12" y="149"/>
                </a:cxn>
                <a:cxn ang="0">
                  <a:pos x="10" y="145"/>
                </a:cxn>
                <a:cxn ang="0">
                  <a:pos x="8" y="143"/>
                </a:cxn>
                <a:cxn ang="0">
                  <a:pos x="7" y="142"/>
                </a:cxn>
                <a:cxn ang="0">
                  <a:pos x="7" y="136"/>
                </a:cxn>
                <a:cxn ang="0">
                  <a:pos x="5" y="129"/>
                </a:cxn>
                <a:cxn ang="0">
                  <a:pos x="4" y="124"/>
                </a:cxn>
                <a:cxn ang="0">
                  <a:pos x="2" y="119"/>
                </a:cxn>
                <a:cxn ang="0">
                  <a:pos x="0" y="105"/>
                </a:cxn>
                <a:cxn ang="0">
                  <a:pos x="46" y="53"/>
                </a:cxn>
                <a:cxn ang="0">
                  <a:pos x="48" y="0"/>
                </a:cxn>
              </a:cxnLst>
              <a:rect l="0" t="0" r="r" b="b"/>
              <a:pathLst>
                <a:path w="96" h="150">
                  <a:moveTo>
                    <a:pt x="48" y="0"/>
                  </a:moveTo>
                  <a:lnTo>
                    <a:pt x="50" y="4"/>
                  </a:lnTo>
                  <a:lnTo>
                    <a:pt x="50" y="9"/>
                  </a:lnTo>
                  <a:lnTo>
                    <a:pt x="51" y="13"/>
                  </a:lnTo>
                  <a:lnTo>
                    <a:pt x="53" y="16"/>
                  </a:lnTo>
                  <a:lnTo>
                    <a:pt x="54" y="21"/>
                  </a:lnTo>
                  <a:lnTo>
                    <a:pt x="58" y="25"/>
                  </a:lnTo>
                  <a:lnTo>
                    <a:pt x="62" y="27"/>
                  </a:lnTo>
                  <a:lnTo>
                    <a:pt x="65" y="28"/>
                  </a:lnTo>
                  <a:lnTo>
                    <a:pt x="70" y="30"/>
                  </a:lnTo>
                  <a:lnTo>
                    <a:pt x="75" y="32"/>
                  </a:lnTo>
                  <a:lnTo>
                    <a:pt x="80" y="32"/>
                  </a:lnTo>
                  <a:lnTo>
                    <a:pt x="86" y="34"/>
                  </a:lnTo>
                  <a:lnTo>
                    <a:pt x="89" y="35"/>
                  </a:lnTo>
                  <a:lnTo>
                    <a:pt x="92" y="39"/>
                  </a:lnTo>
                  <a:lnTo>
                    <a:pt x="96" y="42"/>
                  </a:lnTo>
                  <a:lnTo>
                    <a:pt x="96" y="47"/>
                  </a:lnTo>
                  <a:lnTo>
                    <a:pt x="96" y="54"/>
                  </a:lnTo>
                  <a:lnTo>
                    <a:pt x="92" y="63"/>
                  </a:lnTo>
                  <a:lnTo>
                    <a:pt x="89" y="70"/>
                  </a:lnTo>
                  <a:lnTo>
                    <a:pt x="85" y="77"/>
                  </a:lnTo>
                  <a:lnTo>
                    <a:pt x="81" y="84"/>
                  </a:lnTo>
                  <a:lnTo>
                    <a:pt x="78" y="93"/>
                  </a:lnTo>
                  <a:lnTo>
                    <a:pt x="75" y="100"/>
                  </a:lnTo>
                  <a:lnTo>
                    <a:pt x="73" y="109"/>
                  </a:lnTo>
                  <a:lnTo>
                    <a:pt x="72" y="110"/>
                  </a:lnTo>
                  <a:lnTo>
                    <a:pt x="69" y="110"/>
                  </a:lnTo>
                  <a:lnTo>
                    <a:pt x="65" y="112"/>
                  </a:lnTo>
                  <a:lnTo>
                    <a:pt x="62" y="116"/>
                  </a:lnTo>
                  <a:lnTo>
                    <a:pt x="59" y="117"/>
                  </a:lnTo>
                  <a:lnTo>
                    <a:pt x="56" y="121"/>
                  </a:lnTo>
                  <a:lnTo>
                    <a:pt x="54" y="122"/>
                  </a:lnTo>
                  <a:lnTo>
                    <a:pt x="56" y="126"/>
                  </a:lnTo>
                  <a:lnTo>
                    <a:pt x="54" y="126"/>
                  </a:lnTo>
                  <a:lnTo>
                    <a:pt x="53" y="128"/>
                  </a:lnTo>
                  <a:lnTo>
                    <a:pt x="50" y="128"/>
                  </a:lnTo>
                  <a:lnTo>
                    <a:pt x="48" y="129"/>
                  </a:lnTo>
                  <a:lnTo>
                    <a:pt x="46" y="129"/>
                  </a:lnTo>
                  <a:lnTo>
                    <a:pt x="43" y="131"/>
                  </a:lnTo>
                  <a:lnTo>
                    <a:pt x="42" y="131"/>
                  </a:lnTo>
                  <a:lnTo>
                    <a:pt x="40" y="131"/>
                  </a:lnTo>
                  <a:lnTo>
                    <a:pt x="40" y="136"/>
                  </a:lnTo>
                  <a:lnTo>
                    <a:pt x="37" y="140"/>
                  </a:lnTo>
                  <a:lnTo>
                    <a:pt x="34" y="143"/>
                  </a:lnTo>
                  <a:lnTo>
                    <a:pt x="29" y="143"/>
                  </a:lnTo>
                  <a:lnTo>
                    <a:pt x="24" y="145"/>
                  </a:lnTo>
                  <a:lnTo>
                    <a:pt x="19" y="145"/>
                  </a:lnTo>
                  <a:lnTo>
                    <a:pt x="15" y="147"/>
                  </a:lnTo>
                  <a:lnTo>
                    <a:pt x="12" y="150"/>
                  </a:lnTo>
                  <a:lnTo>
                    <a:pt x="12" y="149"/>
                  </a:lnTo>
                  <a:lnTo>
                    <a:pt x="10" y="147"/>
                  </a:lnTo>
                  <a:lnTo>
                    <a:pt x="10" y="145"/>
                  </a:lnTo>
                  <a:lnTo>
                    <a:pt x="8" y="145"/>
                  </a:lnTo>
                  <a:lnTo>
                    <a:pt x="8" y="143"/>
                  </a:lnTo>
                  <a:lnTo>
                    <a:pt x="7" y="143"/>
                  </a:lnTo>
                  <a:lnTo>
                    <a:pt x="7" y="142"/>
                  </a:lnTo>
                  <a:lnTo>
                    <a:pt x="7" y="140"/>
                  </a:lnTo>
                  <a:lnTo>
                    <a:pt x="7" y="136"/>
                  </a:lnTo>
                  <a:lnTo>
                    <a:pt x="7" y="133"/>
                  </a:lnTo>
                  <a:lnTo>
                    <a:pt x="5" y="129"/>
                  </a:lnTo>
                  <a:lnTo>
                    <a:pt x="5" y="126"/>
                  </a:lnTo>
                  <a:lnTo>
                    <a:pt x="4" y="124"/>
                  </a:lnTo>
                  <a:lnTo>
                    <a:pt x="4" y="121"/>
                  </a:lnTo>
                  <a:lnTo>
                    <a:pt x="2" y="119"/>
                  </a:lnTo>
                  <a:lnTo>
                    <a:pt x="0" y="116"/>
                  </a:lnTo>
                  <a:lnTo>
                    <a:pt x="0" y="105"/>
                  </a:lnTo>
                  <a:lnTo>
                    <a:pt x="27" y="98"/>
                  </a:lnTo>
                  <a:lnTo>
                    <a:pt x="46" y="53"/>
                  </a:lnTo>
                  <a:lnTo>
                    <a:pt x="40" y="41"/>
                  </a:lnTo>
                  <a:lnTo>
                    <a:pt x="48"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4" name="Freeform 592"/>
            <p:cNvSpPr>
              <a:spLocks/>
            </p:cNvSpPr>
            <p:nvPr/>
          </p:nvSpPr>
          <p:spPr bwMode="auto">
            <a:xfrm>
              <a:off x="5489811" y="3254718"/>
              <a:ext cx="302637" cy="261571"/>
            </a:xfrm>
            <a:custGeom>
              <a:avLst/>
              <a:gdLst/>
              <a:ahLst/>
              <a:cxnLst>
                <a:cxn ang="0">
                  <a:pos x="8" y="56"/>
                </a:cxn>
                <a:cxn ang="0">
                  <a:pos x="11" y="53"/>
                </a:cxn>
                <a:cxn ang="0">
                  <a:pos x="11" y="49"/>
                </a:cxn>
                <a:cxn ang="0">
                  <a:pos x="13" y="46"/>
                </a:cxn>
                <a:cxn ang="0">
                  <a:pos x="13" y="39"/>
                </a:cxn>
                <a:cxn ang="0">
                  <a:pos x="13" y="35"/>
                </a:cxn>
                <a:cxn ang="0">
                  <a:pos x="16" y="33"/>
                </a:cxn>
                <a:cxn ang="0">
                  <a:pos x="17" y="32"/>
                </a:cxn>
                <a:cxn ang="0">
                  <a:pos x="20" y="32"/>
                </a:cxn>
                <a:cxn ang="0">
                  <a:pos x="32" y="33"/>
                </a:cxn>
                <a:cxn ang="0">
                  <a:pos x="39" y="35"/>
                </a:cxn>
                <a:cxn ang="0">
                  <a:pos x="46" y="39"/>
                </a:cxn>
                <a:cxn ang="0">
                  <a:pos x="51" y="44"/>
                </a:cxn>
                <a:cxn ang="0">
                  <a:pos x="57" y="37"/>
                </a:cxn>
                <a:cxn ang="0">
                  <a:pos x="63" y="26"/>
                </a:cxn>
                <a:cxn ang="0">
                  <a:pos x="70" y="18"/>
                </a:cxn>
                <a:cxn ang="0">
                  <a:pos x="71" y="14"/>
                </a:cxn>
                <a:cxn ang="0">
                  <a:pos x="131" y="13"/>
                </a:cxn>
                <a:cxn ang="0">
                  <a:pos x="135" y="18"/>
                </a:cxn>
                <a:cxn ang="0">
                  <a:pos x="136" y="23"/>
                </a:cxn>
                <a:cxn ang="0">
                  <a:pos x="138" y="30"/>
                </a:cxn>
                <a:cxn ang="0">
                  <a:pos x="138" y="37"/>
                </a:cxn>
                <a:cxn ang="0">
                  <a:pos x="138" y="40"/>
                </a:cxn>
                <a:cxn ang="0">
                  <a:pos x="138" y="44"/>
                </a:cxn>
                <a:cxn ang="0">
                  <a:pos x="139" y="49"/>
                </a:cxn>
                <a:cxn ang="0">
                  <a:pos x="139" y="53"/>
                </a:cxn>
                <a:cxn ang="0">
                  <a:pos x="138" y="53"/>
                </a:cxn>
                <a:cxn ang="0">
                  <a:pos x="138" y="53"/>
                </a:cxn>
                <a:cxn ang="0">
                  <a:pos x="138" y="53"/>
                </a:cxn>
                <a:cxn ang="0">
                  <a:pos x="138" y="54"/>
                </a:cxn>
                <a:cxn ang="0">
                  <a:pos x="130" y="67"/>
                </a:cxn>
                <a:cxn ang="0">
                  <a:pos x="120" y="74"/>
                </a:cxn>
                <a:cxn ang="0">
                  <a:pos x="111" y="79"/>
                </a:cxn>
                <a:cxn ang="0">
                  <a:pos x="100" y="82"/>
                </a:cxn>
                <a:cxn ang="0">
                  <a:pos x="87" y="89"/>
                </a:cxn>
                <a:cxn ang="0">
                  <a:pos x="74" y="96"/>
                </a:cxn>
                <a:cxn ang="0">
                  <a:pos x="62" y="101"/>
                </a:cxn>
                <a:cxn ang="0">
                  <a:pos x="46" y="107"/>
                </a:cxn>
                <a:cxn ang="0">
                  <a:pos x="38" y="110"/>
                </a:cxn>
                <a:cxn ang="0">
                  <a:pos x="30" y="117"/>
                </a:cxn>
                <a:cxn ang="0">
                  <a:pos x="24" y="122"/>
                </a:cxn>
                <a:cxn ang="0">
                  <a:pos x="19" y="128"/>
                </a:cxn>
                <a:cxn ang="0">
                  <a:pos x="13" y="112"/>
                </a:cxn>
                <a:cxn ang="0">
                  <a:pos x="8" y="95"/>
                </a:cxn>
                <a:cxn ang="0">
                  <a:pos x="5" y="75"/>
                </a:cxn>
                <a:cxn ang="0">
                  <a:pos x="0" y="58"/>
                </a:cxn>
              </a:cxnLst>
              <a:rect l="0" t="0" r="r" b="b"/>
              <a:pathLst>
                <a:path w="139" h="128">
                  <a:moveTo>
                    <a:pt x="0" y="58"/>
                  </a:moveTo>
                  <a:lnTo>
                    <a:pt x="8" y="56"/>
                  </a:lnTo>
                  <a:lnTo>
                    <a:pt x="9" y="54"/>
                  </a:lnTo>
                  <a:lnTo>
                    <a:pt x="11" y="53"/>
                  </a:lnTo>
                  <a:lnTo>
                    <a:pt x="11" y="51"/>
                  </a:lnTo>
                  <a:lnTo>
                    <a:pt x="11" y="49"/>
                  </a:lnTo>
                  <a:lnTo>
                    <a:pt x="13" y="47"/>
                  </a:lnTo>
                  <a:lnTo>
                    <a:pt x="13" y="46"/>
                  </a:lnTo>
                  <a:lnTo>
                    <a:pt x="13" y="42"/>
                  </a:lnTo>
                  <a:lnTo>
                    <a:pt x="13" y="39"/>
                  </a:lnTo>
                  <a:lnTo>
                    <a:pt x="13" y="37"/>
                  </a:lnTo>
                  <a:lnTo>
                    <a:pt x="13" y="35"/>
                  </a:lnTo>
                  <a:lnTo>
                    <a:pt x="14" y="35"/>
                  </a:lnTo>
                  <a:lnTo>
                    <a:pt x="16" y="33"/>
                  </a:lnTo>
                  <a:lnTo>
                    <a:pt x="17" y="32"/>
                  </a:lnTo>
                  <a:lnTo>
                    <a:pt x="17" y="32"/>
                  </a:lnTo>
                  <a:lnTo>
                    <a:pt x="19" y="32"/>
                  </a:lnTo>
                  <a:lnTo>
                    <a:pt x="20" y="32"/>
                  </a:lnTo>
                  <a:lnTo>
                    <a:pt x="27" y="32"/>
                  </a:lnTo>
                  <a:lnTo>
                    <a:pt x="32" y="33"/>
                  </a:lnTo>
                  <a:lnTo>
                    <a:pt x="35" y="33"/>
                  </a:lnTo>
                  <a:lnTo>
                    <a:pt x="39" y="35"/>
                  </a:lnTo>
                  <a:lnTo>
                    <a:pt x="43" y="37"/>
                  </a:lnTo>
                  <a:lnTo>
                    <a:pt x="46" y="39"/>
                  </a:lnTo>
                  <a:lnTo>
                    <a:pt x="49" y="42"/>
                  </a:lnTo>
                  <a:lnTo>
                    <a:pt x="51" y="44"/>
                  </a:lnTo>
                  <a:lnTo>
                    <a:pt x="54" y="42"/>
                  </a:lnTo>
                  <a:lnTo>
                    <a:pt x="57" y="37"/>
                  </a:lnTo>
                  <a:lnTo>
                    <a:pt x="60" y="32"/>
                  </a:lnTo>
                  <a:lnTo>
                    <a:pt x="63" y="26"/>
                  </a:lnTo>
                  <a:lnTo>
                    <a:pt x="66" y="23"/>
                  </a:lnTo>
                  <a:lnTo>
                    <a:pt x="70" y="18"/>
                  </a:lnTo>
                  <a:lnTo>
                    <a:pt x="71" y="16"/>
                  </a:lnTo>
                  <a:lnTo>
                    <a:pt x="71" y="14"/>
                  </a:lnTo>
                  <a:lnTo>
                    <a:pt x="131" y="0"/>
                  </a:lnTo>
                  <a:lnTo>
                    <a:pt x="131" y="13"/>
                  </a:lnTo>
                  <a:lnTo>
                    <a:pt x="133" y="16"/>
                  </a:lnTo>
                  <a:lnTo>
                    <a:pt x="135" y="18"/>
                  </a:lnTo>
                  <a:lnTo>
                    <a:pt x="135" y="21"/>
                  </a:lnTo>
                  <a:lnTo>
                    <a:pt x="136" y="23"/>
                  </a:lnTo>
                  <a:lnTo>
                    <a:pt x="136" y="26"/>
                  </a:lnTo>
                  <a:lnTo>
                    <a:pt x="138" y="30"/>
                  </a:lnTo>
                  <a:lnTo>
                    <a:pt x="138" y="33"/>
                  </a:lnTo>
                  <a:lnTo>
                    <a:pt x="138" y="37"/>
                  </a:lnTo>
                  <a:lnTo>
                    <a:pt x="138" y="39"/>
                  </a:lnTo>
                  <a:lnTo>
                    <a:pt x="138" y="40"/>
                  </a:lnTo>
                  <a:lnTo>
                    <a:pt x="138" y="42"/>
                  </a:lnTo>
                  <a:lnTo>
                    <a:pt x="138" y="44"/>
                  </a:lnTo>
                  <a:lnTo>
                    <a:pt x="139" y="47"/>
                  </a:lnTo>
                  <a:lnTo>
                    <a:pt x="139" y="49"/>
                  </a:lnTo>
                  <a:lnTo>
                    <a:pt x="139" y="51"/>
                  </a:lnTo>
                  <a:lnTo>
                    <a:pt x="139" y="53"/>
                  </a:lnTo>
                  <a:lnTo>
                    <a:pt x="139" y="53"/>
                  </a:lnTo>
                  <a:lnTo>
                    <a:pt x="138" y="53"/>
                  </a:lnTo>
                  <a:lnTo>
                    <a:pt x="138" y="53"/>
                  </a:lnTo>
                  <a:lnTo>
                    <a:pt x="138" y="53"/>
                  </a:lnTo>
                  <a:lnTo>
                    <a:pt x="138" y="53"/>
                  </a:lnTo>
                  <a:lnTo>
                    <a:pt x="138" y="53"/>
                  </a:lnTo>
                  <a:lnTo>
                    <a:pt x="138" y="53"/>
                  </a:lnTo>
                  <a:lnTo>
                    <a:pt x="138" y="54"/>
                  </a:lnTo>
                  <a:lnTo>
                    <a:pt x="135" y="61"/>
                  </a:lnTo>
                  <a:lnTo>
                    <a:pt x="130" y="67"/>
                  </a:lnTo>
                  <a:lnTo>
                    <a:pt x="125" y="70"/>
                  </a:lnTo>
                  <a:lnTo>
                    <a:pt x="120" y="74"/>
                  </a:lnTo>
                  <a:lnTo>
                    <a:pt x="116" y="75"/>
                  </a:lnTo>
                  <a:lnTo>
                    <a:pt x="111" y="79"/>
                  </a:lnTo>
                  <a:lnTo>
                    <a:pt x="105" y="81"/>
                  </a:lnTo>
                  <a:lnTo>
                    <a:pt x="100" y="82"/>
                  </a:lnTo>
                  <a:lnTo>
                    <a:pt x="93" y="86"/>
                  </a:lnTo>
                  <a:lnTo>
                    <a:pt x="87" y="89"/>
                  </a:lnTo>
                  <a:lnTo>
                    <a:pt x="81" y="93"/>
                  </a:lnTo>
                  <a:lnTo>
                    <a:pt x="74" y="96"/>
                  </a:lnTo>
                  <a:lnTo>
                    <a:pt x="68" y="98"/>
                  </a:lnTo>
                  <a:lnTo>
                    <a:pt x="62" y="101"/>
                  </a:lnTo>
                  <a:lnTo>
                    <a:pt x="54" y="103"/>
                  </a:lnTo>
                  <a:lnTo>
                    <a:pt x="46" y="107"/>
                  </a:lnTo>
                  <a:lnTo>
                    <a:pt x="41" y="108"/>
                  </a:lnTo>
                  <a:lnTo>
                    <a:pt x="38" y="110"/>
                  </a:lnTo>
                  <a:lnTo>
                    <a:pt x="33" y="114"/>
                  </a:lnTo>
                  <a:lnTo>
                    <a:pt x="30" y="117"/>
                  </a:lnTo>
                  <a:lnTo>
                    <a:pt x="27" y="121"/>
                  </a:lnTo>
                  <a:lnTo>
                    <a:pt x="24" y="122"/>
                  </a:lnTo>
                  <a:lnTo>
                    <a:pt x="22" y="126"/>
                  </a:lnTo>
                  <a:lnTo>
                    <a:pt x="19" y="128"/>
                  </a:lnTo>
                  <a:lnTo>
                    <a:pt x="16" y="121"/>
                  </a:lnTo>
                  <a:lnTo>
                    <a:pt x="13" y="112"/>
                  </a:lnTo>
                  <a:lnTo>
                    <a:pt x="9" y="103"/>
                  </a:lnTo>
                  <a:lnTo>
                    <a:pt x="8" y="95"/>
                  </a:lnTo>
                  <a:lnTo>
                    <a:pt x="6" y="84"/>
                  </a:lnTo>
                  <a:lnTo>
                    <a:pt x="5" y="75"/>
                  </a:lnTo>
                  <a:lnTo>
                    <a:pt x="3" y="67"/>
                  </a:lnTo>
                  <a:lnTo>
                    <a:pt x="0" y="5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5" name="Freeform 593"/>
            <p:cNvSpPr>
              <a:spLocks/>
            </p:cNvSpPr>
            <p:nvPr/>
          </p:nvSpPr>
          <p:spPr bwMode="auto">
            <a:xfrm>
              <a:off x="5348581" y="2613781"/>
              <a:ext cx="275124" cy="297949"/>
            </a:xfrm>
            <a:custGeom>
              <a:avLst/>
              <a:gdLst/>
              <a:ahLst/>
              <a:cxnLst>
                <a:cxn ang="0">
                  <a:pos x="116" y="106"/>
                </a:cxn>
                <a:cxn ang="0">
                  <a:pos x="117" y="98"/>
                </a:cxn>
                <a:cxn ang="0">
                  <a:pos x="117" y="92"/>
                </a:cxn>
                <a:cxn ang="0">
                  <a:pos x="117" y="89"/>
                </a:cxn>
                <a:cxn ang="0">
                  <a:pos x="116" y="86"/>
                </a:cxn>
                <a:cxn ang="0">
                  <a:pos x="104" y="82"/>
                </a:cxn>
                <a:cxn ang="0">
                  <a:pos x="93" y="72"/>
                </a:cxn>
                <a:cxn ang="0">
                  <a:pos x="85" y="61"/>
                </a:cxn>
                <a:cxn ang="0">
                  <a:pos x="82" y="51"/>
                </a:cxn>
                <a:cxn ang="0">
                  <a:pos x="84" y="45"/>
                </a:cxn>
                <a:cxn ang="0">
                  <a:pos x="85" y="42"/>
                </a:cxn>
                <a:cxn ang="0">
                  <a:pos x="87" y="40"/>
                </a:cxn>
                <a:cxn ang="0">
                  <a:pos x="89" y="37"/>
                </a:cxn>
                <a:cxn ang="0">
                  <a:pos x="84" y="31"/>
                </a:cxn>
                <a:cxn ang="0">
                  <a:pos x="78" y="23"/>
                </a:cxn>
                <a:cxn ang="0">
                  <a:pos x="71" y="12"/>
                </a:cxn>
                <a:cxn ang="0">
                  <a:pos x="70" y="5"/>
                </a:cxn>
                <a:cxn ang="0">
                  <a:pos x="65" y="5"/>
                </a:cxn>
                <a:cxn ang="0">
                  <a:pos x="58" y="4"/>
                </a:cxn>
                <a:cxn ang="0">
                  <a:pos x="54" y="2"/>
                </a:cxn>
                <a:cxn ang="0">
                  <a:pos x="49" y="0"/>
                </a:cxn>
                <a:cxn ang="0">
                  <a:pos x="44" y="0"/>
                </a:cxn>
                <a:cxn ang="0">
                  <a:pos x="43" y="0"/>
                </a:cxn>
                <a:cxn ang="0">
                  <a:pos x="41" y="0"/>
                </a:cxn>
                <a:cxn ang="0">
                  <a:pos x="39" y="0"/>
                </a:cxn>
                <a:cxn ang="0">
                  <a:pos x="38" y="0"/>
                </a:cxn>
                <a:cxn ang="0">
                  <a:pos x="33" y="5"/>
                </a:cxn>
                <a:cxn ang="0">
                  <a:pos x="27" y="10"/>
                </a:cxn>
                <a:cxn ang="0">
                  <a:pos x="22" y="16"/>
                </a:cxn>
                <a:cxn ang="0">
                  <a:pos x="22" y="23"/>
                </a:cxn>
                <a:cxn ang="0">
                  <a:pos x="22" y="30"/>
                </a:cxn>
                <a:cxn ang="0">
                  <a:pos x="24" y="38"/>
                </a:cxn>
                <a:cxn ang="0">
                  <a:pos x="22" y="45"/>
                </a:cxn>
                <a:cxn ang="0">
                  <a:pos x="20" y="51"/>
                </a:cxn>
                <a:cxn ang="0">
                  <a:pos x="16" y="56"/>
                </a:cxn>
                <a:cxn ang="0">
                  <a:pos x="9" y="61"/>
                </a:cxn>
                <a:cxn ang="0">
                  <a:pos x="3" y="65"/>
                </a:cxn>
                <a:cxn ang="0">
                  <a:pos x="0" y="73"/>
                </a:cxn>
                <a:cxn ang="0">
                  <a:pos x="0" y="80"/>
                </a:cxn>
                <a:cxn ang="0">
                  <a:pos x="3" y="87"/>
                </a:cxn>
                <a:cxn ang="0">
                  <a:pos x="20" y="98"/>
                </a:cxn>
                <a:cxn ang="0">
                  <a:pos x="49" y="108"/>
                </a:cxn>
                <a:cxn ang="0">
                  <a:pos x="60" y="117"/>
                </a:cxn>
                <a:cxn ang="0">
                  <a:pos x="65" y="127"/>
                </a:cxn>
                <a:cxn ang="0">
                  <a:pos x="66" y="134"/>
                </a:cxn>
                <a:cxn ang="0">
                  <a:pos x="68" y="138"/>
                </a:cxn>
                <a:cxn ang="0">
                  <a:pos x="70" y="140"/>
                </a:cxn>
                <a:cxn ang="0">
                  <a:pos x="73" y="141"/>
                </a:cxn>
                <a:cxn ang="0">
                  <a:pos x="76" y="143"/>
                </a:cxn>
                <a:cxn ang="0">
                  <a:pos x="81" y="143"/>
                </a:cxn>
                <a:cxn ang="0">
                  <a:pos x="84" y="143"/>
                </a:cxn>
                <a:cxn ang="0">
                  <a:pos x="89" y="143"/>
                </a:cxn>
                <a:cxn ang="0">
                  <a:pos x="90" y="145"/>
                </a:cxn>
                <a:cxn ang="0">
                  <a:pos x="92" y="145"/>
                </a:cxn>
                <a:cxn ang="0">
                  <a:pos x="97" y="145"/>
                </a:cxn>
                <a:cxn ang="0">
                  <a:pos x="103" y="145"/>
                </a:cxn>
                <a:cxn ang="0">
                  <a:pos x="109" y="145"/>
                </a:cxn>
                <a:cxn ang="0">
                  <a:pos x="112" y="127"/>
                </a:cxn>
                <a:cxn ang="0">
                  <a:pos x="114" y="127"/>
                </a:cxn>
                <a:cxn ang="0">
                  <a:pos x="116" y="127"/>
                </a:cxn>
                <a:cxn ang="0">
                  <a:pos x="119" y="126"/>
                </a:cxn>
                <a:cxn ang="0">
                  <a:pos x="120" y="124"/>
                </a:cxn>
              </a:cxnLst>
              <a:rect l="0" t="0" r="r" b="b"/>
              <a:pathLst>
                <a:path w="127" h="145">
                  <a:moveTo>
                    <a:pt x="127" y="120"/>
                  </a:moveTo>
                  <a:lnTo>
                    <a:pt x="116" y="106"/>
                  </a:lnTo>
                  <a:lnTo>
                    <a:pt x="117" y="101"/>
                  </a:lnTo>
                  <a:lnTo>
                    <a:pt x="117" y="98"/>
                  </a:lnTo>
                  <a:lnTo>
                    <a:pt x="117" y="96"/>
                  </a:lnTo>
                  <a:lnTo>
                    <a:pt x="117" y="92"/>
                  </a:lnTo>
                  <a:lnTo>
                    <a:pt x="117" y="91"/>
                  </a:lnTo>
                  <a:lnTo>
                    <a:pt x="117" y="89"/>
                  </a:lnTo>
                  <a:lnTo>
                    <a:pt x="117" y="87"/>
                  </a:lnTo>
                  <a:lnTo>
                    <a:pt x="116" y="86"/>
                  </a:lnTo>
                  <a:lnTo>
                    <a:pt x="111" y="84"/>
                  </a:lnTo>
                  <a:lnTo>
                    <a:pt x="104" y="82"/>
                  </a:lnTo>
                  <a:lnTo>
                    <a:pt x="98" y="77"/>
                  </a:lnTo>
                  <a:lnTo>
                    <a:pt x="93" y="72"/>
                  </a:lnTo>
                  <a:lnTo>
                    <a:pt x="89" y="66"/>
                  </a:lnTo>
                  <a:lnTo>
                    <a:pt x="85" y="61"/>
                  </a:lnTo>
                  <a:lnTo>
                    <a:pt x="84" y="56"/>
                  </a:lnTo>
                  <a:lnTo>
                    <a:pt x="82" y="51"/>
                  </a:lnTo>
                  <a:lnTo>
                    <a:pt x="82" y="47"/>
                  </a:lnTo>
                  <a:lnTo>
                    <a:pt x="84" y="45"/>
                  </a:lnTo>
                  <a:lnTo>
                    <a:pt x="84" y="44"/>
                  </a:lnTo>
                  <a:lnTo>
                    <a:pt x="85" y="42"/>
                  </a:lnTo>
                  <a:lnTo>
                    <a:pt x="87" y="40"/>
                  </a:lnTo>
                  <a:lnTo>
                    <a:pt x="87" y="40"/>
                  </a:lnTo>
                  <a:lnTo>
                    <a:pt x="89" y="38"/>
                  </a:lnTo>
                  <a:lnTo>
                    <a:pt x="89" y="37"/>
                  </a:lnTo>
                  <a:lnTo>
                    <a:pt x="87" y="35"/>
                  </a:lnTo>
                  <a:lnTo>
                    <a:pt x="84" y="31"/>
                  </a:lnTo>
                  <a:lnTo>
                    <a:pt x="81" y="28"/>
                  </a:lnTo>
                  <a:lnTo>
                    <a:pt x="78" y="23"/>
                  </a:lnTo>
                  <a:lnTo>
                    <a:pt x="74" y="17"/>
                  </a:lnTo>
                  <a:lnTo>
                    <a:pt x="71" y="12"/>
                  </a:lnTo>
                  <a:lnTo>
                    <a:pt x="70" y="9"/>
                  </a:lnTo>
                  <a:lnTo>
                    <a:pt x="70" y="5"/>
                  </a:lnTo>
                  <a:lnTo>
                    <a:pt x="66" y="5"/>
                  </a:lnTo>
                  <a:lnTo>
                    <a:pt x="65" y="5"/>
                  </a:lnTo>
                  <a:lnTo>
                    <a:pt x="62" y="4"/>
                  </a:lnTo>
                  <a:lnTo>
                    <a:pt x="58" y="4"/>
                  </a:lnTo>
                  <a:lnTo>
                    <a:pt x="57" y="2"/>
                  </a:lnTo>
                  <a:lnTo>
                    <a:pt x="54" y="2"/>
                  </a:lnTo>
                  <a:lnTo>
                    <a:pt x="51" y="0"/>
                  </a:lnTo>
                  <a:lnTo>
                    <a:pt x="49" y="0"/>
                  </a:lnTo>
                  <a:lnTo>
                    <a:pt x="46" y="0"/>
                  </a:lnTo>
                  <a:lnTo>
                    <a:pt x="44" y="0"/>
                  </a:lnTo>
                  <a:lnTo>
                    <a:pt x="43" y="0"/>
                  </a:lnTo>
                  <a:lnTo>
                    <a:pt x="43" y="0"/>
                  </a:lnTo>
                  <a:lnTo>
                    <a:pt x="43" y="0"/>
                  </a:lnTo>
                  <a:lnTo>
                    <a:pt x="41" y="0"/>
                  </a:lnTo>
                  <a:lnTo>
                    <a:pt x="41" y="0"/>
                  </a:lnTo>
                  <a:lnTo>
                    <a:pt x="39" y="0"/>
                  </a:lnTo>
                  <a:lnTo>
                    <a:pt x="38" y="0"/>
                  </a:lnTo>
                  <a:lnTo>
                    <a:pt x="38" y="0"/>
                  </a:lnTo>
                  <a:lnTo>
                    <a:pt x="36" y="2"/>
                  </a:lnTo>
                  <a:lnTo>
                    <a:pt x="33" y="5"/>
                  </a:lnTo>
                  <a:lnTo>
                    <a:pt x="30" y="7"/>
                  </a:lnTo>
                  <a:lnTo>
                    <a:pt x="27" y="10"/>
                  </a:lnTo>
                  <a:lnTo>
                    <a:pt x="24" y="14"/>
                  </a:lnTo>
                  <a:lnTo>
                    <a:pt x="22" y="16"/>
                  </a:lnTo>
                  <a:lnTo>
                    <a:pt x="22" y="17"/>
                  </a:lnTo>
                  <a:lnTo>
                    <a:pt x="22" y="23"/>
                  </a:lnTo>
                  <a:lnTo>
                    <a:pt x="22" y="26"/>
                  </a:lnTo>
                  <a:lnTo>
                    <a:pt x="22" y="30"/>
                  </a:lnTo>
                  <a:lnTo>
                    <a:pt x="24" y="35"/>
                  </a:lnTo>
                  <a:lnTo>
                    <a:pt x="24" y="38"/>
                  </a:lnTo>
                  <a:lnTo>
                    <a:pt x="24" y="42"/>
                  </a:lnTo>
                  <a:lnTo>
                    <a:pt x="22" y="45"/>
                  </a:lnTo>
                  <a:lnTo>
                    <a:pt x="22" y="47"/>
                  </a:lnTo>
                  <a:lnTo>
                    <a:pt x="20" y="51"/>
                  </a:lnTo>
                  <a:lnTo>
                    <a:pt x="19" y="52"/>
                  </a:lnTo>
                  <a:lnTo>
                    <a:pt x="16" y="56"/>
                  </a:lnTo>
                  <a:lnTo>
                    <a:pt x="12" y="58"/>
                  </a:lnTo>
                  <a:lnTo>
                    <a:pt x="9" y="61"/>
                  </a:lnTo>
                  <a:lnTo>
                    <a:pt x="6" y="63"/>
                  </a:lnTo>
                  <a:lnTo>
                    <a:pt x="3" y="65"/>
                  </a:lnTo>
                  <a:lnTo>
                    <a:pt x="0" y="66"/>
                  </a:lnTo>
                  <a:lnTo>
                    <a:pt x="0" y="73"/>
                  </a:lnTo>
                  <a:lnTo>
                    <a:pt x="0" y="77"/>
                  </a:lnTo>
                  <a:lnTo>
                    <a:pt x="0" y="80"/>
                  </a:lnTo>
                  <a:lnTo>
                    <a:pt x="0" y="84"/>
                  </a:lnTo>
                  <a:lnTo>
                    <a:pt x="3" y="87"/>
                  </a:lnTo>
                  <a:lnTo>
                    <a:pt x="9" y="91"/>
                  </a:lnTo>
                  <a:lnTo>
                    <a:pt x="20" y="98"/>
                  </a:lnTo>
                  <a:lnTo>
                    <a:pt x="38" y="106"/>
                  </a:lnTo>
                  <a:lnTo>
                    <a:pt x="49" y="108"/>
                  </a:lnTo>
                  <a:lnTo>
                    <a:pt x="55" y="112"/>
                  </a:lnTo>
                  <a:lnTo>
                    <a:pt x="60" y="117"/>
                  </a:lnTo>
                  <a:lnTo>
                    <a:pt x="63" y="122"/>
                  </a:lnTo>
                  <a:lnTo>
                    <a:pt x="65" y="127"/>
                  </a:lnTo>
                  <a:lnTo>
                    <a:pt x="66" y="131"/>
                  </a:lnTo>
                  <a:lnTo>
                    <a:pt x="66" y="134"/>
                  </a:lnTo>
                  <a:lnTo>
                    <a:pt x="66" y="136"/>
                  </a:lnTo>
                  <a:lnTo>
                    <a:pt x="68" y="138"/>
                  </a:lnTo>
                  <a:lnTo>
                    <a:pt x="70" y="138"/>
                  </a:lnTo>
                  <a:lnTo>
                    <a:pt x="70" y="140"/>
                  </a:lnTo>
                  <a:lnTo>
                    <a:pt x="71" y="141"/>
                  </a:lnTo>
                  <a:lnTo>
                    <a:pt x="73" y="141"/>
                  </a:lnTo>
                  <a:lnTo>
                    <a:pt x="74" y="143"/>
                  </a:lnTo>
                  <a:lnTo>
                    <a:pt x="76" y="143"/>
                  </a:lnTo>
                  <a:lnTo>
                    <a:pt x="79" y="145"/>
                  </a:lnTo>
                  <a:lnTo>
                    <a:pt x="81" y="143"/>
                  </a:lnTo>
                  <a:lnTo>
                    <a:pt x="82" y="143"/>
                  </a:lnTo>
                  <a:lnTo>
                    <a:pt x="84" y="143"/>
                  </a:lnTo>
                  <a:lnTo>
                    <a:pt x="85" y="143"/>
                  </a:lnTo>
                  <a:lnTo>
                    <a:pt x="89" y="143"/>
                  </a:lnTo>
                  <a:lnTo>
                    <a:pt x="90" y="145"/>
                  </a:lnTo>
                  <a:lnTo>
                    <a:pt x="90" y="145"/>
                  </a:lnTo>
                  <a:lnTo>
                    <a:pt x="90" y="145"/>
                  </a:lnTo>
                  <a:lnTo>
                    <a:pt x="92" y="145"/>
                  </a:lnTo>
                  <a:lnTo>
                    <a:pt x="93" y="145"/>
                  </a:lnTo>
                  <a:lnTo>
                    <a:pt x="97" y="145"/>
                  </a:lnTo>
                  <a:lnTo>
                    <a:pt x="100" y="145"/>
                  </a:lnTo>
                  <a:lnTo>
                    <a:pt x="103" y="145"/>
                  </a:lnTo>
                  <a:lnTo>
                    <a:pt x="106" y="145"/>
                  </a:lnTo>
                  <a:lnTo>
                    <a:pt x="109" y="145"/>
                  </a:lnTo>
                  <a:lnTo>
                    <a:pt x="111" y="145"/>
                  </a:lnTo>
                  <a:lnTo>
                    <a:pt x="112" y="127"/>
                  </a:lnTo>
                  <a:lnTo>
                    <a:pt x="114" y="127"/>
                  </a:lnTo>
                  <a:lnTo>
                    <a:pt x="114" y="127"/>
                  </a:lnTo>
                  <a:lnTo>
                    <a:pt x="116" y="127"/>
                  </a:lnTo>
                  <a:lnTo>
                    <a:pt x="116" y="127"/>
                  </a:lnTo>
                  <a:lnTo>
                    <a:pt x="117" y="126"/>
                  </a:lnTo>
                  <a:lnTo>
                    <a:pt x="119" y="126"/>
                  </a:lnTo>
                  <a:lnTo>
                    <a:pt x="119" y="126"/>
                  </a:lnTo>
                  <a:lnTo>
                    <a:pt x="120" y="124"/>
                  </a:lnTo>
                  <a:lnTo>
                    <a:pt x="127" y="12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6" name="Freeform 594"/>
            <p:cNvSpPr>
              <a:spLocks/>
            </p:cNvSpPr>
            <p:nvPr/>
          </p:nvSpPr>
          <p:spPr bwMode="auto">
            <a:xfrm>
              <a:off x="4783659" y="2234416"/>
              <a:ext cx="225602" cy="157636"/>
            </a:xfrm>
            <a:custGeom>
              <a:avLst/>
              <a:gdLst/>
              <a:ahLst/>
              <a:cxnLst>
                <a:cxn ang="0">
                  <a:pos x="101" y="47"/>
                </a:cxn>
                <a:cxn ang="0">
                  <a:pos x="100" y="49"/>
                </a:cxn>
                <a:cxn ang="0">
                  <a:pos x="96" y="52"/>
                </a:cxn>
                <a:cxn ang="0">
                  <a:pos x="93" y="54"/>
                </a:cxn>
                <a:cxn ang="0">
                  <a:pos x="92" y="58"/>
                </a:cxn>
                <a:cxn ang="0">
                  <a:pos x="92" y="63"/>
                </a:cxn>
                <a:cxn ang="0">
                  <a:pos x="93" y="66"/>
                </a:cxn>
                <a:cxn ang="0">
                  <a:pos x="93" y="70"/>
                </a:cxn>
                <a:cxn ang="0">
                  <a:pos x="92" y="72"/>
                </a:cxn>
                <a:cxn ang="0">
                  <a:pos x="87" y="70"/>
                </a:cxn>
                <a:cxn ang="0">
                  <a:pos x="82" y="68"/>
                </a:cxn>
                <a:cxn ang="0">
                  <a:pos x="77" y="66"/>
                </a:cxn>
                <a:cxn ang="0">
                  <a:pos x="71" y="66"/>
                </a:cxn>
                <a:cxn ang="0">
                  <a:pos x="63" y="68"/>
                </a:cxn>
                <a:cxn ang="0">
                  <a:pos x="55" y="72"/>
                </a:cxn>
                <a:cxn ang="0">
                  <a:pos x="46" y="75"/>
                </a:cxn>
                <a:cxn ang="0">
                  <a:pos x="23" y="70"/>
                </a:cxn>
                <a:cxn ang="0">
                  <a:pos x="16" y="61"/>
                </a:cxn>
                <a:cxn ang="0">
                  <a:pos x="8" y="54"/>
                </a:cxn>
                <a:cxn ang="0">
                  <a:pos x="1" y="47"/>
                </a:cxn>
                <a:cxn ang="0">
                  <a:pos x="0" y="35"/>
                </a:cxn>
                <a:cxn ang="0">
                  <a:pos x="6" y="26"/>
                </a:cxn>
                <a:cxn ang="0">
                  <a:pos x="11" y="18"/>
                </a:cxn>
                <a:cxn ang="0">
                  <a:pos x="16" y="9"/>
                </a:cxn>
                <a:cxn ang="0">
                  <a:pos x="19" y="0"/>
                </a:cxn>
                <a:cxn ang="0">
                  <a:pos x="28" y="2"/>
                </a:cxn>
                <a:cxn ang="0">
                  <a:pos x="36" y="4"/>
                </a:cxn>
                <a:cxn ang="0">
                  <a:pos x="43" y="7"/>
                </a:cxn>
                <a:cxn ang="0">
                  <a:pos x="49" y="7"/>
                </a:cxn>
                <a:cxn ang="0">
                  <a:pos x="52" y="7"/>
                </a:cxn>
                <a:cxn ang="0">
                  <a:pos x="55" y="4"/>
                </a:cxn>
                <a:cxn ang="0">
                  <a:pos x="58" y="2"/>
                </a:cxn>
                <a:cxn ang="0">
                  <a:pos x="62" y="0"/>
                </a:cxn>
                <a:cxn ang="0">
                  <a:pos x="69" y="2"/>
                </a:cxn>
                <a:cxn ang="0">
                  <a:pos x="74" y="7"/>
                </a:cxn>
                <a:cxn ang="0">
                  <a:pos x="81" y="23"/>
                </a:cxn>
                <a:cxn ang="0">
                  <a:pos x="87" y="38"/>
                </a:cxn>
                <a:cxn ang="0">
                  <a:pos x="93" y="44"/>
                </a:cxn>
                <a:cxn ang="0">
                  <a:pos x="103" y="45"/>
                </a:cxn>
              </a:cxnLst>
              <a:rect l="0" t="0" r="r" b="b"/>
              <a:pathLst>
                <a:path w="103" h="77">
                  <a:moveTo>
                    <a:pt x="103" y="45"/>
                  </a:moveTo>
                  <a:lnTo>
                    <a:pt x="101" y="47"/>
                  </a:lnTo>
                  <a:lnTo>
                    <a:pt x="101" y="47"/>
                  </a:lnTo>
                  <a:lnTo>
                    <a:pt x="100" y="49"/>
                  </a:lnTo>
                  <a:lnTo>
                    <a:pt x="98" y="51"/>
                  </a:lnTo>
                  <a:lnTo>
                    <a:pt x="96" y="52"/>
                  </a:lnTo>
                  <a:lnTo>
                    <a:pt x="95" y="52"/>
                  </a:lnTo>
                  <a:lnTo>
                    <a:pt x="93" y="54"/>
                  </a:lnTo>
                  <a:lnTo>
                    <a:pt x="92" y="54"/>
                  </a:lnTo>
                  <a:lnTo>
                    <a:pt x="92" y="58"/>
                  </a:lnTo>
                  <a:lnTo>
                    <a:pt x="92" y="59"/>
                  </a:lnTo>
                  <a:lnTo>
                    <a:pt x="92" y="63"/>
                  </a:lnTo>
                  <a:lnTo>
                    <a:pt x="92" y="65"/>
                  </a:lnTo>
                  <a:lnTo>
                    <a:pt x="93" y="66"/>
                  </a:lnTo>
                  <a:lnTo>
                    <a:pt x="93" y="68"/>
                  </a:lnTo>
                  <a:lnTo>
                    <a:pt x="93" y="70"/>
                  </a:lnTo>
                  <a:lnTo>
                    <a:pt x="93" y="72"/>
                  </a:lnTo>
                  <a:lnTo>
                    <a:pt x="92" y="72"/>
                  </a:lnTo>
                  <a:lnTo>
                    <a:pt x="90" y="70"/>
                  </a:lnTo>
                  <a:lnTo>
                    <a:pt x="87" y="70"/>
                  </a:lnTo>
                  <a:lnTo>
                    <a:pt x="85" y="68"/>
                  </a:lnTo>
                  <a:lnTo>
                    <a:pt x="82" y="68"/>
                  </a:lnTo>
                  <a:lnTo>
                    <a:pt x="81" y="66"/>
                  </a:lnTo>
                  <a:lnTo>
                    <a:pt x="77" y="66"/>
                  </a:lnTo>
                  <a:lnTo>
                    <a:pt x="76" y="65"/>
                  </a:lnTo>
                  <a:lnTo>
                    <a:pt x="71" y="66"/>
                  </a:lnTo>
                  <a:lnTo>
                    <a:pt x="66" y="66"/>
                  </a:lnTo>
                  <a:lnTo>
                    <a:pt x="63" y="68"/>
                  </a:lnTo>
                  <a:lnTo>
                    <a:pt x="58" y="70"/>
                  </a:lnTo>
                  <a:lnTo>
                    <a:pt x="55" y="72"/>
                  </a:lnTo>
                  <a:lnTo>
                    <a:pt x="50" y="73"/>
                  </a:lnTo>
                  <a:lnTo>
                    <a:pt x="46" y="75"/>
                  </a:lnTo>
                  <a:lnTo>
                    <a:pt x="41" y="77"/>
                  </a:lnTo>
                  <a:lnTo>
                    <a:pt x="23" y="70"/>
                  </a:lnTo>
                  <a:lnTo>
                    <a:pt x="19" y="65"/>
                  </a:lnTo>
                  <a:lnTo>
                    <a:pt x="16" y="61"/>
                  </a:lnTo>
                  <a:lnTo>
                    <a:pt x="11" y="58"/>
                  </a:lnTo>
                  <a:lnTo>
                    <a:pt x="8" y="54"/>
                  </a:lnTo>
                  <a:lnTo>
                    <a:pt x="3" y="51"/>
                  </a:lnTo>
                  <a:lnTo>
                    <a:pt x="1" y="47"/>
                  </a:lnTo>
                  <a:lnTo>
                    <a:pt x="0" y="42"/>
                  </a:lnTo>
                  <a:lnTo>
                    <a:pt x="0" y="35"/>
                  </a:lnTo>
                  <a:lnTo>
                    <a:pt x="3" y="32"/>
                  </a:lnTo>
                  <a:lnTo>
                    <a:pt x="6" y="26"/>
                  </a:lnTo>
                  <a:lnTo>
                    <a:pt x="8" y="23"/>
                  </a:lnTo>
                  <a:lnTo>
                    <a:pt x="11" y="18"/>
                  </a:lnTo>
                  <a:lnTo>
                    <a:pt x="14" y="14"/>
                  </a:lnTo>
                  <a:lnTo>
                    <a:pt x="16" y="9"/>
                  </a:lnTo>
                  <a:lnTo>
                    <a:pt x="17" y="5"/>
                  </a:lnTo>
                  <a:lnTo>
                    <a:pt x="19" y="0"/>
                  </a:lnTo>
                  <a:lnTo>
                    <a:pt x="23" y="0"/>
                  </a:lnTo>
                  <a:lnTo>
                    <a:pt x="28" y="2"/>
                  </a:lnTo>
                  <a:lnTo>
                    <a:pt x="33" y="4"/>
                  </a:lnTo>
                  <a:lnTo>
                    <a:pt x="36" y="4"/>
                  </a:lnTo>
                  <a:lnTo>
                    <a:pt x="39" y="5"/>
                  </a:lnTo>
                  <a:lnTo>
                    <a:pt x="43" y="7"/>
                  </a:lnTo>
                  <a:lnTo>
                    <a:pt x="46" y="7"/>
                  </a:lnTo>
                  <a:lnTo>
                    <a:pt x="49" y="7"/>
                  </a:lnTo>
                  <a:lnTo>
                    <a:pt x="50" y="7"/>
                  </a:lnTo>
                  <a:lnTo>
                    <a:pt x="52" y="7"/>
                  </a:lnTo>
                  <a:lnTo>
                    <a:pt x="54" y="5"/>
                  </a:lnTo>
                  <a:lnTo>
                    <a:pt x="55" y="4"/>
                  </a:lnTo>
                  <a:lnTo>
                    <a:pt x="57" y="4"/>
                  </a:lnTo>
                  <a:lnTo>
                    <a:pt x="58" y="2"/>
                  </a:lnTo>
                  <a:lnTo>
                    <a:pt x="60" y="0"/>
                  </a:lnTo>
                  <a:lnTo>
                    <a:pt x="62" y="0"/>
                  </a:lnTo>
                  <a:lnTo>
                    <a:pt x="66" y="0"/>
                  </a:lnTo>
                  <a:lnTo>
                    <a:pt x="69" y="2"/>
                  </a:lnTo>
                  <a:lnTo>
                    <a:pt x="71" y="5"/>
                  </a:lnTo>
                  <a:lnTo>
                    <a:pt x="74" y="7"/>
                  </a:lnTo>
                  <a:lnTo>
                    <a:pt x="77" y="16"/>
                  </a:lnTo>
                  <a:lnTo>
                    <a:pt x="81" y="23"/>
                  </a:lnTo>
                  <a:lnTo>
                    <a:pt x="84" y="32"/>
                  </a:lnTo>
                  <a:lnTo>
                    <a:pt x="87" y="38"/>
                  </a:lnTo>
                  <a:lnTo>
                    <a:pt x="90" y="42"/>
                  </a:lnTo>
                  <a:lnTo>
                    <a:pt x="93" y="44"/>
                  </a:lnTo>
                  <a:lnTo>
                    <a:pt x="98" y="45"/>
                  </a:lnTo>
                  <a:lnTo>
                    <a:pt x="103" y="4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7" name="Freeform 595"/>
            <p:cNvSpPr>
              <a:spLocks/>
            </p:cNvSpPr>
            <p:nvPr/>
          </p:nvSpPr>
          <p:spPr bwMode="auto">
            <a:xfrm>
              <a:off x="4811171" y="1955522"/>
              <a:ext cx="258617" cy="168029"/>
            </a:xfrm>
            <a:custGeom>
              <a:avLst/>
              <a:gdLst/>
              <a:ahLst/>
              <a:cxnLst>
                <a:cxn ang="0">
                  <a:pos x="64" y="4"/>
                </a:cxn>
                <a:cxn ang="0">
                  <a:pos x="75" y="12"/>
                </a:cxn>
                <a:cxn ang="0">
                  <a:pos x="92" y="12"/>
                </a:cxn>
                <a:cxn ang="0">
                  <a:pos x="103" y="37"/>
                </a:cxn>
                <a:cxn ang="0">
                  <a:pos x="119" y="47"/>
                </a:cxn>
                <a:cxn ang="0">
                  <a:pos x="102" y="49"/>
                </a:cxn>
                <a:cxn ang="0">
                  <a:pos x="107" y="59"/>
                </a:cxn>
                <a:cxn ang="0">
                  <a:pos x="97" y="70"/>
                </a:cxn>
                <a:cxn ang="0">
                  <a:pos x="96" y="82"/>
                </a:cxn>
                <a:cxn ang="0">
                  <a:pos x="72" y="77"/>
                </a:cxn>
                <a:cxn ang="0">
                  <a:pos x="45" y="73"/>
                </a:cxn>
                <a:cxn ang="0">
                  <a:pos x="16" y="75"/>
                </a:cxn>
                <a:cxn ang="0">
                  <a:pos x="5" y="79"/>
                </a:cxn>
                <a:cxn ang="0">
                  <a:pos x="4" y="75"/>
                </a:cxn>
                <a:cxn ang="0">
                  <a:pos x="2" y="70"/>
                </a:cxn>
                <a:cxn ang="0">
                  <a:pos x="2" y="66"/>
                </a:cxn>
                <a:cxn ang="0">
                  <a:pos x="2" y="63"/>
                </a:cxn>
                <a:cxn ang="0">
                  <a:pos x="5" y="59"/>
                </a:cxn>
                <a:cxn ang="0">
                  <a:pos x="7" y="54"/>
                </a:cxn>
                <a:cxn ang="0">
                  <a:pos x="8" y="49"/>
                </a:cxn>
                <a:cxn ang="0">
                  <a:pos x="11" y="40"/>
                </a:cxn>
                <a:cxn ang="0">
                  <a:pos x="13" y="35"/>
                </a:cxn>
                <a:cxn ang="0">
                  <a:pos x="16" y="33"/>
                </a:cxn>
                <a:cxn ang="0">
                  <a:pos x="19" y="33"/>
                </a:cxn>
                <a:cxn ang="0">
                  <a:pos x="23" y="31"/>
                </a:cxn>
                <a:cxn ang="0">
                  <a:pos x="23" y="31"/>
                </a:cxn>
                <a:cxn ang="0">
                  <a:pos x="24" y="28"/>
                </a:cxn>
                <a:cxn ang="0">
                  <a:pos x="24" y="28"/>
                </a:cxn>
                <a:cxn ang="0">
                  <a:pos x="26" y="26"/>
                </a:cxn>
                <a:cxn ang="0">
                  <a:pos x="26" y="21"/>
                </a:cxn>
                <a:cxn ang="0">
                  <a:pos x="27" y="19"/>
                </a:cxn>
                <a:cxn ang="0">
                  <a:pos x="31" y="19"/>
                </a:cxn>
                <a:cxn ang="0">
                  <a:pos x="32" y="19"/>
                </a:cxn>
                <a:cxn ang="0">
                  <a:pos x="34" y="17"/>
                </a:cxn>
                <a:cxn ang="0">
                  <a:pos x="35" y="16"/>
                </a:cxn>
                <a:cxn ang="0">
                  <a:pos x="35" y="14"/>
                </a:cxn>
                <a:cxn ang="0">
                  <a:pos x="37" y="12"/>
                </a:cxn>
                <a:cxn ang="0">
                  <a:pos x="53" y="0"/>
                </a:cxn>
              </a:cxnLst>
              <a:rect l="0" t="0" r="r" b="b"/>
              <a:pathLst>
                <a:path w="119" h="82">
                  <a:moveTo>
                    <a:pt x="51" y="2"/>
                  </a:moveTo>
                  <a:lnTo>
                    <a:pt x="64" y="4"/>
                  </a:lnTo>
                  <a:lnTo>
                    <a:pt x="72" y="4"/>
                  </a:lnTo>
                  <a:lnTo>
                    <a:pt x="75" y="12"/>
                  </a:lnTo>
                  <a:lnTo>
                    <a:pt x="83" y="9"/>
                  </a:lnTo>
                  <a:lnTo>
                    <a:pt x="92" y="12"/>
                  </a:lnTo>
                  <a:lnTo>
                    <a:pt x="94" y="26"/>
                  </a:lnTo>
                  <a:lnTo>
                    <a:pt x="103" y="37"/>
                  </a:lnTo>
                  <a:lnTo>
                    <a:pt x="113" y="44"/>
                  </a:lnTo>
                  <a:lnTo>
                    <a:pt x="119" y="47"/>
                  </a:lnTo>
                  <a:lnTo>
                    <a:pt x="113" y="52"/>
                  </a:lnTo>
                  <a:lnTo>
                    <a:pt x="102" y="49"/>
                  </a:lnTo>
                  <a:lnTo>
                    <a:pt x="103" y="56"/>
                  </a:lnTo>
                  <a:lnTo>
                    <a:pt x="107" y="59"/>
                  </a:lnTo>
                  <a:lnTo>
                    <a:pt x="107" y="70"/>
                  </a:lnTo>
                  <a:lnTo>
                    <a:pt x="97" y="70"/>
                  </a:lnTo>
                  <a:lnTo>
                    <a:pt x="96" y="77"/>
                  </a:lnTo>
                  <a:lnTo>
                    <a:pt x="96" y="82"/>
                  </a:lnTo>
                  <a:lnTo>
                    <a:pt x="83" y="79"/>
                  </a:lnTo>
                  <a:lnTo>
                    <a:pt x="72" y="77"/>
                  </a:lnTo>
                  <a:lnTo>
                    <a:pt x="59" y="77"/>
                  </a:lnTo>
                  <a:lnTo>
                    <a:pt x="45" y="73"/>
                  </a:lnTo>
                  <a:lnTo>
                    <a:pt x="27" y="72"/>
                  </a:lnTo>
                  <a:lnTo>
                    <a:pt x="16" y="75"/>
                  </a:lnTo>
                  <a:lnTo>
                    <a:pt x="5" y="80"/>
                  </a:lnTo>
                  <a:lnTo>
                    <a:pt x="5" y="79"/>
                  </a:lnTo>
                  <a:lnTo>
                    <a:pt x="5" y="77"/>
                  </a:lnTo>
                  <a:lnTo>
                    <a:pt x="4" y="75"/>
                  </a:lnTo>
                  <a:lnTo>
                    <a:pt x="4" y="72"/>
                  </a:lnTo>
                  <a:lnTo>
                    <a:pt x="2" y="70"/>
                  </a:lnTo>
                  <a:lnTo>
                    <a:pt x="2" y="68"/>
                  </a:lnTo>
                  <a:lnTo>
                    <a:pt x="2" y="66"/>
                  </a:lnTo>
                  <a:lnTo>
                    <a:pt x="0" y="65"/>
                  </a:lnTo>
                  <a:lnTo>
                    <a:pt x="2" y="63"/>
                  </a:lnTo>
                  <a:lnTo>
                    <a:pt x="4" y="61"/>
                  </a:lnTo>
                  <a:lnTo>
                    <a:pt x="5" y="59"/>
                  </a:lnTo>
                  <a:lnTo>
                    <a:pt x="5" y="56"/>
                  </a:lnTo>
                  <a:lnTo>
                    <a:pt x="7" y="54"/>
                  </a:lnTo>
                  <a:lnTo>
                    <a:pt x="8" y="51"/>
                  </a:lnTo>
                  <a:lnTo>
                    <a:pt x="8" y="49"/>
                  </a:lnTo>
                  <a:lnTo>
                    <a:pt x="10" y="45"/>
                  </a:lnTo>
                  <a:lnTo>
                    <a:pt x="11" y="40"/>
                  </a:lnTo>
                  <a:lnTo>
                    <a:pt x="11" y="37"/>
                  </a:lnTo>
                  <a:lnTo>
                    <a:pt x="13" y="35"/>
                  </a:lnTo>
                  <a:lnTo>
                    <a:pt x="15" y="35"/>
                  </a:lnTo>
                  <a:lnTo>
                    <a:pt x="16" y="33"/>
                  </a:lnTo>
                  <a:lnTo>
                    <a:pt x="18" y="33"/>
                  </a:lnTo>
                  <a:lnTo>
                    <a:pt x="19" y="33"/>
                  </a:lnTo>
                  <a:lnTo>
                    <a:pt x="21" y="31"/>
                  </a:lnTo>
                  <a:lnTo>
                    <a:pt x="23" y="31"/>
                  </a:lnTo>
                  <a:lnTo>
                    <a:pt x="23" y="31"/>
                  </a:lnTo>
                  <a:lnTo>
                    <a:pt x="23" y="31"/>
                  </a:lnTo>
                  <a:lnTo>
                    <a:pt x="23" y="30"/>
                  </a:lnTo>
                  <a:lnTo>
                    <a:pt x="24" y="28"/>
                  </a:lnTo>
                  <a:lnTo>
                    <a:pt x="24" y="28"/>
                  </a:lnTo>
                  <a:lnTo>
                    <a:pt x="24" y="28"/>
                  </a:lnTo>
                  <a:lnTo>
                    <a:pt x="26" y="26"/>
                  </a:lnTo>
                  <a:lnTo>
                    <a:pt x="26" y="26"/>
                  </a:lnTo>
                  <a:lnTo>
                    <a:pt x="26" y="23"/>
                  </a:lnTo>
                  <a:lnTo>
                    <a:pt x="26" y="21"/>
                  </a:lnTo>
                  <a:lnTo>
                    <a:pt x="27" y="19"/>
                  </a:lnTo>
                  <a:lnTo>
                    <a:pt x="27" y="19"/>
                  </a:lnTo>
                  <a:lnTo>
                    <a:pt x="29" y="19"/>
                  </a:lnTo>
                  <a:lnTo>
                    <a:pt x="31" y="19"/>
                  </a:lnTo>
                  <a:lnTo>
                    <a:pt x="31" y="19"/>
                  </a:lnTo>
                  <a:lnTo>
                    <a:pt x="32" y="19"/>
                  </a:lnTo>
                  <a:lnTo>
                    <a:pt x="32" y="17"/>
                  </a:lnTo>
                  <a:lnTo>
                    <a:pt x="34" y="17"/>
                  </a:lnTo>
                  <a:lnTo>
                    <a:pt x="34" y="16"/>
                  </a:lnTo>
                  <a:lnTo>
                    <a:pt x="35" y="16"/>
                  </a:lnTo>
                  <a:lnTo>
                    <a:pt x="35" y="14"/>
                  </a:lnTo>
                  <a:lnTo>
                    <a:pt x="35" y="14"/>
                  </a:lnTo>
                  <a:lnTo>
                    <a:pt x="35" y="12"/>
                  </a:lnTo>
                  <a:lnTo>
                    <a:pt x="37" y="12"/>
                  </a:lnTo>
                  <a:lnTo>
                    <a:pt x="37" y="12"/>
                  </a:lnTo>
                  <a:lnTo>
                    <a:pt x="53" y="0"/>
                  </a:lnTo>
                  <a:lnTo>
                    <a:pt x="51"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8" name="Freeform 596"/>
            <p:cNvSpPr>
              <a:spLocks/>
            </p:cNvSpPr>
            <p:nvPr/>
          </p:nvSpPr>
          <p:spPr bwMode="auto">
            <a:xfrm>
              <a:off x="4814840" y="2092370"/>
              <a:ext cx="460375" cy="271965"/>
            </a:xfrm>
            <a:custGeom>
              <a:avLst/>
              <a:gdLst/>
              <a:ahLst/>
              <a:cxnLst>
                <a:cxn ang="0">
                  <a:pos x="95" y="98"/>
                </a:cxn>
                <a:cxn ang="0">
                  <a:pos x="78" y="72"/>
                </a:cxn>
                <a:cxn ang="0">
                  <a:pos x="49" y="68"/>
                </a:cxn>
                <a:cxn ang="0">
                  <a:pos x="44" y="72"/>
                </a:cxn>
                <a:cxn ang="0">
                  <a:pos x="40" y="75"/>
                </a:cxn>
                <a:cxn ang="0">
                  <a:pos x="35" y="77"/>
                </a:cxn>
                <a:cxn ang="0">
                  <a:pos x="25" y="75"/>
                </a:cxn>
                <a:cxn ang="0">
                  <a:pos x="14" y="72"/>
                </a:cxn>
                <a:cxn ang="0">
                  <a:pos x="0" y="65"/>
                </a:cxn>
                <a:cxn ang="0">
                  <a:pos x="2" y="60"/>
                </a:cxn>
                <a:cxn ang="0">
                  <a:pos x="2" y="54"/>
                </a:cxn>
                <a:cxn ang="0">
                  <a:pos x="0" y="49"/>
                </a:cxn>
                <a:cxn ang="0">
                  <a:pos x="3" y="46"/>
                </a:cxn>
                <a:cxn ang="0">
                  <a:pos x="8" y="35"/>
                </a:cxn>
                <a:cxn ang="0">
                  <a:pos x="14" y="28"/>
                </a:cxn>
                <a:cxn ang="0">
                  <a:pos x="11" y="25"/>
                </a:cxn>
                <a:cxn ang="0">
                  <a:pos x="8" y="20"/>
                </a:cxn>
                <a:cxn ang="0">
                  <a:pos x="14" y="9"/>
                </a:cxn>
                <a:cxn ang="0">
                  <a:pos x="57" y="11"/>
                </a:cxn>
                <a:cxn ang="0">
                  <a:pos x="94" y="16"/>
                </a:cxn>
                <a:cxn ang="0">
                  <a:pos x="103" y="4"/>
                </a:cxn>
                <a:cxn ang="0">
                  <a:pos x="127" y="0"/>
                </a:cxn>
                <a:cxn ang="0">
                  <a:pos x="138" y="16"/>
                </a:cxn>
                <a:cxn ang="0">
                  <a:pos x="162" y="30"/>
                </a:cxn>
                <a:cxn ang="0">
                  <a:pos x="182" y="39"/>
                </a:cxn>
                <a:cxn ang="0">
                  <a:pos x="212" y="47"/>
                </a:cxn>
                <a:cxn ang="0">
                  <a:pos x="212" y="75"/>
                </a:cxn>
                <a:cxn ang="0">
                  <a:pos x="193" y="88"/>
                </a:cxn>
                <a:cxn ang="0">
                  <a:pos x="178" y="91"/>
                </a:cxn>
                <a:cxn ang="0">
                  <a:pos x="162" y="96"/>
                </a:cxn>
                <a:cxn ang="0">
                  <a:pos x="155" y="105"/>
                </a:cxn>
                <a:cxn ang="0">
                  <a:pos x="157" y="110"/>
                </a:cxn>
                <a:cxn ang="0">
                  <a:pos x="159" y="114"/>
                </a:cxn>
                <a:cxn ang="0">
                  <a:pos x="163" y="115"/>
                </a:cxn>
                <a:cxn ang="0">
                  <a:pos x="171" y="114"/>
                </a:cxn>
                <a:cxn ang="0">
                  <a:pos x="179" y="112"/>
                </a:cxn>
                <a:cxn ang="0">
                  <a:pos x="178" y="115"/>
                </a:cxn>
                <a:cxn ang="0">
                  <a:pos x="173" y="121"/>
                </a:cxn>
                <a:cxn ang="0">
                  <a:pos x="170" y="126"/>
                </a:cxn>
                <a:cxn ang="0">
                  <a:pos x="167" y="121"/>
                </a:cxn>
                <a:cxn ang="0">
                  <a:pos x="163" y="119"/>
                </a:cxn>
                <a:cxn ang="0">
                  <a:pos x="160" y="119"/>
                </a:cxn>
                <a:cxn ang="0">
                  <a:pos x="155" y="126"/>
                </a:cxn>
                <a:cxn ang="0">
                  <a:pos x="149" y="133"/>
                </a:cxn>
                <a:cxn ang="0">
                  <a:pos x="143" y="131"/>
                </a:cxn>
                <a:cxn ang="0">
                  <a:pos x="140" y="124"/>
                </a:cxn>
                <a:cxn ang="0">
                  <a:pos x="140" y="117"/>
                </a:cxn>
                <a:cxn ang="0">
                  <a:pos x="133" y="115"/>
                </a:cxn>
                <a:cxn ang="0">
                  <a:pos x="127" y="114"/>
                </a:cxn>
                <a:cxn ang="0">
                  <a:pos x="128" y="110"/>
                </a:cxn>
                <a:cxn ang="0">
                  <a:pos x="140" y="108"/>
                </a:cxn>
                <a:cxn ang="0">
                  <a:pos x="147" y="107"/>
                </a:cxn>
                <a:cxn ang="0">
                  <a:pos x="122" y="103"/>
                </a:cxn>
                <a:cxn ang="0">
                  <a:pos x="113" y="98"/>
                </a:cxn>
                <a:cxn ang="0">
                  <a:pos x="105" y="95"/>
                </a:cxn>
                <a:cxn ang="0">
                  <a:pos x="100" y="100"/>
                </a:cxn>
                <a:cxn ang="0">
                  <a:pos x="95" y="108"/>
                </a:cxn>
                <a:cxn ang="0">
                  <a:pos x="90" y="115"/>
                </a:cxn>
                <a:cxn ang="0">
                  <a:pos x="82" y="114"/>
                </a:cxn>
                <a:cxn ang="0">
                  <a:pos x="78" y="112"/>
                </a:cxn>
                <a:cxn ang="0">
                  <a:pos x="78" y="100"/>
                </a:cxn>
              </a:cxnLst>
              <a:rect l="0" t="0" r="r" b="b"/>
              <a:pathLst>
                <a:path w="212" h="133">
                  <a:moveTo>
                    <a:pt x="78" y="100"/>
                  </a:moveTo>
                  <a:lnTo>
                    <a:pt x="86" y="100"/>
                  </a:lnTo>
                  <a:lnTo>
                    <a:pt x="95" y="98"/>
                  </a:lnTo>
                  <a:lnTo>
                    <a:pt x="89" y="91"/>
                  </a:lnTo>
                  <a:lnTo>
                    <a:pt x="82" y="82"/>
                  </a:lnTo>
                  <a:lnTo>
                    <a:pt x="78" y="72"/>
                  </a:lnTo>
                  <a:lnTo>
                    <a:pt x="70" y="68"/>
                  </a:lnTo>
                  <a:lnTo>
                    <a:pt x="60" y="63"/>
                  </a:lnTo>
                  <a:lnTo>
                    <a:pt x="49" y="68"/>
                  </a:lnTo>
                  <a:lnTo>
                    <a:pt x="48" y="70"/>
                  </a:lnTo>
                  <a:lnTo>
                    <a:pt x="46" y="70"/>
                  </a:lnTo>
                  <a:lnTo>
                    <a:pt x="44" y="72"/>
                  </a:lnTo>
                  <a:lnTo>
                    <a:pt x="43" y="74"/>
                  </a:lnTo>
                  <a:lnTo>
                    <a:pt x="41" y="74"/>
                  </a:lnTo>
                  <a:lnTo>
                    <a:pt x="40" y="75"/>
                  </a:lnTo>
                  <a:lnTo>
                    <a:pt x="38" y="77"/>
                  </a:lnTo>
                  <a:lnTo>
                    <a:pt x="36" y="77"/>
                  </a:lnTo>
                  <a:lnTo>
                    <a:pt x="35" y="77"/>
                  </a:lnTo>
                  <a:lnTo>
                    <a:pt x="32" y="77"/>
                  </a:lnTo>
                  <a:lnTo>
                    <a:pt x="29" y="77"/>
                  </a:lnTo>
                  <a:lnTo>
                    <a:pt x="25" y="75"/>
                  </a:lnTo>
                  <a:lnTo>
                    <a:pt x="22" y="74"/>
                  </a:lnTo>
                  <a:lnTo>
                    <a:pt x="19" y="74"/>
                  </a:lnTo>
                  <a:lnTo>
                    <a:pt x="14" y="72"/>
                  </a:lnTo>
                  <a:lnTo>
                    <a:pt x="9" y="70"/>
                  </a:lnTo>
                  <a:lnTo>
                    <a:pt x="5" y="70"/>
                  </a:lnTo>
                  <a:lnTo>
                    <a:pt x="0" y="65"/>
                  </a:lnTo>
                  <a:lnTo>
                    <a:pt x="2" y="63"/>
                  </a:lnTo>
                  <a:lnTo>
                    <a:pt x="2" y="61"/>
                  </a:lnTo>
                  <a:lnTo>
                    <a:pt x="2" y="60"/>
                  </a:lnTo>
                  <a:lnTo>
                    <a:pt x="2" y="58"/>
                  </a:lnTo>
                  <a:lnTo>
                    <a:pt x="2" y="56"/>
                  </a:lnTo>
                  <a:lnTo>
                    <a:pt x="2" y="54"/>
                  </a:lnTo>
                  <a:lnTo>
                    <a:pt x="2" y="53"/>
                  </a:lnTo>
                  <a:lnTo>
                    <a:pt x="2" y="49"/>
                  </a:lnTo>
                  <a:lnTo>
                    <a:pt x="0" y="49"/>
                  </a:lnTo>
                  <a:lnTo>
                    <a:pt x="2" y="53"/>
                  </a:lnTo>
                  <a:lnTo>
                    <a:pt x="2" y="49"/>
                  </a:lnTo>
                  <a:lnTo>
                    <a:pt x="3" y="46"/>
                  </a:lnTo>
                  <a:lnTo>
                    <a:pt x="5" y="42"/>
                  </a:lnTo>
                  <a:lnTo>
                    <a:pt x="6" y="39"/>
                  </a:lnTo>
                  <a:lnTo>
                    <a:pt x="8" y="35"/>
                  </a:lnTo>
                  <a:lnTo>
                    <a:pt x="9" y="32"/>
                  </a:lnTo>
                  <a:lnTo>
                    <a:pt x="13" y="30"/>
                  </a:lnTo>
                  <a:lnTo>
                    <a:pt x="14" y="28"/>
                  </a:lnTo>
                  <a:lnTo>
                    <a:pt x="13" y="26"/>
                  </a:lnTo>
                  <a:lnTo>
                    <a:pt x="13" y="25"/>
                  </a:lnTo>
                  <a:lnTo>
                    <a:pt x="11" y="25"/>
                  </a:lnTo>
                  <a:lnTo>
                    <a:pt x="11" y="23"/>
                  </a:lnTo>
                  <a:lnTo>
                    <a:pt x="9" y="21"/>
                  </a:lnTo>
                  <a:lnTo>
                    <a:pt x="8" y="20"/>
                  </a:lnTo>
                  <a:lnTo>
                    <a:pt x="6" y="16"/>
                  </a:lnTo>
                  <a:lnTo>
                    <a:pt x="5" y="14"/>
                  </a:lnTo>
                  <a:lnTo>
                    <a:pt x="14" y="9"/>
                  </a:lnTo>
                  <a:lnTo>
                    <a:pt x="25" y="6"/>
                  </a:lnTo>
                  <a:lnTo>
                    <a:pt x="43" y="7"/>
                  </a:lnTo>
                  <a:lnTo>
                    <a:pt x="57" y="11"/>
                  </a:lnTo>
                  <a:lnTo>
                    <a:pt x="70" y="11"/>
                  </a:lnTo>
                  <a:lnTo>
                    <a:pt x="81" y="13"/>
                  </a:lnTo>
                  <a:lnTo>
                    <a:pt x="94" y="16"/>
                  </a:lnTo>
                  <a:lnTo>
                    <a:pt x="94" y="11"/>
                  </a:lnTo>
                  <a:lnTo>
                    <a:pt x="95" y="4"/>
                  </a:lnTo>
                  <a:lnTo>
                    <a:pt x="103" y="4"/>
                  </a:lnTo>
                  <a:lnTo>
                    <a:pt x="113" y="4"/>
                  </a:lnTo>
                  <a:lnTo>
                    <a:pt x="117" y="0"/>
                  </a:lnTo>
                  <a:lnTo>
                    <a:pt x="127" y="0"/>
                  </a:lnTo>
                  <a:lnTo>
                    <a:pt x="133" y="4"/>
                  </a:lnTo>
                  <a:lnTo>
                    <a:pt x="140" y="9"/>
                  </a:lnTo>
                  <a:lnTo>
                    <a:pt x="138" y="16"/>
                  </a:lnTo>
                  <a:lnTo>
                    <a:pt x="149" y="18"/>
                  </a:lnTo>
                  <a:lnTo>
                    <a:pt x="154" y="32"/>
                  </a:lnTo>
                  <a:lnTo>
                    <a:pt x="162" y="30"/>
                  </a:lnTo>
                  <a:lnTo>
                    <a:pt x="167" y="35"/>
                  </a:lnTo>
                  <a:lnTo>
                    <a:pt x="174" y="33"/>
                  </a:lnTo>
                  <a:lnTo>
                    <a:pt x="182" y="39"/>
                  </a:lnTo>
                  <a:lnTo>
                    <a:pt x="193" y="39"/>
                  </a:lnTo>
                  <a:lnTo>
                    <a:pt x="203" y="44"/>
                  </a:lnTo>
                  <a:lnTo>
                    <a:pt x="212" y="47"/>
                  </a:lnTo>
                  <a:lnTo>
                    <a:pt x="209" y="58"/>
                  </a:lnTo>
                  <a:lnTo>
                    <a:pt x="209" y="67"/>
                  </a:lnTo>
                  <a:lnTo>
                    <a:pt x="212" y="75"/>
                  </a:lnTo>
                  <a:lnTo>
                    <a:pt x="205" y="75"/>
                  </a:lnTo>
                  <a:lnTo>
                    <a:pt x="195" y="77"/>
                  </a:lnTo>
                  <a:lnTo>
                    <a:pt x="193" y="88"/>
                  </a:lnTo>
                  <a:lnTo>
                    <a:pt x="189" y="89"/>
                  </a:lnTo>
                  <a:lnTo>
                    <a:pt x="182" y="89"/>
                  </a:lnTo>
                  <a:lnTo>
                    <a:pt x="178" y="91"/>
                  </a:lnTo>
                  <a:lnTo>
                    <a:pt x="171" y="93"/>
                  </a:lnTo>
                  <a:lnTo>
                    <a:pt x="167" y="95"/>
                  </a:lnTo>
                  <a:lnTo>
                    <a:pt x="162" y="96"/>
                  </a:lnTo>
                  <a:lnTo>
                    <a:pt x="159" y="98"/>
                  </a:lnTo>
                  <a:lnTo>
                    <a:pt x="157" y="102"/>
                  </a:lnTo>
                  <a:lnTo>
                    <a:pt x="155" y="105"/>
                  </a:lnTo>
                  <a:lnTo>
                    <a:pt x="155" y="107"/>
                  </a:lnTo>
                  <a:lnTo>
                    <a:pt x="157" y="108"/>
                  </a:lnTo>
                  <a:lnTo>
                    <a:pt x="157" y="110"/>
                  </a:lnTo>
                  <a:lnTo>
                    <a:pt x="157" y="112"/>
                  </a:lnTo>
                  <a:lnTo>
                    <a:pt x="159" y="114"/>
                  </a:lnTo>
                  <a:lnTo>
                    <a:pt x="159" y="114"/>
                  </a:lnTo>
                  <a:lnTo>
                    <a:pt x="160" y="115"/>
                  </a:lnTo>
                  <a:lnTo>
                    <a:pt x="162" y="115"/>
                  </a:lnTo>
                  <a:lnTo>
                    <a:pt x="163" y="115"/>
                  </a:lnTo>
                  <a:lnTo>
                    <a:pt x="167" y="114"/>
                  </a:lnTo>
                  <a:lnTo>
                    <a:pt x="168" y="114"/>
                  </a:lnTo>
                  <a:lnTo>
                    <a:pt x="171" y="114"/>
                  </a:lnTo>
                  <a:lnTo>
                    <a:pt x="174" y="114"/>
                  </a:lnTo>
                  <a:lnTo>
                    <a:pt x="176" y="112"/>
                  </a:lnTo>
                  <a:lnTo>
                    <a:pt x="179" y="112"/>
                  </a:lnTo>
                  <a:lnTo>
                    <a:pt x="181" y="114"/>
                  </a:lnTo>
                  <a:lnTo>
                    <a:pt x="179" y="114"/>
                  </a:lnTo>
                  <a:lnTo>
                    <a:pt x="178" y="115"/>
                  </a:lnTo>
                  <a:lnTo>
                    <a:pt x="176" y="117"/>
                  </a:lnTo>
                  <a:lnTo>
                    <a:pt x="174" y="119"/>
                  </a:lnTo>
                  <a:lnTo>
                    <a:pt x="173" y="121"/>
                  </a:lnTo>
                  <a:lnTo>
                    <a:pt x="171" y="122"/>
                  </a:lnTo>
                  <a:lnTo>
                    <a:pt x="171" y="124"/>
                  </a:lnTo>
                  <a:lnTo>
                    <a:pt x="170" y="126"/>
                  </a:lnTo>
                  <a:lnTo>
                    <a:pt x="168" y="124"/>
                  </a:lnTo>
                  <a:lnTo>
                    <a:pt x="168" y="122"/>
                  </a:lnTo>
                  <a:lnTo>
                    <a:pt x="167" y="121"/>
                  </a:lnTo>
                  <a:lnTo>
                    <a:pt x="167" y="119"/>
                  </a:lnTo>
                  <a:lnTo>
                    <a:pt x="165" y="119"/>
                  </a:lnTo>
                  <a:lnTo>
                    <a:pt x="163" y="119"/>
                  </a:lnTo>
                  <a:lnTo>
                    <a:pt x="162" y="117"/>
                  </a:lnTo>
                  <a:lnTo>
                    <a:pt x="162" y="117"/>
                  </a:lnTo>
                  <a:lnTo>
                    <a:pt x="160" y="119"/>
                  </a:lnTo>
                  <a:lnTo>
                    <a:pt x="159" y="122"/>
                  </a:lnTo>
                  <a:lnTo>
                    <a:pt x="157" y="124"/>
                  </a:lnTo>
                  <a:lnTo>
                    <a:pt x="155" y="126"/>
                  </a:lnTo>
                  <a:lnTo>
                    <a:pt x="152" y="129"/>
                  </a:lnTo>
                  <a:lnTo>
                    <a:pt x="151" y="131"/>
                  </a:lnTo>
                  <a:lnTo>
                    <a:pt x="149" y="133"/>
                  </a:lnTo>
                  <a:lnTo>
                    <a:pt x="147" y="133"/>
                  </a:lnTo>
                  <a:lnTo>
                    <a:pt x="144" y="133"/>
                  </a:lnTo>
                  <a:lnTo>
                    <a:pt x="143" y="131"/>
                  </a:lnTo>
                  <a:lnTo>
                    <a:pt x="141" y="129"/>
                  </a:lnTo>
                  <a:lnTo>
                    <a:pt x="140" y="128"/>
                  </a:lnTo>
                  <a:lnTo>
                    <a:pt x="140" y="124"/>
                  </a:lnTo>
                  <a:lnTo>
                    <a:pt x="140" y="122"/>
                  </a:lnTo>
                  <a:lnTo>
                    <a:pt x="140" y="119"/>
                  </a:lnTo>
                  <a:lnTo>
                    <a:pt x="140" y="117"/>
                  </a:lnTo>
                  <a:lnTo>
                    <a:pt x="136" y="117"/>
                  </a:lnTo>
                  <a:lnTo>
                    <a:pt x="135" y="115"/>
                  </a:lnTo>
                  <a:lnTo>
                    <a:pt x="133" y="115"/>
                  </a:lnTo>
                  <a:lnTo>
                    <a:pt x="132" y="115"/>
                  </a:lnTo>
                  <a:lnTo>
                    <a:pt x="128" y="114"/>
                  </a:lnTo>
                  <a:lnTo>
                    <a:pt x="127" y="114"/>
                  </a:lnTo>
                  <a:lnTo>
                    <a:pt x="127" y="112"/>
                  </a:lnTo>
                  <a:lnTo>
                    <a:pt x="125" y="112"/>
                  </a:lnTo>
                  <a:lnTo>
                    <a:pt x="128" y="110"/>
                  </a:lnTo>
                  <a:lnTo>
                    <a:pt x="133" y="108"/>
                  </a:lnTo>
                  <a:lnTo>
                    <a:pt x="136" y="108"/>
                  </a:lnTo>
                  <a:lnTo>
                    <a:pt x="140" y="108"/>
                  </a:lnTo>
                  <a:lnTo>
                    <a:pt x="141" y="107"/>
                  </a:lnTo>
                  <a:lnTo>
                    <a:pt x="144" y="107"/>
                  </a:lnTo>
                  <a:lnTo>
                    <a:pt x="147" y="107"/>
                  </a:lnTo>
                  <a:lnTo>
                    <a:pt x="151" y="105"/>
                  </a:lnTo>
                  <a:lnTo>
                    <a:pt x="124" y="105"/>
                  </a:lnTo>
                  <a:lnTo>
                    <a:pt x="122" y="103"/>
                  </a:lnTo>
                  <a:lnTo>
                    <a:pt x="119" y="102"/>
                  </a:lnTo>
                  <a:lnTo>
                    <a:pt x="116" y="100"/>
                  </a:lnTo>
                  <a:lnTo>
                    <a:pt x="113" y="98"/>
                  </a:lnTo>
                  <a:lnTo>
                    <a:pt x="109" y="96"/>
                  </a:lnTo>
                  <a:lnTo>
                    <a:pt x="106" y="96"/>
                  </a:lnTo>
                  <a:lnTo>
                    <a:pt x="105" y="95"/>
                  </a:lnTo>
                  <a:lnTo>
                    <a:pt x="101" y="95"/>
                  </a:lnTo>
                  <a:lnTo>
                    <a:pt x="100" y="98"/>
                  </a:lnTo>
                  <a:lnTo>
                    <a:pt x="100" y="100"/>
                  </a:lnTo>
                  <a:lnTo>
                    <a:pt x="98" y="103"/>
                  </a:lnTo>
                  <a:lnTo>
                    <a:pt x="97" y="105"/>
                  </a:lnTo>
                  <a:lnTo>
                    <a:pt x="95" y="108"/>
                  </a:lnTo>
                  <a:lnTo>
                    <a:pt x="94" y="110"/>
                  </a:lnTo>
                  <a:lnTo>
                    <a:pt x="92" y="114"/>
                  </a:lnTo>
                  <a:lnTo>
                    <a:pt x="90" y="115"/>
                  </a:lnTo>
                  <a:lnTo>
                    <a:pt x="87" y="115"/>
                  </a:lnTo>
                  <a:lnTo>
                    <a:pt x="86" y="115"/>
                  </a:lnTo>
                  <a:lnTo>
                    <a:pt x="82" y="114"/>
                  </a:lnTo>
                  <a:lnTo>
                    <a:pt x="81" y="114"/>
                  </a:lnTo>
                  <a:lnTo>
                    <a:pt x="79" y="112"/>
                  </a:lnTo>
                  <a:lnTo>
                    <a:pt x="78" y="112"/>
                  </a:lnTo>
                  <a:lnTo>
                    <a:pt x="76" y="110"/>
                  </a:lnTo>
                  <a:lnTo>
                    <a:pt x="75" y="108"/>
                  </a:lnTo>
                  <a:lnTo>
                    <a:pt x="78" y="10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09" name="Freeform 597"/>
            <p:cNvSpPr>
              <a:spLocks/>
            </p:cNvSpPr>
            <p:nvPr/>
          </p:nvSpPr>
          <p:spPr bwMode="auto">
            <a:xfrm>
              <a:off x="4715795" y="2301974"/>
              <a:ext cx="133894" cy="168029"/>
            </a:xfrm>
            <a:custGeom>
              <a:avLst/>
              <a:gdLst/>
              <a:ahLst/>
              <a:cxnLst>
                <a:cxn ang="0">
                  <a:pos x="9" y="9"/>
                </a:cxn>
                <a:cxn ang="0">
                  <a:pos x="9" y="7"/>
                </a:cxn>
                <a:cxn ang="0">
                  <a:pos x="8" y="7"/>
                </a:cxn>
                <a:cxn ang="0">
                  <a:pos x="6" y="5"/>
                </a:cxn>
                <a:cxn ang="0">
                  <a:pos x="8" y="2"/>
                </a:cxn>
                <a:cxn ang="0">
                  <a:pos x="13" y="2"/>
                </a:cxn>
                <a:cxn ang="0">
                  <a:pos x="16" y="0"/>
                </a:cxn>
                <a:cxn ang="0">
                  <a:pos x="21" y="0"/>
                </a:cxn>
                <a:cxn ang="0">
                  <a:pos x="32" y="2"/>
                </a:cxn>
                <a:cxn ang="0">
                  <a:pos x="35" y="12"/>
                </a:cxn>
                <a:cxn ang="0">
                  <a:pos x="41" y="19"/>
                </a:cxn>
                <a:cxn ang="0">
                  <a:pos x="49" y="25"/>
                </a:cxn>
                <a:cxn ang="0">
                  <a:pos x="54" y="35"/>
                </a:cxn>
                <a:cxn ang="0">
                  <a:pos x="54" y="35"/>
                </a:cxn>
                <a:cxn ang="0">
                  <a:pos x="55" y="35"/>
                </a:cxn>
                <a:cxn ang="0">
                  <a:pos x="55" y="35"/>
                </a:cxn>
                <a:cxn ang="0">
                  <a:pos x="57" y="35"/>
                </a:cxn>
                <a:cxn ang="0">
                  <a:pos x="55" y="37"/>
                </a:cxn>
                <a:cxn ang="0">
                  <a:pos x="57" y="40"/>
                </a:cxn>
                <a:cxn ang="0">
                  <a:pos x="60" y="44"/>
                </a:cxn>
                <a:cxn ang="0">
                  <a:pos x="62" y="49"/>
                </a:cxn>
                <a:cxn ang="0">
                  <a:pos x="60" y="53"/>
                </a:cxn>
                <a:cxn ang="0">
                  <a:pos x="59" y="56"/>
                </a:cxn>
                <a:cxn ang="0">
                  <a:pos x="55" y="58"/>
                </a:cxn>
                <a:cxn ang="0">
                  <a:pos x="55" y="58"/>
                </a:cxn>
                <a:cxn ang="0">
                  <a:pos x="48" y="61"/>
                </a:cxn>
                <a:cxn ang="0">
                  <a:pos x="41" y="67"/>
                </a:cxn>
                <a:cxn ang="0">
                  <a:pos x="35" y="70"/>
                </a:cxn>
                <a:cxn ang="0">
                  <a:pos x="29" y="75"/>
                </a:cxn>
                <a:cxn ang="0">
                  <a:pos x="25" y="70"/>
                </a:cxn>
                <a:cxn ang="0">
                  <a:pos x="22" y="67"/>
                </a:cxn>
                <a:cxn ang="0">
                  <a:pos x="21" y="63"/>
                </a:cxn>
                <a:cxn ang="0">
                  <a:pos x="19" y="63"/>
                </a:cxn>
                <a:cxn ang="0">
                  <a:pos x="14" y="63"/>
                </a:cxn>
                <a:cxn ang="0">
                  <a:pos x="14" y="68"/>
                </a:cxn>
                <a:cxn ang="0">
                  <a:pos x="14" y="74"/>
                </a:cxn>
                <a:cxn ang="0">
                  <a:pos x="11" y="82"/>
                </a:cxn>
                <a:cxn ang="0">
                  <a:pos x="9" y="75"/>
                </a:cxn>
                <a:cxn ang="0">
                  <a:pos x="8" y="70"/>
                </a:cxn>
                <a:cxn ang="0">
                  <a:pos x="6" y="65"/>
                </a:cxn>
                <a:cxn ang="0">
                  <a:pos x="0" y="60"/>
                </a:cxn>
                <a:cxn ang="0">
                  <a:pos x="3" y="54"/>
                </a:cxn>
                <a:cxn ang="0">
                  <a:pos x="6" y="51"/>
                </a:cxn>
                <a:cxn ang="0">
                  <a:pos x="9" y="46"/>
                </a:cxn>
                <a:cxn ang="0">
                  <a:pos x="13" y="40"/>
                </a:cxn>
                <a:cxn ang="0">
                  <a:pos x="9" y="12"/>
                </a:cxn>
              </a:cxnLst>
              <a:rect l="0" t="0" r="r" b="b"/>
              <a:pathLst>
                <a:path w="62" h="82">
                  <a:moveTo>
                    <a:pt x="9" y="12"/>
                  </a:moveTo>
                  <a:lnTo>
                    <a:pt x="9" y="9"/>
                  </a:lnTo>
                  <a:lnTo>
                    <a:pt x="9" y="7"/>
                  </a:lnTo>
                  <a:lnTo>
                    <a:pt x="9" y="7"/>
                  </a:lnTo>
                  <a:lnTo>
                    <a:pt x="9" y="7"/>
                  </a:lnTo>
                  <a:lnTo>
                    <a:pt x="8" y="7"/>
                  </a:lnTo>
                  <a:lnTo>
                    <a:pt x="8" y="7"/>
                  </a:lnTo>
                  <a:lnTo>
                    <a:pt x="6" y="5"/>
                  </a:lnTo>
                  <a:lnTo>
                    <a:pt x="6" y="2"/>
                  </a:lnTo>
                  <a:lnTo>
                    <a:pt x="8" y="2"/>
                  </a:lnTo>
                  <a:lnTo>
                    <a:pt x="11" y="2"/>
                  </a:lnTo>
                  <a:lnTo>
                    <a:pt x="13" y="2"/>
                  </a:lnTo>
                  <a:lnTo>
                    <a:pt x="14" y="2"/>
                  </a:lnTo>
                  <a:lnTo>
                    <a:pt x="16" y="0"/>
                  </a:lnTo>
                  <a:lnTo>
                    <a:pt x="17" y="0"/>
                  </a:lnTo>
                  <a:lnTo>
                    <a:pt x="21" y="0"/>
                  </a:lnTo>
                  <a:lnTo>
                    <a:pt x="22" y="0"/>
                  </a:lnTo>
                  <a:lnTo>
                    <a:pt x="32" y="2"/>
                  </a:lnTo>
                  <a:lnTo>
                    <a:pt x="32" y="9"/>
                  </a:lnTo>
                  <a:lnTo>
                    <a:pt x="35" y="12"/>
                  </a:lnTo>
                  <a:lnTo>
                    <a:pt x="38" y="16"/>
                  </a:lnTo>
                  <a:lnTo>
                    <a:pt x="41" y="19"/>
                  </a:lnTo>
                  <a:lnTo>
                    <a:pt x="44" y="23"/>
                  </a:lnTo>
                  <a:lnTo>
                    <a:pt x="49" y="25"/>
                  </a:lnTo>
                  <a:lnTo>
                    <a:pt x="51" y="30"/>
                  </a:lnTo>
                  <a:lnTo>
                    <a:pt x="54" y="35"/>
                  </a:lnTo>
                  <a:lnTo>
                    <a:pt x="54" y="35"/>
                  </a:lnTo>
                  <a:lnTo>
                    <a:pt x="54" y="35"/>
                  </a:lnTo>
                  <a:lnTo>
                    <a:pt x="55" y="35"/>
                  </a:lnTo>
                  <a:lnTo>
                    <a:pt x="55" y="35"/>
                  </a:lnTo>
                  <a:lnTo>
                    <a:pt x="55" y="35"/>
                  </a:lnTo>
                  <a:lnTo>
                    <a:pt x="55" y="35"/>
                  </a:lnTo>
                  <a:lnTo>
                    <a:pt x="57" y="35"/>
                  </a:lnTo>
                  <a:lnTo>
                    <a:pt x="57" y="35"/>
                  </a:lnTo>
                  <a:lnTo>
                    <a:pt x="55" y="37"/>
                  </a:lnTo>
                  <a:lnTo>
                    <a:pt x="55" y="37"/>
                  </a:lnTo>
                  <a:lnTo>
                    <a:pt x="55" y="39"/>
                  </a:lnTo>
                  <a:lnTo>
                    <a:pt x="57" y="40"/>
                  </a:lnTo>
                  <a:lnTo>
                    <a:pt x="59" y="42"/>
                  </a:lnTo>
                  <a:lnTo>
                    <a:pt x="60" y="44"/>
                  </a:lnTo>
                  <a:lnTo>
                    <a:pt x="62" y="46"/>
                  </a:lnTo>
                  <a:lnTo>
                    <a:pt x="62" y="49"/>
                  </a:lnTo>
                  <a:lnTo>
                    <a:pt x="62" y="51"/>
                  </a:lnTo>
                  <a:lnTo>
                    <a:pt x="60" y="53"/>
                  </a:lnTo>
                  <a:lnTo>
                    <a:pt x="59" y="54"/>
                  </a:lnTo>
                  <a:lnTo>
                    <a:pt x="59" y="56"/>
                  </a:lnTo>
                  <a:lnTo>
                    <a:pt x="57" y="56"/>
                  </a:lnTo>
                  <a:lnTo>
                    <a:pt x="55" y="58"/>
                  </a:lnTo>
                  <a:lnTo>
                    <a:pt x="55" y="58"/>
                  </a:lnTo>
                  <a:lnTo>
                    <a:pt x="55" y="58"/>
                  </a:lnTo>
                  <a:lnTo>
                    <a:pt x="51" y="60"/>
                  </a:lnTo>
                  <a:lnTo>
                    <a:pt x="48" y="61"/>
                  </a:lnTo>
                  <a:lnTo>
                    <a:pt x="44" y="65"/>
                  </a:lnTo>
                  <a:lnTo>
                    <a:pt x="41" y="67"/>
                  </a:lnTo>
                  <a:lnTo>
                    <a:pt x="40" y="68"/>
                  </a:lnTo>
                  <a:lnTo>
                    <a:pt x="35" y="70"/>
                  </a:lnTo>
                  <a:lnTo>
                    <a:pt x="32" y="74"/>
                  </a:lnTo>
                  <a:lnTo>
                    <a:pt x="29" y="75"/>
                  </a:lnTo>
                  <a:lnTo>
                    <a:pt x="27" y="72"/>
                  </a:lnTo>
                  <a:lnTo>
                    <a:pt x="25" y="70"/>
                  </a:lnTo>
                  <a:lnTo>
                    <a:pt x="24" y="68"/>
                  </a:lnTo>
                  <a:lnTo>
                    <a:pt x="22" y="67"/>
                  </a:lnTo>
                  <a:lnTo>
                    <a:pt x="22" y="65"/>
                  </a:lnTo>
                  <a:lnTo>
                    <a:pt x="21" y="63"/>
                  </a:lnTo>
                  <a:lnTo>
                    <a:pt x="21" y="63"/>
                  </a:lnTo>
                  <a:lnTo>
                    <a:pt x="19" y="63"/>
                  </a:lnTo>
                  <a:lnTo>
                    <a:pt x="16" y="63"/>
                  </a:lnTo>
                  <a:lnTo>
                    <a:pt x="14" y="63"/>
                  </a:lnTo>
                  <a:lnTo>
                    <a:pt x="14" y="65"/>
                  </a:lnTo>
                  <a:lnTo>
                    <a:pt x="14" y="68"/>
                  </a:lnTo>
                  <a:lnTo>
                    <a:pt x="14" y="70"/>
                  </a:lnTo>
                  <a:lnTo>
                    <a:pt x="14" y="74"/>
                  </a:lnTo>
                  <a:lnTo>
                    <a:pt x="13" y="79"/>
                  </a:lnTo>
                  <a:lnTo>
                    <a:pt x="11" y="82"/>
                  </a:lnTo>
                  <a:lnTo>
                    <a:pt x="9" y="79"/>
                  </a:lnTo>
                  <a:lnTo>
                    <a:pt x="9" y="75"/>
                  </a:lnTo>
                  <a:lnTo>
                    <a:pt x="9" y="72"/>
                  </a:lnTo>
                  <a:lnTo>
                    <a:pt x="8" y="70"/>
                  </a:lnTo>
                  <a:lnTo>
                    <a:pt x="8" y="67"/>
                  </a:lnTo>
                  <a:lnTo>
                    <a:pt x="6" y="65"/>
                  </a:lnTo>
                  <a:lnTo>
                    <a:pt x="3" y="63"/>
                  </a:lnTo>
                  <a:lnTo>
                    <a:pt x="0" y="60"/>
                  </a:lnTo>
                  <a:lnTo>
                    <a:pt x="2" y="58"/>
                  </a:lnTo>
                  <a:lnTo>
                    <a:pt x="3" y="54"/>
                  </a:lnTo>
                  <a:lnTo>
                    <a:pt x="5" y="53"/>
                  </a:lnTo>
                  <a:lnTo>
                    <a:pt x="6" y="51"/>
                  </a:lnTo>
                  <a:lnTo>
                    <a:pt x="8" y="47"/>
                  </a:lnTo>
                  <a:lnTo>
                    <a:pt x="9" y="46"/>
                  </a:lnTo>
                  <a:lnTo>
                    <a:pt x="11" y="44"/>
                  </a:lnTo>
                  <a:lnTo>
                    <a:pt x="13" y="40"/>
                  </a:lnTo>
                  <a:lnTo>
                    <a:pt x="3" y="18"/>
                  </a:lnTo>
                  <a:lnTo>
                    <a:pt x="9"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0" name="Freeform 598"/>
            <p:cNvSpPr>
              <a:spLocks/>
            </p:cNvSpPr>
            <p:nvPr/>
          </p:nvSpPr>
          <p:spPr bwMode="auto">
            <a:xfrm>
              <a:off x="5319234" y="3308418"/>
              <a:ext cx="188919" cy="195746"/>
            </a:xfrm>
            <a:custGeom>
              <a:avLst/>
              <a:gdLst/>
              <a:ahLst/>
              <a:cxnLst>
                <a:cxn ang="0">
                  <a:pos x="79" y="93"/>
                </a:cxn>
                <a:cxn ang="0">
                  <a:pos x="79" y="93"/>
                </a:cxn>
                <a:cxn ang="0">
                  <a:pos x="79" y="91"/>
                </a:cxn>
                <a:cxn ang="0">
                  <a:pos x="84" y="91"/>
                </a:cxn>
                <a:cxn ang="0">
                  <a:pos x="85" y="95"/>
                </a:cxn>
                <a:cxn ang="0">
                  <a:pos x="77" y="82"/>
                </a:cxn>
                <a:cxn ang="0">
                  <a:pos x="71" y="72"/>
                </a:cxn>
                <a:cxn ang="0">
                  <a:pos x="61" y="58"/>
                </a:cxn>
                <a:cxn ang="0">
                  <a:pos x="53" y="53"/>
                </a:cxn>
                <a:cxn ang="0">
                  <a:pos x="50" y="51"/>
                </a:cxn>
                <a:cxn ang="0">
                  <a:pos x="47" y="49"/>
                </a:cxn>
                <a:cxn ang="0">
                  <a:pos x="47" y="48"/>
                </a:cxn>
                <a:cxn ang="0">
                  <a:pos x="42" y="49"/>
                </a:cxn>
                <a:cxn ang="0">
                  <a:pos x="39" y="46"/>
                </a:cxn>
                <a:cxn ang="0">
                  <a:pos x="36" y="39"/>
                </a:cxn>
                <a:cxn ang="0">
                  <a:pos x="33" y="34"/>
                </a:cxn>
                <a:cxn ang="0">
                  <a:pos x="30" y="27"/>
                </a:cxn>
                <a:cxn ang="0">
                  <a:pos x="28" y="14"/>
                </a:cxn>
                <a:cxn ang="0">
                  <a:pos x="28" y="2"/>
                </a:cxn>
                <a:cxn ang="0">
                  <a:pos x="17" y="7"/>
                </a:cxn>
                <a:cxn ang="0">
                  <a:pos x="15" y="9"/>
                </a:cxn>
                <a:cxn ang="0">
                  <a:pos x="11" y="11"/>
                </a:cxn>
                <a:cxn ang="0">
                  <a:pos x="7" y="16"/>
                </a:cxn>
                <a:cxn ang="0">
                  <a:pos x="4" y="21"/>
                </a:cxn>
                <a:cxn ang="0">
                  <a:pos x="4" y="25"/>
                </a:cxn>
                <a:cxn ang="0">
                  <a:pos x="4" y="28"/>
                </a:cxn>
                <a:cxn ang="0">
                  <a:pos x="4" y="34"/>
                </a:cxn>
                <a:cxn ang="0">
                  <a:pos x="1" y="39"/>
                </a:cxn>
                <a:cxn ang="0">
                  <a:pos x="0" y="44"/>
                </a:cxn>
                <a:cxn ang="0">
                  <a:pos x="0" y="48"/>
                </a:cxn>
                <a:cxn ang="0">
                  <a:pos x="0" y="51"/>
                </a:cxn>
                <a:cxn ang="0">
                  <a:pos x="1" y="53"/>
                </a:cxn>
                <a:cxn ang="0">
                  <a:pos x="4" y="53"/>
                </a:cxn>
                <a:cxn ang="0">
                  <a:pos x="7" y="51"/>
                </a:cxn>
                <a:cxn ang="0">
                  <a:pos x="11" y="48"/>
                </a:cxn>
                <a:cxn ang="0">
                  <a:pos x="14" y="46"/>
                </a:cxn>
                <a:cxn ang="0">
                  <a:pos x="17" y="42"/>
                </a:cxn>
                <a:cxn ang="0">
                  <a:pos x="20" y="44"/>
                </a:cxn>
                <a:cxn ang="0">
                  <a:pos x="23" y="46"/>
                </a:cxn>
                <a:cxn ang="0">
                  <a:pos x="28" y="48"/>
                </a:cxn>
                <a:cxn ang="0">
                  <a:pos x="34" y="51"/>
                </a:cxn>
                <a:cxn ang="0">
                  <a:pos x="38" y="53"/>
                </a:cxn>
                <a:cxn ang="0">
                  <a:pos x="44" y="58"/>
                </a:cxn>
                <a:cxn ang="0">
                  <a:pos x="49" y="62"/>
                </a:cxn>
                <a:cxn ang="0">
                  <a:pos x="50" y="62"/>
                </a:cxn>
                <a:cxn ang="0">
                  <a:pos x="53" y="65"/>
                </a:cxn>
                <a:cxn ang="0">
                  <a:pos x="57" y="67"/>
                </a:cxn>
                <a:cxn ang="0">
                  <a:pos x="58" y="69"/>
                </a:cxn>
                <a:cxn ang="0">
                  <a:pos x="60" y="70"/>
                </a:cxn>
                <a:cxn ang="0">
                  <a:pos x="61" y="72"/>
                </a:cxn>
                <a:cxn ang="0">
                  <a:pos x="61" y="74"/>
                </a:cxn>
                <a:cxn ang="0">
                  <a:pos x="63" y="75"/>
                </a:cxn>
                <a:cxn ang="0">
                  <a:pos x="65" y="79"/>
                </a:cxn>
                <a:cxn ang="0">
                  <a:pos x="65" y="82"/>
                </a:cxn>
                <a:cxn ang="0">
                  <a:pos x="66" y="84"/>
                </a:cxn>
                <a:cxn ang="0">
                  <a:pos x="71" y="86"/>
                </a:cxn>
                <a:cxn ang="0">
                  <a:pos x="77" y="91"/>
                </a:cxn>
              </a:cxnLst>
              <a:rect l="0" t="0" r="r" b="b"/>
              <a:pathLst>
                <a:path w="87" h="95">
                  <a:moveTo>
                    <a:pt x="79" y="93"/>
                  </a:moveTo>
                  <a:lnTo>
                    <a:pt x="79" y="93"/>
                  </a:lnTo>
                  <a:lnTo>
                    <a:pt x="79" y="93"/>
                  </a:lnTo>
                  <a:lnTo>
                    <a:pt x="79" y="93"/>
                  </a:lnTo>
                  <a:lnTo>
                    <a:pt x="79" y="93"/>
                  </a:lnTo>
                  <a:lnTo>
                    <a:pt x="79" y="93"/>
                  </a:lnTo>
                  <a:lnTo>
                    <a:pt x="79" y="93"/>
                  </a:lnTo>
                  <a:lnTo>
                    <a:pt x="79" y="91"/>
                  </a:lnTo>
                  <a:lnTo>
                    <a:pt x="79" y="91"/>
                  </a:lnTo>
                  <a:lnTo>
                    <a:pt x="80" y="91"/>
                  </a:lnTo>
                  <a:lnTo>
                    <a:pt x="82" y="91"/>
                  </a:lnTo>
                  <a:lnTo>
                    <a:pt x="84" y="91"/>
                  </a:lnTo>
                  <a:lnTo>
                    <a:pt x="84" y="93"/>
                  </a:lnTo>
                  <a:lnTo>
                    <a:pt x="85" y="93"/>
                  </a:lnTo>
                  <a:lnTo>
                    <a:pt x="85" y="95"/>
                  </a:lnTo>
                  <a:lnTo>
                    <a:pt x="87" y="95"/>
                  </a:lnTo>
                  <a:lnTo>
                    <a:pt x="87" y="95"/>
                  </a:lnTo>
                  <a:lnTo>
                    <a:pt x="77" y="82"/>
                  </a:lnTo>
                  <a:lnTo>
                    <a:pt x="76" y="79"/>
                  </a:lnTo>
                  <a:lnTo>
                    <a:pt x="74" y="75"/>
                  </a:lnTo>
                  <a:lnTo>
                    <a:pt x="71" y="72"/>
                  </a:lnTo>
                  <a:lnTo>
                    <a:pt x="68" y="67"/>
                  </a:lnTo>
                  <a:lnTo>
                    <a:pt x="65" y="63"/>
                  </a:lnTo>
                  <a:lnTo>
                    <a:pt x="61" y="58"/>
                  </a:lnTo>
                  <a:lnTo>
                    <a:pt x="58" y="56"/>
                  </a:lnTo>
                  <a:lnTo>
                    <a:pt x="57" y="55"/>
                  </a:lnTo>
                  <a:lnTo>
                    <a:pt x="53" y="53"/>
                  </a:lnTo>
                  <a:lnTo>
                    <a:pt x="52" y="53"/>
                  </a:lnTo>
                  <a:lnTo>
                    <a:pt x="50" y="51"/>
                  </a:lnTo>
                  <a:lnTo>
                    <a:pt x="50" y="51"/>
                  </a:lnTo>
                  <a:lnTo>
                    <a:pt x="49" y="51"/>
                  </a:lnTo>
                  <a:lnTo>
                    <a:pt x="49" y="51"/>
                  </a:lnTo>
                  <a:lnTo>
                    <a:pt x="47" y="49"/>
                  </a:lnTo>
                  <a:lnTo>
                    <a:pt x="47" y="49"/>
                  </a:lnTo>
                  <a:lnTo>
                    <a:pt x="47" y="48"/>
                  </a:lnTo>
                  <a:lnTo>
                    <a:pt x="47" y="48"/>
                  </a:lnTo>
                  <a:lnTo>
                    <a:pt x="46" y="49"/>
                  </a:lnTo>
                  <a:lnTo>
                    <a:pt x="44" y="49"/>
                  </a:lnTo>
                  <a:lnTo>
                    <a:pt x="42" y="49"/>
                  </a:lnTo>
                  <a:lnTo>
                    <a:pt x="42" y="49"/>
                  </a:lnTo>
                  <a:lnTo>
                    <a:pt x="41" y="49"/>
                  </a:lnTo>
                  <a:lnTo>
                    <a:pt x="39" y="46"/>
                  </a:lnTo>
                  <a:lnTo>
                    <a:pt x="38" y="44"/>
                  </a:lnTo>
                  <a:lnTo>
                    <a:pt x="38" y="41"/>
                  </a:lnTo>
                  <a:lnTo>
                    <a:pt x="36" y="39"/>
                  </a:lnTo>
                  <a:lnTo>
                    <a:pt x="34" y="37"/>
                  </a:lnTo>
                  <a:lnTo>
                    <a:pt x="33" y="35"/>
                  </a:lnTo>
                  <a:lnTo>
                    <a:pt x="33" y="34"/>
                  </a:lnTo>
                  <a:lnTo>
                    <a:pt x="31" y="32"/>
                  </a:lnTo>
                  <a:lnTo>
                    <a:pt x="31" y="30"/>
                  </a:lnTo>
                  <a:lnTo>
                    <a:pt x="30" y="27"/>
                  </a:lnTo>
                  <a:lnTo>
                    <a:pt x="30" y="23"/>
                  </a:lnTo>
                  <a:lnTo>
                    <a:pt x="30" y="20"/>
                  </a:lnTo>
                  <a:lnTo>
                    <a:pt x="28" y="14"/>
                  </a:lnTo>
                  <a:lnTo>
                    <a:pt x="28" y="11"/>
                  </a:lnTo>
                  <a:lnTo>
                    <a:pt x="28" y="6"/>
                  </a:lnTo>
                  <a:lnTo>
                    <a:pt x="28" y="2"/>
                  </a:lnTo>
                  <a:lnTo>
                    <a:pt x="26" y="0"/>
                  </a:lnTo>
                  <a:lnTo>
                    <a:pt x="22" y="0"/>
                  </a:lnTo>
                  <a:lnTo>
                    <a:pt x="17" y="7"/>
                  </a:lnTo>
                  <a:lnTo>
                    <a:pt x="17" y="7"/>
                  </a:lnTo>
                  <a:lnTo>
                    <a:pt x="15" y="7"/>
                  </a:lnTo>
                  <a:lnTo>
                    <a:pt x="15" y="9"/>
                  </a:lnTo>
                  <a:lnTo>
                    <a:pt x="14" y="9"/>
                  </a:lnTo>
                  <a:lnTo>
                    <a:pt x="12" y="11"/>
                  </a:lnTo>
                  <a:lnTo>
                    <a:pt x="11" y="11"/>
                  </a:lnTo>
                  <a:lnTo>
                    <a:pt x="9" y="13"/>
                  </a:lnTo>
                  <a:lnTo>
                    <a:pt x="9" y="14"/>
                  </a:lnTo>
                  <a:lnTo>
                    <a:pt x="7" y="16"/>
                  </a:lnTo>
                  <a:lnTo>
                    <a:pt x="6" y="18"/>
                  </a:lnTo>
                  <a:lnTo>
                    <a:pt x="4" y="20"/>
                  </a:lnTo>
                  <a:lnTo>
                    <a:pt x="4" y="21"/>
                  </a:lnTo>
                  <a:lnTo>
                    <a:pt x="4" y="21"/>
                  </a:lnTo>
                  <a:lnTo>
                    <a:pt x="4" y="23"/>
                  </a:lnTo>
                  <a:lnTo>
                    <a:pt x="4" y="25"/>
                  </a:lnTo>
                  <a:lnTo>
                    <a:pt x="6" y="27"/>
                  </a:lnTo>
                  <a:lnTo>
                    <a:pt x="6" y="28"/>
                  </a:lnTo>
                  <a:lnTo>
                    <a:pt x="4" y="28"/>
                  </a:lnTo>
                  <a:lnTo>
                    <a:pt x="4" y="30"/>
                  </a:lnTo>
                  <a:lnTo>
                    <a:pt x="4" y="32"/>
                  </a:lnTo>
                  <a:lnTo>
                    <a:pt x="4" y="34"/>
                  </a:lnTo>
                  <a:lnTo>
                    <a:pt x="4" y="35"/>
                  </a:lnTo>
                  <a:lnTo>
                    <a:pt x="3" y="37"/>
                  </a:lnTo>
                  <a:lnTo>
                    <a:pt x="1" y="39"/>
                  </a:lnTo>
                  <a:lnTo>
                    <a:pt x="1" y="41"/>
                  </a:lnTo>
                  <a:lnTo>
                    <a:pt x="1" y="42"/>
                  </a:lnTo>
                  <a:lnTo>
                    <a:pt x="0" y="44"/>
                  </a:lnTo>
                  <a:lnTo>
                    <a:pt x="0" y="44"/>
                  </a:lnTo>
                  <a:lnTo>
                    <a:pt x="0" y="46"/>
                  </a:lnTo>
                  <a:lnTo>
                    <a:pt x="0" y="48"/>
                  </a:lnTo>
                  <a:lnTo>
                    <a:pt x="0" y="49"/>
                  </a:lnTo>
                  <a:lnTo>
                    <a:pt x="0" y="51"/>
                  </a:lnTo>
                  <a:lnTo>
                    <a:pt x="0" y="51"/>
                  </a:lnTo>
                  <a:lnTo>
                    <a:pt x="1" y="51"/>
                  </a:lnTo>
                  <a:lnTo>
                    <a:pt x="1" y="51"/>
                  </a:lnTo>
                  <a:lnTo>
                    <a:pt x="1" y="53"/>
                  </a:lnTo>
                  <a:lnTo>
                    <a:pt x="3" y="53"/>
                  </a:lnTo>
                  <a:lnTo>
                    <a:pt x="3" y="53"/>
                  </a:lnTo>
                  <a:lnTo>
                    <a:pt x="4" y="53"/>
                  </a:lnTo>
                  <a:lnTo>
                    <a:pt x="6" y="53"/>
                  </a:lnTo>
                  <a:lnTo>
                    <a:pt x="6" y="51"/>
                  </a:lnTo>
                  <a:lnTo>
                    <a:pt x="7" y="51"/>
                  </a:lnTo>
                  <a:lnTo>
                    <a:pt x="9" y="49"/>
                  </a:lnTo>
                  <a:lnTo>
                    <a:pt x="11" y="49"/>
                  </a:lnTo>
                  <a:lnTo>
                    <a:pt x="11" y="48"/>
                  </a:lnTo>
                  <a:lnTo>
                    <a:pt x="12" y="48"/>
                  </a:lnTo>
                  <a:lnTo>
                    <a:pt x="14" y="48"/>
                  </a:lnTo>
                  <a:lnTo>
                    <a:pt x="14" y="46"/>
                  </a:lnTo>
                  <a:lnTo>
                    <a:pt x="17" y="41"/>
                  </a:lnTo>
                  <a:lnTo>
                    <a:pt x="17" y="41"/>
                  </a:lnTo>
                  <a:lnTo>
                    <a:pt x="17" y="42"/>
                  </a:lnTo>
                  <a:lnTo>
                    <a:pt x="19" y="42"/>
                  </a:lnTo>
                  <a:lnTo>
                    <a:pt x="20" y="42"/>
                  </a:lnTo>
                  <a:lnTo>
                    <a:pt x="20" y="44"/>
                  </a:lnTo>
                  <a:lnTo>
                    <a:pt x="22" y="46"/>
                  </a:lnTo>
                  <a:lnTo>
                    <a:pt x="23" y="46"/>
                  </a:lnTo>
                  <a:lnTo>
                    <a:pt x="23" y="46"/>
                  </a:lnTo>
                  <a:lnTo>
                    <a:pt x="25" y="48"/>
                  </a:lnTo>
                  <a:lnTo>
                    <a:pt x="26" y="48"/>
                  </a:lnTo>
                  <a:lnTo>
                    <a:pt x="28" y="48"/>
                  </a:lnTo>
                  <a:lnTo>
                    <a:pt x="31" y="49"/>
                  </a:lnTo>
                  <a:lnTo>
                    <a:pt x="33" y="51"/>
                  </a:lnTo>
                  <a:lnTo>
                    <a:pt x="34" y="51"/>
                  </a:lnTo>
                  <a:lnTo>
                    <a:pt x="36" y="53"/>
                  </a:lnTo>
                  <a:lnTo>
                    <a:pt x="38" y="53"/>
                  </a:lnTo>
                  <a:lnTo>
                    <a:pt x="38" y="53"/>
                  </a:lnTo>
                  <a:lnTo>
                    <a:pt x="39" y="55"/>
                  </a:lnTo>
                  <a:lnTo>
                    <a:pt x="41" y="56"/>
                  </a:lnTo>
                  <a:lnTo>
                    <a:pt x="44" y="58"/>
                  </a:lnTo>
                  <a:lnTo>
                    <a:pt x="46" y="60"/>
                  </a:lnTo>
                  <a:lnTo>
                    <a:pt x="47" y="60"/>
                  </a:lnTo>
                  <a:lnTo>
                    <a:pt x="49" y="62"/>
                  </a:lnTo>
                  <a:lnTo>
                    <a:pt x="49" y="62"/>
                  </a:lnTo>
                  <a:lnTo>
                    <a:pt x="50" y="62"/>
                  </a:lnTo>
                  <a:lnTo>
                    <a:pt x="50" y="62"/>
                  </a:lnTo>
                  <a:lnTo>
                    <a:pt x="52" y="63"/>
                  </a:lnTo>
                  <a:lnTo>
                    <a:pt x="53" y="65"/>
                  </a:lnTo>
                  <a:lnTo>
                    <a:pt x="53" y="65"/>
                  </a:lnTo>
                  <a:lnTo>
                    <a:pt x="55" y="67"/>
                  </a:lnTo>
                  <a:lnTo>
                    <a:pt x="55" y="67"/>
                  </a:lnTo>
                  <a:lnTo>
                    <a:pt x="57" y="67"/>
                  </a:lnTo>
                  <a:lnTo>
                    <a:pt x="57" y="69"/>
                  </a:lnTo>
                  <a:lnTo>
                    <a:pt x="57" y="69"/>
                  </a:lnTo>
                  <a:lnTo>
                    <a:pt x="58" y="69"/>
                  </a:lnTo>
                  <a:lnTo>
                    <a:pt x="58" y="70"/>
                  </a:lnTo>
                  <a:lnTo>
                    <a:pt x="60" y="70"/>
                  </a:lnTo>
                  <a:lnTo>
                    <a:pt x="60" y="70"/>
                  </a:lnTo>
                  <a:lnTo>
                    <a:pt x="61" y="70"/>
                  </a:lnTo>
                  <a:lnTo>
                    <a:pt x="61" y="70"/>
                  </a:lnTo>
                  <a:lnTo>
                    <a:pt x="61" y="72"/>
                  </a:lnTo>
                  <a:lnTo>
                    <a:pt x="61" y="72"/>
                  </a:lnTo>
                  <a:lnTo>
                    <a:pt x="61" y="72"/>
                  </a:lnTo>
                  <a:lnTo>
                    <a:pt x="61" y="74"/>
                  </a:lnTo>
                  <a:lnTo>
                    <a:pt x="63" y="74"/>
                  </a:lnTo>
                  <a:lnTo>
                    <a:pt x="63" y="74"/>
                  </a:lnTo>
                  <a:lnTo>
                    <a:pt x="63" y="75"/>
                  </a:lnTo>
                  <a:lnTo>
                    <a:pt x="65" y="77"/>
                  </a:lnTo>
                  <a:lnTo>
                    <a:pt x="65" y="77"/>
                  </a:lnTo>
                  <a:lnTo>
                    <a:pt x="65" y="79"/>
                  </a:lnTo>
                  <a:lnTo>
                    <a:pt x="65" y="81"/>
                  </a:lnTo>
                  <a:lnTo>
                    <a:pt x="65" y="81"/>
                  </a:lnTo>
                  <a:lnTo>
                    <a:pt x="65" y="82"/>
                  </a:lnTo>
                  <a:lnTo>
                    <a:pt x="65" y="82"/>
                  </a:lnTo>
                  <a:lnTo>
                    <a:pt x="66" y="82"/>
                  </a:lnTo>
                  <a:lnTo>
                    <a:pt x="66" y="84"/>
                  </a:lnTo>
                  <a:lnTo>
                    <a:pt x="68" y="84"/>
                  </a:lnTo>
                  <a:lnTo>
                    <a:pt x="69" y="86"/>
                  </a:lnTo>
                  <a:lnTo>
                    <a:pt x="71" y="86"/>
                  </a:lnTo>
                  <a:lnTo>
                    <a:pt x="74" y="88"/>
                  </a:lnTo>
                  <a:lnTo>
                    <a:pt x="76" y="89"/>
                  </a:lnTo>
                  <a:lnTo>
                    <a:pt x="77" y="91"/>
                  </a:lnTo>
                  <a:lnTo>
                    <a:pt x="79" y="93"/>
                  </a:lnTo>
                  <a:lnTo>
                    <a:pt x="79" y="9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1" name="Freeform 599"/>
            <p:cNvSpPr>
              <a:spLocks/>
            </p:cNvSpPr>
            <p:nvPr/>
          </p:nvSpPr>
          <p:spPr bwMode="auto">
            <a:xfrm>
              <a:off x="4528711" y="2128748"/>
              <a:ext cx="199924" cy="88345"/>
            </a:xfrm>
            <a:custGeom>
              <a:avLst/>
              <a:gdLst/>
              <a:ahLst/>
              <a:cxnLst>
                <a:cxn ang="0">
                  <a:pos x="91" y="28"/>
                </a:cxn>
                <a:cxn ang="0">
                  <a:pos x="89" y="29"/>
                </a:cxn>
                <a:cxn ang="0">
                  <a:pos x="86" y="31"/>
                </a:cxn>
                <a:cxn ang="0">
                  <a:pos x="84" y="33"/>
                </a:cxn>
                <a:cxn ang="0">
                  <a:pos x="83" y="35"/>
                </a:cxn>
                <a:cxn ang="0">
                  <a:pos x="80" y="38"/>
                </a:cxn>
                <a:cxn ang="0">
                  <a:pos x="76" y="38"/>
                </a:cxn>
                <a:cxn ang="0">
                  <a:pos x="72" y="38"/>
                </a:cxn>
                <a:cxn ang="0">
                  <a:pos x="67" y="35"/>
                </a:cxn>
                <a:cxn ang="0">
                  <a:pos x="65" y="36"/>
                </a:cxn>
                <a:cxn ang="0">
                  <a:pos x="64" y="40"/>
                </a:cxn>
                <a:cxn ang="0">
                  <a:pos x="65" y="43"/>
                </a:cxn>
                <a:cxn ang="0">
                  <a:pos x="62" y="43"/>
                </a:cxn>
                <a:cxn ang="0">
                  <a:pos x="59" y="42"/>
                </a:cxn>
                <a:cxn ang="0">
                  <a:pos x="57" y="40"/>
                </a:cxn>
                <a:cxn ang="0">
                  <a:pos x="53" y="38"/>
                </a:cxn>
                <a:cxn ang="0">
                  <a:pos x="27" y="42"/>
                </a:cxn>
                <a:cxn ang="0">
                  <a:pos x="15" y="33"/>
                </a:cxn>
                <a:cxn ang="0">
                  <a:pos x="10" y="24"/>
                </a:cxn>
                <a:cxn ang="0">
                  <a:pos x="7" y="19"/>
                </a:cxn>
                <a:cxn ang="0">
                  <a:pos x="0" y="12"/>
                </a:cxn>
                <a:cxn ang="0">
                  <a:pos x="13" y="12"/>
                </a:cxn>
                <a:cxn ang="0">
                  <a:pos x="23" y="8"/>
                </a:cxn>
                <a:cxn ang="0">
                  <a:pos x="29" y="3"/>
                </a:cxn>
                <a:cxn ang="0">
                  <a:pos x="40" y="0"/>
                </a:cxn>
                <a:cxn ang="0">
                  <a:pos x="50" y="7"/>
                </a:cxn>
                <a:cxn ang="0">
                  <a:pos x="61" y="14"/>
                </a:cxn>
                <a:cxn ang="0">
                  <a:pos x="69" y="19"/>
                </a:cxn>
                <a:cxn ang="0">
                  <a:pos x="72" y="21"/>
                </a:cxn>
                <a:cxn ang="0">
                  <a:pos x="76" y="22"/>
                </a:cxn>
                <a:cxn ang="0">
                  <a:pos x="81" y="24"/>
                </a:cxn>
                <a:cxn ang="0">
                  <a:pos x="86" y="26"/>
                </a:cxn>
                <a:cxn ang="0">
                  <a:pos x="92" y="28"/>
                </a:cxn>
              </a:cxnLst>
              <a:rect l="0" t="0" r="r" b="b"/>
              <a:pathLst>
                <a:path w="92" h="43">
                  <a:moveTo>
                    <a:pt x="92" y="28"/>
                  </a:moveTo>
                  <a:lnTo>
                    <a:pt x="91" y="28"/>
                  </a:lnTo>
                  <a:lnTo>
                    <a:pt x="91" y="29"/>
                  </a:lnTo>
                  <a:lnTo>
                    <a:pt x="89" y="29"/>
                  </a:lnTo>
                  <a:lnTo>
                    <a:pt x="88" y="31"/>
                  </a:lnTo>
                  <a:lnTo>
                    <a:pt x="86" y="31"/>
                  </a:lnTo>
                  <a:lnTo>
                    <a:pt x="86" y="33"/>
                  </a:lnTo>
                  <a:lnTo>
                    <a:pt x="84" y="33"/>
                  </a:lnTo>
                  <a:lnTo>
                    <a:pt x="83" y="35"/>
                  </a:lnTo>
                  <a:lnTo>
                    <a:pt x="83" y="35"/>
                  </a:lnTo>
                  <a:lnTo>
                    <a:pt x="81" y="36"/>
                  </a:lnTo>
                  <a:lnTo>
                    <a:pt x="80" y="38"/>
                  </a:lnTo>
                  <a:lnTo>
                    <a:pt x="78" y="38"/>
                  </a:lnTo>
                  <a:lnTo>
                    <a:pt x="76" y="38"/>
                  </a:lnTo>
                  <a:lnTo>
                    <a:pt x="75" y="38"/>
                  </a:lnTo>
                  <a:lnTo>
                    <a:pt x="72" y="38"/>
                  </a:lnTo>
                  <a:lnTo>
                    <a:pt x="70" y="36"/>
                  </a:lnTo>
                  <a:lnTo>
                    <a:pt x="67" y="35"/>
                  </a:lnTo>
                  <a:lnTo>
                    <a:pt x="65" y="35"/>
                  </a:lnTo>
                  <a:lnTo>
                    <a:pt x="65" y="36"/>
                  </a:lnTo>
                  <a:lnTo>
                    <a:pt x="65" y="38"/>
                  </a:lnTo>
                  <a:lnTo>
                    <a:pt x="64" y="40"/>
                  </a:lnTo>
                  <a:lnTo>
                    <a:pt x="64" y="42"/>
                  </a:lnTo>
                  <a:lnTo>
                    <a:pt x="65" y="43"/>
                  </a:lnTo>
                  <a:lnTo>
                    <a:pt x="65" y="43"/>
                  </a:lnTo>
                  <a:lnTo>
                    <a:pt x="62" y="43"/>
                  </a:lnTo>
                  <a:lnTo>
                    <a:pt x="61" y="43"/>
                  </a:lnTo>
                  <a:lnTo>
                    <a:pt x="59" y="42"/>
                  </a:lnTo>
                  <a:lnTo>
                    <a:pt x="57" y="42"/>
                  </a:lnTo>
                  <a:lnTo>
                    <a:pt x="57" y="40"/>
                  </a:lnTo>
                  <a:lnTo>
                    <a:pt x="56" y="40"/>
                  </a:lnTo>
                  <a:lnTo>
                    <a:pt x="53" y="38"/>
                  </a:lnTo>
                  <a:lnTo>
                    <a:pt x="51" y="38"/>
                  </a:lnTo>
                  <a:lnTo>
                    <a:pt x="27" y="42"/>
                  </a:lnTo>
                  <a:lnTo>
                    <a:pt x="19" y="36"/>
                  </a:lnTo>
                  <a:lnTo>
                    <a:pt x="15" y="33"/>
                  </a:lnTo>
                  <a:lnTo>
                    <a:pt x="11" y="29"/>
                  </a:lnTo>
                  <a:lnTo>
                    <a:pt x="10" y="24"/>
                  </a:lnTo>
                  <a:lnTo>
                    <a:pt x="8" y="21"/>
                  </a:lnTo>
                  <a:lnTo>
                    <a:pt x="7" y="19"/>
                  </a:lnTo>
                  <a:lnTo>
                    <a:pt x="5" y="15"/>
                  </a:lnTo>
                  <a:lnTo>
                    <a:pt x="0" y="12"/>
                  </a:lnTo>
                  <a:lnTo>
                    <a:pt x="8" y="12"/>
                  </a:lnTo>
                  <a:lnTo>
                    <a:pt x="13" y="12"/>
                  </a:lnTo>
                  <a:lnTo>
                    <a:pt x="18" y="10"/>
                  </a:lnTo>
                  <a:lnTo>
                    <a:pt x="23" y="8"/>
                  </a:lnTo>
                  <a:lnTo>
                    <a:pt x="26" y="5"/>
                  </a:lnTo>
                  <a:lnTo>
                    <a:pt x="29" y="3"/>
                  </a:lnTo>
                  <a:lnTo>
                    <a:pt x="34" y="2"/>
                  </a:lnTo>
                  <a:lnTo>
                    <a:pt x="40" y="0"/>
                  </a:lnTo>
                  <a:lnTo>
                    <a:pt x="45" y="3"/>
                  </a:lnTo>
                  <a:lnTo>
                    <a:pt x="50" y="7"/>
                  </a:lnTo>
                  <a:lnTo>
                    <a:pt x="54" y="10"/>
                  </a:lnTo>
                  <a:lnTo>
                    <a:pt x="61" y="14"/>
                  </a:lnTo>
                  <a:lnTo>
                    <a:pt x="64" y="17"/>
                  </a:lnTo>
                  <a:lnTo>
                    <a:pt x="69" y="19"/>
                  </a:lnTo>
                  <a:lnTo>
                    <a:pt x="70" y="21"/>
                  </a:lnTo>
                  <a:lnTo>
                    <a:pt x="72" y="21"/>
                  </a:lnTo>
                  <a:lnTo>
                    <a:pt x="75" y="22"/>
                  </a:lnTo>
                  <a:lnTo>
                    <a:pt x="76" y="22"/>
                  </a:lnTo>
                  <a:lnTo>
                    <a:pt x="80" y="24"/>
                  </a:lnTo>
                  <a:lnTo>
                    <a:pt x="81" y="24"/>
                  </a:lnTo>
                  <a:lnTo>
                    <a:pt x="83" y="26"/>
                  </a:lnTo>
                  <a:lnTo>
                    <a:pt x="86" y="26"/>
                  </a:lnTo>
                  <a:lnTo>
                    <a:pt x="88" y="28"/>
                  </a:lnTo>
                  <a:lnTo>
                    <a:pt x="92"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2" name="Freeform 600"/>
            <p:cNvSpPr>
              <a:spLocks/>
            </p:cNvSpPr>
            <p:nvPr/>
          </p:nvSpPr>
          <p:spPr bwMode="auto">
            <a:xfrm>
              <a:off x="4701122" y="1517260"/>
              <a:ext cx="260451" cy="310075"/>
            </a:xfrm>
            <a:custGeom>
              <a:avLst/>
              <a:gdLst/>
              <a:ahLst/>
              <a:cxnLst>
                <a:cxn ang="0">
                  <a:pos x="85" y="141"/>
                </a:cxn>
                <a:cxn ang="0">
                  <a:pos x="84" y="143"/>
                </a:cxn>
                <a:cxn ang="0">
                  <a:pos x="82" y="143"/>
                </a:cxn>
                <a:cxn ang="0">
                  <a:pos x="57" y="148"/>
                </a:cxn>
                <a:cxn ang="0">
                  <a:pos x="44" y="150"/>
                </a:cxn>
                <a:cxn ang="0">
                  <a:pos x="31" y="150"/>
                </a:cxn>
                <a:cxn ang="0">
                  <a:pos x="27" y="150"/>
                </a:cxn>
                <a:cxn ang="0">
                  <a:pos x="22" y="148"/>
                </a:cxn>
                <a:cxn ang="0">
                  <a:pos x="17" y="147"/>
                </a:cxn>
                <a:cxn ang="0">
                  <a:pos x="9" y="145"/>
                </a:cxn>
                <a:cxn ang="0">
                  <a:pos x="4" y="140"/>
                </a:cxn>
                <a:cxn ang="0">
                  <a:pos x="4" y="136"/>
                </a:cxn>
                <a:cxn ang="0">
                  <a:pos x="6" y="133"/>
                </a:cxn>
                <a:cxn ang="0">
                  <a:pos x="6" y="129"/>
                </a:cxn>
                <a:cxn ang="0">
                  <a:pos x="4" y="122"/>
                </a:cxn>
                <a:cxn ang="0">
                  <a:pos x="1" y="119"/>
                </a:cxn>
                <a:cxn ang="0">
                  <a:pos x="1" y="108"/>
                </a:cxn>
                <a:cxn ang="0">
                  <a:pos x="14" y="91"/>
                </a:cxn>
                <a:cxn ang="0">
                  <a:pos x="30" y="79"/>
                </a:cxn>
                <a:cxn ang="0">
                  <a:pos x="33" y="72"/>
                </a:cxn>
                <a:cxn ang="0">
                  <a:pos x="30" y="70"/>
                </a:cxn>
                <a:cxn ang="0">
                  <a:pos x="28" y="66"/>
                </a:cxn>
                <a:cxn ang="0">
                  <a:pos x="27" y="49"/>
                </a:cxn>
                <a:cxn ang="0">
                  <a:pos x="20" y="33"/>
                </a:cxn>
                <a:cxn ang="0">
                  <a:pos x="12" y="19"/>
                </a:cxn>
                <a:cxn ang="0">
                  <a:pos x="17" y="18"/>
                </a:cxn>
                <a:cxn ang="0">
                  <a:pos x="22" y="18"/>
                </a:cxn>
                <a:cxn ang="0">
                  <a:pos x="28" y="16"/>
                </a:cxn>
                <a:cxn ang="0">
                  <a:pos x="31" y="18"/>
                </a:cxn>
                <a:cxn ang="0">
                  <a:pos x="35" y="18"/>
                </a:cxn>
                <a:cxn ang="0">
                  <a:pos x="36" y="11"/>
                </a:cxn>
                <a:cxn ang="0">
                  <a:pos x="38" y="5"/>
                </a:cxn>
                <a:cxn ang="0">
                  <a:pos x="41" y="0"/>
                </a:cxn>
                <a:cxn ang="0">
                  <a:pos x="46" y="0"/>
                </a:cxn>
                <a:cxn ang="0">
                  <a:pos x="50" y="0"/>
                </a:cxn>
                <a:cxn ang="0">
                  <a:pos x="55" y="0"/>
                </a:cxn>
                <a:cxn ang="0">
                  <a:pos x="61" y="4"/>
                </a:cxn>
                <a:cxn ang="0">
                  <a:pos x="68" y="7"/>
                </a:cxn>
                <a:cxn ang="0">
                  <a:pos x="68" y="21"/>
                </a:cxn>
                <a:cxn ang="0">
                  <a:pos x="76" y="28"/>
                </a:cxn>
                <a:cxn ang="0">
                  <a:pos x="84" y="30"/>
                </a:cxn>
                <a:cxn ang="0">
                  <a:pos x="84" y="37"/>
                </a:cxn>
                <a:cxn ang="0">
                  <a:pos x="81" y="40"/>
                </a:cxn>
                <a:cxn ang="0">
                  <a:pos x="79" y="46"/>
                </a:cxn>
                <a:cxn ang="0">
                  <a:pos x="82" y="53"/>
                </a:cxn>
                <a:cxn ang="0">
                  <a:pos x="87" y="59"/>
                </a:cxn>
                <a:cxn ang="0">
                  <a:pos x="90" y="70"/>
                </a:cxn>
                <a:cxn ang="0">
                  <a:pos x="100" y="87"/>
                </a:cxn>
                <a:cxn ang="0">
                  <a:pos x="115" y="98"/>
                </a:cxn>
                <a:cxn ang="0">
                  <a:pos x="111" y="112"/>
                </a:cxn>
                <a:cxn ang="0">
                  <a:pos x="98" y="128"/>
                </a:cxn>
                <a:cxn ang="0">
                  <a:pos x="87" y="143"/>
                </a:cxn>
              </a:cxnLst>
              <a:rect l="0" t="0" r="r" b="b"/>
              <a:pathLst>
                <a:path w="120" h="150">
                  <a:moveTo>
                    <a:pt x="87" y="143"/>
                  </a:moveTo>
                  <a:lnTo>
                    <a:pt x="85" y="143"/>
                  </a:lnTo>
                  <a:lnTo>
                    <a:pt x="85" y="141"/>
                  </a:lnTo>
                  <a:lnTo>
                    <a:pt x="85" y="141"/>
                  </a:lnTo>
                  <a:lnTo>
                    <a:pt x="84" y="141"/>
                  </a:lnTo>
                  <a:lnTo>
                    <a:pt x="84" y="143"/>
                  </a:lnTo>
                  <a:lnTo>
                    <a:pt x="82" y="143"/>
                  </a:lnTo>
                  <a:lnTo>
                    <a:pt x="82" y="143"/>
                  </a:lnTo>
                  <a:lnTo>
                    <a:pt x="82" y="143"/>
                  </a:lnTo>
                  <a:lnTo>
                    <a:pt x="63" y="143"/>
                  </a:lnTo>
                  <a:lnTo>
                    <a:pt x="60" y="147"/>
                  </a:lnTo>
                  <a:lnTo>
                    <a:pt x="57" y="148"/>
                  </a:lnTo>
                  <a:lnTo>
                    <a:pt x="54" y="150"/>
                  </a:lnTo>
                  <a:lnTo>
                    <a:pt x="49" y="150"/>
                  </a:lnTo>
                  <a:lnTo>
                    <a:pt x="44" y="150"/>
                  </a:lnTo>
                  <a:lnTo>
                    <a:pt x="39" y="150"/>
                  </a:lnTo>
                  <a:lnTo>
                    <a:pt x="36" y="150"/>
                  </a:lnTo>
                  <a:lnTo>
                    <a:pt x="31" y="150"/>
                  </a:lnTo>
                  <a:lnTo>
                    <a:pt x="30" y="150"/>
                  </a:lnTo>
                  <a:lnTo>
                    <a:pt x="28" y="150"/>
                  </a:lnTo>
                  <a:lnTo>
                    <a:pt x="27" y="150"/>
                  </a:lnTo>
                  <a:lnTo>
                    <a:pt x="25" y="150"/>
                  </a:lnTo>
                  <a:lnTo>
                    <a:pt x="23" y="150"/>
                  </a:lnTo>
                  <a:lnTo>
                    <a:pt x="22" y="148"/>
                  </a:lnTo>
                  <a:lnTo>
                    <a:pt x="20" y="148"/>
                  </a:lnTo>
                  <a:lnTo>
                    <a:pt x="20" y="147"/>
                  </a:lnTo>
                  <a:lnTo>
                    <a:pt x="17" y="147"/>
                  </a:lnTo>
                  <a:lnTo>
                    <a:pt x="15" y="147"/>
                  </a:lnTo>
                  <a:lnTo>
                    <a:pt x="12" y="145"/>
                  </a:lnTo>
                  <a:lnTo>
                    <a:pt x="9" y="145"/>
                  </a:lnTo>
                  <a:lnTo>
                    <a:pt x="8" y="143"/>
                  </a:lnTo>
                  <a:lnTo>
                    <a:pt x="4" y="141"/>
                  </a:lnTo>
                  <a:lnTo>
                    <a:pt x="4" y="140"/>
                  </a:lnTo>
                  <a:lnTo>
                    <a:pt x="3" y="140"/>
                  </a:lnTo>
                  <a:lnTo>
                    <a:pt x="3" y="138"/>
                  </a:lnTo>
                  <a:lnTo>
                    <a:pt x="4" y="136"/>
                  </a:lnTo>
                  <a:lnTo>
                    <a:pt x="4" y="135"/>
                  </a:lnTo>
                  <a:lnTo>
                    <a:pt x="4" y="135"/>
                  </a:lnTo>
                  <a:lnTo>
                    <a:pt x="6" y="133"/>
                  </a:lnTo>
                  <a:lnTo>
                    <a:pt x="6" y="131"/>
                  </a:lnTo>
                  <a:lnTo>
                    <a:pt x="6" y="131"/>
                  </a:lnTo>
                  <a:lnTo>
                    <a:pt x="6" y="129"/>
                  </a:lnTo>
                  <a:lnTo>
                    <a:pt x="6" y="128"/>
                  </a:lnTo>
                  <a:lnTo>
                    <a:pt x="6" y="124"/>
                  </a:lnTo>
                  <a:lnTo>
                    <a:pt x="4" y="122"/>
                  </a:lnTo>
                  <a:lnTo>
                    <a:pt x="3" y="121"/>
                  </a:lnTo>
                  <a:lnTo>
                    <a:pt x="3" y="121"/>
                  </a:lnTo>
                  <a:lnTo>
                    <a:pt x="1" y="119"/>
                  </a:lnTo>
                  <a:lnTo>
                    <a:pt x="0" y="117"/>
                  </a:lnTo>
                  <a:lnTo>
                    <a:pt x="0" y="115"/>
                  </a:lnTo>
                  <a:lnTo>
                    <a:pt x="1" y="108"/>
                  </a:lnTo>
                  <a:lnTo>
                    <a:pt x="4" y="103"/>
                  </a:lnTo>
                  <a:lnTo>
                    <a:pt x="8" y="96"/>
                  </a:lnTo>
                  <a:lnTo>
                    <a:pt x="14" y="91"/>
                  </a:lnTo>
                  <a:lnTo>
                    <a:pt x="19" y="86"/>
                  </a:lnTo>
                  <a:lnTo>
                    <a:pt x="25" y="82"/>
                  </a:lnTo>
                  <a:lnTo>
                    <a:pt x="30" y="79"/>
                  </a:lnTo>
                  <a:lnTo>
                    <a:pt x="36" y="79"/>
                  </a:lnTo>
                  <a:lnTo>
                    <a:pt x="36" y="72"/>
                  </a:lnTo>
                  <a:lnTo>
                    <a:pt x="33" y="72"/>
                  </a:lnTo>
                  <a:lnTo>
                    <a:pt x="31" y="72"/>
                  </a:lnTo>
                  <a:lnTo>
                    <a:pt x="30" y="72"/>
                  </a:lnTo>
                  <a:lnTo>
                    <a:pt x="30" y="70"/>
                  </a:lnTo>
                  <a:lnTo>
                    <a:pt x="30" y="68"/>
                  </a:lnTo>
                  <a:lnTo>
                    <a:pt x="28" y="68"/>
                  </a:lnTo>
                  <a:lnTo>
                    <a:pt x="28" y="66"/>
                  </a:lnTo>
                  <a:lnTo>
                    <a:pt x="28" y="65"/>
                  </a:lnTo>
                  <a:lnTo>
                    <a:pt x="28" y="56"/>
                  </a:lnTo>
                  <a:lnTo>
                    <a:pt x="27" y="49"/>
                  </a:lnTo>
                  <a:lnTo>
                    <a:pt x="25" y="44"/>
                  </a:lnTo>
                  <a:lnTo>
                    <a:pt x="23" y="39"/>
                  </a:lnTo>
                  <a:lnTo>
                    <a:pt x="20" y="33"/>
                  </a:lnTo>
                  <a:lnTo>
                    <a:pt x="17" y="30"/>
                  </a:lnTo>
                  <a:lnTo>
                    <a:pt x="14" y="25"/>
                  </a:lnTo>
                  <a:lnTo>
                    <a:pt x="12" y="19"/>
                  </a:lnTo>
                  <a:lnTo>
                    <a:pt x="14" y="19"/>
                  </a:lnTo>
                  <a:lnTo>
                    <a:pt x="15" y="19"/>
                  </a:lnTo>
                  <a:lnTo>
                    <a:pt x="17" y="18"/>
                  </a:lnTo>
                  <a:lnTo>
                    <a:pt x="19" y="18"/>
                  </a:lnTo>
                  <a:lnTo>
                    <a:pt x="20" y="18"/>
                  </a:lnTo>
                  <a:lnTo>
                    <a:pt x="22" y="18"/>
                  </a:lnTo>
                  <a:lnTo>
                    <a:pt x="23" y="16"/>
                  </a:lnTo>
                  <a:lnTo>
                    <a:pt x="25" y="16"/>
                  </a:lnTo>
                  <a:lnTo>
                    <a:pt x="28" y="16"/>
                  </a:lnTo>
                  <a:lnTo>
                    <a:pt x="30" y="18"/>
                  </a:lnTo>
                  <a:lnTo>
                    <a:pt x="30" y="18"/>
                  </a:lnTo>
                  <a:lnTo>
                    <a:pt x="31" y="18"/>
                  </a:lnTo>
                  <a:lnTo>
                    <a:pt x="31" y="18"/>
                  </a:lnTo>
                  <a:lnTo>
                    <a:pt x="33" y="18"/>
                  </a:lnTo>
                  <a:lnTo>
                    <a:pt x="35" y="18"/>
                  </a:lnTo>
                  <a:lnTo>
                    <a:pt x="36" y="16"/>
                  </a:lnTo>
                  <a:lnTo>
                    <a:pt x="36" y="14"/>
                  </a:lnTo>
                  <a:lnTo>
                    <a:pt x="36" y="11"/>
                  </a:lnTo>
                  <a:lnTo>
                    <a:pt x="36" y="9"/>
                  </a:lnTo>
                  <a:lnTo>
                    <a:pt x="38" y="7"/>
                  </a:lnTo>
                  <a:lnTo>
                    <a:pt x="38" y="5"/>
                  </a:lnTo>
                  <a:lnTo>
                    <a:pt x="39" y="4"/>
                  </a:lnTo>
                  <a:lnTo>
                    <a:pt x="39" y="2"/>
                  </a:lnTo>
                  <a:lnTo>
                    <a:pt x="41" y="0"/>
                  </a:lnTo>
                  <a:lnTo>
                    <a:pt x="42" y="0"/>
                  </a:lnTo>
                  <a:lnTo>
                    <a:pt x="44" y="0"/>
                  </a:lnTo>
                  <a:lnTo>
                    <a:pt x="46" y="0"/>
                  </a:lnTo>
                  <a:lnTo>
                    <a:pt x="47" y="0"/>
                  </a:lnTo>
                  <a:lnTo>
                    <a:pt x="49" y="0"/>
                  </a:lnTo>
                  <a:lnTo>
                    <a:pt x="50" y="0"/>
                  </a:lnTo>
                  <a:lnTo>
                    <a:pt x="50" y="0"/>
                  </a:lnTo>
                  <a:lnTo>
                    <a:pt x="52" y="0"/>
                  </a:lnTo>
                  <a:lnTo>
                    <a:pt x="55" y="0"/>
                  </a:lnTo>
                  <a:lnTo>
                    <a:pt x="57" y="0"/>
                  </a:lnTo>
                  <a:lnTo>
                    <a:pt x="60" y="2"/>
                  </a:lnTo>
                  <a:lnTo>
                    <a:pt x="61" y="4"/>
                  </a:lnTo>
                  <a:lnTo>
                    <a:pt x="65" y="5"/>
                  </a:lnTo>
                  <a:lnTo>
                    <a:pt x="66" y="5"/>
                  </a:lnTo>
                  <a:lnTo>
                    <a:pt x="68" y="7"/>
                  </a:lnTo>
                  <a:lnTo>
                    <a:pt x="71" y="7"/>
                  </a:lnTo>
                  <a:lnTo>
                    <a:pt x="66" y="18"/>
                  </a:lnTo>
                  <a:lnTo>
                    <a:pt x="68" y="21"/>
                  </a:lnTo>
                  <a:lnTo>
                    <a:pt x="71" y="25"/>
                  </a:lnTo>
                  <a:lnTo>
                    <a:pt x="73" y="26"/>
                  </a:lnTo>
                  <a:lnTo>
                    <a:pt x="76" y="28"/>
                  </a:lnTo>
                  <a:lnTo>
                    <a:pt x="79" y="28"/>
                  </a:lnTo>
                  <a:lnTo>
                    <a:pt x="82" y="30"/>
                  </a:lnTo>
                  <a:lnTo>
                    <a:pt x="84" y="30"/>
                  </a:lnTo>
                  <a:lnTo>
                    <a:pt x="87" y="32"/>
                  </a:lnTo>
                  <a:lnTo>
                    <a:pt x="85" y="33"/>
                  </a:lnTo>
                  <a:lnTo>
                    <a:pt x="84" y="37"/>
                  </a:lnTo>
                  <a:lnTo>
                    <a:pt x="84" y="39"/>
                  </a:lnTo>
                  <a:lnTo>
                    <a:pt x="82" y="40"/>
                  </a:lnTo>
                  <a:lnTo>
                    <a:pt x="81" y="40"/>
                  </a:lnTo>
                  <a:lnTo>
                    <a:pt x="81" y="42"/>
                  </a:lnTo>
                  <a:lnTo>
                    <a:pt x="79" y="44"/>
                  </a:lnTo>
                  <a:lnTo>
                    <a:pt x="79" y="46"/>
                  </a:lnTo>
                  <a:lnTo>
                    <a:pt x="81" y="49"/>
                  </a:lnTo>
                  <a:lnTo>
                    <a:pt x="81" y="51"/>
                  </a:lnTo>
                  <a:lnTo>
                    <a:pt x="82" y="53"/>
                  </a:lnTo>
                  <a:lnTo>
                    <a:pt x="84" y="56"/>
                  </a:lnTo>
                  <a:lnTo>
                    <a:pt x="85" y="58"/>
                  </a:lnTo>
                  <a:lnTo>
                    <a:pt x="87" y="59"/>
                  </a:lnTo>
                  <a:lnTo>
                    <a:pt x="88" y="61"/>
                  </a:lnTo>
                  <a:lnTo>
                    <a:pt x="90" y="61"/>
                  </a:lnTo>
                  <a:lnTo>
                    <a:pt x="90" y="70"/>
                  </a:lnTo>
                  <a:lnTo>
                    <a:pt x="93" y="77"/>
                  </a:lnTo>
                  <a:lnTo>
                    <a:pt x="96" y="82"/>
                  </a:lnTo>
                  <a:lnTo>
                    <a:pt x="100" y="87"/>
                  </a:lnTo>
                  <a:lnTo>
                    <a:pt x="106" y="93"/>
                  </a:lnTo>
                  <a:lnTo>
                    <a:pt x="111" y="96"/>
                  </a:lnTo>
                  <a:lnTo>
                    <a:pt x="115" y="98"/>
                  </a:lnTo>
                  <a:lnTo>
                    <a:pt x="120" y="101"/>
                  </a:lnTo>
                  <a:lnTo>
                    <a:pt x="115" y="107"/>
                  </a:lnTo>
                  <a:lnTo>
                    <a:pt x="111" y="112"/>
                  </a:lnTo>
                  <a:lnTo>
                    <a:pt x="107" y="117"/>
                  </a:lnTo>
                  <a:lnTo>
                    <a:pt x="103" y="122"/>
                  </a:lnTo>
                  <a:lnTo>
                    <a:pt x="98" y="128"/>
                  </a:lnTo>
                  <a:lnTo>
                    <a:pt x="95" y="133"/>
                  </a:lnTo>
                  <a:lnTo>
                    <a:pt x="90" y="138"/>
                  </a:lnTo>
                  <a:lnTo>
                    <a:pt x="87" y="14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3" name="Freeform 601"/>
            <p:cNvSpPr>
              <a:spLocks/>
            </p:cNvSpPr>
            <p:nvPr/>
          </p:nvSpPr>
          <p:spPr bwMode="auto">
            <a:xfrm>
              <a:off x="4306777" y="2064649"/>
              <a:ext cx="100879" cy="88345"/>
            </a:xfrm>
            <a:custGeom>
              <a:avLst/>
              <a:gdLst/>
              <a:ahLst/>
              <a:cxnLst>
                <a:cxn ang="0">
                  <a:pos x="0" y="33"/>
                </a:cxn>
                <a:cxn ang="0">
                  <a:pos x="1" y="33"/>
                </a:cxn>
                <a:cxn ang="0">
                  <a:pos x="1" y="35"/>
                </a:cxn>
                <a:cxn ang="0">
                  <a:pos x="1" y="33"/>
                </a:cxn>
                <a:cxn ang="0">
                  <a:pos x="1" y="29"/>
                </a:cxn>
                <a:cxn ang="0">
                  <a:pos x="1" y="26"/>
                </a:cxn>
                <a:cxn ang="0">
                  <a:pos x="3" y="22"/>
                </a:cxn>
                <a:cxn ang="0">
                  <a:pos x="6" y="21"/>
                </a:cxn>
                <a:cxn ang="0">
                  <a:pos x="6" y="17"/>
                </a:cxn>
                <a:cxn ang="0">
                  <a:pos x="8" y="14"/>
                </a:cxn>
                <a:cxn ang="0">
                  <a:pos x="8" y="10"/>
                </a:cxn>
                <a:cxn ang="0">
                  <a:pos x="9" y="8"/>
                </a:cxn>
                <a:cxn ang="0">
                  <a:pos x="11" y="10"/>
                </a:cxn>
                <a:cxn ang="0">
                  <a:pos x="11" y="14"/>
                </a:cxn>
                <a:cxn ang="0">
                  <a:pos x="13" y="17"/>
                </a:cxn>
                <a:cxn ang="0">
                  <a:pos x="14" y="19"/>
                </a:cxn>
                <a:cxn ang="0">
                  <a:pos x="22" y="21"/>
                </a:cxn>
                <a:cxn ang="0">
                  <a:pos x="20" y="12"/>
                </a:cxn>
                <a:cxn ang="0">
                  <a:pos x="19" y="12"/>
                </a:cxn>
                <a:cxn ang="0">
                  <a:pos x="16" y="8"/>
                </a:cxn>
                <a:cxn ang="0">
                  <a:pos x="16" y="7"/>
                </a:cxn>
                <a:cxn ang="0">
                  <a:pos x="17" y="5"/>
                </a:cxn>
                <a:cxn ang="0">
                  <a:pos x="22" y="5"/>
                </a:cxn>
                <a:cxn ang="0">
                  <a:pos x="25" y="3"/>
                </a:cxn>
                <a:cxn ang="0">
                  <a:pos x="28" y="3"/>
                </a:cxn>
                <a:cxn ang="0">
                  <a:pos x="32" y="3"/>
                </a:cxn>
                <a:cxn ang="0">
                  <a:pos x="32" y="3"/>
                </a:cxn>
                <a:cxn ang="0">
                  <a:pos x="33" y="1"/>
                </a:cxn>
                <a:cxn ang="0">
                  <a:pos x="35" y="1"/>
                </a:cxn>
                <a:cxn ang="0">
                  <a:pos x="36" y="1"/>
                </a:cxn>
                <a:cxn ang="0">
                  <a:pos x="39" y="1"/>
                </a:cxn>
                <a:cxn ang="0">
                  <a:pos x="41" y="1"/>
                </a:cxn>
                <a:cxn ang="0">
                  <a:pos x="44" y="0"/>
                </a:cxn>
                <a:cxn ang="0">
                  <a:pos x="44" y="5"/>
                </a:cxn>
                <a:cxn ang="0">
                  <a:pos x="43" y="12"/>
                </a:cxn>
                <a:cxn ang="0">
                  <a:pos x="39" y="15"/>
                </a:cxn>
                <a:cxn ang="0">
                  <a:pos x="38" y="21"/>
                </a:cxn>
                <a:cxn ang="0">
                  <a:pos x="30" y="42"/>
                </a:cxn>
                <a:cxn ang="0">
                  <a:pos x="22" y="36"/>
                </a:cxn>
                <a:cxn ang="0">
                  <a:pos x="17" y="36"/>
                </a:cxn>
                <a:cxn ang="0">
                  <a:pos x="9" y="35"/>
                </a:cxn>
                <a:cxn ang="0">
                  <a:pos x="1" y="33"/>
                </a:cxn>
              </a:cxnLst>
              <a:rect l="0" t="0" r="r" b="b"/>
              <a:pathLst>
                <a:path w="46" h="42">
                  <a:moveTo>
                    <a:pt x="0" y="33"/>
                  </a:moveTo>
                  <a:lnTo>
                    <a:pt x="0" y="33"/>
                  </a:lnTo>
                  <a:lnTo>
                    <a:pt x="1" y="33"/>
                  </a:lnTo>
                  <a:lnTo>
                    <a:pt x="1" y="33"/>
                  </a:lnTo>
                  <a:lnTo>
                    <a:pt x="1" y="33"/>
                  </a:lnTo>
                  <a:lnTo>
                    <a:pt x="1" y="35"/>
                  </a:lnTo>
                  <a:lnTo>
                    <a:pt x="1" y="35"/>
                  </a:lnTo>
                  <a:lnTo>
                    <a:pt x="1" y="33"/>
                  </a:lnTo>
                  <a:lnTo>
                    <a:pt x="1" y="33"/>
                  </a:lnTo>
                  <a:lnTo>
                    <a:pt x="1" y="29"/>
                  </a:lnTo>
                  <a:lnTo>
                    <a:pt x="1" y="28"/>
                  </a:lnTo>
                  <a:lnTo>
                    <a:pt x="1" y="26"/>
                  </a:lnTo>
                  <a:lnTo>
                    <a:pt x="3" y="24"/>
                  </a:lnTo>
                  <a:lnTo>
                    <a:pt x="3" y="22"/>
                  </a:lnTo>
                  <a:lnTo>
                    <a:pt x="5" y="21"/>
                  </a:lnTo>
                  <a:lnTo>
                    <a:pt x="6" y="21"/>
                  </a:lnTo>
                  <a:lnTo>
                    <a:pt x="6" y="19"/>
                  </a:lnTo>
                  <a:lnTo>
                    <a:pt x="6" y="17"/>
                  </a:lnTo>
                  <a:lnTo>
                    <a:pt x="8" y="15"/>
                  </a:lnTo>
                  <a:lnTo>
                    <a:pt x="8" y="14"/>
                  </a:lnTo>
                  <a:lnTo>
                    <a:pt x="8" y="12"/>
                  </a:lnTo>
                  <a:lnTo>
                    <a:pt x="8" y="10"/>
                  </a:lnTo>
                  <a:lnTo>
                    <a:pt x="9" y="10"/>
                  </a:lnTo>
                  <a:lnTo>
                    <a:pt x="9" y="8"/>
                  </a:lnTo>
                  <a:lnTo>
                    <a:pt x="11" y="8"/>
                  </a:lnTo>
                  <a:lnTo>
                    <a:pt x="11" y="10"/>
                  </a:lnTo>
                  <a:lnTo>
                    <a:pt x="11" y="12"/>
                  </a:lnTo>
                  <a:lnTo>
                    <a:pt x="11" y="14"/>
                  </a:lnTo>
                  <a:lnTo>
                    <a:pt x="11" y="15"/>
                  </a:lnTo>
                  <a:lnTo>
                    <a:pt x="13" y="17"/>
                  </a:lnTo>
                  <a:lnTo>
                    <a:pt x="13" y="19"/>
                  </a:lnTo>
                  <a:lnTo>
                    <a:pt x="14" y="19"/>
                  </a:lnTo>
                  <a:lnTo>
                    <a:pt x="16" y="21"/>
                  </a:lnTo>
                  <a:lnTo>
                    <a:pt x="22" y="21"/>
                  </a:lnTo>
                  <a:lnTo>
                    <a:pt x="22" y="12"/>
                  </a:lnTo>
                  <a:lnTo>
                    <a:pt x="20" y="12"/>
                  </a:lnTo>
                  <a:lnTo>
                    <a:pt x="19" y="12"/>
                  </a:lnTo>
                  <a:lnTo>
                    <a:pt x="19" y="12"/>
                  </a:lnTo>
                  <a:lnTo>
                    <a:pt x="17" y="10"/>
                  </a:lnTo>
                  <a:lnTo>
                    <a:pt x="16" y="8"/>
                  </a:lnTo>
                  <a:lnTo>
                    <a:pt x="16" y="8"/>
                  </a:lnTo>
                  <a:lnTo>
                    <a:pt x="16" y="7"/>
                  </a:lnTo>
                  <a:lnTo>
                    <a:pt x="16" y="5"/>
                  </a:lnTo>
                  <a:lnTo>
                    <a:pt x="17" y="5"/>
                  </a:lnTo>
                  <a:lnTo>
                    <a:pt x="20" y="5"/>
                  </a:lnTo>
                  <a:lnTo>
                    <a:pt x="22" y="5"/>
                  </a:lnTo>
                  <a:lnTo>
                    <a:pt x="24" y="5"/>
                  </a:lnTo>
                  <a:lnTo>
                    <a:pt x="25" y="3"/>
                  </a:lnTo>
                  <a:lnTo>
                    <a:pt x="27" y="3"/>
                  </a:lnTo>
                  <a:lnTo>
                    <a:pt x="28" y="3"/>
                  </a:lnTo>
                  <a:lnTo>
                    <a:pt x="30" y="3"/>
                  </a:lnTo>
                  <a:lnTo>
                    <a:pt x="32" y="3"/>
                  </a:lnTo>
                  <a:lnTo>
                    <a:pt x="32" y="3"/>
                  </a:lnTo>
                  <a:lnTo>
                    <a:pt x="32" y="3"/>
                  </a:lnTo>
                  <a:lnTo>
                    <a:pt x="33" y="1"/>
                  </a:lnTo>
                  <a:lnTo>
                    <a:pt x="33" y="1"/>
                  </a:lnTo>
                  <a:lnTo>
                    <a:pt x="35" y="1"/>
                  </a:lnTo>
                  <a:lnTo>
                    <a:pt x="35" y="1"/>
                  </a:lnTo>
                  <a:lnTo>
                    <a:pt x="35" y="1"/>
                  </a:lnTo>
                  <a:lnTo>
                    <a:pt x="36" y="1"/>
                  </a:lnTo>
                  <a:lnTo>
                    <a:pt x="38" y="1"/>
                  </a:lnTo>
                  <a:lnTo>
                    <a:pt x="39" y="1"/>
                  </a:lnTo>
                  <a:lnTo>
                    <a:pt x="41" y="1"/>
                  </a:lnTo>
                  <a:lnTo>
                    <a:pt x="41" y="1"/>
                  </a:lnTo>
                  <a:lnTo>
                    <a:pt x="43" y="0"/>
                  </a:lnTo>
                  <a:lnTo>
                    <a:pt x="44" y="0"/>
                  </a:lnTo>
                  <a:lnTo>
                    <a:pt x="46" y="0"/>
                  </a:lnTo>
                  <a:lnTo>
                    <a:pt x="44" y="5"/>
                  </a:lnTo>
                  <a:lnTo>
                    <a:pt x="44" y="10"/>
                  </a:lnTo>
                  <a:lnTo>
                    <a:pt x="43" y="12"/>
                  </a:lnTo>
                  <a:lnTo>
                    <a:pt x="41" y="14"/>
                  </a:lnTo>
                  <a:lnTo>
                    <a:pt x="39" y="15"/>
                  </a:lnTo>
                  <a:lnTo>
                    <a:pt x="38" y="17"/>
                  </a:lnTo>
                  <a:lnTo>
                    <a:pt x="38" y="21"/>
                  </a:lnTo>
                  <a:lnTo>
                    <a:pt x="38" y="26"/>
                  </a:lnTo>
                  <a:lnTo>
                    <a:pt x="30" y="42"/>
                  </a:lnTo>
                  <a:lnTo>
                    <a:pt x="24" y="36"/>
                  </a:lnTo>
                  <a:lnTo>
                    <a:pt x="22" y="36"/>
                  </a:lnTo>
                  <a:lnTo>
                    <a:pt x="20" y="36"/>
                  </a:lnTo>
                  <a:lnTo>
                    <a:pt x="17" y="36"/>
                  </a:lnTo>
                  <a:lnTo>
                    <a:pt x="13" y="35"/>
                  </a:lnTo>
                  <a:lnTo>
                    <a:pt x="9" y="35"/>
                  </a:lnTo>
                  <a:lnTo>
                    <a:pt x="5" y="33"/>
                  </a:lnTo>
                  <a:lnTo>
                    <a:pt x="1" y="33"/>
                  </a:lnTo>
                  <a:lnTo>
                    <a:pt x="0" y="3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4" name="Freeform 602"/>
            <p:cNvSpPr>
              <a:spLocks/>
            </p:cNvSpPr>
            <p:nvPr/>
          </p:nvSpPr>
          <p:spPr bwMode="auto">
            <a:xfrm>
              <a:off x="5220190" y="2613781"/>
              <a:ext cx="210929" cy="173226"/>
            </a:xfrm>
            <a:custGeom>
              <a:avLst/>
              <a:gdLst/>
              <a:ahLst/>
              <a:cxnLst>
                <a:cxn ang="0">
                  <a:pos x="6" y="47"/>
                </a:cxn>
                <a:cxn ang="0">
                  <a:pos x="6" y="45"/>
                </a:cxn>
                <a:cxn ang="0">
                  <a:pos x="6" y="44"/>
                </a:cxn>
                <a:cxn ang="0">
                  <a:pos x="6" y="44"/>
                </a:cxn>
                <a:cxn ang="0">
                  <a:pos x="5" y="42"/>
                </a:cxn>
                <a:cxn ang="0">
                  <a:pos x="3" y="40"/>
                </a:cxn>
                <a:cxn ang="0">
                  <a:pos x="2" y="38"/>
                </a:cxn>
                <a:cxn ang="0">
                  <a:pos x="0" y="35"/>
                </a:cxn>
                <a:cxn ang="0">
                  <a:pos x="0" y="33"/>
                </a:cxn>
                <a:cxn ang="0">
                  <a:pos x="0" y="31"/>
                </a:cxn>
                <a:cxn ang="0">
                  <a:pos x="2" y="30"/>
                </a:cxn>
                <a:cxn ang="0">
                  <a:pos x="2" y="28"/>
                </a:cxn>
                <a:cxn ang="0">
                  <a:pos x="5" y="26"/>
                </a:cxn>
                <a:cxn ang="0">
                  <a:pos x="11" y="24"/>
                </a:cxn>
                <a:cxn ang="0">
                  <a:pos x="14" y="19"/>
                </a:cxn>
                <a:cxn ang="0">
                  <a:pos x="18" y="16"/>
                </a:cxn>
                <a:cxn ang="0">
                  <a:pos x="22" y="14"/>
                </a:cxn>
                <a:cxn ang="0">
                  <a:pos x="29" y="16"/>
                </a:cxn>
                <a:cxn ang="0">
                  <a:pos x="37" y="14"/>
                </a:cxn>
                <a:cxn ang="0">
                  <a:pos x="45" y="12"/>
                </a:cxn>
                <a:cxn ang="0">
                  <a:pos x="56" y="12"/>
                </a:cxn>
                <a:cxn ang="0">
                  <a:pos x="68" y="9"/>
                </a:cxn>
                <a:cxn ang="0">
                  <a:pos x="79" y="5"/>
                </a:cxn>
                <a:cxn ang="0">
                  <a:pos x="91" y="2"/>
                </a:cxn>
                <a:cxn ang="0">
                  <a:pos x="97" y="0"/>
                </a:cxn>
                <a:cxn ang="0">
                  <a:pos x="92" y="5"/>
                </a:cxn>
                <a:cxn ang="0">
                  <a:pos x="86" y="10"/>
                </a:cxn>
                <a:cxn ang="0">
                  <a:pos x="81" y="16"/>
                </a:cxn>
                <a:cxn ang="0">
                  <a:pos x="81" y="23"/>
                </a:cxn>
                <a:cxn ang="0">
                  <a:pos x="81" y="31"/>
                </a:cxn>
                <a:cxn ang="0">
                  <a:pos x="81" y="42"/>
                </a:cxn>
                <a:cxn ang="0">
                  <a:pos x="81" y="51"/>
                </a:cxn>
                <a:cxn ang="0">
                  <a:pos x="79" y="56"/>
                </a:cxn>
                <a:cxn ang="0">
                  <a:pos x="73" y="59"/>
                </a:cxn>
                <a:cxn ang="0">
                  <a:pos x="67" y="63"/>
                </a:cxn>
                <a:cxn ang="0">
                  <a:pos x="60" y="66"/>
                </a:cxn>
                <a:cxn ang="0">
                  <a:pos x="25" y="84"/>
                </a:cxn>
                <a:cxn ang="0">
                  <a:pos x="11" y="75"/>
                </a:cxn>
                <a:cxn ang="0">
                  <a:pos x="13" y="70"/>
                </a:cxn>
                <a:cxn ang="0">
                  <a:pos x="16" y="65"/>
                </a:cxn>
                <a:cxn ang="0">
                  <a:pos x="21" y="59"/>
                </a:cxn>
                <a:cxn ang="0">
                  <a:pos x="21" y="47"/>
                </a:cxn>
                <a:cxn ang="0">
                  <a:pos x="18" y="49"/>
                </a:cxn>
                <a:cxn ang="0">
                  <a:pos x="13" y="47"/>
                </a:cxn>
                <a:cxn ang="0">
                  <a:pos x="10" y="47"/>
                </a:cxn>
                <a:cxn ang="0">
                  <a:pos x="6" y="47"/>
                </a:cxn>
              </a:cxnLst>
              <a:rect l="0" t="0" r="r" b="b"/>
              <a:pathLst>
                <a:path w="97" h="84">
                  <a:moveTo>
                    <a:pt x="6" y="47"/>
                  </a:moveTo>
                  <a:lnTo>
                    <a:pt x="6" y="47"/>
                  </a:lnTo>
                  <a:lnTo>
                    <a:pt x="6" y="47"/>
                  </a:lnTo>
                  <a:lnTo>
                    <a:pt x="6" y="45"/>
                  </a:lnTo>
                  <a:lnTo>
                    <a:pt x="6" y="45"/>
                  </a:lnTo>
                  <a:lnTo>
                    <a:pt x="6" y="44"/>
                  </a:lnTo>
                  <a:lnTo>
                    <a:pt x="6" y="44"/>
                  </a:lnTo>
                  <a:lnTo>
                    <a:pt x="6" y="44"/>
                  </a:lnTo>
                  <a:lnTo>
                    <a:pt x="6" y="42"/>
                  </a:lnTo>
                  <a:lnTo>
                    <a:pt x="5" y="42"/>
                  </a:lnTo>
                  <a:lnTo>
                    <a:pt x="3" y="42"/>
                  </a:lnTo>
                  <a:lnTo>
                    <a:pt x="3" y="40"/>
                  </a:lnTo>
                  <a:lnTo>
                    <a:pt x="2" y="38"/>
                  </a:lnTo>
                  <a:lnTo>
                    <a:pt x="2" y="38"/>
                  </a:lnTo>
                  <a:lnTo>
                    <a:pt x="0" y="37"/>
                  </a:lnTo>
                  <a:lnTo>
                    <a:pt x="0" y="35"/>
                  </a:lnTo>
                  <a:lnTo>
                    <a:pt x="0" y="33"/>
                  </a:lnTo>
                  <a:lnTo>
                    <a:pt x="0" y="33"/>
                  </a:lnTo>
                  <a:lnTo>
                    <a:pt x="0" y="31"/>
                  </a:lnTo>
                  <a:lnTo>
                    <a:pt x="0" y="31"/>
                  </a:lnTo>
                  <a:lnTo>
                    <a:pt x="0" y="30"/>
                  </a:lnTo>
                  <a:lnTo>
                    <a:pt x="2" y="30"/>
                  </a:lnTo>
                  <a:lnTo>
                    <a:pt x="2" y="30"/>
                  </a:lnTo>
                  <a:lnTo>
                    <a:pt x="2" y="28"/>
                  </a:lnTo>
                  <a:lnTo>
                    <a:pt x="2" y="28"/>
                  </a:lnTo>
                  <a:lnTo>
                    <a:pt x="5" y="26"/>
                  </a:lnTo>
                  <a:lnTo>
                    <a:pt x="10" y="26"/>
                  </a:lnTo>
                  <a:lnTo>
                    <a:pt x="11" y="24"/>
                  </a:lnTo>
                  <a:lnTo>
                    <a:pt x="13" y="23"/>
                  </a:lnTo>
                  <a:lnTo>
                    <a:pt x="14" y="19"/>
                  </a:lnTo>
                  <a:lnTo>
                    <a:pt x="16" y="17"/>
                  </a:lnTo>
                  <a:lnTo>
                    <a:pt x="18" y="16"/>
                  </a:lnTo>
                  <a:lnTo>
                    <a:pt x="19" y="12"/>
                  </a:lnTo>
                  <a:lnTo>
                    <a:pt x="22" y="14"/>
                  </a:lnTo>
                  <a:lnTo>
                    <a:pt x="25" y="16"/>
                  </a:lnTo>
                  <a:lnTo>
                    <a:pt x="29" y="16"/>
                  </a:lnTo>
                  <a:lnTo>
                    <a:pt x="33" y="14"/>
                  </a:lnTo>
                  <a:lnTo>
                    <a:pt x="37" y="14"/>
                  </a:lnTo>
                  <a:lnTo>
                    <a:pt x="41" y="14"/>
                  </a:lnTo>
                  <a:lnTo>
                    <a:pt x="45" y="12"/>
                  </a:lnTo>
                  <a:lnTo>
                    <a:pt x="48" y="12"/>
                  </a:lnTo>
                  <a:lnTo>
                    <a:pt x="56" y="12"/>
                  </a:lnTo>
                  <a:lnTo>
                    <a:pt x="62" y="10"/>
                  </a:lnTo>
                  <a:lnTo>
                    <a:pt x="68" y="9"/>
                  </a:lnTo>
                  <a:lnTo>
                    <a:pt x="73" y="7"/>
                  </a:lnTo>
                  <a:lnTo>
                    <a:pt x="79" y="5"/>
                  </a:lnTo>
                  <a:lnTo>
                    <a:pt x="84" y="4"/>
                  </a:lnTo>
                  <a:lnTo>
                    <a:pt x="91" y="2"/>
                  </a:lnTo>
                  <a:lnTo>
                    <a:pt x="97" y="0"/>
                  </a:lnTo>
                  <a:lnTo>
                    <a:pt x="97" y="0"/>
                  </a:lnTo>
                  <a:lnTo>
                    <a:pt x="95" y="2"/>
                  </a:lnTo>
                  <a:lnTo>
                    <a:pt x="92" y="5"/>
                  </a:lnTo>
                  <a:lnTo>
                    <a:pt x="89" y="7"/>
                  </a:lnTo>
                  <a:lnTo>
                    <a:pt x="86" y="10"/>
                  </a:lnTo>
                  <a:lnTo>
                    <a:pt x="83" y="14"/>
                  </a:lnTo>
                  <a:lnTo>
                    <a:pt x="81" y="16"/>
                  </a:lnTo>
                  <a:lnTo>
                    <a:pt x="81" y="17"/>
                  </a:lnTo>
                  <a:lnTo>
                    <a:pt x="81" y="23"/>
                  </a:lnTo>
                  <a:lnTo>
                    <a:pt x="81" y="26"/>
                  </a:lnTo>
                  <a:lnTo>
                    <a:pt x="81" y="31"/>
                  </a:lnTo>
                  <a:lnTo>
                    <a:pt x="81" y="37"/>
                  </a:lnTo>
                  <a:lnTo>
                    <a:pt x="81" y="42"/>
                  </a:lnTo>
                  <a:lnTo>
                    <a:pt x="81" y="45"/>
                  </a:lnTo>
                  <a:lnTo>
                    <a:pt x="81" y="51"/>
                  </a:lnTo>
                  <a:lnTo>
                    <a:pt x="81" y="54"/>
                  </a:lnTo>
                  <a:lnTo>
                    <a:pt x="79" y="56"/>
                  </a:lnTo>
                  <a:lnTo>
                    <a:pt x="76" y="58"/>
                  </a:lnTo>
                  <a:lnTo>
                    <a:pt x="73" y="59"/>
                  </a:lnTo>
                  <a:lnTo>
                    <a:pt x="70" y="61"/>
                  </a:lnTo>
                  <a:lnTo>
                    <a:pt x="67" y="63"/>
                  </a:lnTo>
                  <a:lnTo>
                    <a:pt x="64" y="65"/>
                  </a:lnTo>
                  <a:lnTo>
                    <a:pt x="60" y="66"/>
                  </a:lnTo>
                  <a:lnTo>
                    <a:pt x="57" y="68"/>
                  </a:lnTo>
                  <a:lnTo>
                    <a:pt x="25" y="84"/>
                  </a:lnTo>
                  <a:lnTo>
                    <a:pt x="11" y="75"/>
                  </a:lnTo>
                  <a:lnTo>
                    <a:pt x="11" y="75"/>
                  </a:lnTo>
                  <a:lnTo>
                    <a:pt x="13" y="73"/>
                  </a:lnTo>
                  <a:lnTo>
                    <a:pt x="13" y="70"/>
                  </a:lnTo>
                  <a:lnTo>
                    <a:pt x="14" y="68"/>
                  </a:lnTo>
                  <a:lnTo>
                    <a:pt x="16" y="65"/>
                  </a:lnTo>
                  <a:lnTo>
                    <a:pt x="18" y="61"/>
                  </a:lnTo>
                  <a:lnTo>
                    <a:pt x="21" y="59"/>
                  </a:lnTo>
                  <a:lnTo>
                    <a:pt x="21" y="58"/>
                  </a:lnTo>
                  <a:lnTo>
                    <a:pt x="21" y="47"/>
                  </a:lnTo>
                  <a:lnTo>
                    <a:pt x="19" y="49"/>
                  </a:lnTo>
                  <a:lnTo>
                    <a:pt x="18" y="49"/>
                  </a:lnTo>
                  <a:lnTo>
                    <a:pt x="14" y="49"/>
                  </a:lnTo>
                  <a:lnTo>
                    <a:pt x="13" y="47"/>
                  </a:lnTo>
                  <a:lnTo>
                    <a:pt x="11" y="47"/>
                  </a:lnTo>
                  <a:lnTo>
                    <a:pt x="10" y="47"/>
                  </a:lnTo>
                  <a:lnTo>
                    <a:pt x="8" y="47"/>
                  </a:lnTo>
                  <a:lnTo>
                    <a:pt x="6" y="4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5" name="Freeform 603"/>
            <p:cNvSpPr>
              <a:spLocks/>
            </p:cNvSpPr>
            <p:nvPr/>
          </p:nvSpPr>
          <p:spPr bwMode="auto">
            <a:xfrm>
              <a:off x="4556223" y="2586065"/>
              <a:ext cx="80703" cy="51968"/>
            </a:xfrm>
            <a:custGeom>
              <a:avLst/>
              <a:gdLst/>
              <a:ahLst/>
              <a:cxnLst>
                <a:cxn ang="0">
                  <a:pos x="21" y="0"/>
                </a:cxn>
                <a:cxn ang="0">
                  <a:pos x="25" y="5"/>
                </a:cxn>
                <a:cxn ang="0">
                  <a:pos x="25" y="4"/>
                </a:cxn>
                <a:cxn ang="0">
                  <a:pos x="27" y="4"/>
                </a:cxn>
                <a:cxn ang="0">
                  <a:pos x="27" y="2"/>
                </a:cxn>
                <a:cxn ang="0">
                  <a:pos x="29" y="2"/>
                </a:cxn>
                <a:cxn ang="0">
                  <a:pos x="30" y="0"/>
                </a:cxn>
                <a:cxn ang="0">
                  <a:pos x="32" y="0"/>
                </a:cxn>
                <a:cxn ang="0">
                  <a:pos x="33" y="0"/>
                </a:cxn>
                <a:cxn ang="0">
                  <a:pos x="35" y="0"/>
                </a:cxn>
                <a:cxn ang="0">
                  <a:pos x="35" y="0"/>
                </a:cxn>
                <a:cxn ang="0">
                  <a:pos x="35" y="0"/>
                </a:cxn>
                <a:cxn ang="0">
                  <a:pos x="35" y="0"/>
                </a:cxn>
                <a:cxn ang="0">
                  <a:pos x="35" y="0"/>
                </a:cxn>
                <a:cxn ang="0">
                  <a:pos x="37" y="0"/>
                </a:cxn>
                <a:cxn ang="0">
                  <a:pos x="37" y="0"/>
                </a:cxn>
                <a:cxn ang="0">
                  <a:pos x="37" y="0"/>
                </a:cxn>
                <a:cxn ang="0">
                  <a:pos x="37" y="0"/>
                </a:cxn>
                <a:cxn ang="0">
                  <a:pos x="37" y="26"/>
                </a:cxn>
                <a:cxn ang="0">
                  <a:pos x="33" y="26"/>
                </a:cxn>
                <a:cxn ang="0">
                  <a:pos x="32" y="26"/>
                </a:cxn>
                <a:cxn ang="0">
                  <a:pos x="29" y="26"/>
                </a:cxn>
                <a:cxn ang="0">
                  <a:pos x="27" y="24"/>
                </a:cxn>
                <a:cxn ang="0">
                  <a:pos x="25" y="23"/>
                </a:cxn>
                <a:cxn ang="0">
                  <a:pos x="24" y="21"/>
                </a:cxn>
                <a:cxn ang="0">
                  <a:pos x="22" y="18"/>
                </a:cxn>
                <a:cxn ang="0">
                  <a:pos x="21" y="16"/>
                </a:cxn>
                <a:cxn ang="0">
                  <a:pos x="21" y="16"/>
                </a:cxn>
                <a:cxn ang="0">
                  <a:pos x="21" y="16"/>
                </a:cxn>
                <a:cxn ang="0">
                  <a:pos x="19" y="16"/>
                </a:cxn>
                <a:cxn ang="0">
                  <a:pos x="19" y="16"/>
                </a:cxn>
                <a:cxn ang="0">
                  <a:pos x="17" y="16"/>
                </a:cxn>
                <a:cxn ang="0">
                  <a:pos x="17" y="16"/>
                </a:cxn>
                <a:cxn ang="0">
                  <a:pos x="17" y="16"/>
                </a:cxn>
                <a:cxn ang="0">
                  <a:pos x="16" y="16"/>
                </a:cxn>
                <a:cxn ang="0">
                  <a:pos x="14" y="16"/>
                </a:cxn>
                <a:cxn ang="0">
                  <a:pos x="11" y="14"/>
                </a:cxn>
                <a:cxn ang="0">
                  <a:pos x="10" y="12"/>
                </a:cxn>
                <a:cxn ang="0">
                  <a:pos x="6" y="11"/>
                </a:cxn>
                <a:cxn ang="0">
                  <a:pos x="5" y="9"/>
                </a:cxn>
                <a:cxn ang="0">
                  <a:pos x="2" y="5"/>
                </a:cxn>
                <a:cxn ang="0">
                  <a:pos x="0" y="4"/>
                </a:cxn>
                <a:cxn ang="0">
                  <a:pos x="0" y="0"/>
                </a:cxn>
                <a:cxn ang="0">
                  <a:pos x="21" y="0"/>
                </a:cxn>
              </a:cxnLst>
              <a:rect l="0" t="0" r="r" b="b"/>
              <a:pathLst>
                <a:path w="37" h="26">
                  <a:moveTo>
                    <a:pt x="21" y="0"/>
                  </a:moveTo>
                  <a:lnTo>
                    <a:pt x="25" y="5"/>
                  </a:lnTo>
                  <a:lnTo>
                    <a:pt x="25" y="4"/>
                  </a:lnTo>
                  <a:lnTo>
                    <a:pt x="27" y="4"/>
                  </a:lnTo>
                  <a:lnTo>
                    <a:pt x="27" y="2"/>
                  </a:lnTo>
                  <a:lnTo>
                    <a:pt x="29" y="2"/>
                  </a:lnTo>
                  <a:lnTo>
                    <a:pt x="30" y="0"/>
                  </a:lnTo>
                  <a:lnTo>
                    <a:pt x="32" y="0"/>
                  </a:lnTo>
                  <a:lnTo>
                    <a:pt x="33" y="0"/>
                  </a:lnTo>
                  <a:lnTo>
                    <a:pt x="35" y="0"/>
                  </a:lnTo>
                  <a:lnTo>
                    <a:pt x="35" y="0"/>
                  </a:lnTo>
                  <a:lnTo>
                    <a:pt x="35" y="0"/>
                  </a:lnTo>
                  <a:lnTo>
                    <a:pt x="35" y="0"/>
                  </a:lnTo>
                  <a:lnTo>
                    <a:pt x="35" y="0"/>
                  </a:lnTo>
                  <a:lnTo>
                    <a:pt x="37" y="0"/>
                  </a:lnTo>
                  <a:lnTo>
                    <a:pt x="37" y="0"/>
                  </a:lnTo>
                  <a:lnTo>
                    <a:pt x="37" y="0"/>
                  </a:lnTo>
                  <a:lnTo>
                    <a:pt x="37" y="0"/>
                  </a:lnTo>
                  <a:lnTo>
                    <a:pt x="37" y="26"/>
                  </a:lnTo>
                  <a:lnTo>
                    <a:pt x="33" y="26"/>
                  </a:lnTo>
                  <a:lnTo>
                    <a:pt x="32" y="26"/>
                  </a:lnTo>
                  <a:lnTo>
                    <a:pt x="29" y="26"/>
                  </a:lnTo>
                  <a:lnTo>
                    <a:pt x="27" y="24"/>
                  </a:lnTo>
                  <a:lnTo>
                    <a:pt x="25" y="23"/>
                  </a:lnTo>
                  <a:lnTo>
                    <a:pt x="24" y="21"/>
                  </a:lnTo>
                  <a:lnTo>
                    <a:pt x="22" y="18"/>
                  </a:lnTo>
                  <a:lnTo>
                    <a:pt x="21" y="16"/>
                  </a:lnTo>
                  <a:lnTo>
                    <a:pt x="21" y="16"/>
                  </a:lnTo>
                  <a:lnTo>
                    <a:pt x="21" y="16"/>
                  </a:lnTo>
                  <a:lnTo>
                    <a:pt x="19" y="16"/>
                  </a:lnTo>
                  <a:lnTo>
                    <a:pt x="19" y="16"/>
                  </a:lnTo>
                  <a:lnTo>
                    <a:pt x="17" y="16"/>
                  </a:lnTo>
                  <a:lnTo>
                    <a:pt x="17" y="16"/>
                  </a:lnTo>
                  <a:lnTo>
                    <a:pt x="17" y="16"/>
                  </a:lnTo>
                  <a:lnTo>
                    <a:pt x="16" y="16"/>
                  </a:lnTo>
                  <a:lnTo>
                    <a:pt x="14" y="16"/>
                  </a:lnTo>
                  <a:lnTo>
                    <a:pt x="11" y="14"/>
                  </a:lnTo>
                  <a:lnTo>
                    <a:pt x="10" y="12"/>
                  </a:lnTo>
                  <a:lnTo>
                    <a:pt x="6" y="11"/>
                  </a:lnTo>
                  <a:lnTo>
                    <a:pt x="5" y="9"/>
                  </a:lnTo>
                  <a:lnTo>
                    <a:pt x="2" y="5"/>
                  </a:lnTo>
                  <a:lnTo>
                    <a:pt x="0" y="4"/>
                  </a:lnTo>
                  <a:lnTo>
                    <a:pt x="0" y="0"/>
                  </a:lnTo>
                  <a:lnTo>
                    <a:pt x="2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6" name="Freeform 604"/>
            <p:cNvSpPr>
              <a:spLocks/>
            </p:cNvSpPr>
            <p:nvPr/>
          </p:nvSpPr>
          <p:spPr bwMode="auto">
            <a:xfrm>
              <a:off x="4427832" y="2470003"/>
              <a:ext cx="51357" cy="95274"/>
            </a:xfrm>
            <a:custGeom>
              <a:avLst/>
              <a:gdLst/>
              <a:ahLst/>
              <a:cxnLst>
                <a:cxn ang="0">
                  <a:pos x="0" y="11"/>
                </a:cxn>
                <a:cxn ang="0">
                  <a:pos x="4" y="9"/>
                </a:cxn>
                <a:cxn ang="0">
                  <a:pos x="7" y="9"/>
                </a:cxn>
                <a:cxn ang="0">
                  <a:pos x="8" y="7"/>
                </a:cxn>
                <a:cxn ang="0">
                  <a:pos x="10" y="5"/>
                </a:cxn>
                <a:cxn ang="0">
                  <a:pos x="11" y="4"/>
                </a:cxn>
                <a:cxn ang="0">
                  <a:pos x="13" y="4"/>
                </a:cxn>
                <a:cxn ang="0">
                  <a:pos x="15" y="2"/>
                </a:cxn>
                <a:cxn ang="0">
                  <a:pos x="16" y="0"/>
                </a:cxn>
                <a:cxn ang="0">
                  <a:pos x="18" y="2"/>
                </a:cxn>
                <a:cxn ang="0">
                  <a:pos x="19" y="4"/>
                </a:cxn>
                <a:cxn ang="0">
                  <a:pos x="21" y="5"/>
                </a:cxn>
                <a:cxn ang="0">
                  <a:pos x="21" y="9"/>
                </a:cxn>
                <a:cxn ang="0">
                  <a:pos x="21" y="11"/>
                </a:cxn>
                <a:cxn ang="0">
                  <a:pos x="21" y="14"/>
                </a:cxn>
                <a:cxn ang="0">
                  <a:pos x="23" y="16"/>
                </a:cxn>
                <a:cxn ang="0">
                  <a:pos x="23" y="19"/>
                </a:cxn>
                <a:cxn ang="0">
                  <a:pos x="23" y="28"/>
                </a:cxn>
                <a:cxn ang="0">
                  <a:pos x="21" y="32"/>
                </a:cxn>
                <a:cxn ang="0">
                  <a:pos x="19" y="33"/>
                </a:cxn>
                <a:cxn ang="0">
                  <a:pos x="19" y="35"/>
                </a:cxn>
                <a:cxn ang="0">
                  <a:pos x="18" y="37"/>
                </a:cxn>
                <a:cxn ang="0">
                  <a:pos x="16" y="39"/>
                </a:cxn>
                <a:cxn ang="0">
                  <a:pos x="15" y="40"/>
                </a:cxn>
                <a:cxn ang="0">
                  <a:pos x="15" y="42"/>
                </a:cxn>
                <a:cxn ang="0">
                  <a:pos x="15" y="46"/>
                </a:cxn>
                <a:cxn ang="0">
                  <a:pos x="10" y="42"/>
                </a:cxn>
                <a:cxn ang="0">
                  <a:pos x="7" y="39"/>
                </a:cxn>
                <a:cxn ang="0">
                  <a:pos x="5" y="35"/>
                </a:cxn>
                <a:cxn ang="0">
                  <a:pos x="4" y="30"/>
                </a:cxn>
                <a:cxn ang="0">
                  <a:pos x="2" y="25"/>
                </a:cxn>
                <a:cxn ang="0">
                  <a:pos x="2" y="19"/>
                </a:cxn>
                <a:cxn ang="0">
                  <a:pos x="0" y="14"/>
                </a:cxn>
                <a:cxn ang="0">
                  <a:pos x="0" y="11"/>
                </a:cxn>
              </a:cxnLst>
              <a:rect l="0" t="0" r="r" b="b"/>
              <a:pathLst>
                <a:path w="23" h="46">
                  <a:moveTo>
                    <a:pt x="0" y="11"/>
                  </a:moveTo>
                  <a:lnTo>
                    <a:pt x="4" y="9"/>
                  </a:lnTo>
                  <a:lnTo>
                    <a:pt x="7" y="9"/>
                  </a:lnTo>
                  <a:lnTo>
                    <a:pt x="8" y="7"/>
                  </a:lnTo>
                  <a:lnTo>
                    <a:pt x="10" y="5"/>
                  </a:lnTo>
                  <a:lnTo>
                    <a:pt x="11" y="4"/>
                  </a:lnTo>
                  <a:lnTo>
                    <a:pt x="13" y="4"/>
                  </a:lnTo>
                  <a:lnTo>
                    <a:pt x="15" y="2"/>
                  </a:lnTo>
                  <a:lnTo>
                    <a:pt x="16" y="0"/>
                  </a:lnTo>
                  <a:lnTo>
                    <a:pt x="18" y="2"/>
                  </a:lnTo>
                  <a:lnTo>
                    <a:pt x="19" y="4"/>
                  </a:lnTo>
                  <a:lnTo>
                    <a:pt x="21" y="5"/>
                  </a:lnTo>
                  <a:lnTo>
                    <a:pt x="21" y="9"/>
                  </a:lnTo>
                  <a:lnTo>
                    <a:pt x="21" y="11"/>
                  </a:lnTo>
                  <a:lnTo>
                    <a:pt x="21" y="14"/>
                  </a:lnTo>
                  <a:lnTo>
                    <a:pt x="23" y="16"/>
                  </a:lnTo>
                  <a:lnTo>
                    <a:pt x="23" y="19"/>
                  </a:lnTo>
                  <a:lnTo>
                    <a:pt x="23" y="28"/>
                  </a:lnTo>
                  <a:lnTo>
                    <a:pt x="21" y="32"/>
                  </a:lnTo>
                  <a:lnTo>
                    <a:pt x="19" y="33"/>
                  </a:lnTo>
                  <a:lnTo>
                    <a:pt x="19" y="35"/>
                  </a:lnTo>
                  <a:lnTo>
                    <a:pt x="18" y="37"/>
                  </a:lnTo>
                  <a:lnTo>
                    <a:pt x="16" y="39"/>
                  </a:lnTo>
                  <a:lnTo>
                    <a:pt x="15" y="40"/>
                  </a:lnTo>
                  <a:lnTo>
                    <a:pt x="15" y="42"/>
                  </a:lnTo>
                  <a:lnTo>
                    <a:pt x="15" y="46"/>
                  </a:lnTo>
                  <a:lnTo>
                    <a:pt x="10" y="42"/>
                  </a:lnTo>
                  <a:lnTo>
                    <a:pt x="7" y="39"/>
                  </a:lnTo>
                  <a:lnTo>
                    <a:pt x="5" y="35"/>
                  </a:lnTo>
                  <a:lnTo>
                    <a:pt x="4" y="30"/>
                  </a:lnTo>
                  <a:lnTo>
                    <a:pt x="2" y="25"/>
                  </a:lnTo>
                  <a:lnTo>
                    <a:pt x="2" y="19"/>
                  </a:lnTo>
                  <a:lnTo>
                    <a:pt x="0" y="14"/>
                  </a:lnTo>
                  <a:lnTo>
                    <a:pt x="0" y="1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7" name="Freeform 605"/>
            <p:cNvSpPr>
              <a:spLocks/>
            </p:cNvSpPr>
            <p:nvPr/>
          </p:nvSpPr>
          <p:spPr bwMode="auto">
            <a:xfrm>
              <a:off x="5233029" y="2759291"/>
              <a:ext cx="117386" cy="145510"/>
            </a:xfrm>
            <a:custGeom>
              <a:avLst/>
              <a:gdLst/>
              <a:ahLst/>
              <a:cxnLst>
                <a:cxn ang="0">
                  <a:pos x="2" y="64"/>
                </a:cxn>
                <a:cxn ang="0">
                  <a:pos x="5" y="66"/>
                </a:cxn>
                <a:cxn ang="0">
                  <a:pos x="8" y="70"/>
                </a:cxn>
                <a:cxn ang="0">
                  <a:pos x="13" y="71"/>
                </a:cxn>
                <a:cxn ang="0">
                  <a:pos x="19" y="70"/>
                </a:cxn>
                <a:cxn ang="0">
                  <a:pos x="27" y="66"/>
                </a:cxn>
                <a:cxn ang="0">
                  <a:pos x="34" y="59"/>
                </a:cxn>
                <a:cxn ang="0">
                  <a:pos x="40" y="52"/>
                </a:cxn>
                <a:cxn ang="0">
                  <a:pos x="39" y="50"/>
                </a:cxn>
                <a:cxn ang="0">
                  <a:pos x="37" y="47"/>
                </a:cxn>
                <a:cxn ang="0">
                  <a:pos x="35" y="42"/>
                </a:cxn>
                <a:cxn ang="0">
                  <a:pos x="34" y="38"/>
                </a:cxn>
                <a:cxn ang="0">
                  <a:pos x="35" y="31"/>
                </a:cxn>
                <a:cxn ang="0">
                  <a:pos x="40" y="26"/>
                </a:cxn>
                <a:cxn ang="0">
                  <a:pos x="46" y="21"/>
                </a:cxn>
                <a:cxn ang="0">
                  <a:pos x="53" y="19"/>
                </a:cxn>
                <a:cxn ang="0">
                  <a:pos x="54" y="14"/>
                </a:cxn>
                <a:cxn ang="0">
                  <a:pos x="53" y="9"/>
                </a:cxn>
                <a:cxn ang="0">
                  <a:pos x="53" y="5"/>
                </a:cxn>
                <a:cxn ang="0">
                  <a:pos x="53" y="2"/>
                </a:cxn>
                <a:cxn ang="0">
                  <a:pos x="46" y="2"/>
                </a:cxn>
                <a:cxn ang="0">
                  <a:pos x="37" y="7"/>
                </a:cxn>
                <a:cxn ang="0">
                  <a:pos x="29" y="12"/>
                </a:cxn>
                <a:cxn ang="0">
                  <a:pos x="23" y="16"/>
                </a:cxn>
                <a:cxn ang="0">
                  <a:pos x="18" y="17"/>
                </a:cxn>
                <a:cxn ang="0">
                  <a:pos x="15" y="14"/>
                </a:cxn>
                <a:cxn ang="0">
                  <a:pos x="10" y="12"/>
                </a:cxn>
                <a:cxn ang="0">
                  <a:pos x="8" y="9"/>
                </a:cxn>
                <a:cxn ang="0">
                  <a:pos x="7" y="12"/>
                </a:cxn>
                <a:cxn ang="0">
                  <a:pos x="4" y="28"/>
                </a:cxn>
                <a:cxn ang="0">
                  <a:pos x="2" y="47"/>
                </a:cxn>
                <a:cxn ang="0">
                  <a:pos x="0" y="61"/>
                </a:cxn>
              </a:cxnLst>
              <a:rect l="0" t="0" r="r" b="b"/>
              <a:pathLst>
                <a:path w="54" h="71">
                  <a:moveTo>
                    <a:pt x="0" y="64"/>
                  </a:moveTo>
                  <a:lnTo>
                    <a:pt x="2" y="64"/>
                  </a:lnTo>
                  <a:lnTo>
                    <a:pt x="4" y="66"/>
                  </a:lnTo>
                  <a:lnTo>
                    <a:pt x="5" y="66"/>
                  </a:lnTo>
                  <a:lnTo>
                    <a:pt x="7" y="68"/>
                  </a:lnTo>
                  <a:lnTo>
                    <a:pt x="8" y="70"/>
                  </a:lnTo>
                  <a:lnTo>
                    <a:pt x="10" y="70"/>
                  </a:lnTo>
                  <a:lnTo>
                    <a:pt x="13" y="71"/>
                  </a:lnTo>
                  <a:lnTo>
                    <a:pt x="15" y="71"/>
                  </a:lnTo>
                  <a:lnTo>
                    <a:pt x="19" y="70"/>
                  </a:lnTo>
                  <a:lnTo>
                    <a:pt x="23" y="68"/>
                  </a:lnTo>
                  <a:lnTo>
                    <a:pt x="27" y="66"/>
                  </a:lnTo>
                  <a:lnTo>
                    <a:pt x="31" y="63"/>
                  </a:lnTo>
                  <a:lnTo>
                    <a:pt x="34" y="59"/>
                  </a:lnTo>
                  <a:lnTo>
                    <a:pt x="37" y="56"/>
                  </a:lnTo>
                  <a:lnTo>
                    <a:pt x="40" y="52"/>
                  </a:lnTo>
                  <a:lnTo>
                    <a:pt x="40" y="50"/>
                  </a:lnTo>
                  <a:lnTo>
                    <a:pt x="39" y="50"/>
                  </a:lnTo>
                  <a:lnTo>
                    <a:pt x="37" y="49"/>
                  </a:lnTo>
                  <a:lnTo>
                    <a:pt x="37" y="47"/>
                  </a:lnTo>
                  <a:lnTo>
                    <a:pt x="35" y="45"/>
                  </a:lnTo>
                  <a:lnTo>
                    <a:pt x="35" y="42"/>
                  </a:lnTo>
                  <a:lnTo>
                    <a:pt x="34" y="40"/>
                  </a:lnTo>
                  <a:lnTo>
                    <a:pt x="34" y="38"/>
                  </a:lnTo>
                  <a:lnTo>
                    <a:pt x="34" y="36"/>
                  </a:lnTo>
                  <a:lnTo>
                    <a:pt x="35" y="31"/>
                  </a:lnTo>
                  <a:lnTo>
                    <a:pt x="37" y="28"/>
                  </a:lnTo>
                  <a:lnTo>
                    <a:pt x="40" y="26"/>
                  </a:lnTo>
                  <a:lnTo>
                    <a:pt x="43" y="24"/>
                  </a:lnTo>
                  <a:lnTo>
                    <a:pt x="46" y="21"/>
                  </a:lnTo>
                  <a:lnTo>
                    <a:pt x="50" y="21"/>
                  </a:lnTo>
                  <a:lnTo>
                    <a:pt x="53" y="19"/>
                  </a:lnTo>
                  <a:lnTo>
                    <a:pt x="54" y="17"/>
                  </a:lnTo>
                  <a:lnTo>
                    <a:pt x="54" y="14"/>
                  </a:lnTo>
                  <a:lnTo>
                    <a:pt x="54" y="12"/>
                  </a:lnTo>
                  <a:lnTo>
                    <a:pt x="53" y="9"/>
                  </a:lnTo>
                  <a:lnTo>
                    <a:pt x="53" y="7"/>
                  </a:lnTo>
                  <a:lnTo>
                    <a:pt x="53" y="5"/>
                  </a:lnTo>
                  <a:lnTo>
                    <a:pt x="53" y="3"/>
                  </a:lnTo>
                  <a:lnTo>
                    <a:pt x="53" y="2"/>
                  </a:lnTo>
                  <a:lnTo>
                    <a:pt x="53" y="0"/>
                  </a:lnTo>
                  <a:lnTo>
                    <a:pt x="46" y="2"/>
                  </a:lnTo>
                  <a:lnTo>
                    <a:pt x="42" y="3"/>
                  </a:lnTo>
                  <a:lnTo>
                    <a:pt x="37" y="7"/>
                  </a:lnTo>
                  <a:lnTo>
                    <a:pt x="34" y="9"/>
                  </a:lnTo>
                  <a:lnTo>
                    <a:pt x="29" y="12"/>
                  </a:lnTo>
                  <a:lnTo>
                    <a:pt x="26" y="16"/>
                  </a:lnTo>
                  <a:lnTo>
                    <a:pt x="23" y="16"/>
                  </a:lnTo>
                  <a:lnTo>
                    <a:pt x="19" y="17"/>
                  </a:lnTo>
                  <a:lnTo>
                    <a:pt x="18" y="17"/>
                  </a:lnTo>
                  <a:lnTo>
                    <a:pt x="16" y="16"/>
                  </a:lnTo>
                  <a:lnTo>
                    <a:pt x="15" y="14"/>
                  </a:lnTo>
                  <a:lnTo>
                    <a:pt x="12" y="14"/>
                  </a:lnTo>
                  <a:lnTo>
                    <a:pt x="10" y="12"/>
                  </a:lnTo>
                  <a:lnTo>
                    <a:pt x="8" y="10"/>
                  </a:lnTo>
                  <a:lnTo>
                    <a:pt x="8" y="9"/>
                  </a:lnTo>
                  <a:lnTo>
                    <a:pt x="7" y="9"/>
                  </a:lnTo>
                  <a:lnTo>
                    <a:pt x="7" y="12"/>
                  </a:lnTo>
                  <a:lnTo>
                    <a:pt x="5" y="19"/>
                  </a:lnTo>
                  <a:lnTo>
                    <a:pt x="4" y="28"/>
                  </a:lnTo>
                  <a:lnTo>
                    <a:pt x="4" y="36"/>
                  </a:lnTo>
                  <a:lnTo>
                    <a:pt x="2" y="47"/>
                  </a:lnTo>
                  <a:lnTo>
                    <a:pt x="0" y="56"/>
                  </a:lnTo>
                  <a:lnTo>
                    <a:pt x="0" y="61"/>
                  </a:lnTo>
                  <a:lnTo>
                    <a:pt x="0" y="6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8" name="Freeform 606"/>
            <p:cNvSpPr>
              <a:spLocks/>
            </p:cNvSpPr>
            <p:nvPr/>
          </p:nvSpPr>
          <p:spPr bwMode="auto">
            <a:xfrm>
              <a:off x="5726418" y="3008736"/>
              <a:ext cx="152235" cy="129920"/>
            </a:xfrm>
            <a:custGeom>
              <a:avLst/>
              <a:gdLst/>
              <a:ahLst/>
              <a:cxnLst>
                <a:cxn ang="0">
                  <a:pos x="0" y="31"/>
                </a:cxn>
                <a:cxn ang="0">
                  <a:pos x="2" y="30"/>
                </a:cxn>
                <a:cxn ang="0">
                  <a:pos x="2" y="31"/>
                </a:cxn>
                <a:cxn ang="0">
                  <a:pos x="2" y="31"/>
                </a:cxn>
                <a:cxn ang="0">
                  <a:pos x="3" y="33"/>
                </a:cxn>
                <a:cxn ang="0">
                  <a:pos x="3" y="35"/>
                </a:cxn>
                <a:cxn ang="0">
                  <a:pos x="5" y="37"/>
                </a:cxn>
                <a:cxn ang="0">
                  <a:pos x="10" y="37"/>
                </a:cxn>
                <a:cxn ang="0">
                  <a:pos x="15" y="37"/>
                </a:cxn>
                <a:cxn ang="0">
                  <a:pos x="24" y="35"/>
                </a:cxn>
                <a:cxn ang="0">
                  <a:pos x="32" y="33"/>
                </a:cxn>
                <a:cxn ang="0">
                  <a:pos x="38" y="31"/>
                </a:cxn>
                <a:cxn ang="0">
                  <a:pos x="43" y="28"/>
                </a:cxn>
                <a:cxn ang="0">
                  <a:pos x="48" y="24"/>
                </a:cxn>
                <a:cxn ang="0">
                  <a:pos x="54" y="17"/>
                </a:cxn>
                <a:cxn ang="0">
                  <a:pos x="59" y="10"/>
                </a:cxn>
                <a:cxn ang="0">
                  <a:pos x="65" y="0"/>
                </a:cxn>
                <a:cxn ang="0">
                  <a:pos x="67" y="0"/>
                </a:cxn>
                <a:cxn ang="0">
                  <a:pos x="67" y="2"/>
                </a:cxn>
                <a:cxn ang="0">
                  <a:pos x="67" y="3"/>
                </a:cxn>
                <a:cxn ang="0">
                  <a:pos x="68" y="7"/>
                </a:cxn>
                <a:cxn ang="0">
                  <a:pos x="68" y="9"/>
                </a:cxn>
                <a:cxn ang="0">
                  <a:pos x="70" y="10"/>
                </a:cxn>
                <a:cxn ang="0">
                  <a:pos x="70" y="14"/>
                </a:cxn>
                <a:cxn ang="0">
                  <a:pos x="70" y="16"/>
                </a:cxn>
                <a:cxn ang="0">
                  <a:pos x="61" y="56"/>
                </a:cxn>
                <a:cxn ang="0">
                  <a:pos x="56" y="64"/>
                </a:cxn>
                <a:cxn ang="0">
                  <a:pos x="13" y="59"/>
                </a:cxn>
                <a:cxn ang="0">
                  <a:pos x="0" y="31"/>
                </a:cxn>
              </a:cxnLst>
              <a:rect l="0" t="0" r="r" b="b"/>
              <a:pathLst>
                <a:path w="70" h="64">
                  <a:moveTo>
                    <a:pt x="0" y="31"/>
                  </a:moveTo>
                  <a:lnTo>
                    <a:pt x="2" y="30"/>
                  </a:lnTo>
                  <a:lnTo>
                    <a:pt x="2" y="31"/>
                  </a:lnTo>
                  <a:lnTo>
                    <a:pt x="2" y="31"/>
                  </a:lnTo>
                  <a:lnTo>
                    <a:pt x="3" y="33"/>
                  </a:lnTo>
                  <a:lnTo>
                    <a:pt x="3" y="35"/>
                  </a:lnTo>
                  <a:lnTo>
                    <a:pt x="5" y="37"/>
                  </a:lnTo>
                  <a:lnTo>
                    <a:pt x="10" y="37"/>
                  </a:lnTo>
                  <a:lnTo>
                    <a:pt x="15" y="37"/>
                  </a:lnTo>
                  <a:lnTo>
                    <a:pt x="24" y="35"/>
                  </a:lnTo>
                  <a:lnTo>
                    <a:pt x="32" y="33"/>
                  </a:lnTo>
                  <a:lnTo>
                    <a:pt x="38" y="31"/>
                  </a:lnTo>
                  <a:lnTo>
                    <a:pt x="43" y="28"/>
                  </a:lnTo>
                  <a:lnTo>
                    <a:pt x="48" y="24"/>
                  </a:lnTo>
                  <a:lnTo>
                    <a:pt x="54" y="17"/>
                  </a:lnTo>
                  <a:lnTo>
                    <a:pt x="59" y="10"/>
                  </a:lnTo>
                  <a:lnTo>
                    <a:pt x="65" y="0"/>
                  </a:lnTo>
                  <a:lnTo>
                    <a:pt x="67" y="0"/>
                  </a:lnTo>
                  <a:lnTo>
                    <a:pt x="67" y="2"/>
                  </a:lnTo>
                  <a:lnTo>
                    <a:pt x="67" y="3"/>
                  </a:lnTo>
                  <a:lnTo>
                    <a:pt x="68" y="7"/>
                  </a:lnTo>
                  <a:lnTo>
                    <a:pt x="68" y="9"/>
                  </a:lnTo>
                  <a:lnTo>
                    <a:pt x="70" y="10"/>
                  </a:lnTo>
                  <a:lnTo>
                    <a:pt x="70" y="14"/>
                  </a:lnTo>
                  <a:lnTo>
                    <a:pt x="70" y="16"/>
                  </a:lnTo>
                  <a:lnTo>
                    <a:pt x="61" y="56"/>
                  </a:lnTo>
                  <a:lnTo>
                    <a:pt x="56" y="64"/>
                  </a:lnTo>
                  <a:lnTo>
                    <a:pt x="13" y="59"/>
                  </a:lnTo>
                  <a:lnTo>
                    <a:pt x="0" y="3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19" name="Freeform 607"/>
            <p:cNvSpPr>
              <a:spLocks/>
            </p:cNvSpPr>
            <p:nvPr/>
          </p:nvSpPr>
          <p:spPr bwMode="auto">
            <a:xfrm>
              <a:off x="4726800" y="1952057"/>
              <a:ext cx="165075" cy="93542"/>
            </a:xfrm>
            <a:custGeom>
              <a:avLst/>
              <a:gdLst/>
              <a:ahLst/>
              <a:cxnLst>
                <a:cxn ang="0">
                  <a:pos x="45" y="46"/>
                </a:cxn>
                <a:cxn ang="0">
                  <a:pos x="46" y="42"/>
                </a:cxn>
                <a:cxn ang="0">
                  <a:pos x="48" y="40"/>
                </a:cxn>
                <a:cxn ang="0">
                  <a:pos x="49" y="39"/>
                </a:cxn>
                <a:cxn ang="0">
                  <a:pos x="53" y="37"/>
                </a:cxn>
                <a:cxn ang="0">
                  <a:pos x="54" y="35"/>
                </a:cxn>
                <a:cxn ang="0">
                  <a:pos x="57" y="35"/>
                </a:cxn>
                <a:cxn ang="0">
                  <a:pos x="59" y="35"/>
                </a:cxn>
                <a:cxn ang="0">
                  <a:pos x="61" y="33"/>
                </a:cxn>
                <a:cxn ang="0">
                  <a:pos x="61" y="33"/>
                </a:cxn>
                <a:cxn ang="0">
                  <a:pos x="61" y="32"/>
                </a:cxn>
                <a:cxn ang="0">
                  <a:pos x="62" y="30"/>
                </a:cxn>
                <a:cxn ang="0">
                  <a:pos x="62" y="28"/>
                </a:cxn>
                <a:cxn ang="0">
                  <a:pos x="64" y="26"/>
                </a:cxn>
                <a:cxn ang="0">
                  <a:pos x="64" y="25"/>
                </a:cxn>
                <a:cxn ang="0">
                  <a:pos x="65" y="23"/>
                </a:cxn>
                <a:cxn ang="0">
                  <a:pos x="65" y="23"/>
                </a:cxn>
                <a:cxn ang="0">
                  <a:pos x="75" y="14"/>
                </a:cxn>
                <a:cxn ang="0">
                  <a:pos x="73" y="11"/>
                </a:cxn>
                <a:cxn ang="0">
                  <a:pos x="72" y="9"/>
                </a:cxn>
                <a:cxn ang="0">
                  <a:pos x="70" y="9"/>
                </a:cxn>
                <a:cxn ang="0">
                  <a:pos x="67" y="7"/>
                </a:cxn>
                <a:cxn ang="0">
                  <a:pos x="64" y="7"/>
                </a:cxn>
                <a:cxn ang="0">
                  <a:pos x="62" y="7"/>
                </a:cxn>
                <a:cxn ang="0">
                  <a:pos x="61" y="7"/>
                </a:cxn>
                <a:cxn ang="0">
                  <a:pos x="61" y="6"/>
                </a:cxn>
                <a:cxn ang="0">
                  <a:pos x="56" y="6"/>
                </a:cxn>
                <a:cxn ang="0">
                  <a:pos x="51" y="6"/>
                </a:cxn>
                <a:cxn ang="0">
                  <a:pos x="48" y="4"/>
                </a:cxn>
                <a:cxn ang="0">
                  <a:pos x="45" y="4"/>
                </a:cxn>
                <a:cxn ang="0">
                  <a:pos x="42" y="2"/>
                </a:cxn>
                <a:cxn ang="0">
                  <a:pos x="38" y="2"/>
                </a:cxn>
                <a:cxn ang="0">
                  <a:pos x="35" y="0"/>
                </a:cxn>
                <a:cxn ang="0">
                  <a:pos x="30" y="0"/>
                </a:cxn>
                <a:cxn ang="0">
                  <a:pos x="29" y="0"/>
                </a:cxn>
                <a:cxn ang="0">
                  <a:pos x="26" y="0"/>
                </a:cxn>
                <a:cxn ang="0">
                  <a:pos x="21" y="2"/>
                </a:cxn>
                <a:cxn ang="0">
                  <a:pos x="16" y="2"/>
                </a:cxn>
                <a:cxn ang="0">
                  <a:pos x="11" y="2"/>
                </a:cxn>
                <a:cxn ang="0">
                  <a:pos x="7" y="4"/>
                </a:cxn>
                <a:cxn ang="0">
                  <a:pos x="3" y="4"/>
                </a:cxn>
                <a:cxn ang="0">
                  <a:pos x="2" y="4"/>
                </a:cxn>
                <a:cxn ang="0">
                  <a:pos x="2" y="6"/>
                </a:cxn>
                <a:cxn ang="0">
                  <a:pos x="2" y="6"/>
                </a:cxn>
                <a:cxn ang="0">
                  <a:pos x="2" y="6"/>
                </a:cxn>
                <a:cxn ang="0">
                  <a:pos x="2" y="6"/>
                </a:cxn>
                <a:cxn ang="0">
                  <a:pos x="2" y="6"/>
                </a:cxn>
                <a:cxn ang="0">
                  <a:pos x="3" y="6"/>
                </a:cxn>
                <a:cxn ang="0">
                  <a:pos x="3" y="7"/>
                </a:cxn>
                <a:cxn ang="0">
                  <a:pos x="3" y="9"/>
                </a:cxn>
                <a:cxn ang="0">
                  <a:pos x="3" y="9"/>
                </a:cxn>
                <a:cxn ang="0">
                  <a:pos x="3" y="11"/>
                </a:cxn>
                <a:cxn ang="0">
                  <a:pos x="2" y="11"/>
                </a:cxn>
                <a:cxn ang="0">
                  <a:pos x="2" y="12"/>
                </a:cxn>
                <a:cxn ang="0">
                  <a:pos x="2" y="12"/>
                </a:cxn>
                <a:cxn ang="0">
                  <a:pos x="0" y="14"/>
                </a:cxn>
                <a:cxn ang="0">
                  <a:pos x="0" y="14"/>
                </a:cxn>
                <a:cxn ang="0">
                  <a:pos x="0" y="16"/>
                </a:cxn>
                <a:cxn ang="0">
                  <a:pos x="18" y="19"/>
                </a:cxn>
                <a:cxn ang="0">
                  <a:pos x="19" y="32"/>
                </a:cxn>
                <a:cxn ang="0">
                  <a:pos x="38" y="37"/>
                </a:cxn>
                <a:cxn ang="0">
                  <a:pos x="45" y="46"/>
                </a:cxn>
              </a:cxnLst>
              <a:rect l="0" t="0" r="r" b="b"/>
              <a:pathLst>
                <a:path w="75" h="46">
                  <a:moveTo>
                    <a:pt x="45" y="46"/>
                  </a:moveTo>
                  <a:lnTo>
                    <a:pt x="46" y="42"/>
                  </a:lnTo>
                  <a:lnTo>
                    <a:pt x="48" y="40"/>
                  </a:lnTo>
                  <a:lnTo>
                    <a:pt x="49" y="39"/>
                  </a:lnTo>
                  <a:lnTo>
                    <a:pt x="53" y="37"/>
                  </a:lnTo>
                  <a:lnTo>
                    <a:pt x="54" y="35"/>
                  </a:lnTo>
                  <a:lnTo>
                    <a:pt x="57" y="35"/>
                  </a:lnTo>
                  <a:lnTo>
                    <a:pt x="59" y="35"/>
                  </a:lnTo>
                  <a:lnTo>
                    <a:pt x="61" y="33"/>
                  </a:lnTo>
                  <a:lnTo>
                    <a:pt x="61" y="33"/>
                  </a:lnTo>
                  <a:lnTo>
                    <a:pt x="61" y="32"/>
                  </a:lnTo>
                  <a:lnTo>
                    <a:pt x="62" y="30"/>
                  </a:lnTo>
                  <a:lnTo>
                    <a:pt x="62" y="28"/>
                  </a:lnTo>
                  <a:lnTo>
                    <a:pt x="64" y="26"/>
                  </a:lnTo>
                  <a:lnTo>
                    <a:pt x="64" y="25"/>
                  </a:lnTo>
                  <a:lnTo>
                    <a:pt x="65" y="23"/>
                  </a:lnTo>
                  <a:lnTo>
                    <a:pt x="65" y="23"/>
                  </a:lnTo>
                  <a:lnTo>
                    <a:pt x="75" y="14"/>
                  </a:lnTo>
                  <a:lnTo>
                    <a:pt x="73" y="11"/>
                  </a:lnTo>
                  <a:lnTo>
                    <a:pt x="72" y="9"/>
                  </a:lnTo>
                  <a:lnTo>
                    <a:pt x="70" y="9"/>
                  </a:lnTo>
                  <a:lnTo>
                    <a:pt x="67" y="7"/>
                  </a:lnTo>
                  <a:lnTo>
                    <a:pt x="64" y="7"/>
                  </a:lnTo>
                  <a:lnTo>
                    <a:pt x="62" y="7"/>
                  </a:lnTo>
                  <a:lnTo>
                    <a:pt x="61" y="7"/>
                  </a:lnTo>
                  <a:lnTo>
                    <a:pt x="61" y="6"/>
                  </a:lnTo>
                  <a:lnTo>
                    <a:pt x="56" y="6"/>
                  </a:lnTo>
                  <a:lnTo>
                    <a:pt x="51" y="6"/>
                  </a:lnTo>
                  <a:lnTo>
                    <a:pt x="48" y="4"/>
                  </a:lnTo>
                  <a:lnTo>
                    <a:pt x="45" y="4"/>
                  </a:lnTo>
                  <a:lnTo>
                    <a:pt x="42" y="2"/>
                  </a:lnTo>
                  <a:lnTo>
                    <a:pt x="38" y="2"/>
                  </a:lnTo>
                  <a:lnTo>
                    <a:pt x="35" y="0"/>
                  </a:lnTo>
                  <a:lnTo>
                    <a:pt x="30" y="0"/>
                  </a:lnTo>
                  <a:lnTo>
                    <a:pt x="29" y="0"/>
                  </a:lnTo>
                  <a:lnTo>
                    <a:pt x="26" y="0"/>
                  </a:lnTo>
                  <a:lnTo>
                    <a:pt x="21" y="2"/>
                  </a:lnTo>
                  <a:lnTo>
                    <a:pt x="16" y="2"/>
                  </a:lnTo>
                  <a:lnTo>
                    <a:pt x="11" y="2"/>
                  </a:lnTo>
                  <a:lnTo>
                    <a:pt x="7" y="4"/>
                  </a:lnTo>
                  <a:lnTo>
                    <a:pt x="3" y="4"/>
                  </a:lnTo>
                  <a:lnTo>
                    <a:pt x="2" y="4"/>
                  </a:lnTo>
                  <a:lnTo>
                    <a:pt x="2" y="6"/>
                  </a:lnTo>
                  <a:lnTo>
                    <a:pt x="2" y="6"/>
                  </a:lnTo>
                  <a:lnTo>
                    <a:pt x="2" y="6"/>
                  </a:lnTo>
                  <a:lnTo>
                    <a:pt x="2" y="6"/>
                  </a:lnTo>
                  <a:lnTo>
                    <a:pt x="2" y="6"/>
                  </a:lnTo>
                  <a:lnTo>
                    <a:pt x="3" y="6"/>
                  </a:lnTo>
                  <a:lnTo>
                    <a:pt x="3" y="7"/>
                  </a:lnTo>
                  <a:lnTo>
                    <a:pt x="3" y="9"/>
                  </a:lnTo>
                  <a:lnTo>
                    <a:pt x="3" y="9"/>
                  </a:lnTo>
                  <a:lnTo>
                    <a:pt x="3" y="11"/>
                  </a:lnTo>
                  <a:lnTo>
                    <a:pt x="2" y="11"/>
                  </a:lnTo>
                  <a:lnTo>
                    <a:pt x="2" y="12"/>
                  </a:lnTo>
                  <a:lnTo>
                    <a:pt x="2" y="12"/>
                  </a:lnTo>
                  <a:lnTo>
                    <a:pt x="0" y="14"/>
                  </a:lnTo>
                  <a:lnTo>
                    <a:pt x="0" y="14"/>
                  </a:lnTo>
                  <a:lnTo>
                    <a:pt x="0" y="16"/>
                  </a:lnTo>
                  <a:lnTo>
                    <a:pt x="18" y="19"/>
                  </a:lnTo>
                  <a:lnTo>
                    <a:pt x="19" y="32"/>
                  </a:lnTo>
                  <a:lnTo>
                    <a:pt x="38" y="37"/>
                  </a:lnTo>
                  <a:lnTo>
                    <a:pt x="45" y="4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0" name="Freeform 608"/>
            <p:cNvSpPr>
              <a:spLocks/>
            </p:cNvSpPr>
            <p:nvPr/>
          </p:nvSpPr>
          <p:spPr bwMode="auto">
            <a:xfrm>
              <a:off x="4578233" y="1995364"/>
              <a:ext cx="264119" cy="204407"/>
            </a:xfrm>
            <a:custGeom>
              <a:avLst/>
              <a:gdLst/>
              <a:ahLst/>
              <a:cxnLst>
                <a:cxn ang="0">
                  <a:pos x="66" y="11"/>
                </a:cxn>
                <a:cxn ang="0">
                  <a:pos x="117" y="26"/>
                </a:cxn>
                <a:cxn ang="0">
                  <a:pos x="115" y="32"/>
                </a:cxn>
                <a:cxn ang="0">
                  <a:pos x="112" y="37"/>
                </a:cxn>
                <a:cxn ang="0">
                  <a:pos x="111" y="42"/>
                </a:cxn>
                <a:cxn ang="0">
                  <a:pos x="107" y="46"/>
                </a:cxn>
                <a:cxn ang="0">
                  <a:pos x="111" y="54"/>
                </a:cxn>
                <a:cxn ang="0">
                  <a:pos x="114" y="63"/>
                </a:cxn>
                <a:cxn ang="0">
                  <a:pos x="118" y="70"/>
                </a:cxn>
                <a:cxn ang="0">
                  <a:pos x="122" y="75"/>
                </a:cxn>
                <a:cxn ang="0">
                  <a:pos x="118" y="79"/>
                </a:cxn>
                <a:cxn ang="0">
                  <a:pos x="115" y="86"/>
                </a:cxn>
                <a:cxn ang="0">
                  <a:pos x="112" y="93"/>
                </a:cxn>
                <a:cxn ang="0">
                  <a:pos x="111" y="100"/>
                </a:cxn>
                <a:cxn ang="0">
                  <a:pos x="106" y="98"/>
                </a:cxn>
                <a:cxn ang="0">
                  <a:pos x="99" y="98"/>
                </a:cxn>
                <a:cxn ang="0">
                  <a:pos x="93" y="96"/>
                </a:cxn>
                <a:cxn ang="0">
                  <a:pos x="85" y="94"/>
                </a:cxn>
                <a:cxn ang="0">
                  <a:pos x="72" y="94"/>
                </a:cxn>
                <a:cxn ang="0">
                  <a:pos x="61" y="93"/>
                </a:cxn>
                <a:cxn ang="0">
                  <a:pos x="57" y="91"/>
                </a:cxn>
                <a:cxn ang="0">
                  <a:pos x="52" y="87"/>
                </a:cxn>
                <a:cxn ang="0">
                  <a:pos x="44" y="84"/>
                </a:cxn>
                <a:cxn ang="0">
                  <a:pos x="36" y="79"/>
                </a:cxn>
                <a:cxn ang="0">
                  <a:pos x="28" y="75"/>
                </a:cxn>
                <a:cxn ang="0">
                  <a:pos x="20" y="68"/>
                </a:cxn>
                <a:cxn ang="0">
                  <a:pos x="14" y="54"/>
                </a:cxn>
                <a:cxn ang="0">
                  <a:pos x="9" y="35"/>
                </a:cxn>
                <a:cxn ang="0">
                  <a:pos x="3" y="23"/>
                </a:cxn>
                <a:cxn ang="0">
                  <a:pos x="0" y="18"/>
                </a:cxn>
                <a:cxn ang="0">
                  <a:pos x="1" y="18"/>
                </a:cxn>
                <a:cxn ang="0">
                  <a:pos x="3" y="16"/>
                </a:cxn>
                <a:cxn ang="0">
                  <a:pos x="3" y="14"/>
                </a:cxn>
                <a:cxn ang="0">
                  <a:pos x="3" y="14"/>
                </a:cxn>
                <a:cxn ang="0">
                  <a:pos x="9" y="11"/>
                </a:cxn>
                <a:cxn ang="0">
                  <a:pos x="19" y="7"/>
                </a:cxn>
                <a:cxn ang="0">
                  <a:pos x="27" y="4"/>
                </a:cxn>
                <a:cxn ang="0">
                  <a:pos x="36" y="2"/>
                </a:cxn>
                <a:cxn ang="0">
                  <a:pos x="41" y="2"/>
                </a:cxn>
                <a:cxn ang="0">
                  <a:pos x="42" y="5"/>
                </a:cxn>
                <a:cxn ang="0">
                  <a:pos x="46" y="9"/>
                </a:cxn>
                <a:cxn ang="0">
                  <a:pos x="49" y="11"/>
                </a:cxn>
                <a:cxn ang="0">
                  <a:pos x="52" y="11"/>
                </a:cxn>
                <a:cxn ang="0">
                  <a:pos x="55" y="11"/>
                </a:cxn>
                <a:cxn ang="0">
                  <a:pos x="57" y="11"/>
                </a:cxn>
                <a:cxn ang="0">
                  <a:pos x="58" y="11"/>
                </a:cxn>
                <a:cxn ang="0">
                  <a:pos x="61" y="7"/>
                </a:cxn>
              </a:cxnLst>
              <a:rect l="0" t="0" r="r" b="b"/>
              <a:pathLst>
                <a:path w="122" h="100">
                  <a:moveTo>
                    <a:pt x="61" y="7"/>
                  </a:moveTo>
                  <a:lnTo>
                    <a:pt x="66" y="11"/>
                  </a:lnTo>
                  <a:lnTo>
                    <a:pt x="107" y="16"/>
                  </a:lnTo>
                  <a:lnTo>
                    <a:pt x="117" y="26"/>
                  </a:lnTo>
                  <a:lnTo>
                    <a:pt x="115" y="30"/>
                  </a:lnTo>
                  <a:lnTo>
                    <a:pt x="115" y="32"/>
                  </a:lnTo>
                  <a:lnTo>
                    <a:pt x="114" y="35"/>
                  </a:lnTo>
                  <a:lnTo>
                    <a:pt x="112" y="37"/>
                  </a:lnTo>
                  <a:lnTo>
                    <a:pt x="112" y="40"/>
                  </a:lnTo>
                  <a:lnTo>
                    <a:pt x="111" y="42"/>
                  </a:lnTo>
                  <a:lnTo>
                    <a:pt x="109" y="44"/>
                  </a:lnTo>
                  <a:lnTo>
                    <a:pt x="107" y="46"/>
                  </a:lnTo>
                  <a:lnTo>
                    <a:pt x="109" y="49"/>
                  </a:lnTo>
                  <a:lnTo>
                    <a:pt x="111" y="54"/>
                  </a:lnTo>
                  <a:lnTo>
                    <a:pt x="112" y="60"/>
                  </a:lnTo>
                  <a:lnTo>
                    <a:pt x="114" y="63"/>
                  </a:lnTo>
                  <a:lnTo>
                    <a:pt x="117" y="67"/>
                  </a:lnTo>
                  <a:lnTo>
                    <a:pt x="118" y="70"/>
                  </a:lnTo>
                  <a:lnTo>
                    <a:pt x="120" y="73"/>
                  </a:lnTo>
                  <a:lnTo>
                    <a:pt x="122" y="75"/>
                  </a:lnTo>
                  <a:lnTo>
                    <a:pt x="120" y="77"/>
                  </a:lnTo>
                  <a:lnTo>
                    <a:pt x="118" y="79"/>
                  </a:lnTo>
                  <a:lnTo>
                    <a:pt x="117" y="82"/>
                  </a:lnTo>
                  <a:lnTo>
                    <a:pt x="115" y="86"/>
                  </a:lnTo>
                  <a:lnTo>
                    <a:pt x="114" y="89"/>
                  </a:lnTo>
                  <a:lnTo>
                    <a:pt x="112" y="93"/>
                  </a:lnTo>
                  <a:lnTo>
                    <a:pt x="111" y="96"/>
                  </a:lnTo>
                  <a:lnTo>
                    <a:pt x="111" y="100"/>
                  </a:lnTo>
                  <a:lnTo>
                    <a:pt x="109" y="100"/>
                  </a:lnTo>
                  <a:lnTo>
                    <a:pt x="106" y="98"/>
                  </a:lnTo>
                  <a:lnTo>
                    <a:pt x="103" y="98"/>
                  </a:lnTo>
                  <a:lnTo>
                    <a:pt x="99" y="98"/>
                  </a:lnTo>
                  <a:lnTo>
                    <a:pt x="96" y="96"/>
                  </a:lnTo>
                  <a:lnTo>
                    <a:pt x="93" y="96"/>
                  </a:lnTo>
                  <a:lnTo>
                    <a:pt x="88" y="96"/>
                  </a:lnTo>
                  <a:lnTo>
                    <a:pt x="85" y="94"/>
                  </a:lnTo>
                  <a:lnTo>
                    <a:pt x="82" y="94"/>
                  </a:lnTo>
                  <a:lnTo>
                    <a:pt x="72" y="94"/>
                  </a:lnTo>
                  <a:lnTo>
                    <a:pt x="66" y="94"/>
                  </a:lnTo>
                  <a:lnTo>
                    <a:pt x="61" y="93"/>
                  </a:lnTo>
                  <a:lnTo>
                    <a:pt x="58" y="93"/>
                  </a:lnTo>
                  <a:lnTo>
                    <a:pt x="57" y="91"/>
                  </a:lnTo>
                  <a:lnTo>
                    <a:pt x="53" y="89"/>
                  </a:lnTo>
                  <a:lnTo>
                    <a:pt x="52" y="87"/>
                  </a:lnTo>
                  <a:lnTo>
                    <a:pt x="49" y="86"/>
                  </a:lnTo>
                  <a:lnTo>
                    <a:pt x="44" y="84"/>
                  </a:lnTo>
                  <a:lnTo>
                    <a:pt x="39" y="82"/>
                  </a:lnTo>
                  <a:lnTo>
                    <a:pt x="36" y="79"/>
                  </a:lnTo>
                  <a:lnTo>
                    <a:pt x="31" y="77"/>
                  </a:lnTo>
                  <a:lnTo>
                    <a:pt x="28" y="75"/>
                  </a:lnTo>
                  <a:lnTo>
                    <a:pt x="25" y="72"/>
                  </a:lnTo>
                  <a:lnTo>
                    <a:pt x="20" y="68"/>
                  </a:lnTo>
                  <a:lnTo>
                    <a:pt x="17" y="65"/>
                  </a:lnTo>
                  <a:lnTo>
                    <a:pt x="14" y="54"/>
                  </a:lnTo>
                  <a:lnTo>
                    <a:pt x="12" y="44"/>
                  </a:lnTo>
                  <a:lnTo>
                    <a:pt x="9" y="35"/>
                  </a:lnTo>
                  <a:lnTo>
                    <a:pt x="6" y="28"/>
                  </a:lnTo>
                  <a:lnTo>
                    <a:pt x="3" y="23"/>
                  </a:lnTo>
                  <a:lnTo>
                    <a:pt x="1" y="19"/>
                  </a:lnTo>
                  <a:lnTo>
                    <a:pt x="0" y="18"/>
                  </a:lnTo>
                  <a:lnTo>
                    <a:pt x="0" y="18"/>
                  </a:lnTo>
                  <a:lnTo>
                    <a:pt x="1" y="18"/>
                  </a:lnTo>
                  <a:lnTo>
                    <a:pt x="1" y="16"/>
                  </a:lnTo>
                  <a:lnTo>
                    <a:pt x="3" y="16"/>
                  </a:lnTo>
                  <a:lnTo>
                    <a:pt x="3" y="16"/>
                  </a:lnTo>
                  <a:lnTo>
                    <a:pt x="3" y="14"/>
                  </a:lnTo>
                  <a:lnTo>
                    <a:pt x="3" y="14"/>
                  </a:lnTo>
                  <a:lnTo>
                    <a:pt x="3" y="14"/>
                  </a:lnTo>
                  <a:lnTo>
                    <a:pt x="3" y="12"/>
                  </a:lnTo>
                  <a:lnTo>
                    <a:pt x="9" y="11"/>
                  </a:lnTo>
                  <a:lnTo>
                    <a:pt x="14" y="9"/>
                  </a:lnTo>
                  <a:lnTo>
                    <a:pt x="19" y="7"/>
                  </a:lnTo>
                  <a:lnTo>
                    <a:pt x="23" y="5"/>
                  </a:lnTo>
                  <a:lnTo>
                    <a:pt x="27" y="4"/>
                  </a:lnTo>
                  <a:lnTo>
                    <a:pt x="31" y="2"/>
                  </a:lnTo>
                  <a:lnTo>
                    <a:pt x="36" y="2"/>
                  </a:lnTo>
                  <a:lnTo>
                    <a:pt x="41" y="0"/>
                  </a:lnTo>
                  <a:lnTo>
                    <a:pt x="41" y="2"/>
                  </a:lnTo>
                  <a:lnTo>
                    <a:pt x="42" y="4"/>
                  </a:lnTo>
                  <a:lnTo>
                    <a:pt x="42" y="5"/>
                  </a:lnTo>
                  <a:lnTo>
                    <a:pt x="44" y="7"/>
                  </a:lnTo>
                  <a:lnTo>
                    <a:pt x="46" y="9"/>
                  </a:lnTo>
                  <a:lnTo>
                    <a:pt x="47" y="11"/>
                  </a:lnTo>
                  <a:lnTo>
                    <a:pt x="49" y="11"/>
                  </a:lnTo>
                  <a:lnTo>
                    <a:pt x="50" y="11"/>
                  </a:lnTo>
                  <a:lnTo>
                    <a:pt x="52" y="11"/>
                  </a:lnTo>
                  <a:lnTo>
                    <a:pt x="53" y="11"/>
                  </a:lnTo>
                  <a:lnTo>
                    <a:pt x="55" y="11"/>
                  </a:lnTo>
                  <a:lnTo>
                    <a:pt x="55" y="11"/>
                  </a:lnTo>
                  <a:lnTo>
                    <a:pt x="57" y="11"/>
                  </a:lnTo>
                  <a:lnTo>
                    <a:pt x="57" y="11"/>
                  </a:lnTo>
                  <a:lnTo>
                    <a:pt x="58" y="11"/>
                  </a:lnTo>
                  <a:lnTo>
                    <a:pt x="58" y="11"/>
                  </a:lnTo>
                  <a:lnTo>
                    <a:pt x="61"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1" name="Freeform 609"/>
            <p:cNvSpPr>
              <a:spLocks/>
            </p:cNvSpPr>
            <p:nvPr/>
          </p:nvSpPr>
          <p:spPr bwMode="auto">
            <a:xfrm>
              <a:off x="4649765" y="2225754"/>
              <a:ext cx="176080" cy="81416"/>
            </a:xfrm>
            <a:custGeom>
              <a:avLst/>
              <a:gdLst/>
              <a:ahLst/>
              <a:cxnLst>
                <a:cxn ang="0">
                  <a:pos x="76" y="0"/>
                </a:cxn>
                <a:cxn ang="0">
                  <a:pos x="44" y="0"/>
                </a:cxn>
                <a:cxn ang="0">
                  <a:pos x="43" y="2"/>
                </a:cxn>
                <a:cxn ang="0">
                  <a:pos x="39" y="2"/>
                </a:cxn>
                <a:cxn ang="0">
                  <a:pos x="38" y="3"/>
                </a:cxn>
                <a:cxn ang="0">
                  <a:pos x="35" y="7"/>
                </a:cxn>
                <a:cxn ang="0">
                  <a:pos x="32" y="9"/>
                </a:cxn>
                <a:cxn ang="0">
                  <a:pos x="30" y="10"/>
                </a:cxn>
                <a:cxn ang="0">
                  <a:pos x="27" y="10"/>
                </a:cxn>
                <a:cxn ang="0">
                  <a:pos x="24" y="10"/>
                </a:cxn>
                <a:cxn ang="0">
                  <a:pos x="22" y="10"/>
                </a:cxn>
                <a:cxn ang="0">
                  <a:pos x="22" y="10"/>
                </a:cxn>
                <a:cxn ang="0">
                  <a:pos x="20" y="10"/>
                </a:cxn>
                <a:cxn ang="0">
                  <a:pos x="19" y="10"/>
                </a:cxn>
                <a:cxn ang="0">
                  <a:pos x="17" y="9"/>
                </a:cxn>
                <a:cxn ang="0">
                  <a:pos x="17" y="9"/>
                </a:cxn>
                <a:cxn ang="0">
                  <a:pos x="16" y="9"/>
                </a:cxn>
                <a:cxn ang="0">
                  <a:pos x="16" y="7"/>
                </a:cxn>
                <a:cxn ang="0">
                  <a:pos x="14" y="9"/>
                </a:cxn>
                <a:cxn ang="0">
                  <a:pos x="13" y="12"/>
                </a:cxn>
                <a:cxn ang="0">
                  <a:pos x="11" y="14"/>
                </a:cxn>
                <a:cxn ang="0">
                  <a:pos x="9" y="16"/>
                </a:cxn>
                <a:cxn ang="0">
                  <a:pos x="8" y="19"/>
                </a:cxn>
                <a:cxn ang="0">
                  <a:pos x="6" y="21"/>
                </a:cxn>
                <a:cxn ang="0">
                  <a:pos x="3" y="23"/>
                </a:cxn>
                <a:cxn ang="0">
                  <a:pos x="0" y="24"/>
                </a:cxn>
                <a:cxn ang="0">
                  <a:pos x="3" y="26"/>
                </a:cxn>
                <a:cxn ang="0">
                  <a:pos x="6" y="30"/>
                </a:cxn>
                <a:cxn ang="0">
                  <a:pos x="9" y="31"/>
                </a:cxn>
                <a:cxn ang="0">
                  <a:pos x="11" y="33"/>
                </a:cxn>
                <a:cxn ang="0">
                  <a:pos x="14" y="37"/>
                </a:cxn>
                <a:cxn ang="0">
                  <a:pos x="17" y="38"/>
                </a:cxn>
                <a:cxn ang="0">
                  <a:pos x="20" y="40"/>
                </a:cxn>
                <a:cxn ang="0">
                  <a:pos x="24" y="40"/>
                </a:cxn>
                <a:cxn ang="0">
                  <a:pos x="62" y="40"/>
                </a:cxn>
                <a:cxn ang="0">
                  <a:pos x="65" y="35"/>
                </a:cxn>
                <a:cxn ang="0">
                  <a:pos x="68" y="31"/>
                </a:cxn>
                <a:cxn ang="0">
                  <a:pos x="70" y="26"/>
                </a:cxn>
                <a:cxn ang="0">
                  <a:pos x="73" y="23"/>
                </a:cxn>
                <a:cxn ang="0">
                  <a:pos x="76" y="19"/>
                </a:cxn>
                <a:cxn ang="0">
                  <a:pos x="78" y="14"/>
                </a:cxn>
                <a:cxn ang="0">
                  <a:pos x="79" y="10"/>
                </a:cxn>
                <a:cxn ang="0">
                  <a:pos x="81" y="5"/>
                </a:cxn>
                <a:cxn ang="0">
                  <a:pos x="76" y="0"/>
                </a:cxn>
              </a:cxnLst>
              <a:rect l="0" t="0" r="r" b="b"/>
              <a:pathLst>
                <a:path w="81" h="40">
                  <a:moveTo>
                    <a:pt x="76" y="0"/>
                  </a:moveTo>
                  <a:lnTo>
                    <a:pt x="44" y="0"/>
                  </a:lnTo>
                  <a:lnTo>
                    <a:pt x="43" y="2"/>
                  </a:lnTo>
                  <a:lnTo>
                    <a:pt x="39" y="2"/>
                  </a:lnTo>
                  <a:lnTo>
                    <a:pt x="38" y="3"/>
                  </a:lnTo>
                  <a:lnTo>
                    <a:pt x="35" y="7"/>
                  </a:lnTo>
                  <a:lnTo>
                    <a:pt x="32" y="9"/>
                  </a:lnTo>
                  <a:lnTo>
                    <a:pt x="30" y="10"/>
                  </a:lnTo>
                  <a:lnTo>
                    <a:pt x="27" y="10"/>
                  </a:lnTo>
                  <a:lnTo>
                    <a:pt x="24" y="10"/>
                  </a:lnTo>
                  <a:lnTo>
                    <a:pt x="22" y="10"/>
                  </a:lnTo>
                  <a:lnTo>
                    <a:pt x="22" y="10"/>
                  </a:lnTo>
                  <a:lnTo>
                    <a:pt x="20" y="10"/>
                  </a:lnTo>
                  <a:lnTo>
                    <a:pt x="19" y="10"/>
                  </a:lnTo>
                  <a:lnTo>
                    <a:pt x="17" y="9"/>
                  </a:lnTo>
                  <a:lnTo>
                    <a:pt x="17" y="9"/>
                  </a:lnTo>
                  <a:lnTo>
                    <a:pt x="16" y="9"/>
                  </a:lnTo>
                  <a:lnTo>
                    <a:pt x="16" y="7"/>
                  </a:lnTo>
                  <a:lnTo>
                    <a:pt x="14" y="9"/>
                  </a:lnTo>
                  <a:lnTo>
                    <a:pt x="13" y="12"/>
                  </a:lnTo>
                  <a:lnTo>
                    <a:pt x="11" y="14"/>
                  </a:lnTo>
                  <a:lnTo>
                    <a:pt x="9" y="16"/>
                  </a:lnTo>
                  <a:lnTo>
                    <a:pt x="8" y="19"/>
                  </a:lnTo>
                  <a:lnTo>
                    <a:pt x="6" y="21"/>
                  </a:lnTo>
                  <a:lnTo>
                    <a:pt x="3" y="23"/>
                  </a:lnTo>
                  <a:lnTo>
                    <a:pt x="0" y="24"/>
                  </a:lnTo>
                  <a:lnTo>
                    <a:pt x="3" y="26"/>
                  </a:lnTo>
                  <a:lnTo>
                    <a:pt x="6" y="30"/>
                  </a:lnTo>
                  <a:lnTo>
                    <a:pt x="9" y="31"/>
                  </a:lnTo>
                  <a:lnTo>
                    <a:pt x="11" y="33"/>
                  </a:lnTo>
                  <a:lnTo>
                    <a:pt x="14" y="37"/>
                  </a:lnTo>
                  <a:lnTo>
                    <a:pt x="17" y="38"/>
                  </a:lnTo>
                  <a:lnTo>
                    <a:pt x="20" y="40"/>
                  </a:lnTo>
                  <a:lnTo>
                    <a:pt x="24" y="40"/>
                  </a:lnTo>
                  <a:lnTo>
                    <a:pt x="62" y="40"/>
                  </a:lnTo>
                  <a:lnTo>
                    <a:pt x="65" y="35"/>
                  </a:lnTo>
                  <a:lnTo>
                    <a:pt x="68" y="31"/>
                  </a:lnTo>
                  <a:lnTo>
                    <a:pt x="70" y="26"/>
                  </a:lnTo>
                  <a:lnTo>
                    <a:pt x="73" y="23"/>
                  </a:lnTo>
                  <a:lnTo>
                    <a:pt x="76" y="19"/>
                  </a:lnTo>
                  <a:lnTo>
                    <a:pt x="78" y="14"/>
                  </a:lnTo>
                  <a:lnTo>
                    <a:pt x="79" y="10"/>
                  </a:lnTo>
                  <a:lnTo>
                    <a:pt x="81" y="5"/>
                  </a:lnTo>
                  <a:lnTo>
                    <a:pt x="76"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2" name="Freeform 610"/>
            <p:cNvSpPr>
              <a:spLocks/>
            </p:cNvSpPr>
            <p:nvPr/>
          </p:nvSpPr>
          <p:spPr bwMode="auto">
            <a:xfrm>
              <a:off x="4768986" y="1835996"/>
              <a:ext cx="139396" cy="76219"/>
            </a:xfrm>
            <a:custGeom>
              <a:avLst/>
              <a:gdLst/>
              <a:ahLst/>
              <a:cxnLst>
                <a:cxn ang="0">
                  <a:pos x="64" y="38"/>
                </a:cxn>
                <a:cxn ang="0">
                  <a:pos x="62" y="29"/>
                </a:cxn>
                <a:cxn ang="0">
                  <a:pos x="62" y="24"/>
                </a:cxn>
                <a:cxn ang="0">
                  <a:pos x="62" y="19"/>
                </a:cxn>
                <a:cxn ang="0">
                  <a:pos x="62" y="15"/>
                </a:cxn>
                <a:cxn ang="0">
                  <a:pos x="62" y="12"/>
                </a:cxn>
                <a:cxn ang="0">
                  <a:pos x="64" y="8"/>
                </a:cxn>
                <a:cxn ang="0">
                  <a:pos x="64" y="7"/>
                </a:cxn>
                <a:cxn ang="0">
                  <a:pos x="64" y="3"/>
                </a:cxn>
                <a:cxn ang="0">
                  <a:pos x="64" y="5"/>
                </a:cxn>
                <a:cxn ang="0">
                  <a:pos x="62" y="7"/>
                </a:cxn>
                <a:cxn ang="0">
                  <a:pos x="59" y="7"/>
                </a:cxn>
                <a:cxn ang="0">
                  <a:pos x="56" y="7"/>
                </a:cxn>
                <a:cxn ang="0">
                  <a:pos x="54" y="7"/>
                </a:cxn>
                <a:cxn ang="0">
                  <a:pos x="51" y="7"/>
                </a:cxn>
                <a:cxn ang="0">
                  <a:pos x="48" y="7"/>
                </a:cxn>
                <a:cxn ang="0">
                  <a:pos x="46" y="7"/>
                </a:cxn>
                <a:cxn ang="0">
                  <a:pos x="45" y="7"/>
                </a:cxn>
                <a:cxn ang="0">
                  <a:pos x="42" y="7"/>
                </a:cxn>
                <a:cxn ang="0">
                  <a:pos x="40" y="5"/>
                </a:cxn>
                <a:cxn ang="0">
                  <a:pos x="38" y="3"/>
                </a:cxn>
                <a:cxn ang="0">
                  <a:pos x="35" y="3"/>
                </a:cxn>
                <a:cxn ang="0">
                  <a:pos x="34" y="1"/>
                </a:cxn>
                <a:cxn ang="0">
                  <a:pos x="29" y="0"/>
                </a:cxn>
                <a:cxn ang="0">
                  <a:pos x="24" y="0"/>
                </a:cxn>
                <a:cxn ang="0">
                  <a:pos x="21" y="0"/>
                </a:cxn>
                <a:cxn ang="0">
                  <a:pos x="16" y="0"/>
                </a:cxn>
                <a:cxn ang="0">
                  <a:pos x="13" y="0"/>
                </a:cxn>
                <a:cxn ang="0">
                  <a:pos x="10" y="1"/>
                </a:cxn>
                <a:cxn ang="0">
                  <a:pos x="5" y="3"/>
                </a:cxn>
                <a:cxn ang="0">
                  <a:pos x="4" y="5"/>
                </a:cxn>
                <a:cxn ang="0">
                  <a:pos x="2" y="8"/>
                </a:cxn>
                <a:cxn ang="0">
                  <a:pos x="0" y="14"/>
                </a:cxn>
                <a:cxn ang="0">
                  <a:pos x="2" y="19"/>
                </a:cxn>
                <a:cxn ang="0">
                  <a:pos x="4" y="22"/>
                </a:cxn>
                <a:cxn ang="0">
                  <a:pos x="7" y="24"/>
                </a:cxn>
                <a:cxn ang="0">
                  <a:pos x="10" y="26"/>
                </a:cxn>
                <a:cxn ang="0">
                  <a:pos x="13" y="28"/>
                </a:cxn>
                <a:cxn ang="0">
                  <a:pos x="16" y="28"/>
                </a:cxn>
                <a:cxn ang="0">
                  <a:pos x="18" y="31"/>
                </a:cxn>
                <a:cxn ang="0">
                  <a:pos x="18" y="33"/>
                </a:cxn>
                <a:cxn ang="0">
                  <a:pos x="19" y="33"/>
                </a:cxn>
                <a:cxn ang="0">
                  <a:pos x="21" y="33"/>
                </a:cxn>
                <a:cxn ang="0">
                  <a:pos x="23" y="31"/>
                </a:cxn>
                <a:cxn ang="0">
                  <a:pos x="23" y="31"/>
                </a:cxn>
                <a:cxn ang="0">
                  <a:pos x="24" y="31"/>
                </a:cxn>
                <a:cxn ang="0">
                  <a:pos x="24" y="29"/>
                </a:cxn>
                <a:cxn ang="0">
                  <a:pos x="26" y="29"/>
                </a:cxn>
                <a:cxn ang="0">
                  <a:pos x="26" y="29"/>
                </a:cxn>
                <a:cxn ang="0">
                  <a:pos x="30" y="29"/>
                </a:cxn>
                <a:cxn ang="0">
                  <a:pos x="35" y="31"/>
                </a:cxn>
                <a:cxn ang="0">
                  <a:pos x="42" y="33"/>
                </a:cxn>
                <a:cxn ang="0">
                  <a:pos x="48" y="33"/>
                </a:cxn>
                <a:cxn ang="0">
                  <a:pos x="54" y="35"/>
                </a:cxn>
                <a:cxn ang="0">
                  <a:pos x="59" y="36"/>
                </a:cxn>
                <a:cxn ang="0">
                  <a:pos x="62" y="36"/>
                </a:cxn>
                <a:cxn ang="0">
                  <a:pos x="64" y="38"/>
                </a:cxn>
              </a:cxnLst>
              <a:rect l="0" t="0" r="r" b="b"/>
              <a:pathLst>
                <a:path w="64" h="38">
                  <a:moveTo>
                    <a:pt x="64" y="38"/>
                  </a:moveTo>
                  <a:lnTo>
                    <a:pt x="62" y="29"/>
                  </a:lnTo>
                  <a:lnTo>
                    <a:pt x="62" y="24"/>
                  </a:lnTo>
                  <a:lnTo>
                    <a:pt x="62" y="19"/>
                  </a:lnTo>
                  <a:lnTo>
                    <a:pt x="62" y="15"/>
                  </a:lnTo>
                  <a:lnTo>
                    <a:pt x="62" y="12"/>
                  </a:lnTo>
                  <a:lnTo>
                    <a:pt x="64" y="8"/>
                  </a:lnTo>
                  <a:lnTo>
                    <a:pt x="64" y="7"/>
                  </a:lnTo>
                  <a:lnTo>
                    <a:pt x="64" y="3"/>
                  </a:lnTo>
                  <a:lnTo>
                    <a:pt x="64" y="5"/>
                  </a:lnTo>
                  <a:lnTo>
                    <a:pt x="62" y="7"/>
                  </a:lnTo>
                  <a:lnTo>
                    <a:pt x="59" y="7"/>
                  </a:lnTo>
                  <a:lnTo>
                    <a:pt x="56" y="7"/>
                  </a:lnTo>
                  <a:lnTo>
                    <a:pt x="54" y="7"/>
                  </a:lnTo>
                  <a:lnTo>
                    <a:pt x="51" y="7"/>
                  </a:lnTo>
                  <a:lnTo>
                    <a:pt x="48" y="7"/>
                  </a:lnTo>
                  <a:lnTo>
                    <a:pt x="46" y="7"/>
                  </a:lnTo>
                  <a:lnTo>
                    <a:pt x="45" y="7"/>
                  </a:lnTo>
                  <a:lnTo>
                    <a:pt x="42" y="7"/>
                  </a:lnTo>
                  <a:lnTo>
                    <a:pt x="40" y="5"/>
                  </a:lnTo>
                  <a:lnTo>
                    <a:pt x="38" y="3"/>
                  </a:lnTo>
                  <a:lnTo>
                    <a:pt x="35" y="3"/>
                  </a:lnTo>
                  <a:lnTo>
                    <a:pt x="34" y="1"/>
                  </a:lnTo>
                  <a:lnTo>
                    <a:pt x="29" y="0"/>
                  </a:lnTo>
                  <a:lnTo>
                    <a:pt x="24" y="0"/>
                  </a:lnTo>
                  <a:lnTo>
                    <a:pt x="21" y="0"/>
                  </a:lnTo>
                  <a:lnTo>
                    <a:pt x="16" y="0"/>
                  </a:lnTo>
                  <a:lnTo>
                    <a:pt x="13" y="0"/>
                  </a:lnTo>
                  <a:lnTo>
                    <a:pt x="10" y="1"/>
                  </a:lnTo>
                  <a:lnTo>
                    <a:pt x="5" y="3"/>
                  </a:lnTo>
                  <a:lnTo>
                    <a:pt x="4" y="5"/>
                  </a:lnTo>
                  <a:lnTo>
                    <a:pt x="2" y="8"/>
                  </a:lnTo>
                  <a:lnTo>
                    <a:pt x="0" y="14"/>
                  </a:lnTo>
                  <a:lnTo>
                    <a:pt x="2" y="19"/>
                  </a:lnTo>
                  <a:lnTo>
                    <a:pt x="4" y="22"/>
                  </a:lnTo>
                  <a:lnTo>
                    <a:pt x="7" y="24"/>
                  </a:lnTo>
                  <a:lnTo>
                    <a:pt x="10" y="26"/>
                  </a:lnTo>
                  <a:lnTo>
                    <a:pt x="13" y="28"/>
                  </a:lnTo>
                  <a:lnTo>
                    <a:pt x="16" y="28"/>
                  </a:lnTo>
                  <a:lnTo>
                    <a:pt x="18" y="31"/>
                  </a:lnTo>
                  <a:lnTo>
                    <a:pt x="18" y="33"/>
                  </a:lnTo>
                  <a:lnTo>
                    <a:pt x="19" y="33"/>
                  </a:lnTo>
                  <a:lnTo>
                    <a:pt x="21" y="33"/>
                  </a:lnTo>
                  <a:lnTo>
                    <a:pt x="23" y="31"/>
                  </a:lnTo>
                  <a:lnTo>
                    <a:pt x="23" y="31"/>
                  </a:lnTo>
                  <a:lnTo>
                    <a:pt x="24" y="31"/>
                  </a:lnTo>
                  <a:lnTo>
                    <a:pt x="24" y="29"/>
                  </a:lnTo>
                  <a:lnTo>
                    <a:pt x="26" y="29"/>
                  </a:lnTo>
                  <a:lnTo>
                    <a:pt x="26" y="29"/>
                  </a:lnTo>
                  <a:lnTo>
                    <a:pt x="30" y="29"/>
                  </a:lnTo>
                  <a:lnTo>
                    <a:pt x="35" y="31"/>
                  </a:lnTo>
                  <a:lnTo>
                    <a:pt x="42" y="33"/>
                  </a:lnTo>
                  <a:lnTo>
                    <a:pt x="48" y="33"/>
                  </a:lnTo>
                  <a:lnTo>
                    <a:pt x="54" y="35"/>
                  </a:lnTo>
                  <a:lnTo>
                    <a:pt x="59" y="36"/>
                  </a:lnTo>
                  <a:lnTo>
                    <a:pt x="62" y="36"/>
                  </a:lnTo>
                  <a:lnTo>
                    <a:pt x="64" y="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3" name="Freeform 611"/>
            <p:cNvSpPr>
              <a:spLocks/>
            </p:cNvSpPr>
            <p:nvPr/>
          </p:nvSpPr>
          <p:spPr bwMode="auto">
            <a:xfrm>
              <a:off x="4649765" y="2331422"/>
              <a:ext cx="95376" cy="100471"/>
            </a:xfrm>
            <a:custGeom>
              <a:avLst/>
              <a:gdLst/>
              <a:ahLst/>
              <a:cxnLst>
                <a:cxn ang="0">
                  <a:pos x="20" y="42"/>
                </a:cxn>
                <a:cxn ang="0">
                  <a:pos x="19" y="37"/>
                </a:cxn>
                <a:cxn ang="0">
                  <a:pos x="16" y="32"/>
                </a:cxn>
                <a:cxn ang="0">
                  <a:pos x="14" y="28"/>
                </a:cxn>
                <a:cxn ang="0">
                  <a:pos x="11" y="25"/>
                </a:cxn>
                <a:cxn ang="0">
                  <a:pos x="8" y="19"/>
                </a:cxn>
                <a:cxn ang="0">
                  <a:pos x="6" y="16"/>
                </a:cxn>
                <a:cxn ang="0">
                  <a:pos x="3" y="11"/>
                </a:cxn>
                <a:cxn ang="0">
                  <a:pos x="0" y="5"/>
                </a:cxn>
                <a:cxn ang="0">
                  <a:pos x="0" y="0"/>
                </a:cxn>
                <a:cxn ang="0">
                  <a:pos x="1" y="0"/>
                </a:cxn>
                <a:cxn ang="0">
                  <a:pos x="3" y="0"/>
                </a:cxn>
                <a:cxn ang="0">
                  <a:pos x="5" y="2"/>
                </a:cxn>
                <a:cxn ang="0">
                  <a:pos x="6" y="2"/>
                </a:cxn>
                <a:cxn ang="0">
                  <a:pos x="8" y="2"/>
                </a:cxn>
                <a:cxn ang="0">
                  <a:pos x="9" y="0"/>
                </a:cxn>
                <a:cxn ang="0">
                  <a:pos x="11" y="0"/>
                </a:cxn>
                <a:cxn ang="0">
                  <a:pos x="13" y="0"/>
                </a:cxn>
                <a:cxn ang="0">
                  <a:pos x="33" y="4"/>
                </a:cxn>
                <a:cxn ang="0">
                  <a:pos x="43" y="26"/>
                </a:cxn>
                <a:cxn ang="0">
                  <a:pos x="41" y="30"/>
                </a:cxn>
                <a:cxn ang="0">
                  <a:pos x="39" y="32"/>
                </a:cxn>
                <a:cxn ang="0">
                  <a:pos x="38" y="35"/>
                </a:cxn>
                <a:cxn ang="0">
                  <a:pos x="36" y="37"/>
                </a:cxn>
                <a:cxn ang="0">
                  <a:pos x="35" y="40"/>
                </a:cxn>
                <a:cxn ang="0">
                  <a:pos x="33" y="42"/>
                </a:cxn>
                <a:cxn ang="0">
                  <a:pos x="32" y="46"/>
                </a:cxn>
                <a:cxn ang="0">
                  <a:pos x="30" y="49"/>
                </a:cxn>
                <a:cxn ang="0">
                  <a:pos x="20" y="42"/>
                </a:cxn>
              </a:cxnLst>
              <a:rect l="0" t="0" r="r" b="b"/>
              <a:pathLst>
                <a:path w="43" h="49">
                  <a:moveTo>
                    <a:pt x="20" y="42"/>
                  </a:moveTo>
                  <a:lnTo>
                    <a:pt x="19" y="37"/>
                  </a:lnTo>
                  <a:lnTo>
                    <a:pt x="16" y="32"/>
                  </a:lnTo>
                  <a:lnTo>
                    <a:pt x="14" y="28"/>
                  </a:lnTo>
                  <a:lnTo>
                    <a:pt x="11" y="25"/>
                  </a:lnTo>
                  <a:lnTo>
                    <a:pt x="8" y="19"/>
                  </a:lnTo>
                  <a:lnTo>
                    <a:pt x="6" y="16"/>
                  </a:lnTo>
                  <a:lnTo>
                    <a:pt x="3" y="11"/>
                  </a:lnTo>
                  <a:lnTo>
                    <a:pt x="0" y="5"/>
                  </a:lnTo>
                  <a:lnTo>
                    <a:pt x="0" y="0"/>
                  </a:lnTo>
                  <a:lnTo>
                    <a:pt x="1" y="0"/>
                  </a:lnTo>
                  <a:lnTo>
                    <a:pt x="3" y="0"/>
                  </a:lnTo>
                  <a:lnTo>
                    <a:pt x="5" y="2"/>
                  </a:lnTo>
                  <a:lnTo>
                    <a:pt x="6" y="2"/>
                  </a:lnTo>
                  <a:lnTo>
                    <a:pt x="8" y="2"/>
                  </a:lnTo>
                  <a:lnTo>
                    <a:pt x="9" y="0"/>
                  </a:lnTo>
                  <a:lnTo>
                    <a:pt x="11" y="0"/>
                  </a:lnTo>
                  <a:lnTo>
                    <a:pt x="13" y="0"/>
                  </a:lnTo>
                  <a:lnTo>
                    <a:pt x="33" y="4"/>
                  </a:lnTo>
                  <a:lnTo>
                    <a:pt x="43" y="26"/>
                  </a:lnTo>
                  <a:lnTo>
                    <a:pt x="41" y="30"/>
                  </a:lnTo>
                  <a:lnTo>
                    <a:pt x="39" y="32"/>
                  </a:lnTo>
                  <a:lnTo>
                    <a:pt x="38" y="35"/>
                  </a:lnTo>
                  <a:lnTo>
                    <a:pt x="36" y="37"/>
                  </a:lnTo>
                  <a:lnTo>
                    <a:pt x="35" y="40"/>
                  </a:lnTo>
                  <a:lnTo>
                    <a:pt x="33" y="42"/>
                  </a:lnTo>
                  <a:lnTo>
                    <a:pt x="32" y="46"/>
                  </a:lnTo>
                  <a:lnTo>
                    <a:pt x="30" y="49"/>
                  </a:lnTo>
                  <a:lnTo>
                    <a:pt x="20" y="4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4" name="Freeform 612"/>
            <p:cNvSpPr>
              <a:spLocks/>
            </p:cNvSpPr>
            <p:nvPr/>
          </p:nvSpPr>
          <p:spPr bwMode="auto">
            <a:xfrm>
              <a:off x="4411324" y="1229704"/>
              <a:ext cx="291632" cy="95274"/>
            </a:xfrm>
            <a:custGeom>
              <a:avLst/>
              <a:gdLst/>
              <a:ahLst/>
              <a:cxnLst>
                <a:cxn ang="0">
                  <a:pos x="15" y="3"/>
                </a:cxn>
                <a:cxn ang="0">
                  <a:pos x="18" y="5"/>
                </a:cxn>
                <a:cxn ang="0">
                  <a:pos x="21" y="5"/>
                </a:cxn>
                <a:cxn ang="0">
                  <a:pos x="24" y="10"/>
                </a:cxn>
                <a:cxn ang="0">
                  <a:pos x="27" y="9"/>
                </a:cxn>
                <a:cxn ang="0">
                  <a:pos x="31" y="7"/>
                </a:cxn>
                <a:cxn ang="0">
                  <a:pos x="35" y="7"/>
                </a:cxn>
                <a:cxn ang="0">
                  <a:pos x="38" y="9"/>
                </a:cxn>
                <a:cxn ang="0">
                  <a:pos x="42" y="10"/>
                </a:cxn>
                <a:cxn ang="0">
                  <a:pos x="48" y="5"/>
                </a:cxn>
                <a:cxn ang="0">
                  <a:pos x="56" y="5"/>
                </a:cxn>
                <a:cxn ang="0">
                  <a:pos x="59" y="5"/>
                </a:cxn>
                <a:cxn ang="0">
                  <a:pos x="64" y="5"/>
                </a:cxn>
                <a:cxn ang="0">
                  <a:pos x="67" y="3"/>
                </a:cxn>
                <a:cxn ang="0">
                  <a:pos x="69" y="3"/>
                </a:cxn>
                <a:cxn ang="0">
                  <a:pos x="70" y="3"/>
                </a:cxn>
                <a:cxn ang="0">
                  <a:pos x="72" y="0"/>
                </a:cxn>
                <a:cxn ang="0">
                  <a:pos x="80" y="0"/>
                </a:cxn>
                <a:cxn ang="0">
                  <a:pos x="81" y="2"/>
                </a:cxn>
                <a:cxn ang="0">
                  <a:pos x="83" y="3"/>
                </a:cxn>
                <a:cxn ang="0">
                  <a:pos x="84" y="3"/>
                </a:cxn>
                <a:cxn ang="0">
                  <a:pos x="88" y="2"/>
                </a:cxn>
                <a:cxn ang="0">
                  <a:pos x="88" y="0"/>
                </a:cxn>
                <a:cxn ang="0">
                  <a:pos x="94" y="2"/>
                </a:cxn>
                <a:cxn ang="0">
                  <a:pos x="100" y="0"/>
                </a:cxn>
                <a:cxn ang="0">
                  <a:pos x="108" y="0"/>
                </a:cxn>
                <a:cxn ang="0">
                  <a:pos x="119" y="2"/>
                </a:cxn>
                <a:cxn ang="0">
                  <a:pos x="130" y="3"/>
                </a:cxn>
                <a:cxn ang="0">
                  <a:pos x="134" y="14"/>
                </a:cxn>
                <a:cxn ang="0">
                  <a:pos x="134" y="16"/>
                </a:cxn>
                <a:cxn ang="0">
                  <a:pos x="132" y="17"/>
                </a:cxn>
                <a:cxn ang="0">
                  <a:pos x="127" y="17"/>
                </a:cxn>
                <a:cxn ang="0">
                  <a:pos x="121" y="17"/>
                </a:cxn>
                <a:cxn ang="0">
                  <a:pos x="118" y="12"/>
                </a:cxn>
                <a:cxn ang="0">
                  <a:pos x="107" y="19"/>
                </a:cxn>
                <a:cxn ang="0">
                  <a:pos x="113" y="26"/>
                </a:cxn>
                <a:cxn ang="0">
                  <a:pos x="124" y="31"/>
                </a:cxn>
                <a:cxn ang="0">
                  <a:pos x="119" y="37"/>
                </a:cxn>
                <a:cxn ang="0">
                  <a:pos x="115" y="38"/>
                </a:cxn>
                <a:cxn ang="0">
                  <a:pos x="108" y="38"/>
                </a:cxn>
                <a:cxn ang="0">
                  <a:pos x="105" y="37"/>
                </a:cxn>
                <a:cxn ang="0">
                  <a:pos x="102" y="35"/>
                </a:cxn>
                <a:cxn ang="0">
                  <a:pos x="97" y="33"/>
                </a:cxn>
                <a:cxn ang="0">
                  <a:pos x="94" y="30"/>
                </a:cxn>
                <a:cxn ang="0">
                  <a:pos x="94" y="26"/>
                </a:cxn>
                <a:cxn ang="0">
                  <a:pos x="88" y="24"/>
                </a:cxn>
                <a:cxn ang="0">
                  <a:pos x="83" y="21"/>
                </a:cxn>
                <a:cxn ang="0">
                  <a:pos x="78" y="21"/>
                </a:cxn>
                <a:cxn ang="0">
                  <a:pos x="69" y="31"/>
                </a:cxn>
                <a:cxn ang="0">
                  <a:pos x="61" y="45"/>
                </a:cxn>
                <a:cxn ang="0">
                  <a:pos x="50" y="45"/>
                </a:cxn>
                <a:cxn ang="0">
                  <a:pos x="38" y="38"/>
                </a:cxn>
                <a:cxn ang="0">
                  <a:pos x="31" y="30"/>
                </a:cxn>
                <a:cxn ang="0">
                  <a:pos x="19" y="23"/>
                </a:cxn>
                <a:cxn ang="0">
                  <a:pos x="8" y="17"/>
                </a:cxn>
                <a:cxn ang="0">
                  <a:pos x="2" y="10"/>
                </a:cxn>
                <a:cxn ang="0">
                  <a:pos x="5" y="5"/>
                </a:cxn>
                <a:cxn ang="0">
                  <a:pos x="10" y="3"/>
                </a:cxn>
              </a:cxnLst>
              <a:rect l="0" t="0" r="r" b="b"/>
              <a:pathLst>
                <a:path w="134" h="47">
                  <a:moveTo>
                    <a:pt x="12" y="3"/>
                  </a:moveTo>
                  <a:lnTo>
                    <a:pt x="13" y="3"/>
                  </a:lnTo>
                  <a:lnTo>
                    <a:pt x="15" y="3"/>
                  </a:lnTo>
                  <a:lnTo>
                    <a:pt x="15" y="3"/>
                  </a:lnTo>
                  <a:lnTo>
                    <a:pt x="16" y="3"/>
                  </a:lnTo>
                  <a:lnTo>
                    <a:pt x="18" y="5"/>
                  </a:lnTo>
                  <a:lnTo>
                    <a:pt x="18" y="5"/>
                  </a:lnTo>
                  <a:lnTo>
                    <a:pt x="19" y="5"/>
                  </a:lnTo>
                  <a:lnTo>
                    <a:pt x="21" y="5"/>
                  </a:lnTo>
                  <a:lnTo>
                    <a:pt x="18" y="10"/>
                  </a:lnTo>
                  <a:lnTo>
                    <a:pt x="24" y="10"/>
                  </a:lnTo>
                  <a:lnTo>
                    <a:pt x="24" y="10"/>
                  </a:lnTo>
                  <a:lnTo>
                    <a:pt x="26" y="9"/>
                  </a:lnTo>
                  <a:lnTo>
                    <a:pt x="26" y="9"/>
                  </a:lnTo>
                  <a:lnTo>
                    <a:pt x="27" y="9"/>
                  </a:lnTo>
                  <a:lnTo>
                    <a:pt x="29" y="9"/>
                  </a:lnTo>
                  <a:lnTo>
                    <a:pt x="29" y="7"/>
                  </a:lnTo>
                  <a:lnTo>
                    <a:pt x="31" y="7"/>
                  </a:lnTo>
                  <a:lnTo>
                    <a:pt x="31" y="5"/>
                  </a:lnTo>
                  <a:lnTo>
                    <a:pt x="34" y="7"/>
                  </a:lnTo>
                  <a:lnTo>
                    <a:pt x="35" y="7"/>
                  </a:lnTo>
                  <a:lnTo>
                    <a:pt x="37" y="9"/>
                  </a:lnTo>
                  <a:lnTo>
                    <a:pt x="37" y="9"/>
                  </a:lnTo>
                  <a:lnTo>
                    <a:pt x="38" y="9"/>
                  </a:lnTo>
                  <a:lnTo>
                    <a:pt x="38" y="9"/>
                  </a:lnTo>
                  <a:lnTo>
                    <a:pt x="40" y="10"/>
                  </a:lnTo>
                  <a:lnTo>
                    <a:pt x="42" y="10"/>
                  </a:lnTo>
                  <a:lnTo>
                    <a:pt x="42" y="5"/>
                  </a:lnTo>
                  <a:lnTo>
                    <a:pt x="45" y="5"/>
                  </a:lnTo>
                  <a:lnTo>
                    <a:pt x="48" y="5"/>
                  </a:lnTo>
                  <a:lnTo>
                    <a:pt x="51" y="5"/>
                  </a:lnTo>
                  <a:lnTo>
                    <a:pt x="53" y="5"/>
                  </a:lnTo>
                  <a:lnTo>
                    <a:pt x="56" y="5"/>
                  </a:lnTo>
                  <a:lnTo>
                    <a:pt x="58" y="5"/>
                  </a:lnTo>
                  <a:lnTo>
                    <a:pt x="59" y="5"/>
                  </a:lnTo>
                  <a:lnTo>
                    <a:pt x="59" y="5"/>
                  </a:lnTo>
                  <a:lnTo>
                    <a:pt x="61" y="5"/>
                  </a:lnTo>
                  <a:lnTo>
                    <a:pt x="62" y="5"/>
                  </a:lnTo>
                  <a:lnTo>
                    <a:pt x="64" y="5"/>
                  </a:lnTo>
                  <a:lnTo>
                    <a:pt x="64" y="5"/>
                  </a:lnTo>
                  <a:lnTo>
                    <a:pt x="65" y="5"/>
                  </a:lnTo>
                  <a:lnTo>
                    <a:pt x="67" y="3"/>
                  </a:lnTo>
                  <a:lnTo>
                    <a:pt x="67" y="3"/>
                  </a:lnTo>
                  <a:lnTo>
                    <a:pt x="69" y="3"/>
                  </a:lnTo>
                  <a:lnTo>
                    <a:pt x="69" y="3"/>
                  </a:lnTo>
                  <a:lnTo>
                    <a:pt x="69" y="3"/>
                  </a:lnTo>
                  <a:lnTo>
                    <a:pt x="70" y="3"/>
                  </a:lnTo>
                  <a:lnTo>
                    <a:pt x="70" y="3"/>
                  </a:lnTo>
                  <a:lnTo>
                    <a:pt x="70" y="2"/>
                  </a:lnTo>
                  <a:lnTo>
                    <a:pt x="72" y="2"/>
                  </a:lnTo>
                  <a:lnTo>
                    <a:pt x="72" y="0"/>
                  </a:lnTo>
                  <a:lnTo>
                    <a:pt x="72" y="0"/>
                  </a:lnTo>
                  <a:lnTo>
                    <a:pt x="80" y="0"/>
                  </a:lnTo>
                  <a:lnTo>
                    <a:pt x="80" y="0"/>
                  </a:lnTo>
                  <a:lnTo>
                    <a:pt x="80" y="0"/>
                  </a:lnTo>
                  <a:lnTo>
                    <a:pt x="80" y="2"/>
                  </a:lnTo>
                  <a:lnTo>
                    <a:pt x="81" y="2"/>
                  </a:lnTo>
                  <a:lnTo>
                    <a:pt x="81" y="2"/>
                  </a:lnTo>
                  <a:lnTo>
                    <a:pt x="81" y="3"/>
                  </a:lnTo>
                  <a:lnTo>
                    <a:pt x="83" y="3"/>
                  </a:lnTo>
                  <a:lnTo>
                    <a:pt x="83" y="3"/>
                  </a:lnTo>
                  <a:lnTo>
                    <a:pt x="84" y="3"/>
                  </a:lnTo>
                  <a:lnTo>
                    <a:pt x="84" y="3"/>
                  </a:lnTo>
                  <a:lnTo>
                    <a:pt x="86" y="2"/>
                  </a:lnTo>
                  <a:lnTo>
                    <a:pt x="86" y="2"/>
                  </a:lnTo>
                  <a:lnTo>
                    <a:pt x="88" y="2"/>
                  </a:lnTo>
                  <a:lnTo>
                    <a:pt x="88" y="0"/>
                  </a:lnTo>
                  <a:lnTo>
                    <a:pt x="88" y="0"/>
                  </a:lnTo>
                  <a:lnTo>
                    <a:pt x="88" y="0"/>
                  </a:lnTo>
                  <a:lnTo>
                    <a:pt x="91" y="2"/>
                  </a:lnTo>
                  <a:lnTo>
                    <a:pt x="92" y="2"/>
                  </a:lnTo>
                  <a:lnTo>
                    <a:pt x="94" y="2"/>
                  </a:lnTo>
                  <a:lnTo>
                    <a:pt x="96" y="2"/>
                  </a:lnTo>
                  <a:lnTo>
                    <a:pt x="97" y="2"/>
                  </a:lnTo>
                  <a:lnTo>
                    <a:pt x="100" y="0"/>
                  </a:lnTo>
                  <a:lnTo>
                    <a:pt x="102" y="0"/>
                  </a:lnTo>
                  <a:lnTo>
                    <a:pt x="104" y="0"/>
                  </a:lnTo>
                  <a:lnTo>
                    <a:pt x="108" y="0"/>
                  </a:lnTo>
                  <a:lnTo>
                    <a:pt x="111" y="0"/>
                  </a:lnTo>
                  <a:lnTo>
                    <a:pt x="116" y="0"/>
                  </a:lnTo>
                  <a:lnTo>
                    <a:pt x="119" y="2"/>
                  </a:lnTo>
                  <a:lnTo>
                    <a:pt x="123" y="2"/>
                  </a:lnTo>
                  <a:lnTo>
                    <a:pt x="127" y="2"/>
                  </a:lnTo>
                  <a:lnTo>
                    <a:pt x="130" y="3"/>
                  </a:lnTo>
                  <a:lnTo>
                    <a:pt x="134" y="3"/>
                  </a:lnTo>
                  <a:lnTo>
                    <a:pt x="134" y="12"/>
                  </a:lnTo>
                  <a:lnTo>
                    <a:pt x="134" y="14"/>
                  </a:lnTo>
                  <a:lnTo>
                    <a:pt x="134" y="14"/>
                  </a:lnTo>
                  <a:lnTo>
                    <a:pt x="134" y="16"/>
                  </a:lnTo>
                  <a:lnTo>
                    <a:pt x="134" y="16"/>
                  </a:lnTo>
                  <a:lnTo>
                    <a:pt x="134" y="17"/>
                  </a:lnTo>
                  <a:lnTo>
                    <a:pt x="134" y="17"/>
                  </a:lnTo>
                  <a:lnTo>
                    <a:pt x="132" y="17"/>
                  </a:lnTo>
                  <a:lnTo>
                    <a:pt x="132" y="17"/>
                  </a:lnTo>
                  <a:lnTo>
                    <a:pt x="130" y="17"/>
                  </a:lnTo>
                  <a:lnTo>
                    <a:pt x="127" y="17"/>
                  </a:lnTo>
                  <a:lnTo>
                    <a:pt x="126" y="17"/>
                  </a:lnTo>
                  <a:lnTo>
                    <a:pt x="124" y="17"/>
                  </a:lnTo>
                  <a:lnTo>
                    <a:pt x="121" y="17"/>
                  </a:lnTo>
                  <a:lnTo>
                    <a:pt x="119" y="16"/>
                  </a:lnTo>
                  <a:lnTo>
                    <a:pt x="118" y="14"/>
                  </a:lnTo>
                  <a:lnTo>
                    <a:pt x="118" y="12"/>
                  </a:lnTo>
                  <a:lnTo>
                    <a:pt x="102" y="12"/>
                  </a:lnTo>
                  <a:lnTo>
                    <a:pt x="104" y="16"/>
                  </a:lnTo>
                  <a:lnTo>
                    <a:pt x="107" y="19"/>
                  </a:lnTo>
                  <a:lnTo>
                    <a:pt x="108" y="23"/>
                  </a:lnTo>
                  <a:lnTo>
                    <a:pt x="111" y="24"/>
                  </a:lnTo>
                  <a:lnTo>
                    <a:pt x="113" y="26"/>
                  </a:lnTo>
                  <a:lnTo>
                    <a:pt x="116" y="28"/>
                  </a:lnTo>
                  <a:lnTo>
                    <a:pt x="119" y="30"/>
                  </a:lnTo>
                  <a:lnTo>
                    <a:pt x="124" y="31"/>
                  </a:lnTo>
                  <a:lnTo>
                    <a:pt x="123" y="33"/>
                  </a:lnTo>
                  <a:lnTo>
                    <a:pt x="121" y="35"/>
                  </a:lnTo>
                  <a:lnTo>
                    <a:pt x="119" y="37"/>
                  </a:lnTo>
                  <a:lnTo>
                    <a:pt x="118" y="37"/>
                  </a:lnTo>
                  <a:lnTo>
                    <a:pt x="116" y="38"/>
                  </a:lnTo>
                  <a:lnTo>
                    <a:pt x="115" y="38"/>
                  </a:lnTo>
                  <a:lnTo>
                    <a:pt x="111" y="38"/>
                  </a:lnTo>
                  <a:lnTo>
                    <a:pt x="110" y="38"/>
                  </a:lnTo>
                  <a:lnTo>
                    <a:pt x="108" y="38"/>
                  </a:lnTo>
                  <a:lnTo>
                    <a:pt x="107" y="38"/>
                  </a:lnTo>
                  <a:lnTo>
                    <a:pt x="105" y="37"/>
                  </a:lnTo>
                  <a:lnTo>
                    <a:pt x="105" y="37"/>
                  </a:lnTo>
                  <a:lnTo>
                    <a:pt x="104" y="37"/>
                  </a:lnTo>
                  <a:lnTo>
                    <a:pt x="102" y="35"/>
                  </a:lnTo>
                  <a:lnTo>
                    <a:pt x="102" y="35"/>
                  </a:lnTo>
                  <a:lnTo>
                    <a:pt x="100" y="35"/>
                  </a:lnTo>
                  <a:lnTo>
                    <a:pt x="99" y="35"/>
                  </a:lnTo>
                  <a:lnTo>
                    <a:pt x="97" y="33"/>
                  </a:lnTo>
                  <a:lnTo>
                    <a:pt x="97" y="33"/>
                  </a:lnTo>
                  <a:lnTo>
                    <a:pt x="96" y="31"/>
                  </a:lnTo>
                  <a:lnTo>
                    <a:pt x="94" y="30"/>
                  </a:lnTo>
                  <a:lnTo>
                    <a:pt x="94" y="28"/>
                  </a:lnTo>
                  <a:lnTo>
                    <a:pt x="94" y="26"/>
                  </a:lnTo>
                  <a:lnTo>
                    <a:pt x="94" y="26"/>
                  </a:lnTo>
                  <a:lnTo>
                    <a:pt x="91" y="24"/>
                  </a:lnTo>
                  <a:lnTo>
                    <a:pt x="89" y="24"/>
                  </a:lnTo>
                  <a:lnTo>
                    <a:pt x="88" y="24"/>
                  </a:lnTo>
                  <a:lnTo>
                    <a:pt x="86" y="23"/>
                  </a:lnTo>
                  <a:lnTo>
                    <a:pt x="84" y="21"/>
                  </a:lnTo>
                  <a:lnTo>
                    <a:pt x="83" y="21"/>
                  </a:lnTo>
                  <a:lnTo>
                    <a:pt x="81" y="21"/>
                  </a:lnTo>
                  <a:lnTo>
                    <a:pt x="80" y="19"/>
                  </a:lnTo>
                  <a:lnTo>
                    <a:pt x="78" y="21"/>
                  </a:lnTo>
                  <a:lnTo>
                    <a:pt x="77" y="23"/>
                  </a:lnTo>
                  <a:lnTo>
                    <a:pt x="73" y="28"/>
                  </a:lnTo>
                  <a:lnTo>
                    <a:pt x="69" y="31"/>
                  </a:lnTo>
                  <a:lnTo>
                    <a:pt x="65" y="37"/>
                  </a:lnTo>
                  <a:lnTo>
                    <a:pt x="62" y="42"/>
                  </a:lnTo>
                  <a:lnTo>
                    <a:pt x="61" y="45"/>
                  </a:lnTo>
                  <a:lnTo>
                    <a:pt x="59" y="47"/>
                  </a:lnTo>
                  <a:lnTo>
                    <a:pt x="54" y="47"/>
                  </a:lnTo>
                  <a:lnTo>
                    <a:pt x="50" y="45"/>
                  </a:lnTo>
                  <a:lnTo>
                    <a:pt x="45" y="43"/>
                  </a:lnTo>
                  <a:lnTo>
                    <a:pt x="42" y="42"/>
                  </a:lnTo>
                  <a:lnTo>
                    <a:pt x="38" y="38"/>
                  </a:lnTo>
                  <a:lnTo>
                    <a:pt x="35" y="35"/>
                  </a:lnTo>
                  <a:lnTo>
                    <a:pt x="34" y="31"/>
                  </a:lnTo>
                  <a:lnTo>
                    <a:pt x="31" y="30"/>
                  </a:lnTo>
                  <a:lnTo>
                    <a:pt x="27" y="26"/>
                  </a:lnTo>
                  <a:lnTo>
                    <a:pt x="24" y="24"/>
                  </a:lnTo>
                  <a:lnTo>
                    <a:pt x="19" y="23"/>
                  </a:lnTo>
                  <a:lnTo>
                    <a:pt x="16" y="21"/>
                  </a:lnTo>
                  <a:lnTo>
                    <a:pt x="12" y="19"/>
                  </a:lnTo>
                  <a:lnTo>
                    <a:pt x="8" y="17"/>
                  </a:lnTo>
                  <a:lnTo>
                    <a:pt x="4" y="16"/>
                  </a:lnTo>
                  <a:lnTo>
                    <a:pt x="0" y="12"/>
                  </a:lnTo>
                  <a:lnTo>
                    <a:pt x="2" y="10"/>
                  </a:lnTo>
                  <a:lnTo>
                    <a:pt x="4" y="9"/>
                  </a:lnTo>
                  <a:lnTo>
                    <a:pt x="4" y="7"/>
                  </a:lnTo>
                  <a:lnTo>
                    <a:pt x="5" y="5"/>
                  </a:lnTo>
                  <a:lnTo>
                    <a:pt x="7" y="5"/>
                  </a:lnTo>
                  <a:lnTo>
                    <a:pt x="8" y="3"/>
                  </a:lnTo>
                  <a:lnTo>
                    <a:pt x="10" y="3"/>
                  </a:lnTo>
                  <a:lnTo>
                    <a:pt x="12"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5" name="Freeform 613"/>
            <p:cNvSpPr>
              <a:spLocks/>
            </p:cNvSpPr>
            <p:nvPr/>
          </p:nvSpPr>
          <p:spPr bwMode="auto">
            <a:xfrm>
              <a:off x="5034939" y="1205453"/>
              <a:ext cx="133894" cy="29448"/>
            </a:xfrm>
            <a:custGeom>
              <a:avLst/>
              <a:gdLst/>
              <a:ahLst/>
              <a:cxnLst>
                <a:cxn ang="0">
                  <a:pos x="7" y="13"/>
                </a:cxn>
                <a:cxn ang="0">
                  <a:pos x="10" y="13"/>
                </a:cxn>
                <a:cxn ang="0">
                  <a:pos x="12" y="11"/>
                </a:cxn>
                <a:cxn ang="0">
                  <a:pos x="15" y="11"/>
                </a:cxn>
                <a:cxn ang="0">
                  <a:pos x="16" y="11"/>
                </a:cxn>
                <a:cxn ang="0">
                  <a:pos x="18" y="11"/>
                </a:cxn>
                <a:cxn ang="0">
                  <a:pos x="20" y="9"/>
                </a:cxn>
                <a:cxn ang="0">
                  <a:pos x="21" y="9"/>
                </a:cxn>
                <a:cxn ang="0">
                  <a:pos x="23" y="11"/>
                </a:cxn>
                <a:cxn ang="0">
                  <a:pos x="23" y="14"/>
                </a:cxn>
                <a:cxn ang="0">
                  <a:pos x="40" y="14"/>
                </a:cxn>
                <a:cxn ang="0">
                  <a:pos x="40" y="13"/>
                </a:cxn>
                <a:cxn ang="0">
                  <a:pos x="42" y="11"/>
                </a:cxn>
                <a:cxn ang="0">
                  <a:pos x="45" y="9"/>
                </a:cxn>
                <a:cxn ang="0">
                  <a:pos x="48" y="7"/>
                </a:cxn>
                <a:cxn ang="0">
                  <a:pos x="51" y="7"/>
                </a:cxn>
                <a:cxn ang="0">
                  <a:pos x="56" y="6"/>
                </a:cxn>
                <a:cxn ang="0">
                  <a:pos x="59" y="6"/>
                </a:cxn>
                <a:cxn ang="0">
                  <a:pos x="62" y="4"/>
                </a:cxn>
                <a:cxn ang="0">
                  <a:pos x="58" y="6"/>
                </a:cxn>
                <a:cxn ang="0">
                  <a:pos x="54" y="6"/>
                </a:cxn>
                <a:cxn ang="0">
                  <a:pos x="51" y="6"/>
                </a:cxn>
                <a:cxn ang="0">
                  <a:pos x="48" y="6"/>
                </a:cxn>
                <a:cxn ang="0">
                  <a:pos x="45" y="6"/>
                </a:cxn>
                <a:cxn ang="0">
                  <a:pos x="43" y="6"/>
                </a:cxn>
                <a:cxn ang="0">
                  <a:pos x="42" y="6"/>
                </a:cxn>
                <a:cxn ang="0">
                  <a:pos x="42" y="4"/>
                </a:cxn>
                <a:cxn ang="0">
                  <a:pos x="40" y="6"/>
                </a:cxn>
                <a:cxn ang="0">
                  <a:pos x="39" y="6"/>
                </a:cxn>
                <a:cxn ang="0">
                  <a:pos x="37" y="6"/>
                </a:cxn>
                <a:cxn ang="0">
                  <a:pos x="37" y="6"/>
                </a:cxn>
                <a:cxn ang="0">
                  <a:pos x="35" y="6"/>
                </a:cxn>
                <a:cxn ang="0">
                  <a:pos x="34" y="4"/>
                </a:cxn>
                <a:cxn ang="0">
                  <a:pos x="32" y="2"/>
                </a:cxn>
                <a:cxn ang="0">
                  <a:pos x="31" y="0"/>
                </a:cxn>
                <a:cxn ang="0">
                  <a:pos x="29" y="2"/>
                </a:cxn>
                <a:cxn ang="0">
                  <a:pos x="27" y="2"/>
                </a:cxn>
                <a:cxn ang="0">
                  <a:pos x="26" y="2"/>
                </a:cxn>
                <a:cxn ang="0">
                  <a:pos x="24" y="2"/>
                </a:cxn>
                <a:cxn ang="0">
                  <a:pos x="21" y="2"/>
                </a:cxn>
                <a:cxn ang="0">
                  <a:pos x="20" y="2"/>
                </a:cxn>
                <a:cxn ang="0">
                  <a:pos x="18" y="2"/>
                </a:cxn>
                <a:cxn ang="0">
                  <a:pos x="16" y="2"/>
                </a:cxn>
                <a:cxn ang="0">
                  <a:pos x="15" y="4"/>
                </a:cxn>
                <a:cxn ang="0">
                  <a:pos x="13" y="6"/>
                </a:cxn>
                <a:cxn ang="0">
                  <a:pos x="12" y="7"/>
                </a:cxn>
                <a:cxn ang="0">
                  <a:pos x="10" y="7"/>
                </a:cxn>
                <a:cxn ang="0">
                  <a:pos x="7" y="7"/>
                </a:cxn>
                <a:cxn ang="0">
                  <a:pos x="5" y="9"/>
                </a:cxn>
                <a:cxn ang="0">
                  <a:pos x="4" y="9"/>
                </a:cxn>
                <a:cxn ang="0">
                  <a:pos x="0" y="9"/>
                </a:cxn>
                <a:cxn ang="0">
                  <a:pos x="2" y="9"/>
                </a:cxn>
                <a:cxn ang="0">
                  <a:pos x="2" y="9"/>
                </a:cxn>
                <a:cxn ang="0">
                  <a:pos x="4" y="11"/>
                </a:cxn>
                <a:cxn ang="0">
                  <a:pos x="4" y="11"/>
                </a:cxn>
                <a:cxn ang="0">
                  <a:pos x="5" y="11"/>
                </a:cxn>
                <a:cxn ang="0">
                  <a:pos x="7" y="13"/>
                </a:cxn>
                <a:cxn ang="0">
                  <a:pos x="7" y="13"/>
                </a:cxn>
                <a:cxn ang="0">
                  <a:pos x="7" y="13"/>
                </a:cxn>
              </a:cxnLst>
              <a:rect l="0" t="0" r="r" b="b"/>
              <a:pathLst>
                <a:path w="62" h="14">
                  <a:moveTo>
                    <a:pt x="7" y="13"/>
                  </a:moveTo>
                  <a:lnTo>
                    <a:pt x="10" y="13"/>
                  </a:lnTo>
                  <a:lnTo>
                    <a:pt x="12" y="11"/>
                  </a:lnTo>
                  <a:lnTo>
                    <a:pt x="15" y="11"/>
                  </a:lnTo>
                  <a:lnTo>
                    <a:pt x="16" y="11"/>
                  </a:lnTo>
                  <a:lnTo>
                    <a:pt x="18" y="11"/>
                  </a:lnTo>
                  <a:lnTo>
                    <a:pt x="20" y="9"/>
                  </a:lnTo>
                  <a:lnTo>
                    <a:pt x="21" y="9"/>
                  </a:lnTo>
                  <a:lnTo>
                    <a:pt x="23" y="11"/>
                  </a:lnTo>
                  <a:lnTo>
                    <a:pt x="23" y="14"/>
                  </a:lnTo>
                  <a:lnTo>
                    <a:pt x="40" y="14"/>
                  </a:lnTo>
                  <a:lnTo>
                    <a:pt x="40" y="13"/>
                  </a:lnTo>
                  <a:lnTo>
                    <a:pt x="42" y="11"/>
                  </a:lnTo>
                  <a:lnTo>
                    <a:pt x="45" y="9"/>
                  </a:lnTo>
                  <a:lnTo>
                    <a:pt x="48" y="7"/>
                  </a:lnTo>
                  <a:lnTo>
                    <a:pt x="51" y="7"/>
                  </a:lnTo>
                  <a:lnTo>
                    <a:pt x="56" y="6"/>
                  </a:lnTo>
                  <a:lnTo>
                    <a:pt x="59" y="6"/>
                  </a:lnTo>
                  <a:lnTo>
                    <a:pt x="62" y="4"/>
                  </a:lnTo>
                  <a:lnTo>
                    <a:pt x="58" y="6"/>
                  </a:lnTo>
                  <a:lnTo>
                    <a:pt x="54" y="6"/>
                  </a:lnTo>
                  <a:lnTo>
                    <a:pt x="51" y="6"/>
                  </a:lnTo>
                  <a:lnTo>
                    <a:pt x="48" y="6"/>
                  </a:lnTo>
                  <a:lnTo>
                    <a:pt x="45" y="6"/>
                  </a:lnTo>
                  <a:lnTo>
                    <a:pt x="43" y="6"/>
                  </a:lnTo>
                  <a:lnTo>
                    <a:pt x="42" y="6"/>
                  </a:lnTo>
                  <a:lnTo>
                    <a:pt x="42" y="4"/>
                  </a:lnTo>
                  <a:lnTo>
                    <a:pt x="40" y="6"/>
                  </a:lnTo>
                  <a:lnTo>
                    <a:pt x="39" y="6"/>
                  </a:lnTo>
                  <a:lnTo>
                    <a:pt x="37" y="6"/>
                  </a:lnTo>
                  <a:lnTo>
                    <a:pt x="37" y="6"/>
                  </a:lnTo>
                  <a:lnTo>
                    <a:pt x="35" y="6"/>
                  </a:lnTo>
                  <a:lnTo>
                    <a:pt x="34" y="4"/>
                  </a:lnTo>
                  <a:lnTo>
                    <a:pt x="32" y="2"/>
                  </a:lnTo>
                  <a:lnTo>
                    <a:pt x="31" y="0"/>
                  </a:lnTo>
                  <a:lnTo>
                    <a:pt x="29" y="2"/>
                  </a:lnTo>
                  <a:lnTo>
                    <a:pt x="27" y="2"/>
                  </a:lnTo>
                  <a:lnTo>
                    <a:pt x="26" y="2"/>
                  </a:lnTo>
                  <a:lnTo>
                    <a:pt x="24" y="2"/>
                  </a:lnTo>
                  <a:lnTo>
                    <a:pt x="21" y="2"/>
                  </a:lnTo>
                  <a:lnTo>
                    <a:pt x="20" y="2"/>
                  </a:lnTo>
                  <a:lnTo>
                    <a:pt x="18" y="2"/>
                  </a:lnTo>
                  <a:lnTo>
                    <a:pt x="16" y="2"/>
                  </a:lnTo>
                  <a:lnTo>
                    <a:pt x="15" y="4"/>
                  </a:lnTo>
                  <a:lnTo>
                    <a:pt x="13" y="6"/>
                  </a:lnTo>
                  <a:lnTo>
                    <a:pt x="12" y="7"/>
                  </a:lnTo>
                  <a:lnTo>
                    <a:pt x="10" y="7"/>
                  </a:lnTo>
                  <a:lnTo>
                    <a:pt x="7" y="7"/>
                  </a:lnTo>
                  <a:lnTo>
                    <a:pt x="5" y="9"/>
                  </a:lnTo>
                  <a:lnTo>
                    <a:pt x="4" y="9"/>
                  </a:lnTo>
                  <a:lnTo>
                    <a:pt x="0" y="9"/>
                  </a:lnTo>
                  <a:lnTo>
                    <a:pt x="2" y="9"/>
                  </a:lnTo>
                  <a:lnTo>
                    <a:pt x="2" y="9"/>
                  </a:lnTo>
                  <a:lnTo>
                    <a:pt x="4" y="11"/>
                  </a:lnTo>
                  <a:lnTo>
                    <a:pt x="4" y="11"/>
                  </a:lnTo>
                  <a:lnTo>
                    <a:pt x="5" y="11"/>
                  </a:lnTo>
                  <a:lnTo>
                    <a:pt x="7" y="13"/>
                  </a:lnTo>
                  <a:lnTo>
                    <a:pt x="7" y="13"/>
                  </a:lnTo>
                  <a:lnTo>
                    <a:pt x="7" y="1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6" name="Freeform 614"/>
            <p:cNvSpPr>
              <a:spLocks/>
            </p:cNvSpPr>
            <p:nvPr/>
          </p:nvSpPr>
          <p:spPr bwMode="auto">
            <a:xfrm>
              <a:off x="5209185" y="1189862"/>
              <a:ext cx="82537" cy="34645"/>
            </a:xfrm>
            <a:custGeom>
              <a:avLst/>
              <a:gdLst/>
              <a:ahLst/>
              <a:cxnLst>
                <a:cxn ang="0">
                  <a:pos x="25" y="0"/>
                </a:cxn>
                <a:cxn ang="0">
                  <a:pos x="27" y="0"/>
                </a:cxn>
                <a:cxn ang="0">
                  <a:pos x="28" y="0"/>
                </a:cxn>
                <a:cxn ang="0">
                  <a:pos x="31" y="0"/>
                </a:cxn>
                <a:cxn ang="0">
                  <a:pos x="33" y="1"/>
                </a:cxn>
                <a:cxn ang="0">
                  <a:pos x="35" y="1"/>
                </a:cxn>
                <a:cxn ang="0">
                  <a:pos x="36" y="1"/>
                </a:cxn>
                <a:cxn ang="0">
                  <a:pos x="38" y="1"/>
                </a:cxn>
                <a:cxn ang="0">
                  <a:pos x="38" y="1"/>
                </a:cxn>
                <a:cxn ang="0">
                  <a:pos x="36" y="1"/>
                </a:cxn>
                <a:cxn ang="0">
                  <a:pos x="36" y="1"/>
                </a:cxn>
                <a:cxn ang="0">
                  <a:pos x="35" y="1"/>
                </a:cxn>
                <a:cxn ang="0">
                  <a:pos x="35" y="1"/>
                </a:cxn>
                <a:cxn ang="0">
                  <a:pos x="33" y="3"/>
                </a:cxn>
                <a:cxn ang="0">
                  <a:pos x="31" y="3"/>
                </a:cxn>
                <a:cxn ang="0">
                  <a:pos x="31" y="1"/>
                </a:cxn>
                <a:cxn ang="0">
                  <a:pos x="31" y="1"/>
                </a:cxn>
                <a:cxn ang="0">
                  <a:pos x="31" y="3"/>
                </a:cxn>
                <a:cxn ang="0">
                  <a:pos x="31" y="5"/>
                </a:cxn>
                <a:cxn ang="0">
                  <a:pos x="31" y="7"/>
                </a:cxn>
                <a:cxn ang="0">
                  <a:pos x="31" y="8"/>
                </a:cxn>
                <a:cxn ang="0">
                  <a:pos x="31" y="8"/>
                </a:cxn>
                <a:cxn ang="0">
                  <a:pos x="31" y="10"/>
                </a:cxn>
                <a:cxn ang="0">
                  <a:pos x="31" y="12"/>
                </a:cxn>
                <a:cxn ang="0">
                  <a:pos x="31" y="12"/>
                </a:cxn>
                <a:cxn ang="0">
                  <a:pos x="28" y="14"/>
                </a:cxn>
                <a:cxn ang="0">
                  <a:pos x="27" y="14"/>
                </a:cxn>
                <a:cxn ang="0">
                  <a:pos x="25" y="14"/>
                </a:cxn>
                <a:cxn ang="0">
                  <a:pos x="24" y="15"/>
                </a:cxn>
                <a:cxn ang="0">
                  <a:pos x="22" y="15"/>
                </a:cxn>
                <a:cxn ang="0">
                  <a:pos x="20" y="15"/>
                </a:cxn>
                <a:cxn ang="0">
                  <a:pos x="19" y="17"/>
                </a:cxn>
                <a:cxn ang="0">
                  <a:pos x="17" y="17"/>
                </a:cxn>
                <a:cxn ang="0">
                  <a:pos x="16" y="15"/>
                </a:cxn>
                <a:cxn ang="0">
                  <a:pos x="12" y="15"/>
                </a:cxn>
                <a:cxn ang="0">
                  <a:pos x="9" y="14"/>
                </a:cxn>
                <a:cxn ang="0">
                  <a:pos x="6" y="12"/>
                </a:cxn>
                <a:cxn ang="0">
                  <a:pos x="3" y="12"/>
                </a:cxn>
                <a:cxn ang="0">
                  <a:pos x="0" y="10"/>
                </a:cxn>
                <a:cxn ang="0">
                  <a:pos x="0" y="10"/>
                </a:cxn>
                <a:cxn ang="0">
                  <a:pos x="0" y="8"/>
                </a:cxn>
                <a:cxn ang="0">
                  <a:pos x="5" y="8"/>
                </a:cxn>
                <a:cxn ang="0">
                  <a:pos x="8" y="8"/>
                </a:cxn>
                <a:cxn ang="0">
                  <a:pos x="11" y="8"/>
                </a:cxn>
                <a:cxn ang="0">
                  <a:pos x="14" y="7"/>
                </a:cxn>
                <a:cxn ang="0">
                  <a:pos x="17" y="5"/>
                </a:cxn>
                <a:cxn ang="0">
                  <a:pos x="20" y="3"/>
                </a:cxn>
                <a:cxn ang="0">
                  <a:pos x="22" y="1"/>
                </a:cxn>
                <a:cxn ang="0">
                  <a:pos x="25" y="0"/>
                </a:cxn>
              </a:cxnLst>
              <a:rect l="0" t="0" r="r" b="b"/>
              <a:pathLst>
                <a:path w="38" h="17">
                  <a:moveTo>
                    <a:pt x="25" y="0"/>
                  </a:moveTo>
                  <a:lnTo>
                    <a:pt x="27" y="0"/>
                  </a:lnTo>
                  <a:lnTo>
                    <a:pt x="28" y="0"/>
                  </a:lnTo>
                  <a:lnTo>
                    <a:pt x="31" y="0"/>
                  </a:lnTo>
                  <a:lnTo>
                    <a:pt x="33" y="1"/>
                  </a:lnTo>
                  <a:lnTo>
                    <a:pt x="35" y="1"/>
                  </a:lnTo>
                  <a:lnTo>
                    <a:pt x="36" y="1"/>
                  </a:lnTo>
                  <a:lnTo>
                    <a:pt x="38" y="1"/>
                  </a:lnTo>
                  <a:lnTo>
                    <a:pt x="38" y="1"/>
                  </a:lnTo>
                  <a:lnTo>
                    <a:pt x="36" y="1"/>
                  </a:lnTo>
                  <a:lnTo>
                    <a:pt x="36" y="1"/>
                  </a:lnTo>
                  <a:lnTo>
                    <a:pt x="35" y="1"/>
                  </a:lnTo>
                  <a:lnTo>
                    <a:pt x="35" y="1"/>
                  </a:lnTo>
                  <a:lnTo>
                    <a:pt x="33" y="3"/>
                  </a:lnTo>
                  <a:lnTo>
                    <a:pt x="31" y="3"/>
                  </a:lnTo>
                  <a:lnTo>
                    <a:pt x="31" y="1"/>
                  </a:lnTo>
                  <a:lnTo>
                    <a:pt x="31" y="1"/>
                  </a:lnTo>
                  <a:lnTo>
                    <a:pt x="31" y="3"/>
                  </a:lnTo>
                  <a:lnTo>
                    <a:pt x="31" y="5"/>
                  </a:lnTo>
                  <a:lnTo>
                    <a:pt x="31" y="7"/>
                  </a:lnTo>
                  <a:lnTo>
                    <a:pt x="31" y="8"/>
                  </a:lnTo>
                  <a:lnTo>
                    <a:pt x="31" y="8"/>
                  </a:lnTo>
                  <a:lnTo>
                    <a:pt x="31" y="10"/>
                  </a:lnTo>
                  <a:lnTo>
                    <a:pt x="31" y="12"/>
                  </a:lnTo>
                  <a:lnTo>
                    <a:pt x="31" y="12"/>
                  </a:lnTo>
                  <a:lnTo>
                    <a:pt x="28" y="14"/>
                  </a:lnTo>
                  <a:lnTo>
                    <a:pt x="27" y="14"/>
                  </a:lnTo>
                  <a:lnTo>
                    <a:pt x="25" y="14"/>
                  </a:lnTo>
                  <a:lnTo>
                    <a:pt x="24" y="15"/>
                  </a:lnTo>
                  <a:lnTo>
                    <a:pt x="22" y="15"/>
                  </a:lnTo>
                  <a:lnTo>
                    <a:pt x="20" y="15"/>
                  </a:lnTo>
                  <a:lnTo>
                    <a:pt x="19" y="17"/>
                  </a:lnTo>
                  <a:lnTo>
                    <a:pt x="17" y="17"/>
                  </a:lnTo>
                  <a:lnTo>
                    <a:pt x="16" y="15"/>
                  </a:lnTo>
                  <a:lnTo>
                    <a:pt x="12" y="15"/>
                  </a:lnTo>
                  <a:lnTo>
                    <a:pt x="9" y="14"/>
                  </a:lnTo>
                  <a:lnTo>
                    <a:pt x="6" y="12"/>
                  </a:lnTo>
                  <a:lnTo>
                    <a:pt x="3" y="12"/>
                  </a:lnTo>
                  <a:lnTo>
                    <a:pt x="0" y="10"/>
                  </a:lnTo>
                  <a:lnTo>
                    <a:pt x="0" y="10"/>
                  </a:lnTo>
                  <a:lnTo>
                    <a:pt x="0" y="8"/>
                  </a:lnTo>
                  <a:lnTo>
                    <a:pt x="5" y="8"/>
                  </a:lnTo>
                  <a:lnTo>
                    <a:pt x="8" y="8"/>
                  </a:lnTo>
                  <a:lnTo>
                    <a:pt x="11" y="8"/>
                  </a:lnTo>
                  <a:lnTo>
                    <a:pt x="14" y="7"/>
                  </a:lnTo>
                  <a:lnTo>
                    <a:pt x="17" y="5"/>
                  </a:lnTo>
                  <a:lnTo>
                    <a:pt x="20" y="3"/>
                  </a:lnTo>
                  <a:lnTo>
                    <a:pt x="22" y="1"/>
                  </a:lnTo>
                  <a:lnTo>
                    <a:pt x="25"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7" name="Freeform 615"/>
            <p:cNvSpPr>
              <a:spLocks/>
            </p:cNvSpPr>
            <p:nvPr/>
          </p:nvSpPr>
          <p:spPr bwMode="auto">
            <a:xfrm>
              <a:off x="5920839" y="1203720"/>
              <a:ext cx="113718" cy="34645"/>
            </a:xfrm>
            <a:custGeom>
              <a:avLst/>
              <a:gdLst/>
              <a:ahLst/>
              <a:cxnLst>
                <a:cxn ang="0">
                  <a:pos x="14" y="0"/>
                </a:cxn>
                <a:cxn ang="0">
                  <a:pos x="19" y="0"/>
                </a:cxn>
                <a:cxn ang="0">
                  <a:pos x="25" y="0"/>
                </a:cxn>
                <a:cxn ang="0">
                  <a:pos x="30" y="1"/>
                </a:cxn>
                <a:cxn ang="0">
                  <a:pos x="37" y="1"/>
                </a:cxn>
                <a:cxn ang="0">
                  <a:pos x="41" y="1"/>
                </a:cxn>
                <a:cxn ang="0">
                  <a:pos x="44" y="3"/>
                </a:cxn>
                <a:cxn ang="0">
                  <a:pos x="49" y="5"/>
                </a:cxn>
                <a:cxn ang="0">
                  <a:pos x="52" y="8"/>
                </a:cxn>
                <a:cxn ang="0">
                  <a:pos x="51" y="10"/>
                </a:cxn>
                <a:cxn ang="0">
                  <a:pos x="48" y="12"/>
                </a:cxn>
                <a:cxn ang="0">
                  <a:pos x="43" y="14"/>
                </a:cxn>
                <a:cxn ang="0">
                  <a:pos x="38" y="14"/>
                </a:cxn>
                <a:cxn ang="0">
                  <a:pos x="33" y="15"/>
                </a:cxn>
                <a:cxn ang="0">
                  <a:pos x="29" y="17"/>
                </a:cxn>
                <a:cxn ang="0">
                  <a:pos x="24" y="17"/>
                </a:cxn>
                <a:cxn ang="0">
                  <a:pos x="21" y="17"/>
                </a:cxn>
                <a:cxn ang="0">
                  <a:pos x="18" y="17"/>
                </a:cxn>
                <a:cxn ang="0">
                  <a:pos x="14" y="17"/>
                </a:cxn>
                <a:cxn ang="0">
                  <a:pos x="13" y="17"/>
                </a:cxn>
                <a:cxn ang="0">
                  <a:pos x="10" y="15"/>
                </a:cxn>
                <a:cxn ang="0">
                  <a:pos x="8" y="15"/>
                </a:cxn>
                <a:cxn ang="0">
                  <a:pos x="5" y="15"/>
                </a:cxn>
                <a:cxn ang="0">
                  <a:pos x="3" y="17"/>
                </a:cxn>
                <a:cxn ang="0">
                  <a:pos x="0" y="17"/>
                </a:cxn>
                <a:cxn ang="0">
                  <a:pos x="2" y="14"/>
                </a:cxn>
                <a:cxn ang="0">
                  <a:pos x="3" y="10"/>
                </a:cxn>
                <a:cxn ang="0">
                  <a:pos x="5" y="8"/>
                </a:cxn>
                <a:cxn ang="0">
                  <a:pos x="6" y="5"/>
                </a:cxn>
                <a:cxn ang="0">
                  <a:pos x="8" y="3"/>
                </a:cxn>
                <a:cxn ang="0">
                  <a:pos x="10" y="1"/>
                </a:cxn>
                <a:cxn ang="0">
                  <a:pos x="11" y="0"/>
                </a:cxn>
                <a:cxn ang="0">
                  <a:pos x="14" y="0"/>
                </a:cxn>
              </a:cxnLst>
              <a:rect l="0" t="0" r="r" b="b"/>
              <a:pathLst>
                <a:path w="52" h="17">
                  <a:moveTo>
                    <a:pt x="14" y="0"/>
                  </a:moveTo>
                  <a:lnTo>
                    <a:pt x="19" y="0"/>
                  </a:lnTo>
                  <a:lnTo>
                    <a:pt x="25" y="0"/>
                  </a:lnTo>
                  <a:lnTo>
                    <a:pt x="30" y="1"/>
                  </a:lnTo>
                  <a:lnTo>
                    <a:pt x="37" y="1"/>
                  </a:lnTo>
                  <a:lnTo>
                    <a:pt x="41" y="1"/>
                  </a:lnTo>
                  <a:lnTo>
                    <a:pt x="44" y="3"/>
                  </a:lnTo>
                  <a:lnTo>
                    <a:pt x="49" y="5"/>
                  </a:lnTo>
                  <a:lnTo>
                    <a:pt x="52" y="8"/>
                  </a:lnTo>
                  <a:lnTo>
                    <a:pt x="51" y="10"/>
                  </a:lnTo>
                  <a:lnTo>
                    <a:pt x="48" y="12"/>
                  </a:lnTo>
                  <a:lnTo>
                    <a:pt x="43" y="14"/>
                  </a:lnTo>
                  <a:lnTo>
                    <a:pt x="38" y="14"/>
                  </a:lnTo>
                  <a:lnTo>
                    <a:pt x="33" y="15"/>
                  </a:lnTo>
                  <a:lnTo>
                    <a:pt x="29" y="17"/>
                  </a:lnTo>
                  <a:lnTo>
                    <a:pt x="24" y="17"/>
                  </a:lnTo>
                  <a:lnTo>
                    <a:pt x="21" y="17"/>
                  </a:lnTo>
                  <a:lnTo>
                    <a:pt x="18" y="17"/>
                  </a:lnTo>
                  <a:lnTo>
                    <a:pt x="14" y="17"/>
                  </a:lnTo>
                  <a:lnTo>
                    <a:pt x="13" y="17"/>
                  </a:lnTo>
                  <a:lnTo>
                    <a:pt x="10" y="15"/>
                  </a:lnTo>
                  <a:lnTo>
                    <a:pt x="8" y="15"/>
                  </a:lnTo>
                  <a:lnTo>
                    <a:pt x="5" y="15"/>
                  </a:lnTo>
                  <a:lnTo>
                    <a:pt x="3" y="17"/>
                  </a:lnTo>
                  <a:lnTo>
                    <a:pt x="0" y="17"/>
                  </a:lnTo>
                  <a:lnTo>
                    <a:pt x="2" y="14"/>
                  </a:lnTo>
                  <a:lnTo>
                    <a:pt x="3" y="10"/>
                  </a:lnTo>
                  <a:lnTo>
                    <a:pt x="5" y="8"/>
                  </a:lnTo>
                  <a:lnTo>
                    <a:pt x="6" y="5"/>
                  </a:lnTo>
                  <a:lnTo>
                    <a:pt x="8" y="3"/>
                  </a:lnTo>
                  <a:lnTo>
                    <a:pt x="10" y="1"/>
                  </a:lnTo>
                  <a:lnTo>
                    <a:pt x="11" y="0"/>
                  </a:lnTo>
                  <a:lnTo>
                    <a:pt x="14"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8" name="Freeform 616"/>
            <p:cNvSpPr>
              <a:spLocks/>
            </p:cNvSpPr>
            <p:nvPr/>
          </p:nvSpPr>
          <p:spPr bwMode="auto">
            <a:xfrm>
              <a:off x="6133602" y="1243562"/>
              <a:ext cx="100879" cy="46771"/>
            </a:xfrm>
            <a:custGeom>
              <a:avLst/>
              <a:gdLst/>
              <a:ahLst/>
              <a:cxnLst>
                <a:cxn ang="0">
                  <a:pos x="4" y="3"/>
                </a:cxn>
                <a:cxn ang="0">
                  <a:pos x="10" y="0"/>
                </a:cxn>
                <a:cxn ang="0">
                  <a:pos x="13" y="2"/>
                </a:cxn>
                <a:cxn ang="0">
                  <a:pos x="18" y="3"/>
                </a:cxn>
                <a:cxn ang="0">
                  <a:pos x="23" y="5"/>
                </a:cxn>
                <a:cxn ang="0">
                  <a:pos x="29" y="7"/>
                </a:cxn>
                <a:cxn ang="0">
                  <a:pos x="34" y="9"/>
                </a:cxn>
                <a:cxn ang="0">
                  <a:pos x="40" y="10"/>
                </a:cxn>
                <a:cxn ang="0">
                  <a:pos x="43" y="10"/>
                </a:cxn>
                <a:cxn ang="0">
                  <a:pos x="46" y="10"/>
                </a:cxn>
                <a:cxn ang="0">
                  <a:pos x="46" y="12"/>
                </a:cxn>
                <a:cxn ang="0">
                  <a:pos x="46" y="12"/>
                </a:cxn>
                <a:cxn ang="0">
                  <a:pos x="46" y="14"/>
                </a:cxn>
                <a:cxn ang="0">
                  <a:pos x="46" y="14"/>
                </a:cxn>
                <a:cxn ang="0">
                  <a:pos x="46" y="16"/>
                </a:cxn>
                <a:cxn ang="0">
                  <a:pos x="46" y="17"/>
                </a:cxn>
                <a:cxn ang="0">
                  <a:pos x="46" y="17"/>
                </a:cxn>
                <a:cxn ang="0">
                  <a:pos x="46" y="19"/>
                </a:cxn>
                <a:cxn ang="0">
                  <a:pos x="42" y="19"/>
                </a:cxn>
                <a:cxn ang="0">
                  <a:pos x="37" y="19"/>
                </a:cxn>
                <a:cxn ang="0">
                  <a:pos x="32" y="19"/>
                </a:cxn>
                <a:cxn ang="0">
                  <a:pos x="27" y="19"/>
                </a:cxn>
                <a:cxn ang="0">
                  <a:pos x="24" y="19"/>
                </a:cxn>
                <a:cxn ang="0">
                  <a:pos x="19" y="19"/>
                </a:cxn>
                <a:cxn ang="0">
                  <a:pos x="16" y="19"/>
                </a:cxn>
                <a:cxn ang="0">
                  <a:pos x="15" y="19"/>
                </a:cxn>
                <a:cxn ang="0">
                  <a:pos x="13" y="19"/>
                </a:cxn>
                <a:cxn ang="0">
                  <a:pos x="13" y="19"/>
                </a:cxn>
                <a:cxn ang="0">
                  <a:pos x="12" y="19"/>
                </a:cxn>
                <a:cxn ang="0">
                  <a:pos x="10" y="21"/>
                </a:cxn>
                <a:cxn ang="0">
                  <a:pos x="10" y="21"/>
                </a:cxn>
                <a:cxn ang="0">
                  <a:pos x="8" y="21"/>
                </a:cxn>
                <a:cxn ang="0">
                  <a:pos x="8" y="23"/>
                </a:cxn>
                <a:cxn ang="0">
                  <a:pos x="7" y="23"/>
                </a:cxn>
                <a:cxn ang="0">
                  <a:pos x="5" y="23"/>
                </a:cxn>
                <a:cxn ang="0">
                  <a:pos x="5" y="21"/>
                </a:cxn>
                <a:cxn ang="0">
                  <a:pos x="4" y="19"/>
                </a:cxn>
                <a:cxn ang="0">
                  <a:pos x="2" y="17"/>
                </a:cxn>
                <a:cxn ang="0">
                  <a:pos x="2" y="17"/>
                </a:cxn>
                <a:cxn ang="0">
                  <a:pos x="0" y="16"/>
                </a:cxn>
                <a:cxn ang="0">
                  <a:pos x="0" y="14"/>
                </a:cxn>
                <a:cxn ang="0">
                  <a:pos x="0" y="12"/>
                </a:cxn>
                <a:cxn ang="0">
                  <a:pos x="0" y="12"/>
                </a:cxn>
                <a:cxn ang="0">
                  <a:pos x="0" y="10"/>
                </a:cxn>
                <a:cxn ang="0">
                  <a:pos x="2" y="9"/>
                </a:cxn>
                <a:cxn ang="0">
                  <a:pos x="2" y="9"/>
                </a:cxn>
                <a:cxn ang="0">
                  <a:pos x="2" y="7"/>
                </a:cxn>
                <a:cxn ang="0">
                  <a:pos x="4" y="7"/>
                </a:cxn>
                <a:cxn ang="0">
                  <a:pos x="4" y="5"/>
                </a:cxn>
                <a:cxn ang="0">
                  <a:pos x="4" y="3"/>
                </a:cxn>
              </a:cxnLst>
              <a:rect l="0" t="0" r="r" b="b"/>
              <a:pathLst>
                <a:path w="46" h="23">
                  <a:moveTo>
                    <a:pt x="4" y="3"/>
                  </a:moveTo>
                  <a:lnTo>
                    <a:pt x="10" y="0"/>
                  </a:lnTo>
                  <a:lnTo>
                    <a:pt x="13" y="2"/>
                  </a:lnTo>
                  <a:lnTo>
                    <a:pt x="18" y="3"/>
                  </a:lnTo>
                  <a:lnTo>
                    <a:pt x="23" y="5"/>
                  </a:lnTo>
                  <a:lnTo>
                    <a:pt x="29" y="7"/>
                  </a:lnTo>
                  <a:lnTo>
                    <a:pt x="34" y="9"/>
                  </a:lnTo>
                  <a:lnTo>
                    <a:pt x="40" y="10"/>
                  </a:lnTo>
                  <a:lnTo>
                    <a:pt x="43" y="10"/>
                  </a:lnTo>
                  <a:lnTo>
                    <a:pt x="46" y="10"/>
                  </a:lnTo>
                  <a:lnTo>
                    <a:pt x="46" y="12"/>
                  </a:lnTo>
                  <a:lnTo>
                    <a:pt x="46" y="12"/>
                  </a:lnTo>
                  <a:lnTo>
                    <a:pt x="46" y="14"/>
                  </a:lnTo>
                  <a:lnTo>
                    <a:pt x="46" y="14"/>
                  </a:lnTo>
                  <a:lnTo>
                    <a:pt x="46" y="16"/>
                  </a:lnTo>
                  <a:lnTo>
                    <a:pt x="46" y="17"/>
                  </a:lnTo>
                  <a:lnTo>
                    <a:pt x="46" y="17"/>
                  </a:lnTo>
                  <a:lnTo>
                    <a:pt x="46" y="19"/>
                  </a:lnTo>
                  <a:lnTo>
                    <a:pt x="42" y="19"/>
                  </a:lnTo>
                  <a:lnTo>
                    <a:pt x="37" y="19"/>
                  </a:lnTo>
                  <a:lnTo>
                    <a:pt x="32" y="19"/>
                  </a:lnTo>
                  <a:lnTo>
                    <a:pt x="27" y="19"/>
                  </a:lnTo>
                  <a:lnTo>
                    <a:pt x="24" y="19"/>
                  </a:lnTo>
                  <a:lnTo>
                    <a:pt x="19" y="19"/>
                  </a:lnTo>
                  <a:lnTo>
                    <a:pt x="16" y="19"/>
                  </a:lnTo>
                  <a:lnTo>
                    <a:pt x="15" y="19"/>
                  </a:lnTo>
                  <a:lnTo>
                    <a:pt x="13" y="19"/>
                  </a:lnTo>
                  <a:lnTo>
                    <a:pt x="13" y="19"/>
                  </a:lnTo>
                  <a:lnTo>
                    <a:pt x="12" y="19"/>
                  </a:lnTo>
                  <a:lnTo>
                    <a:pt x="10" y="21"/>
                  </a:lnTo>
                  <a:lnTo>
                    <a:pt x="10" y="21"/>
                  </a:lnTo>
                  <a:lnTo>
                    <a:pt x="8" y="21"/>
                  </a:lnTo>
                  <a:lnTo>
                    <a:pt x="8" y="23"/>
                  </a:lnTo>
                  <a:lnTo>
                    <a:pt x="7" y="23"/>
                  </a:lnTo>
                  <a:lnTo>
                    <a:pt x="5" y="23"/>
                  </a:lnTo>
                  <a:lnTo>
                    <a:pt x="5" y="21"/>
                  </a:lnTo>
                  <a:lnTo>
                    <a:pt x="4" y="19"/>
                  </a:lnTo>
                  <a:lnTo>
                    <a:pt x="2" y="17"/>
                  </a:lnTo>
                  <a:lnTo>
                    <a:pt x="2" y="17"/>
                  </a:lnTo>
                  <a:lnTo>
                    <a:pt x="0" y="16"/>
                  </a:lnTo>
                  <a:lnTo>
                    <a:pt x="0" y="14"/>
                  </a:lnTo>
                  <a:lnTo>
                    <a:pt x="0" y="12"/>
                  </a:lnTo>
                  <a:lnTo>
                    <a:pt x="0" y="12"/>
                  </a:lnTo>
                  <a:lnTo>
                    <a:pt x="0" y="10"/>
                  </a:lnTo>
                  <a:lnTo>
                    <a:pt x="2" y="9"/>
                  </a:lnTo>
                  <a:lnTo>
                    <a:pt x="2" y="9"/>
                  </a:lnTo>
                  <a:lnTo>
                    <a:pt x="2" y="7"/>
                  </a:lnTo>
                  <a:lnTo>
                    <a:pt x="4" y="7"/>
                  </a:lnTo>
                  <a:lnTo>
                    <a:pt x="4" y="5"/>
                  </a:lnTo>
                  <a:lnTo>
                    <a:pt x="4"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29" name="Freeform 617"/>
            <p:cNvSpPr>
              <a:spLocks/>
            </p:cNvSpPr>
            <p:nvPr/>
          </p:nvSpPr>
          <p:spPr bwMode="auto">
            <a:xfrm>
              <a:off x="6975483" y="1316317"/>
              <a:ext cx="172411" cy="48503"/>
            </a:xfrm>
            <a:custGeom>
              <a:avLst/>
              <a:gdLst/>
              <a:ahLst/>
              <a:cxnLst>
                <a:cxn ang="0">
                  <a:pos x="0" y="4"/>
                </a:cxn>
                <a:cxn ang="0">
                  <a:pos x="5" y="2"/>
                </a:cxn>
                <a:cxn ang="0">
                  <a:pos x="11" y="0"/>
                </a:cxn>
                <a:cxn ang="0">
                  <a:pos x="16" y="2"/>
                </a:cxn>
                <a:cxn ang="0">
                  <a:pos x="21" y="2"/>
                </a:cxn>
                <a:cxn ang="0">
                  <a:pos x="26" y="6"/>
                </a:cxn>
                <a:cxn ang="0">
                  <a:pos x="29" y="7"/>
                </a:cxn>
                <a:cxn ang="0">
                  <a:pos x="32" y="11"/>
                </a:cxn>
                <a:cxn ang="0">
                  <a:pos x="32" y="14"/>
                </a:cxn>
                <a:cxn ang="0">
                  <a:pos x="34" y="13"/>
                </a:cxn>
                <a:cxn ang="0">
                  <a:pos x="35" y="13"/>
                </a:cxn>
                <a:cxn ang="0">
                  <a:pos x="35" y="11"/>
                </a:cxn>
                <a:cxn ang="0">
                  <a:pos x="35" y="9"/>
                </a:cxn>
                <a:cxn ang="0">
                  <a:pos x="35" y="7"/>
                </a:cxn>
                <a:cxn ang="0">
                  <a:pos x="37" y="7"/>
                </a:cxn>
                <a:cxn ang="0">
                  <a:pos x="37" y="6"/>
                </a:cxn>
                <a:cxn ang="0">
                  <a:pos x="37" y="4"/>
                </a:cxn>
                <a:cxn ang="0">
                  <a:pos x="42" y="6"/>
                </a:cxn>
                <a:cxn ang="0">
                  <a:pos x="48" y="6"/>
                </a:cxn>
                <a:cxn ang="0">
                  <a:pos x="54" y="6"/>
                </a:cxn>
                <a:cxn ang="0">
                  <a:pos x="61" y="7"/>
                </a:cxn>
                <a:cxn ang="0">
                  <a:pos x="67" y="9"/>
                </a:cxn>
                <a:cxn ang="0">
                  <a:pos x="73" y="13"/>
                </a:cxn>
                <a:cxn ang="0">
                  <a:pos x="77" y="16"/>
                </a:cxn>
                <a:cxn ang="0">
                  <a:pos x="80" y="20"/>
                </a:cxn>
                <a:cxn ang="0">
                  <a:pos x="75" y="21"/>
                </a:cxn>
                <a:cxn ang="0">
                  <a:pos x="70" y="23"/>
                </a:cxn>
                <a:cxn ang="0">
                  <a:pos x="64" y="23"/>
                </a:cxn>
                <a:cxn ang="0">
                  <a:pos x="57" y="23"/>
                </a:cxn>
                <a:cxn ang="0">
                  <a:pos x="51" y="23"/>
                </a:cxn>
                <a:cxn ang="0">
                  <a:pos x="46" y="23"/>
                </a:cxn>
                <a:cxn ang="0">
                  <a:pos x="42" y="23"/>
                </a:cxn>
                <a:cxn ang="0">
                  <a:pos x="38" y="23"/>
                </a:cxn>
                <a:cxn ang="0">
                  <a:pos x="35" y="23"/>
                </a:cxn>
                <a:cxn ang="0">
                  <a:pos x="34" y="23"/>
                </a:cxn>
                <a:cxn ang="0">
                  <a:pos x="31" y="23"/>
                </a:cxn>
                <a:cxn ang="0">
                  <a:pos x="26" y="23"/>
                </a:cxn>
                <a:cxn ang="0">
                  <a:pos x="23" y="23"/>
                </a:cxn>
                <a:cxn ang="0">
                  <a:pos x="21" y="23"/>
                </a:cxn>
                <a:cxn ang="0">
                  <a:pos x="18" y="21"/>
                </a:cxn>
                <a:cxn ang="0">
                  <a:pos x="18" y="20"/>
                </a:cxn>
                <a:cxn ang="0">
                  <a:pos x="15" y="20"/>
                </a:cxn>
                <a:cxn ang="0">
                  <a:pos x="11" y="18"/>
                </a:cxn>
                <a:cxn ang="0">
                  <a:pos x="10" y="18"/>
                </a:cxn>
                <a:cxn ang="0">
                  <a:pos x="8" y="16"/>
                </a:cxn>
                <a:cxn ang="0">
                  <a:pos x="7" y="14"/>
                </a:cxn>
                <a:cxn ang="0">
                  <a:pos x="5" y="13"/>
                </a:cxn>
                <a:cxn ang="0">
                  <a:pos x="4" y="13"/>
                </a:cxn>
                <a:cxn ang="0">
                  <a:pos x="0" y="13"/>
                </a:cxn>
                <a:cxn ang="0">
                  <a:pos x="0" y="11"/>
                </a:cxn>
                <a:cxn ang="0">
                  <a:pos x="0" y="11"/>
                </a:cxn>
                <a:cxn ang="0">
                  <a:pos x="0" y="9"/>
                </a:cxn>
                <a:cxn ang="0">
                  <a:pos x="0" y="9"/>
                </a:cxn>
                <a:cxn ang="0">
                  <a:pos x="0" y="7"/>
                </a:cxn>
                <a:cxn ang="0">
                  <a:pos x="0" y="7"/>
                </a:cxn>
                <a:cxn ang="0">
                  <a:pos x="0" y="6"/>
                </a:cxn>
                <a:cxn ang="0">
                  <a:pos x="0" y="4"/>
                </a:cxn>
              </a:cxnLst>
              <a:rect l="0" t="0" r="r" b="b"/>
              <a:pathLst>
                <a:path w="80" h="23">
                  <a:moveTo>
                    <a:pt x="0" y="4"/>
                  </a:moveTo>
                  <a:lnTo>
                    <a:pt x="5" y="2"/>
                  </a:lnTo>
                  <a:lnTo>
                    <a:pt x="11" y="0"/>
                  </a:lnTo>
                  <a:lnTo>
                    <a:pt x="16" y="2"/>
                  </a:lnTo>
                  <a:lnTo>
                    <a:pt x="21" y="2"/>
                  </a:lnTo>
                  <a:lnTo>
                    <a:pt x="26" y="6"/>
                  </a:lnTo>
                  <a:lnTo>
                    <a:pt x="29" y="7"/>
                  </a:lnTo>
                  <a:lnTo>
                    <a:pt x="32" y="11"/>
                  </a:lnTo>
                  <a:lnTo>
                    <a:pt x="32" y="14"/>
                  </a:lnTo>
                  <a:lnTo>
                    <a:pt x="34" y="13"/>
                  </a:lnTo>
                  <a:lnTo>
                    <a:pt x="35" y="13"/>
                  </a:lnTo>
                  <a:lnTo>
                    <a:pt x="35" y="11"/>
                  </a:lnTo>
                  <a:lnTo>
                    <a:pt x="35" y="9"/>
                  </a:lnTo>
                  <a:lnTo>
                    <a:pt x="35" y="7"/>
                  </a:lnTo>
                  <a:lnTo>
                    <a:pt x="37" y="7"/>
                  </a:lnTo>
                  <a:lnTo>
                    <a:pt x="37" y="6"/>
                  </a:lnTo>
                  <a:lnTo>
                    <a:pt x="37" y="4"/>
                  </a:lnTo>
                  <a:lnTo>
                    <a:pt x="42" y="6"/>
                  </a:lnTo>
                  <a:lnTo>
                    <a:pt x="48" y="6"/>
                  </a:lnTo>
                  <a:lnTo>
                    <a:pt x="54" y="6"/>
                  </a:lnTo>
                  <a:lnTo>
                    <a:pt x="61" y="7"/>
                  </a:lnTo>
                  <a:lnTo>
                    <a:pt x="67" y="9"/>
                  </a:lnTo>
                  <a:lnTo>
                    <a:pt x="73" y="13"/>
                  </a:lnTo>
                  <a:lnTo>
                    <a:pt x="77" y="16"/>
                  </a:lnTo>
                  <a:lnTo>
                    <a:pt x="80" y="20"/>
                  </a:lnTo>
                  <a:lnTo>
                    <a:pt x="75" y="21"/>
                  </a:lnTo>
                  <a:lnTo>
                    <a:pt x="70" y="23"/>
                  </a:lnTo>
                  <a:lnTo>
                    <a:pt x="64" y="23"/>
                  </a:lnTo>
                  <a:lnTo>
                    <a:pt x="57" y="23"/>
                  </a:lnTo>
                  <a:lnTo>
                    <a:pt x="51" y="23"/>
                  </a:lnTo>
                  <a:lnTo>
                    <a:pt x="46" y="23"/>
                  </a:lnTo>
                  <a:lnTo>
                    <a:pt x="42" y="23"/>
                  </a:lnTo>
                  <a:lnTo>
                    <a:pt x="38" y="23"/>
                  </a:lnTo>
                  <a:lnTo>
                    <a:pt x="35" y="23"/>
                  </a:lnTo>
                  <a:lnTo>
                    <a:pt x="34" y="23"/>
                  </a:lnTo>
                  <a:lnTo>
                    <a:pt x="31" y="23"/>
                  </a:lnTo>
                  <a:lnTo>
                    <a:pt x="26" y="23"/>
                  </a:lnTo>
                  <a:lnTo>
                    <a:pt x="23" y="23"/>
                  </a:lnTo>
                  <a:lnTo>
                    <a:pt x="21" y="23"/>
                  </a:lnTo>
                  <a:lnTo>
                    <a:pt x="18" y="21"/>
                  </a:lnTo>
                  <a:lnTo>
                    <a:pt x="18" y="20"/>
                  </a:lnTo>
                  <a:lnTo>
                    <a:pt x="15" y="20"/>
                  </a:lnTo>
                  <a:lnTo>
                    <a:pt x="11" y="18"/>
                  </a:lnTo>
                  <a:lnTo>
                    <a:pt x="10" y="18"/>
                  </a:lnTo>
                  <a:lnTo>
                    <a:pt x="8" y="16"/>
                  </a:lnTo>
                  <a:lnTo>
                    <a:pt x="7" y="14"/>
                  </a:lnTo>
                  <a:lnTo>
                    <a:pt x="5" y="13"/>
                  </a:lnTo>
                  <a:lnTo>
                    <a:pt x="4" y="13"/>
                  </a:lnTo>
                  <a:lnTo>
                    <a:pt x="0" y="13"/>
                  </a:lnTo>
                  <a:lnTo>
                    <a:pt x="0" y="11"/>
                  </a:lnTo>
                  <a:lnTo>
                    <a:pt x="0" y="11"/>
                  </a:lnTo>
                  <a:lnTo>
                    <a:pt x="0" y="9"/>
                  </a:lnTo>
                  <a:lnTo>
                    <a:pt x="0" y="9"/>
                  </a:lnTo>
                  <a:lnTo>
                    <a:pt x="0" y="7"/>
                  </a:lnTo>
                  <a:lnTo>
                    <a:pt x="0" y="7"/>
                  </a:lnTo>
                  <a:lnTo>
                    <a:pt x="0" y="6"/>
                  </a:lnTo>
                  <a:lnTo>
                    <a:pt x="0"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0" name="Freeform 618"/>
            <p:cNvSpPr>
              <a:spLocks/>
            </p:cNvSpPr>
            <p:nvPr/>
          </p:nvSpPr>
          <p:spPr bwMode="auto">
            <a:xfrm>
              <a:off x="4405822" y="1912215"/>
              <a:ext cx="67864" cy="84881"/>
            </a:xfrm>
            <a:custGeom>
              <a:avLst/>
              <a:gdLst/>
              <a:ahLst/>
              <a:cxnLst>
                <a:cxn ang="0">
                  <a:pos x="18" y="38"/>
                </a:cxn>
                <a:cxn ang="0">
                  <a:pos x="16" y="38"/>
                </a:cxn>
                <a:cxn ang="0">
                  <a:pos x="15" y="38"/>
                </a:cxn>
                <a:cxn ang="0">
                  <a:pos x="13" y="38"/>
                </a:cxn>
                <a:cxn ang="0">
                  <a:pos x="10" y="38"/>
                </a:cxn>
                <a:cxn ang="0">
                  <a:pos x="7" y="35"/>
                </a:cxn>
                <a:cxn ang="0">
                  <a:pos x="3" y="31"/>
                </a:cxn>
                <a:cxn ang="0">
                  <a:pos x="0" y="28"/>
                </a:cxn>
                <a:cxn ang="0">
                  <a:pos x="0" y="23"/>
                </a:cxn>
                <a:cxn ang="0">
                  <a:pos x="2" y="19"/>
                </a:cxn>
                <a:cxn ang="0">
                  <a:pos x="3" y="12"/>
                </a:cxn>
                <a:cxn ang="0">
                  <a:pos x="5" y="7"/>
                </a:cxn>
                <a:cxn ang="0">
                  <a:pos x="8" y="5"/>
                </a:cxn>
                <a:cxn ang="0">
                  <a:pos x="13" y="4"/>
                </a:cxn>
                <a:cxn ang="0">
                  <a:pos x="16" y="2"/>
                </a:cxn>
                <a:cxn ang="0">
                  <a:pos x="21" y="0"/>
                </a:cxn>
                <a:cxn ang="0">
                  <a:pos x="22" y="0"/>
                </a:cxn>
                <a:cxn ang="0">
                  <a:pos x="24" y="0"/>
                </a:cxn>
                <a:cxn ang="0">
                  <a:pos x="27" y="2"/>
                </a:cxn>
                <a:cxn ang="0">
                  <a:pos x="29" y="4"/>
                </a:cxn>
                <a:cxn ang="0">
                  <a:pos x="29" y="5"/>
                </a:cxn>
                <a:cxn ang="0">
                  <a:pos x="27" y="7"/>
                </a:cxn>
                <a:cxn ang="0">
                  <a:pos x="26" y="9"/>
                </a:cxn>
                <a:cxn ang="0">
                  <a:pos x="26" y="11"/>
                </a:cxn>
                <a:cxn ang="0">
                  <a:pos x="26" y="12"/>
                </a:cxn>
                <a:cxn ang="0">
                  <a:pos x="27" y="16"/>
                </a:cxn>
                <a:cxn ang="0">
                  <a:pos x="30" y="19"/>
                </a:cxn>
                <a:cxn ang="0">
                  <a:pos x="32" y="21"/>
                </a:cxn>
                <a:cxn ang="0">
                  <a:pos x="29" y="23"/>
                </a:cxn>
                <a:cxn ang="0">
                  <a:pos x="22" y="28"/>
                </a:cxn>
                <a:cxn ang="0">
                  <a:pos x="21" y="33"/>
                </a:cxn>
                <a:cxn ang="0">
                  <a:pos x="21" y="40"/>
                </a:cxn>
                <a:cxn ang="0">
                  <a:pos x="19" y="38"/>
                </a:cxn>
              </a:cxnLst>
              <a:rect l="0" t="0" r="r" b="b"/>
              <a:pathLst>
                <a:path w="32" h="42">
                  <a:moveTo>
                    <a:pt x="19" y="38"/>
                  </a:moveTo>
                  <a:lnTo>
                    <a:pt x="18" y="38"/>
                  </a:lnTo>
                  <a:lnTo>
                    <a:pt x="18" y="38"/>
                  </a:lnTo>
                  <a:lnTo>
                    <a:pt x="16" y="38"/>
                  </a:lnTo>
                  <a:lnTo>
                    <a:pt x="15" y="38"/>
                  </a:lnTo>
                  <a:lnTo>
                    <a:pt x="15" y="38"/>
                  </a:lnTo>
                  <a:lnTo>
                    <a:pt x="13" y="38"/>
                  </a:lnTo>
                  <a:lnTo>
                    <a:pt x="13" y="38"/>
                  </a:lnTo>
                  <a:lnTo>
                    <a:pt x="11" y="38"/>
                  </a:lnTo>
                  <a:lnTo>
                    <a:pt x="10" y="38"/>
                  </a:lnTo>
                  <a:lnTo>
                    <a:pt x="8" y="37"/>
                  </a:lnTo>
                  <a:lnTo>
                    <a:pt x="7" y="35"/>
                  </a:lnTo>
                  <a:lnTo>
                    <a:pt x="5" y="33"/>
                  </a:lnTo>
                  <a:lnTo>
                    <a:pt x="3" y="31"/>
                  </a:lnTo>
                  <a:lnTo>
                    <a:pt x="2" y="30"/>
                  </a:lnTo>
                  <a:lnTo>
                    <a:pt x="0" y="28"/>
                  </a:lnTo>
                  <a:lnTo>
                    <a:pt x="0" y="25"/>
                  </a:lnTo>
                  <a:lnTo>
                    <a:pt x="0" y="23"/>
                  </a:lnTo>
                  <a:lnTo>
                    <a:pt x="0" y="21"/>
                  </a:lnTo>
                  <a:lnTo>
                    <a:pt x="2" y="19"/>
                  </a:lnTo>
                  <a:lnTo>
                    <a:pt x="2" y="16"/>
                  </a:lnTo>
                  <a:lnTo>
                    <a:pt x="3" y="12"/>
                  </a:lnTo>
                  <a:lnTo>
                    <a:pt x="3" y="11"/>
                  </a:lnTo>
                  <a:lnTo>
                    <a:pt x="5" y="7"/>
                  </a:lnTo>
                  <a:lnTo>
                    <a:pt x="5" y="5"/>
                  </a:lnTo>
                  <a:lnTo>
                    <a:pt x="8" y="5"/>
                  </a:lnTo>
                  <a:lnTo>
                    <a:pt x="10" y="4"/>
                  </a:lnTo>
                  <a:lnTo>
                    <a:pt x="13" y="4"/>
                  </a:lnTo>
                  <a:lnTo>
                    <a:pt x="15" y="4"/>
                  </a:lnTo>
                  <a:lnTo>
                    <a:pt x="16" y="2"/>
                  </a:lnTo>
                  <a:lnTo>
                    <a:pt x="18" y="2"/>
                  </a:lnTo>
                  <a:lnTo>
                    <a:pt x="21" y="0"/>
                  </a:lnTo>
                  <a:lnTo>
                    <a:pt x="22" y="0"/>
                  </a:lnTo>
                  <a:lnTo>
                    <a:pt x="22" y="0"/>
                  </a:lnTo>
                  <a:lnTo>
                    <a:pt x="22" y="0"/>
                  </a:lnTo>
                  <a:lnTo>
                    <a:pt x="24" y="0"/>
                  </a:lnTo>
                  <a:lnTo>
                    <a:pt x="26" y="2"/>
                  </a:lnTo>
                  <a:lnTo>
                    <a:pt x="27" y="2"/>
                  </a:lnTo>
                  <a:lnTo>
                    <a:pt x="27" y="4"/>
                  </a:lnTo>
                  <a:lnTo>
                    <a:pt x="29" y="4"/>
                  </a:lnTo>
                  <a:lnTo>
                    <a:pt x="29" y="5"/>
                  </a:lnTo>
                  <a:lnTo>
                    <a:pt x="29" y="5"/>
                  </a:lnTo>
                  <a:lnTo>
                    <a:pt x="29" y="7"/>
                  </a:lnTo>
                  <a:lnTo>
                    <a:pt x="27" y="7"/>
                  </a:lnTo>
                  <a:lnTo>
                    <a:pt x="27" y="7"/>
                  </a:lnTo>
                  <a:lnTo>
                    <a:pt x="26" y="9"/>
                  </a:lnTo>
                  <a:lnTo>
                    <a:pt x="26" y="9"/>
                  </a:lnTo>
                  <a:lnTo>
                    <a:pt x="26" y="11"/>
                  </a:lnTo>
                  <a:lnTo>
                    <a:pt x="26" y="11"/>
                  </a:lnTo>
                  <a:lnTo>
                    <a:pt x="26" y="12"/>
                  </a:lnTo>
                  <a:lnTo>
                    <a:pt x="26" y="14"/>
                  </a:lnTo>
                  <a:lnTo>
                    <a:pt x="27" y="16"/>
                  </a:lnTo>
                  <a:lnTo>
                    <a:pt x="29" y="18"/>
                  </a:lnTo>
                  <a:lnTo>
                    <a:pt x="30" y="19"/>
                  </a:lnTo>
                  <a:lnTo>
                    <a:pt x="30" y="21"/>
                  </a:lnTo>
                  <a:lnTo>
                    <a:pt x="32" y="21"/>
                  </a:lnTo>
                  <a:lnTo>
                    <a:pt x="32" y="21"/>
                  </a:lnTo>
                  <a:lnTo>
                    <a:pt x="29" y="23"/>
                  </a:lnTo>
                  <a:lnTo>
                    <a:pt x="26" y="25"/>
                  </a:lnTo>
                  <a:lnTo>
                    <a:pt x="22" y="28"/>
                  </a:lnTo>
                  <a:lnTo>
                    <a:pt x="21" y="30"/>
                  </a:lnTo>
                  <a:lnTo>
                    <a:pt x="21" y="33"/>
                  </a:lnTo>
                  <a:lnTo>
                    <a:pt x="19" y="37"/>
                  </a:lnTo>
                  <a:lnTo>
                    <a:pt x="21" y="40"/>
                  </a:lnTo>
                  <a:lnTo>
                    <a:pt x="22" y="42"/>
                  </a:lnTo>
                  <a:lnTo>
                    <a:pt x="19" y="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1" name="Freeform 619"/>
            <p:cNvSpPr>
              <a:spLocks/>
            </p:cNvSpPr>
            <p:nvPr/>
          </p:nvSpPr>
          <p:spPr bwMode="auto">
            <a:xfrm>
              <a:off x="6238149" y="2670946"/>
              <a:ext cx="841880" cy="987389"/>
            </a:xfrm>
            <a:custGeom>
              <a:avLst/>
              <a:gdLst/>
              <a:ahLst/>
              <a:cxnLst>
                <a:cxn ang="0">
                  <a:pos x="114" y="28"/>
                </a:cxn>
                <a:cxn ang="0">
                  <a:pos x="128" y="51"/>
                </a:cxn>
                <a:cxn ang="0">
                  <a:pos x="140" y="82"/>
                </a:cxn>
                <a:cxn ang="0">
                  <a:pos x="171" y="131"/>
                </a:cxn>
                <a:cxn ang="0">
                  <a:pos x="200" y="143"/>
                </a:cxn>
                <a:cxn ang="0">
                  <a:pos x="219" y="148"/>
                </a:cxn>
                <a:cxn ang="0">
                  <a:pos x="247" y="160"/>
                </a:cxn>
                <a:cxn ang="0">
                  <a:pos x="265" y="153"/>
                </a:cxn>
                <a:cxn ang="0">
                  <a:pos x="273" y="131"/>
                </a:cxn>
                <a:cxn ang="0">
                  <a:pos x="276" y="141"/>
                </a:cxn>
                <a:cxn ang="0">
                  <a:pos x="276" y="152"/>
                </a:cxn>
                <a:cxn ang="0">
                  <a:pos x="293" y="157"/>
                </a:cxn>
                <a:cxn ang="0">
                  <a:pos x="304" y="160"/>
                </a:cxn>
                <a:cxn ang="0">
                  <a:pos x="320" y="133"/>
                </a:cxn>
                <a:cxn ang="0">
                  <a:pos x="366" y="110"/>
                </a:cxn>
                <a:cxn ang="0">
                  <a:pos x="387" y="124"/>
                </a:cxn>
                <a:cxn ang="0">
                  <a:pos x="381" y="146"/>
                </a:cxn>
                <a:cxn ang="0">
                  <a:pos x="365" y="157"/>
                </a:cxn>
                <a:cxn ang="0">
                  <a:pos x="358" y="199"/>
                </a:cxn>
                <a:cxn ang="0">
                  <a:pos x="346" y="202"/>
                </a:cxn>
                <a:cxn ang="0">
                  <a:pos x="341" y="234"/>
                </a:cxn>
                <a:cxn ang="0">
                  <a:pos x="324" y="216"/>
                </a:cxn>
                <a:cxn ang="0">
                  <a:pos x="317" y="211"/>
                </a:cxn>
                <a:cxn ang="0">
                  <a:pos x="328" y="188"/>
                </a:cxn>
                <a:cxn ang="0">
                  <a:pos x="293" y="176"/>
                </a:cxn>
                <a:cxn ang="0">
                  <a:pos x="287" y="167"/>
                </a:cxn>
                <a:cxn ang="0">
                  <a:pos x="279" y="166"/>
                </a:cxn>
                <a:cxn ang="0">
                  <a:pos x="270" y="169"/>
                </a:cxn>
                <a:cxn ang="0">
                  <a:pos x="279" y="183"/>
                </a:cxn>
                <a:cxn ang="0">
                  <a:pos x="271" y="194"/>
                </a:cxn>
                <a:cxn ang="0">
                  <a:pos x="282" y="209"/>
                </a:cxn>
                <a:cxn ang="0">
                  <a:pos x="285" y="242"/>
                </a:cxn>
                <a:cxn ang="0">
                  <a:pos x="276" y="239"/>
                </a:cxn>
                <a:cxn ang="0">
                  <a:pos x="260" y="248"/>
                </a:cxn>
                <a:cxn ang="0">
                  <a:pos x="244" y="277"/>
                </a:cxn>
                <a:cxn ang="0">
                  <a:pos x="205" y="324"/>
                </a:cxn>
                <a:cxn ang="0">
                  <a:pos x="176" y="347"/>
                </a:cxn>
                <a:cxn ang="0">
                  <a:pos x="176" y="363"/>
                </a:cxn>
                <a:cxn ang="0">
                  <a:pos x="181" y="396"/>
                </a:cxn>
                <a:cxn ang="0">
                  <a:pos x="173" y="420"/>
                </a:cxn>
                <a:cxn ang="0">
                  <a:pos x="176" y="434"/>
                </a:cxn>
                <a:cxn ang="0">
                  <a:pos x="167" y="448"/>
                </a:cxn>
                <a:cxn ang="0">
                  <a:pos x="167" y="461"/>
                </a:cxn>
                <a:cxn ang="0">
                  <a:pos x="143" y="480"/>
                </a:cxn>
                <a:cxn ang="0">
                  <a:pos x="132" y="452"/>
                </a:cxn>
                <a:cxn ang="0">
                  <a:pos x="108" y="403"/>
                </a:cxn>
                <a:cxn ang="0">
                  <a:pos x="94" y="363"/>
                </a:cxn>
                <a:cxn ang="0">
                  <a:pos x="73" y="319"/>
                </a:cxn>
                <a:cxn ang="0">
                  <a:pos x="63" y="246"/>
                </a:cxn>
                <a:cxn ang="0">
                  <a:pos x="54" y="235"/>
                </a:cxn>
                <a:cxn ang="0">
                  <a:pos x="32" y="262"/>
                </a:cxn>
                <a:cxn ang="0">
                  <a:pos x="13" y="230"/>
                </a:cxn>
                <a:cxn ang="0">
                  <a:pos x="16" y="225"/>
                </a:cxn>
                <a:cxn ang="0">
                  <a:pos x="5" y="204"/>
                </a:cxn>
                <a:cxn ang="0">
                  <a:pos x="38" y="185"/>
                </a:cxn>
                <a:cxn ang="0">
                  <a:pos x="19" y="157"/>
                </a:cxn>
                <a:cxn ang="0">
                  <a:pos x="13" y="143"/>
                </a:cxn>
                <a:cxn ang="0">
                  <a:pos x="57" y="98"/>
                </a:cxn>
                <a:cxn ang="0">
                  <a:pos x="67" y="63"/>
                </a:cxn>
                <a:cxn ang="0">
                  <a:pos x="54" y="40"/>
                </a:cxn>
                <a:cxn ang="0">
                  <a:pos x="81" y="12"/>
                </a:cxn>
              </a:cxnLst>
              <a:rect l="0" t="0" r="r" b="b"/>
              <a:pathLst>
                <a:path w="387" h="481">
                  <a:moveTo>
                    <a:pt x="94" y="0"/>
                  </a:moveTo>
                  <a:lnTo>
                    <a:pt x="97" y="3"/>
                  </a:lnTo>
                  <a:lnTo>
                    <a:pt x="100" y="9"/>
                  </a:lnTo>
                  <a:lnTo>
                    <a:pt x="103" y="12"/>
                  </a:lnTo>
                  <a:lnTo>
                    <a:pt x="106" y="17"/>
                  </a:lnTo>
                  <a:lnTo>
                    <a:pt x="108" y="21"/>
                  </a:lnTo>
                  <a:lnTo>
                    <a:pt x="111" y="24"/>
                  </a:lnTo>
                  <a:lnTo>
                    <a:pt x="114" y="28"/>
                  </a:lnTo>
                  <a:lnTo>
                    <a:pt x="116" y="31"/>
                  </a:lnTo>
                  <a:lnTo>
                    <a:pt x="119" y="33"/>
                  </a:lnTo>
                  <a:lnTo>
                    <a:pt x="121" y="35"/>
                  </a:lnTo>
                  <a:lnTo>
                    <a:pt x="124" y="38"/>
                  </a:lnTo>
                  <a:lnTo>
                    <a:pt x="125" y="40"/>
                  </a:lnTo>
                  <a:lnTo>
                    <a:pt x="127" y="44"/>
                  </a:lnTo>
                  <a:lnTo>
                    <a:pt x="127" y="47"/>
                  </a:lnTo>
                  <a:lnTo>
                    <a:pt x="128" y="51"/>
                  </a:lnTo>
                  <a:lnTo>
                    <a:pt x="128" y="54"/>
                  </a:lnTo>
                  <a:lnTo>
                    <a:pt x="116" y="54"/>
                  </a:lnTo>
                  <a:lnTo>
                    <a:pt x="116" y="61"/>
                  </a:lnTo>
                  <a:lnTo>
                    <a:pt x="119" y="68"/>
                  </a:lnTo>
                  <a:lnTo>
                    <a:pt x="124" y="73"/>
                  </a:lnTo>
                  <a:lnTo>
                    <a:pt x="128" y="77"/>
                  </a:lnTo>
                  <a:lnTo>
                    <a:pt x="135" y="80"/>
                  </a:lnTo>
                  <a:lnTo>
                    <a:pt x="140" y="82"/>
                  </a:lnTo>
                  <a:lnTo>
                    <a:pt x="146" y="85"/>
                  </a:lnTo>
                  <a:lnTo>
                    <a:pt x="151" y="89"/>
                  </a:lnTo>
                  <a:lnTo>
                    <a:pt x="154" y="94"/>
                  </a:lnTo>
                  <a:lnTo>
                    <a:pt x="154" y="119"/>
                  </a:lnTo>
                  <a:lnTo>
                    <a:pt x="157" y="122"/>
                  </a:lnTo>
                  <a:lnTo>
                    <a:pt x="160" y="124"/>
                  </a:lnTo>
                  <a:lnTo>
                    <a:pt x="165" y="127"/>
                  </a:lnTo>
                  <a:lnTo>
                    <a:pt x="171" y="131"/>
                  </a:lnTo>
                  <a:lnTo>
                    <a:pt x="176" y="133"/>
                  </a:lnTo>
                  <a:lnTo>
                    <a:pt x="181" y="136"/>
                  </a:lnTo>
                  <a:lnTo>
                    <a:pt x="186" y="136"/>
                  </a:lnTo>
                  <a:lnTo>
                    <a:pt x="189" y="138"/>
                  </a:lnTo>
                  <a:lnTo>
                    <a:pt x="190" y="141"/>
                  </a:lnTo>
                  <a:lnTo>
                    <a:pt x="192" y="143"/>
                  </a:lnTo>
                  <a:lnTo>
                    <a:pt x="195" y="143"/>
                  </a:lnTo>
                  <a:lnTo>
                    <a:pt x="200" y="143"/>
                  </a:lnTo>
                  <a:lnTo>
                    <a:pt x="203" y="141"/>
                  </a:lnTo>
                  <a:lnTo>
                    <a:pt x="206" y="141"/>
                  </a:lnTo>
                  <a:lnTo>
                    <a:pt x="209" y="140"/>
                  </a:lnTo>
                  <a:lnTo>
                    <a:pt x="213" y="141"/>
                  </a:lnTo>
                  <a:lnTo>
                    <a:pt x="216" y="143"/>
                  </a:lnTo>
                  <a:lnTo>
                    <a:pt x="217" y="145"/>
                  </a:lnTo>
                  <a:lnTo>
                    <a:pt x="219" y="146"/>
                  </a:lnTo>
                  <a:lnTo>
                    <a:pt x="219" y="148"/>
                  </a:lnTo>
                  <a:lnTo>
                    <a:pt x="220" y="150"/>
                  </a:lnTo>
                  <a:lnTo>
                    <a:pt x="222" y="152"/>
                  </a:lnTo>
                  <a:lnTo>
                    <a:pt x="224" y="153"/>
                  </a:lnTo>
                  <a:lnTo>
                    <a:pt x="227" y="153"/>
                  </a:lnTo>
                  <a:lnTo>
                    <a:pt x="230" y="155"/>
                  </a:lnTo>
                  <a:lnTo>
                    <a:pt x="235" y="157"/>
                  </a:lnTo>
                  <a:lnTo>
                    <a:pt x="241" y="159"/>
                  </a:lnTo>
                  <a:lnTo>
                    <a:pt x="247" y="160"/>
                  </a:lnTo>
                  <a:lnTo>
                    <a:pt x="254" y="160"/>
                  </a:lnTo>
                  <a:lnTo>
                    <a:pt x="260" y="162"/>
                  </a:lnTo>
                  <a:lnTo>
                    <a:pt x="265" y="162"/>
                  </a:lnTo>
                  <a:lnTo>
                    <a:pt x="268" y="160"/>
                  </a:lnTo>
                  <a:lnTo>
                    <a:pt x="268" y="160"/>
                  </a:lnTo>
                  <a:lnTo>
                    <a:pt x="266" y="157"/>
                  </a:lnTo>
                  <a:lnTo>
                    <a:pt x="265" y="155"/>
                  </a:lnTo>
                  <a:lnTo>
                    <a:pt x="265" y="153"/>
                  </a:lnTo>
                  <a:lnTo>
                    <a:pt x="263" y="152"/>
                  </a:lnTo>
                  <a:lnTo>
                    <a:pt x="263" y="148"/>
                  </a:lnTo>
                  <a:lnTo>
                    <a:pt x="263" y="148"/>
                  </a:lnTo>
                  <a:lnTo>
                    <a:pt x="262" y="146"/>
                  </a:lnTo>
                  <a:lnTo>
                    <a:pt x="262" y="138"/>
                  </a:lnTo>
                  <a:lnTo>
                    <a:pt x="263" y="129"/>
                  </a:lnTo>
                  <a:lnTo>
                    <a:pt x="273" y="129"/>
                  </a:lnTo>
                  <a:lnTo>
                    <a:pt x="273" y="131"/>
                  </a:lnTo>
                  <a:lnTo>
                    <a:pt x="273" y="133"/>
                  </a:lnTo>
                  <a:lnTo>
                    <a:pt x="273" y="133"/>
                  </a:lnTo>
                  <a:lnTo>
                    <a:pt x="273" y="134"/>
                  </a:lnTo>
                  <a:lnTo>
                    <a:pt x="274" y="136"/>
                  </a:lnTo>
                  <a:lnTo>
                    <a:pt x="274" y="136"/>
                  </a:lnTo>
                  <a:lnTo>
                    <a:pt x="274" y="138"/>
                  </a:lnTo>
                  <a:lnTo>
                    <a:pt x="276" y="140"/>
                  </a:lnTo>
                  <a:lnTo>
                    <a:pt x="276" y="141"/>
                  </a:lnTo>
                  <a:lnTo>
                    <a:pt x="274" y="143"/>
                  </a:lnTo>
                  <a:lnTo>
                    <a:pt x="274" y="145"/>
                  </a:lnTo>
                  <a:lnTo>
                    <a:pt x="274" y="145"/>
                  </a:lnTo>
                  <a:lnTo>
                    <a:pt x="274" y="146"/>
                  </a:lnTo>
                  <a:lnTo>
                    <a:pt x="274" y="148"/>
                  </a:lnTo>
                  <a:lnTo>
                    <a:pt x="274" y="148"/>
                  </a:lnTo>
                  <a:lnTo>
                    <a:pt x="274" y="150"/>
                  </a:lnTo>
                  <a:lnTo>
                    <a:pt x="276" y="152"/>
                  </a:lnTo>
                  <a:lnTo>
                    <a:pt x="279" y="152"/>
                  </a:lnTo>
                  <a:lnTo>
                    <a:pt x="281" y="153"/>
                  </a:lnTo>
                  <a:lnTo>
                    <a:pt x="284" y="153"/>
                  </a:lnTo>
                  <a:lnTo>
                    <a:pt x="287" y="155"/>
                  </a:lnTo>
                  <a:lnTo>
                    <a:pt x="289" y="155"/>
                  </a:lnTo>
                  <a:lnTo>
                    <a:pt x="292" y="155"/>
                  </a:lnTo>
                  <a:lnTo>
                    <a:pt x="293" y="155"/>
                  </a:lnTo>
                  <a:lnTo>
                    <a:pt x="293" y="157"/>
                  </a:lnTo>
                  <a:lnTo>
                    <a:pt x="295" y="159"/>
                  </a:lnTo>
                  <a:lnTo>
                    <a:pt x="295" y="159"/>
                  </a:lnTo>
                  <a:lnTo>
                    <a:pt x="297" y="160"/>
                  </a:lnTo>
                  <a:lnTo>
                    <a:pt x="297" y="160"/>
                  </a:lnTo>
                  <a:lnTo>
                    <a:pt x="298" y="160"/>
                  </a:lnTo>
                  <a:lnTo>
                    <a:pt x="300" y="160"/>
                  </a:lnTo>
                  <a:lnTo>
                    <a:pt x="301" y="160"/>
                  </a:lnTo>
                  <a:lnTo>
                    <a:pt x="304" y="160"/>
                  </a:lnTo>
                  <a:lnTo>
                    <a:pt x="306" y="159"/>
                  </a:lnTo>
                  <a:lnTo>
                    <a:pt x="309" y="157"/>
                  </a:lnTo>
                  <a:lnTo>
                    <a:pt x="311" y="153"/>
                  </a:lnTo>
                  <a:lnTo>
                    <a:pt x="312" y="150"/>
                  </a:lnTo>
                  <a:lnTo>
                    <a:pt x="314" y="145"/>
                  </a:lnTo>
                  <a:lnTo>
                    <a:pt x="316" y="141"/>
                  </a:lnTo>
                  <a:lnTo>
                    <a:pt x="316" y="140"/>
                  </a:lnTo>
                  <a:lnTo>
                    <a:pt x="320" y="133"/>
                  </a:lnTo>
                  <a:lnTo>
                    <a:pt x="325" y="127"/>
                  </a:lnTo>
                  <a:lnTo>
                    <a:pt x="331" y="124"/>
                  </a:lnTo>
                  <a:lnTo>
                    <a:pt x="338" y="119"/>
                  </a:lnTo>
                  <a:lnTo>
                    <a:pt x="344" y="115"/>
                  </a:lnTo>
                  <a:lnTo>
                    <a:pt x="350" y="112"/>
                  </a:lnTo>
                  <a:lnTo>
                    <a:pt x="357" y="110"/>
                  </a:lnTo>
                  <a:lnTo>
                    <a:pt x="365" y="108"/>
                  </a:lnTo>
                  <a:lnTo>
                    <a:pt x="366" y="110"/>
                  </a:lnTo>
                  <a:lnTo>
                    <a:pt x="368" y="113"/>
                  </a:lnTo>
                  <a:lnTo>
                    <a:pt x="370" y="115"/>
                  </a:lnTo>
                  <a:lnTo>
                    <a:pt x="373" y="119"/>
                  </a:lnTo>
                  <a:lnTo>
                    <a:pt x="376" y="122"/>
                  </a:lnTo>
                  <a:lnTo>
                    <a:pt x="379" y="124"/>
                  </a:lnTo>
                  <a:lnTo>
                    <a:pt x="382" y="126"/>
                  </a:lnTo>
                  <a:lnTo>
                    <a:pt x="385" y="126"/>
                  </a:lnTo>
                  <a:lnTo>
                    <a:pt x="387" y="124"/>
                  </a:lnTo>
                  <a:lnTo>
                    <a:pt x="387" y="127"/>
                  </a:lnTo>
                  <a:lnTo>
                    <a:pt x="385" y="131"/>
                  </a:lnTo>
                  <a:lnTo>
                    <a:pt x="385" y="134"/>
                  </a:lnTo>
                  <a:lnTo>
                    <a:pt x="385" y="136"/>
                  </a:lnTo>
                  <a:lnTo>
                    <a:pt x="384" y="140"/>
                  </a:lnTo>
                  <a:lnTo>
                    <a:pt x="384" y="143"/>
                  </a:lnTo>
                  <a:lnTo>
                    <a:pt x="382" y="145"/>
                  </a:lnTo>
                  <a:lnTo>
                    <a:pt x="381" y="146"/>
                  </a:lnTo>
                  <a:lnTo>
                    <a:pt x="379" y="146"/>
                  </a:lnTo>
                  <a:lnTo>
                    <a:pt x="377" y="148"/>
                  </a:lnTo>
                  <a:lnTo>
                    <a:pt x="374" y="148"/>
                  </a:lnTo>
                  <a:lnTo>
                    <a:pt x="373" y="150"/>
                  </a:lnTo>
                  <a:lnTo>
                    <a:pt x="370" y="152"/>
                  </a:lnTo>
                  <a:lnTo>
                    <a:pt x="368" y="153"/>
                  </a:lnTo>
                  <a:lnTo>
                    <a:pt x="366" y="155"/>
                  </a:lnTo>
                  <a:lnTo>
                    <a:pt x="365" y="157"/>
                  </a:lnTo>
                  <a:lnTo>
                    <a:pt x="365" y="162"/>
                  </a:lnTo>
                  <a:lnTo>
                    <a:pt x="365" y="167"/>
                  </a:lnTo>
                  <a:lnTo>
                    <a:pt x="365" y="173"/>
                  </a:lnTo>
                  <a:lnTo>
                    <a:pt x="365" y="178"/>
                  </a:lnTo>
                  <a:lnTo>
                    <a:pt x="363" y="185"/>
                  </a:lnTo>
                  <a:lnTo>
                    <a:pt x="362" y="190"/>
                  </a:lnTo>
                  <a:lnTo>
                    <a:pt x="360" y="195"/>
                  </a:lnTo>
                  <a:lnTo>
                    <a:pt x="358" y="199"/>
                  </a:lnTo>
                  <a:lnTo>
                    <a:pt x="357" y="199"/>
                  </a:lnTo>
                  <a:lnTo>
                    <a:pt x="355" y="199"/>
                  </a:lnTo>
                  <a:lnTo>
                    <a:pt x="354" y="199"/>
                  </a:lnTo>
                  <a:lnTo>
                    <a:pt x="352" y="199"/>
                  </a:lnTo>
                  <a:lnTo>
                    <a:pt x="350" y="201"/>
                  </a:lnTo>
                  <a:lnTo>
                    <a:pt x="347" y="201"/>
                  </a:lnTo>
                  <a:lnTo>
                    <a:pt x="347" y="201"/>
                  </a:lnTo>
                  <a:lnTo>
                    <a:pt x="346" y="202"/>
                  </a:lnTo>
                  <a:lnTo>
                    <a:pt x="346" y="206"/>
                  </a:lnTo>
                  <a:lnTo>
                    <a:pt x="346" y="209"/>
                  </a:lnTo>
                  <a:lnTo>
                    <a:pt x="346" y="215"/>
                  </a:lnTo>
                  <a:lnTo>
                    <a:pt x="346" y="218"/>
                  </a:lnTo>
                  <a:lnTo>
                    <a:pt x="344" y="223"/>
                  </a:lnTo>
                  <a:lnTo>
                    <a:pt x="344" y="227"/>
                  </a:lnTo>
                  <a:lnTo>
                    <a:pt x="343" y="230"/>
                  </a:lnTo>
                  <a:lnTo>
                    <a:pt x="341" y="234"/>
                  </a:lnTo>
                  <a:lnTo>
                    <a:pt x="330" y="209"/>
                  </a:lnTo>
                  <a:lnTo>
                    <a:pt x="330" y="209"/>
                  </a:lnTo>
                  <a:lnTo>
                    <a:pt x="328" y="211"/>
                  </a:lnTo>
                  <a:lnTo>
                    <a:pt x="328" y="213"/>
                  </a:lnTo>
                  <a:lnTo>
                    <a:pt x="327" y="213"/>
                  </a:lnTo>
                  <a:lnTo>
                    <a:pt x="327" y="215"/>
                  </a:lnTo>
                  <a:lnTo>
                    <a:pt x="325" y="216"/>
                  </a:lnTo>
                  <a:lnTo>
                    <a:pt x="324" y="216"/>
                  </a:lnTo>
                  <a:lnTo>
                    <a:pt x="324" y="216"/>
                  </a:lnTo>
                  <a:lnTo>
                    <a:pt x="322" y="216"/>
                  </a:lnTo>
                  <a:lnTo>
                    <a:pt x="322" y="216"/>
                  </a:lnTo>
                  <a:lnTo>
                    <a:pt x="320" y="216"/>
                  </a:lnTo>
                  <a:lnTo>
                    <a:pt x="320" y="215"/>
                  </a:lnTo>
                  <a:lnTo>
                    <a:pt x="319" y="215"/>
                  </a:lnTo>
                  <a:lnTo>
                    <a:pt x="319" y="213"/>
                  </a:lnTo>
                  <a:lnTo>
                    <a:pt x="317" y="211"/>
                  </a:lnTo>
                  <a:lnTo>
                    <a:pt x="317" y="209"/>
                  </a:lnTo>
                  <a:lnTo>
                    <a:pt x="319" y="206"/>
                  </a:lnTo>
                  <a:lnTo>
                    <a:pt x="319" y="202"/>
                  </a:lnTo>
                  <a:lnTo>
                    <a:pt x="322" y="199"/>
                  </a:lnTo>
                  <a:lnTo>
                    <a:pt x="324" y="197"/>
                  </a:lnTo>
                  <a:lnTo>
                    <a:pt x="325" y="194"/>
                  </a:lnTo>
                  <a:lnTo>
                    <a:pt x="328" y="190"/>
                  </a:lnTo>
                  <a:lnTo>
                    <a:pt x="328" y="188"/>
                  </a:lnTo>
                  <a:lnTo>
                    <a:pt x="330" y="183"/>
                  </a:lnTo>
                  <a:lnTo>
                    <a:pt x="301" y="183"/>
                  </a:lnTo>
                  <a:lnTo>
                    <a:pt x="300" y="183"/>
                  </a:lnTo>
                  <a:lnTo>
                    <a:pt x="297" y="183"/>
                  </a:lnTo>
                  <a:lnTo>
                    <a:pt x="297" y="181"/>
                  </a:lnTo>
                  <a:lnTo>
                    <a:pt x="295" y="180"/>
                  </a:lnTo>
                  <a:lnTo>
                    <a:pt x="293" y="178"/>
                  </a:lnTo>
                  <a:lnTo>
                    <a:pt x="293" y="176"/>
                  </a:lnTo>
                  <a:lnTo>
                    <a:pt x="292" y="173"/>
                  </a:lnTo>
                  <a:lnTo>
                    <a:pt x="292" y="171"/>
                  </a:lnTo>
                  <a:lnTo>
                    <a:pt x="292" y="171"/>
                  </a:lnTo>
                  <a:lnTo>
                    <a:pt x="290" y="169"/>
                  </a:lnTo>
                  <a:lnTo>
                    <a:pt x="290" y="169"/>
                  </a:lnTo>
                  <a:lnTo>
                    <a:pt x="289" y="169"/>
                  </a:lnTo>
                  <a:lnTo>
                    <a:pt x="287" y="167"/>
                  </a:lnTo>
                  <a:lnTo>
                    <a:pt x="287" y="167"/>
                  </a:lnTo>
                  <a:lnTo>
                    <a:pt x="285" y="166"/>
                  </a:lnTo>
                  <a:lnTo>
                    <a:pt x="285" y="166"/>
                  </a:lnTo>
                  <a:lnTo>
                    <a:pt x="284" y="166"/>
                  </a:lnTo>
                  <a:lnTo>
                    <a:pt x="284" y="166"/>
                  </a:lnTo>
                  <a:lnTo>
                    <a:pt x="282" y="166"/>
                  </a:lnTo>
                  <a:lnTo>
                    <a:pt x="281" y="166"/>
                  </a:lnTo>
                  <a:lnTo>
                    <a:pt x="281" y="166"/>
                  </a:lnTo>
                  <a:lnTo>
                    <a:pt x="279" y="166"/>
                  </a:lnTo>
                  <a:lnTo>
                    <a:pt x="278" y="166"/>
                  </a:lnTo>
                  <a:lnTo>
                    <a:pt x="278" y="166"/>
                  </a:lnTo>
                  <a:lnTo>
                    <a:pt x="276" y="166"/>
                  </a:lnTo>
                  <a:lnTo>
                    <a:pt x="274" y="166"/>
                  </a:lnTo>
                  <a:lnTo>
                    <a:pt x="273" y="166"/>
                  </a:lnTo>
                  <a:lnTo>
                    <a:pt x="271" y="167"/>
                  </a:lnTo>
                  <a:lnTo>
                    <a:pt x="271" y="167"/>
                  </a:lnTo>
                  <a:lnTo>
                    <a:pt x="270" y="169"/>
                  </a:lnTo>
                  <a:lnTo>
                    <a:pt x="270" y="171"/>
                  </a:lnTo>
                  <a:lnTo>
                    <a:pt x="268" y="173"/>
                  </a:lnTo>
                  <a:lnTo>
                    <a:pt x="270" y="173"/>
                  </a:lnTo>
                  <a:lnTo>
                    <a:pt x="270" y="174"/>
                  </a:lnTo>
                  <a:lnTo>
                    <a:pt x="273" y="176"/>
                  </a:lnTo>
                  <a:lnTo>
                    <a:pt x="274" y="180"/>
                  </a:lnTo>
                  <a:lnTo>
                    <a:pt x="276" y="181"/>
                  </a:lnTo>
                  <a:lnTo>
                    <a:pt x="279" y="183"/>
                  </a:lnTo>
                  <a:lnTo>
                    <a:pt x="281" y="185"/>
                  </a:lnTo>
                  <a:lnTo>
                    <a:pt x="282" y="185"/>
                  </a:lnTo>
                  <a:lnTo>
                    <a:pt x="281" y="187"/>
                  </a:lnTo>
                  <a:lnTo>
                    <a:pt x="279" y="188"/>
                  </a:lnTo>
                  <a:lnTo>
                    <a:pt x="278" y="188"/>
                  </a:lnTo>
                  <a:lnTo>
                    <a:pt x="274" y="190"/>
                  </a:lnTo>
                  <a:lnTo>
                    <a:pt x="273" y="192"/>
                  </a:lnTo>
                  <a:lnTo>
                    <a:pt x="271" y="194"/>
                  </a:lnTo>
                  <a:lnTo>
                    <a:pt x="271" y="197"/>
                  </a:lnTo>
                  <a:lnTo>
                    <a:pt x="270" y="199"/>
                  </a:lnTo>
                  <a:lnTo>
                    <a:pt x="271" y="201"/>
                  </a:lnTo>
                  <a:lnTo>
                    <a:pt x="273" y="202"/>
                  </a:lnTo>
                  <a:lnTo>
                    <a:pt x="274" y="204"/>
                  </a:lnTo>
                  <a:lnTo>
                    <a:pt x="276" y="206"/>
                  </a:lnTo>
                  <a:lnTo>
                    <a:pt x="279" y="208"/>
                  </a:lnTo>
                  <a:lnTo>
                    <a:pt x="282" y="209"/>
                  </a:lnTo>
                  <a:lnTo>
                    <a:pt x="284" y="211"/>
                  </a:lnTo>
                  <a:lnTo>
                    <a:pt x="287" y="211"/>
                  </a:lnTo>
                  <a:lnTo>
                    <a:pt x="293" y="241"/>
                  </a:lnTo>
                  <a:lnTo>
                    <a:pt x="292" y="242"/>
                  </a:lnTo>
                  <a:lnTo>
                    <a:pt x="290" y="242"/>
                  </a:lnTo>
                  <a:lnTo>
                    <a:pt x="289" y="242"/>
                  </a:lnTo>
                  <a:lnTo>
                    <a:pt x="287" y="242"/>
                  </a:lnTo>
                  <a:lnTo>
                    <a:pt x="285" y="242"/>
                  </a:lnTo>
                  <a:lnTo>
                    <a:pt x="284" y="241"/>
                  </a:lnTo>
                  <a:lnTo>
                    <a:pt x="282" y="241"/>
                  </a:lnTo>
                  <a:lnTo>
                    <a:pt x="281" y="241"/>
                  </a:lnTo>
                  <a:lnTo>
                    <a:pt x="279" y="241"/>
                  </a:lnTo>
                  <a:lnTo>
                    <a:pt x="279" y="241"/>
                  </a:lnTo>
                  <a:lnTo>
                    <a:pt x="278" y="241"/>
                  </a:lnTo>
                  <a:lnTo>
                    <a:pt x="278" y="239"/>
                  </a:lnTo>
                  <a:lnTo>
                    <a:pt x="276" y="239"/>
                  </a:lnTo>
                  <a:lnTo>
                    <a:pt x="274" y="239"/>
                  </a:lnTo>
                  <a:lnTo>
                    <a:pt x="273" y="237"/>
                  </a:lnTo>
                  <a:lnTo>
                    <a:pt x="273" y="237"/>
                  </a:lnTo>
                  <a:lnTo>
                    <a:pt x="271" y="239"/>
                  </a:lnTo>
                  <a:lnTo>
                    <a:pt x="268" y="241"/>
                  </a:lnTo>
                  <a:lnTo>
                    <a:pt x="266" y="242"/>
                  </a:lnTo>
                  <a:lnTo>
                    <a:pt x="263" y="244"/>
                  </a:lnTo>
                  <a:lnTo>
                    <a:pt x="260" y="248"/>
                  </a:lnTo>
                  <a:lnTo>
                    <a:pt x="257" y="249"/>
                  </a:lnTo>
                  <a:lnTo>
                    <a:pt x="255" y="251"/>
                  </a:lnTo>
                  <a:lnTo>
                    <a:pt x="255" y="253"/>
                  </a:lnTo>
                  <a:lnTo>
                    <a:pt x="260" y="258"/>
                  </a:lnTo>
                  <a:lnTo>
                    <a:pt x="259" y="265"/>
                  </a:lnTo>
                  <a:lnTo>
                    <a:pt x="254" y="270"/>
                  </a:lnTo>
                  <a:lnTo>
                    <a:pt x="249" y="274"/>
                  </a:lnTo>
                  <a:lnTo>
                    <a:pt x="244" y="277"/>
                  </a:lnTo>
                  <a:lnTo>
                    <a:pt x="238" y="281"/>
                  </a:lnTo>
                  <a:lnTo>
                    <a:pt x="235" y="286"/>
                  </a:lnTo>
                  <a:lnTo>
                    <a:pt x="232" y="290"/>
                  </a:lnTo>
                  <a:lnTo>
                    <a:pt x="230" y="297"/>
                  </a:lnTo>
                  <a:lnTo>
                    <a:pt x="222" y="302"/>
                  </a:lnTo>
                  <a:lnTo>
                    <a:pt x="216" y="307"/>
                  </a:lnTo>
                  <a:lnTo>
                    <a:pt x="209" y="316"/>
                  </a:lnTo>
                  <a:lnTo>
                    <a:pt x="205" y="324"/>
                  </a:lnTo>
                  <a:lnTo>
                    <a:pt x="200" y="331"/>
                  </a:lnTo>
                  <a:lnTo>
                    <a:pt x="193" y="338"/>
                  </a:lnTo>
                  <a:lnTo>
                    <a:pt x="189" y="342"/>
                  </a:lnTo>
                  <a:lnTo>
                    <a:pt x="186" y="344"/>
                  </a:lnTo>
                  <a:lnTo>
                    <a:pt x="181" y="345"/>
                  </a:lnTo>
                  <a:lnTo>
                    <a:pt x="176" y="345"/>
                  </a:lnTo>
                  <a:lnTo>
                    <a:pt x="176" y="347"/>
                  </a:lnTo>
                  <a:lnTo>
                    <a:pt x="176" y="347"/>
                  </a:lnTo>
                  <a:lnTo>
                    <a:pt x="176" y="349"/>
                  </a:lnTo>
                  <a:lnTo>
                    <a:pt x="176" y="351"/>
                  </a:lnTo>
                  <a:lnTo>
                    <a:pt x="176" y="351"/>
                  </a:lnTo>
                  <a:lnTo>
                    <a:pt x="176" y="352"/>
                  </a:lnTo>
                  <a:lnTo>
                    <a:pt x="176" y="354"/>
                  </a:lnTo>
                  <a:lnTo>
                    <a:pt x="176" y="354"/>
                  </a:lnTo>
                  <a:lnTo>
                    <a:pt x="176" y="358"/>
                  </a:lnTo>
                  <a:lnTo>
                    <a:pt x="176" y="363"/>
                  </a:lnTo>
                  <a:lnTo>
                    <a:pt x="176" y="368"/>
                  </a:lnTo>
                  <a:lnTo>
                    <a:pt x="176" y="373"/>
                  </a:lnTo>
                  <a:lnTo>
                    <a:pt x="178" y="379"/>
                  </a:lnTo>
                  <a:lnTo>
                    <a:pt x="179" y="384"/>
                  </a:lnTo>
                  <a:lnTo>
                    <a:pt x="181" y="387"/>
                  </a:lnTo>
                  <a:lnTo>
                    <a:pt x="184" y="389"/>
                  </a:lnTo>
                  <a:lnTo>
                    <a:pt x="182" y="392"/>
                  </a:lnTo>
                  <a:lnTo>
                    <a:pt x="181" y="396"/>
                  </a:lnTo>
                  <a:lnTo>
                    <a:pt x="179" y="399"/>
                  </a:lnTo>
                  <a:lnTo>
                    <a:pt x="178" y="403"/>
                  </a:lnTo>
                  <a:lnTo>
                    <a:pt x="174" y="406"/>
                  </a:lnTo>
                  <a:lnTo>
                    <a:pt x="173" y="412"/>
                  </a:lnTo>
                  <a:lnTo>
                    <a:pt x="173" y="415"/>
                  </a:lnTo>
                  <a:lnTo>
                    <a:pt x="173" y="420"/>
                  </a:lnTo>
                  <a:lnTo>
                    <a:pt x="173" y="420"/>
                  </a:lnTo>
                  <a:lnTo>
                    <a:pt x="173" y="420"/>
                  </a:lnTo>
                  <a:lnTo>
                    <a:pt x="173" y="422"/>
                  </a:lnTo>
                  <a:lnTo>
                    <a:pt x="174" y="422"/>
                  </a:lnTo>
                  <a:lnTo>
                    <a:pt x="174" y="422"/>
                  </a:lnTo>
                  <a:lnTo>
                    <a:pt x="176" y="424"/>
                  </a:lnTo>
                  <a:lnTo>
                    <a:pt x="176" y="424"/>
                  </a:lnTo>
                  <a:lnTo>
                    <a:pt x="178" y="424"/>
                  </a:lnTo>
                  <a:lnTo>
                    <a:pt x="178" y="433"/>
                  </a:lnTo>
                  <a:lnTo>
                    <a:pt x="176" y="434"/>
                  </a:lnTo>
                  <a:lnTo>
                    <a:pt x="176" y="438"/>
                  </a:lnTo>
                  <a:lnTo>
                    <a:pt x="174" y="440"/>
                  </a:lnTo>
                  <a:lnTo>
                    <a:pt x="173" y="443"/>
                  </a:lnTo>
                  <a:lnTo>
                    <a:pt x="173" y="445"/>
                  </a:lnTo>
                  <a:lnTo>
                    <a:pt x="171" y="447"/>
                  </a:lnTo>
                  <a:lnTo>
                    <a:pt x="170" y="447"/>
                  </a:lnTo>
                  <a:lnTo>
                    <a:pt x="167" y="448"/>
                  </a:lnTo>
                  <a:lnTo>
                    <a:pt x="167" y="448"/>
                  </a:lnTo>
                  <a:lnTo>
                    <a:pt x="167" y="448"/>
                  </a:lnTo>
                  <a:lnTo>
                    <a:pt x="167" y="450"/>
                  </a:lnTo>
                  <a:lnTo>
                    <a:pt x="168" y="452"/>
                  </a:lnTo>
                  <a:lnTo>
                    <a:pt x="168" y="454"/>
                  </a:lnTo>
                  <a:lnTo>
                    <a:pt x="168" y="455"/>
                  </a:lnTo>
                  <a:lnTo>
                    <a:pt x="168" y="455"/>
                  </a:lnTo>
                  <a:lnTo>
                    <a:pt x="168" y="457"/>
                  </a:lnTo>
                  <a:lnTo>
                    <a:pt x="167" y="461"/>
                  </a:lnTo>
                  <a:lnTo>
                    <a:pt x="163" y="462"/>
                  </a:lnTo>
                  <a:lnTo>
                    <a:pt x="160" y="466"/>
                  </a:lnTo>
                  <a:lnTo>
                    <a:pt x="159" y="467"/>
                  </a:lnTo>
                  <a:lnTo>
                    <a:pt x="155" y="471"/>
                  </a:lnTo>
                  <a:lnTo>
                    <a:pt x="152" y="473"/>
                  </a:lnTo>
                  <a:lnTo>
                    <a:pt x="151" y="476"/>
                  </a:lnTo>
                  <a:lnTo>
                    <a:pt x="147" y="481"/>
                  </a:lnTo>
                  <a:lnTo>
                    <a:pt x="143" y="480"/>
                  </a:lnTo>
                  <a:lnTo>
                    <a:pt x="141" y="476"/>
                  </a:lnTo>
                  <a:lnTo>
                    <a:pt x="138" y="474"/>
                  </a:lnTo>
                  <a:lnTo>
                    <a:pt x="136" y="473"/>
                  </a:lnTo>
                  <a:lnTo>
                    <a:pt x="136" y="469"/>
                  </a:lnTo>
                  <a:lnTo>
                    <a:pt x="135" y="466"/>
                  </a:lnTo>
                  <a:lnTo>
                    <a:pt x="135" y="462"/>
                  </a:lnTo>
                  <a:lnTo>
                    <a:pt x="133" y="459"/>
                  </a:lnTo>
                  <a:lnTo>
                    <a:pt x="132" y="452"/>
                  </a:lnTo>
                  <a:lnTo>
                    <a:pt x="128" y="447"/>
                  </a:lnTo>
                  <a:lnTo>
                    <a:pt x="125" y="440"/>
                  </a:lnTo>
                  <a:lnTo>
                    <a:pt x="122" y="433"/>
                  </a:lnTo>
                  <a:lnTo>
                    <a:pt x="117" y="426"/>
                  </a:lnTo>
                  <a:lnTo>
                    <a:pt x="114" y="420"/>
                  </a:lnTo>
                  <a:lnTo>
                    <a:pt x="113" y="413"/>
                  </a:lnTo>
                  <a:lnTo>
                    <a:pt x="109" y="408"/>
                  </a:lnTo>
                  <a:lnTo>
                    <a:pt x="108" y="403"/>
                  </a:lnTo>
                  <a:lnTo>
                    <a:pt x="106" y="398"/>
                  </a:lnTo>
                  <a:lnTo>
                    <a:pt x="105" y="392"/>
                  </a:lnTo>
                  <a:lnTo>
                    <a:pt x="103" y="389"/>
                  </a:lnTo>
                  <a:lnTo>
                    <a:pt x="101" y="384"/>
                  </a:lnTo>
                  <a:lnTo>
                    <a:pt x="100" y="379"/>
                  </a:lnTo>
                  <a:lnTo>
                    <a:pt x="98" y="373"/>
                  </a:lnTo>
                  <a:lnTo>
                    <a:pt x="97" y="368"/>
                  </a:lnTo>
                  <a:lnTo>
                    <a:pt x="94" y="363"/>
                  </a:lnTo>
                  <a:lnTo>
                    <a:pt x="92" y="358"/>
                  </a:lnTo>
                  <a:lnTo>
                    <a:pt x="89" y="354"/>
                  </a:lnTo>
                  <a:lnTo>
                    <a:pt x="86" y="349"/>
                  </a:lnTo>
                  <a:lnTo>
                    <a:pt x="82" y="345"/>
                  </a:lnTo>
                  <a:lnTo>
                    <a:pt x="79" y="340"/>
                  </a:lnTo>
                  <a:lnTo>
                    <a:pt x="78" y="335"/>
                  </a:lnTo>
                  <a:lnTo>
                    <a:pt x="76" y="331"/>
                  </a:lnTo>
                  <a:lnTo>
                    <a:pt x="73" y="319"/>
                  </a:lnTo>
                  <a:lnTo>
                    <a:pt x="71" y="309"/>
                  </a:lnTo>
                  <a:lnTo>
                    <a:pt x="68" y="300"/>
                  </a:lnTo>
                  <a:lnTo>
                    <a:pt x="68" y="290"/>
                  </a:lnTo>
                  <a:lnTo>
                    <a:pt x="67" y="279"/>
                  </a:lnTo>
                  <a:lnTo>
                    <a:pt x="67" y="269"/>
                  </a:lnTo>
                  <a:lnTo>
                    <a:pt x="67" y="258"/>
                  </a:lnTo>
                  <a:lnTo>
                    <a:pt x="65" y="248"/>
                  </a:lnTo>
                  <a:lnTo>
                    <a:pt x="63" y="246"/>
                  </a:lnTo>
                  <a:lnTo>
                    <a:pt x="62" y="246"/>
                  </a:lnTo>
                  <a:lnTo>
                    <a:pt x="60" y="244"/>
                  </a:lnTo>
                  <a:lnTo>
                    <a:pt x="59" y="241"/>
                  </a:lnTo>
                  <a:lnTo>
                    <a:pt x="59" y="239"/>
                  </a:lnTo>
                  <a:lnTo>
                    <a:pt x="57" y="237"/>
                  </a:lnTo>
                  <a:lnTo>
                    <a:pt x="57" y="234"/>
                  </a:lnTo>
                  <a:lnTo>
                    <a:pt x="57" y="232"/>
                  </a:lnTo>
                  <a:lnTo>
                    <a:pt x="54" y="235"/>
                  </a:lnTo>
                  <a:lnTo>
                    <a:pt x="51" y="241"/>
                  </a:lnTo>
                  <a:lnTo>
                    <a:pt x="49" y="246"/>
                  </a:lnTo>
                  <a:lnTo>
                    <a:pt x="48" y="251"/>
                  </a:lnTo>
                  <a:lnTo>
                    <a:pt x="44" y="255"/>
                  </a:lnTo>
                  <a:lnTo>
                    <a:pt x="43" y="258"/>
                  </a:lnTo>
                  <a:lnTo>
                    <a:pt x="40" y="262"/>
                  </a:lnTo>
                  <a:lnTo>
                    <a:pt x="35" y="262"/>
                  </a:lnTo>
                  <a:lnTo>
                    <a:pt x="32" y="262"/>
                  </a:lnTo>
                  <a:lnTo>
                    <a:pt x="29" y="258"/>
                  </a:lnTo>
                  <a:lnTo>
                    <a:pt x="24" y="255"/>
                  </a:lnTo>
                  <a:lnTo>
                    <a:pt x="21" y="249"/>
                  </a:lnTo>
                  <a:lnTo>
                    <a:pt x="17" y="244"/>
                  </a:lnTo>
                  <a:lnTo>
                    <a:pt x="14" y="239"/>
                  </a:lnTo>
                  <a:lnTo>
                    <a:pt x="13" y="234"/>
                  </a:lnTo>
                  <a:lnTo>
                    <a:pt x="11" y="230"/>
                  </a:lnTo>
                  <a:lnTo>
                    <a:pt x="13" y="230"/>
                  </a:lnTo>
                  <a:lnTo>
                    <a:pt x="13" y="228"/>
                  </a:lnTo>
                  <a:lnTo>
                    <a:pt x="14" y="228"/>
                  </a:lnTo>
                  <a:lnTo>
                    <a:pt x="16" y="227"/>
                  </a:lnTo>
                  <a:lnTo>
                    <a:pt x="17" y="227"/>
                  </a:lnTo>
                  <a:lnTo>
                    <a:pt x="19" y="225"/>
                  </a:lnTo>
                  <a:lnTo>
                    <a:pt x="19" y="225"/>
                  </a:lnTo>
                  <a:lnTo>
                    <a:pt x="21" y="225"/>
                  </a:lnTo>
                  <a:lnTo>
                    <a:pt x="16" y="225"/>
                  </a:lnTo>
                  <a:lnTo>
                    <a:pt x="11" y="223"/>
                  </a:lnTo>
                  <a:lnTo>
                    <a:pt x="8" y="222"/>
                  </a:lnTo>
                  <a:lnTo>
                    <a:pt x="5" y="220"/>
                  </a:lnTo>
                  <a:lnTo>
                    <a:pt x="3" y="218"/>
                  </a:lnTo>
                  <a:lnTo>
                    <a:pt x="2" y="215"/>
                  </a:lnTo>
                  <a:lnTo>
                    <a:pt x="0" y="211"/>
                  </a:lnTo>
                  <a:lnTo>
                    <a:pt x="0" y="208"/>
                  </a:lnTo>
                  <a:lnTo>
                    <a:pt x="5" y="204"/>
                  </a:lnTo>
                  <a:lnTo>
                    <a:pt x="10" y="202"/>
                  </a:lnTo>
                  <a:lnTo>
                    <a:pt x="16" y="201"/>
                  </a:lnTo>
                  <a:lnTo>
                    <a:pt x="21" y="199"/>
                  </a:lnTo>
                  <a:lnTo>
                    <a:pt x="27" y="197"/>
                  </a:lnTo>
                  <a:lnTo>
                    <a:pt x="32" y="195"/>
                  </a:lnTo>
                  <a:lnTo>
                    <a:pt x="36" y="192"/>
                  </a:lnTo>
                  <a:lnTo>
                    <a:pt x="40" y="185"/>
                  </a:lnTo>
                  <a:lnTo>
                    <a:pt x="38" y="185"/>
                  </a:lnTo>
                  <a:lnTo>
                    <a:pt x="35" y="181"/>
                  </a:lnTo>
                  <a:lnTo>
                    <a:pt x="32" y="178"/>
                  </a:lnTo>
                  <a:lnTo>
                    <a:pt x="29" y="174"/>
                  </a:lnTo>
                  <a:lnTo>
                    <a:pt x="25" y="169"/>
                  </a:lnTo>
                  <a:lnTo>
                    <a:pt x="22" y="166"/>
                  </a:lnTo>
                  <a:lnTo>
                    <a:pt x="21" y="160"/>
                  </a:lnTo>
                  <a:lnTo>
                    <a:pt x="21" y="157"/>
                  </a:lnTo>
                  <a:lnTo>
                    <a:pt x="19" y="157"/>
                  </a:lnTo>
                  <a:lnTo>
                    <a:pt x="19" y="157"/>
                  </a:lnTo>
                  <a:lnTo>
                    <a:pt x="17" y="157"/>
                  </a:lnTo>
                  <a:lnTo>
                    <a:pt x="17" y="155"/>
                  </a:lnTo>
                  <a:lnTo>
                    <a:pt x="16" y="153"/>
                  </a:lnTo>
                  <a:lnTo>
                    <a:pt x="14" y="153"/>
                  </a:lnTo>
                  <a:lnTo>
                    <a:pt x="14" y="152"/>
                  </a:lnTo>
                  <a:lnTo>
                    <a:pt x="13" y="150"/>
                  </a:lnTo>
                  <a:lnTo>
                    <a:pt x="13" y="143"/>
                  </a:lnTo>
                  <a:lnTo>
                    <a:pt x="21" y="143"/>
                  </a:lnTo>
                  <a:lnTo>
                    <a:pt x="25" y="141"/>
                  </a:lnTo>
                  <a:lnTo>
                    <a:pt x="30" y="138"/>
                  </a:lnTo>
                  <a:lnTo>
                    <a:pt x="35" y="136"/>
                  </a:lnTo>
                  <a:lnTo>
                    <a:pt x="41" y="127"/>
                  </a:lnTo>
                  <a:lnTo>
                    <a:pt x="48" y="117"/>
                  </a:lnTo>
                  <a:lnTo>
                    <a:pt x="52" y="108"/>
                  </a:lnTo>
                  <a:lnTo>
                    <a:pt x="57" y="98"/>
                  </a:lnTo>
                  <a:lnTo>
                    <a:pt x="62" y="89"/>
                  </a:lnTo>
                  <a:lnTo>
                    <a:pt x="70" y="82"/>
                  </a:lnTo>
                  <a:lnTo>
                    <a:pt x="68" y="78"/>
                  </a:lnTo>
                  <a:lnTo>
                    <a:pt x="67" y="75"/>
                  </a:lnTo>
                  <a:lnTo>
                    <a:pt x="65" y="71"/>
                  </a:lnTo>
                  <a:lnTo>
                    <a:pt x="65" y="68"/>
                  </a:lnTo>
                  <a:lnTo>
                    <a:pt x="67" y="64"/>
                  </a:lnTo>
                  <a:lnTo>
                    <a:pt x="67" y="63"/>
                  </a:lnTo>
                  <a:lnTo>
                    <a:pt x="68" y="61"/>
                  </a:lnTo>
                  <a:lnTo>
                    <a:pt x="71" y="59"/>
                  </a:lnTo>
                  <a:lnTo>
                    <a:pt x="67" y="56"/>
                  </a:lnTo>
                  <a:lnTo>
                    <a:pt x="65" y="52"/>
                  </a:lnTo>
                  <a:lnTo>
                    <a:pt x="62" y="49"/>
                  </a:lnTo>
                  <a:lnTo>
                    <a:pt x="59" y="45"/>
                  </a:lnTo>
                  <a:lnTo>
                    <a:pt x="57" y="44"/>
                  </a:lnTo>
                  <a:lnTo>
                    <a:pt x="54" y="40"/>
                  </a:lnTo>
                  <a:lnTo>
                    <a:pt x="52" y="35"/>
                  </a:lnTo>
                  <a:lnTo>
                    <a:pt x="49" y="31"/>
                  </a:lnTo>
                  <a:lnTo>
                    <a:pt x="49" y="17"/>
                  </a:lnTo>
                  <a:lnTo>
                    <a:pt x="55" y="17"/>
                  </a:lnTo>
                  <a:lnTo>
                    <a:pt x="62" y="17"/>
                  </a:lnTo>
                  <a:lnTo>
                    <a:pt x="68" y="17"/>
                  </a:lnTo>
                  <a:lnTo>
                    <a:pt x="75" y="16"/>
                  </a:lnTo>
                  <a:lnTo>
                    <a:pt x="81" y="12"/>
                  </a:lnTo>
                  <a:lnTo>
                    <a:pt x="86" y="9"/>
                  </a:lnTo>
                  <a:lnTo>
                    <a:pt x="90" y="5"/>
                  </a:lnTo>
                  <a:lnTo>
                    <a:pt x="94"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2" name="Freeform 620"/>
            <p:cNvSpPr>
              <a:spLocks/>
            </p:cNvSpPr>
            <p:nvPr/>
          </p:nvSpPr>
          <p:spPr bwMode="auto">
            <a:xfrm>
              <a:off x="4833181" y="2369532"/>
              <a:ext cx="168743" cy="105668"/>
            </a:xfrm>
            <a:custGeom>
              <a:avLst/>
              <a:gdLst/>
              <a:ahLst/>
              <a:cxnLst>
                <a:cxn ang="0">
                  <a:pos x="18" y="12"/>
                </a:cxn>
                <a:cxn ang="0">
                  <a:pos x="27" y="8"/>
                </a:cxn>
                <a:cxn ang="0">
                  <a:pos x="35" y="5"/>
                </a:cxn>
                <a:cxn ang="0">
                  <a:pos x="43" y="1"/>
                </a:cxn>
                <a:cxn ang="0">
                  <a:pos x="53" y="0"/>
                </a:cxn>
                <a:cxn ang="0">
                  <a:pos x="58" y="1"/>
                </a:cxn>
                <a:cxn ang="0">
                  <a:pos x="62" y="3"/>
                </a:cxn>
                <a:cxn ang="0">
                  <a:pos x="67" y="5"/>
                </a:cxn>
                <a:cxn ang="0">
                  <a:pos x="70" y="7"/>
                </a:cxn>
                <a:cxn ang="0">
                  <a:pos x="70" y="10"/>
                </a:cxn>
                <a:cxn ang="0">
                  <a:pos x="67" y="14"/>
                </a:cxn>
                <a:cxn ang="0">
                  <a:pos x="66" y="17"/>
                </a:cxn>
                <a:cxn ang="0">
                  <a:pos x="64" y="19"/>
                </a:cxn>
                <a:cxn ang="0">
                  <a:pos x="66" y="22"/>
                </a:cxn>
                <a:cxn ang="0">
                  <a:pos x="69" y="24"/>
                </a:cxn>
                <a:cxn ang="0">
                  <a:pos x="72" y="28"/>
                </a:cxn>
                <a:cxn ang="0">
                  <a:pos x="77" y="28"/>
                </a:cxn>
                <a:cxn ang="0">
                  <a:pos x="72" y="31"/>
                </a:cxn>
                <a:cxn ang="0">
                  <a:pos x="70" y="33"/>
                </a:cxn>
                <a:cxn ang="0">
                  <a:pos x="69" y="35"/>
                </a:cxn>
                <a:cxn ang="0">
                  <a:pos x="67" y="38"/>
                </a:cxn>
                <a:cxn ang="0">
                  <a:pos x="66" y="38"/>
                </a:cxn>
                <a:cxn ang="0">
                  <a:pos x="61" y="42"/>
                </a:cxn>
                <a:cxn ang="0">
                  <a:pos x="56" y="43"/>
                </a:cxn>
                <a:cxn ang="0">
                  <a:pos x="51" y="45"/>
                </a:cxn>
                <a:cxn ang="0">
                  <a:pos x="50" y="47"/>
                </a:cxn>
                <a:cxn ang="0">
                  <a:pos x="46" y="50"/>
                </a:cxn>
                <a:cxn ang="0">
                  <a:pos x="43" y="52"/>
                </a:cxn>
                <a:cxn ang="0">
                  <a:pos x="40" y="52"/>
                </a:cxn>
                <a:cxn ang="0">
                  <a:pos x="37" y="52"/>
                </a:cxn>
                <a:cxn ang="0">
                  <a:pos x="34" y="50"/>
                </a:cxn>
                <a:cxn ang="0">
                  <a:pos x="29" y="48"/>
                </a:cxn>
                <a:cxn ang="0">
                  <a:pos x="26" y="47"/>
                </a:cxn>
                <a:cxn ang="0">
                  <a:pos x="21" y="47"/>
                </a:cxn>
                <a:cxn ang="0">
                  <a:pos x="16" y="47"/>
                </a:cxn>
                <a:cxn ang="0">
                  <a:pos x="13" y="47"/>
                </a:cxn>
                <a:cxn ang="0">
                  <a:pos x="10" y="47"/>
                </a:cxn>
                <a:cxn ang="0">
                  <a:pos x="10" y="45"/>
                </a:cxn>
                <a:cxn ang="0">
                  <a:pos x="8" y="43"/>
                </a:cxn>
                <a:cxn ang="0">
                  <a:pos x="8" y="40"/>
                </a:cxn>
                <a:cxn ang="0">
                  <a:pos x="8" y="38"/>
                </a:cxn>
                <a:cxn ang="0">
                  <a:pos x="4" y="38"/>
                </a:cxn>
                <a:cxn ang="0">
                  <a:pos x="0" y="36"/>
                </a:cxn>
                <a:cxn ang="0">
                  <a:pos x="0" y="33"/>
                </a:cxn>
                <a:cxn ang="0">
                  <a:pos x="0" y="26"/>
                </a:cxn>
                <a:cxn ang="0">
                  <a:pos x="0" y="26"/>
                </a:cxn>
                <a:cxn ang="0">
                  <a:pos x="4" y="24"/>
                </a:cxn>
                <a:cxn ang="0">
                  <a:pos x="5" y="22"/>
                </a:cxn>
                <a:cxn ang="0">
                  <a:pos x="7" y="19"/>
                </a:cxn>
                <a:cxn ang="0">
                  <a:pos x="5" y="14"/>
                </a:cxn>
                <a:cxn ang="0">
                  <a:pos x="2" y="10"/>
                </a:cxn>
                <a:cxn ang="0">
                  <a:pos x="0" y="8"/>
                </a:cxn>
                <a:cxn ang="0">
                  <a:pos x="2" y="5"/>
                </a:cxn>
                <a:cxn ang="0">
                  <a:pos x="0" y="5"/>
                </a:cxn>
                <a:cxn ang="0">
                  <a:pos x="0" y="5"/>
                </a:cxn>
                <a:cxn ang="0">
                  <a:pos x="0" y="5"/>
                </a:cxn>
                <a:cxn ang="0">
                  <a:pos x="0" y="5"/>
                </a:cxn>
              </a:cxnLst>
              <a:rect l="0" t="0" r="r" b="b"/>
              <a:pathLst>
                <a:path w="77" h="52">
                  <a:moveTo>
                    <a:pt x="0" y="5"/>
                  </a:moveTo>
                  <a:lnTo>
                    <a:pt x="18" y="12"/>
                  </a:lnTo>
                  <a:lnTo>
                    <a:pt x="23" y="10"/>
                  </a:lnTo>
                  <a:lnTo>
                    <a:pt x="27" y="8"/>
                  </a:lnTo>
                  <a:lnTo>
                    <a:pt x="32" y="7"/>
                  </a:lnTo>
                  <a:lnTo>
                    <a:pt x="35" y="5"/>
                  </a:lnTo>
                  <a:lnTo>
                    <a:pt x="40" y="3"/>
                  </a:lnTo>
                  <a:lnTo>
                    <a:pt x="43" y="1"/>
                  </a:lnTo>
                  <a:lnTo>
                    <a:pt x="48" y="1"/>
                  </a:lnTo>
                  <a:lnTo>
                    <a:pt x="53" y="0"/>
                  </a:lnTo>
                  <a:lnTo>
                    <a:pt x="54" y="1"/>
                  </a:lnTo>
                  <a:lnTo>
                    <a:pt x="58" y="1"/>
                  </a:lnTo>
                  <a:lnTo>
                    <a:pt x="59" y="3"/>
                  </a:lnTo>
                  <a:lnTo>
                    <a:pt x="62" y="3"/>
                  </a:lnTo>
                  <a:lnTo>
                    <a:pt x="64" y="5"/>
                  </a:lnTo>
                  <a:lnTo>
                    <a:pt x="67" y="5"/>
                  </a:lnTo>
                  <a:lnTo>
                    <a:pt x="69" y="7"/>
                  </a:lnTo>
                  <a:lnTo>
                    <a:pt x="70" y="7"/>
                  </a:lnTo>
                  <a:lnTo>
                    <a:pt x="70" y="8"/>
                  </a:lnTo>
                  <a:lnTo>
                    <a:pt x="70" y="10"/>
                  </a:lnTo>
                  <a:lnTo>
                    <a:pt x="69" y="12"/>
                  </a:lnTo>
                  <a:lnTo>
                    <a:pt x="67" y="14"/>
                  </a:lnTo>
                  <a:lnTo>
                    <a:pt x="66" y="15"/>
                  </a:lnTo>
                  <a:lnTo>
                    <a:pt x="66" y="17"/>
                  </a:lnTo>
                  <a:lnTo>
                    <a:pt x="64" y="17"/>
                  </a:lnTo>
                  <a:lnTo>
                    <a:pt x="64" y="19"/>
                  </a:lnTo>
                  <a:lnTo>
                    <a:pt x="64" y="21"/>
                  </a:lnTo>
                  <a:lnTo>
                    <a:pt x="66" y="22"/>
                  </a:lnTo>
                  <a:lnTo>
                    <a:pt x="67" y="24"/>
                  </a:lnTo>
                  <a:lnTo>
                    <a:pt x="69" y="24"/>
                  </a:lnTo>
                  <a:lnTo>
                    <a:pt x="70" y="26"/>
                  </a:lnTo>
                  <a:lnTo>
                    <a:pt x="72" y="28"/>
                  </a:lnTo>
                  <a:lnTo>
                    <a:pt x="75" y="28"/>
                  </a:lnTo>
                  <a:lnTo>
                    <a:pt x="77" y="28"/>
                  </a:lnTo>
                  <a:lnTo>
                    <a:pt x="73" y="29"/>
                  </a:lnTo>
                  <a:lnTo>
                    <a:pt x="72" y="31"/>
                  </a:lnTo>
                  <a:lnTo>
                    <a:pt x="70" y="31"/>
                  </a:lnTo>
                  <a:lnTo>
                    <a:pt x="70" y="33"/>
                  </a:lnTo>
                  <a:lnTo>
                    <a:pt x="69" y="33"/>
                  </a:lnTo>
                  <a:lnTo>
                    <a:pt x="69" y="35"/>
                  </a:lnTo>
                  <a:lnTo>
                    <a:pt x="67" y="36"/>
                  </a:lnTo>
                  <a:lnTo>
                    <a:pt x="67" y="38"/>
                  </a:lnTo>
                  <a:lnTo>
                    <a:pt x="67" y="38"/>
                  </a:lnTo>
                  <a:lnTo>
                    <a:pt x="66" y="38"/>
                  </a:lnTo>
                  <a:lnTo>
                    <a:pt x="64" y="40"/>
                  </a:lnTo>
                  <a:lnTo>
                    <a:pt x="61" y="42"/>
                  </a:lnTo>
                  <a:lnTo>
                    <a:pt x="58" y="42"/>
                  </a:lnTo>
                  <a:lnTo>
                    <a:pt x="56" y="43"/>
                  </a:lnTo>
                  <a:lnTo>
                    <a:pt x="53" y="45"/>
                  </a:lnTo>
                  <a:lnTo>
                    <a:pt x="51" y="45"/>
                  </a:lnTo>
                  <a:lnTo>
                    <a:pt x="50" y="47"/>
                  </a:lnTo>
                  <a:lnTo>
                    <a:pt x="50" y="47"/>
                  </a:lnTo>
                  <a:lnTo>
                    <a:pt x="48" y="48"/>
                  </a:lnTo>
                  <a:lnTo>
                    <a:pt x="46" y="50"/>
                  </a:lnTo>
                  <a:lnTo>
                    <a:pt x="45" y="50"/>
                  </a:lnTo>
                  <a:lnTo>
                    <a:pt x="43" y="52"/>
                  </a:lnTo>
                  <a:lnTo>
                    <a:pt x="42" y="52"/>
                  </a:lnTo>
                  <a:lnTo>
                    <a:pt x="40" y="52"/>
                  </a:lnTo>
                  <a:lnTo>
                    <a:pt x="39" y="52"/>
                  </a:lnTo>
                  <a:lnTo>
                    <a:pt x="37" y="52"/>
                  </a:lnTo>
                  <a:lnTo>
                    <a:pt x="35" y="50"/>
                  </a:lnTo>
                  <a:lnTo>
                    <a:pt x="34" y="50"/>
                  </a:lnTo>
                  <a:lnTo>
                    <a:pt x="32" y="48"/>
                  </a:lnTo>
                  <a:lnTo>
                    <a:pt x="29" y="48"/>
                  </a:lnTo>
                  <a:lnTo>
                    <a:pt x="27" y="47"/>
                  </a:lnTo>
                  <a:lnTo>
                    <a:pt x="26" y="47"/>
                  </a:lnTo>
                  <a:lnTo>
                    <a:pt x="23" y="47"/>
                  </a:lnTo>
                  <a:lnTo>
                    <a:pt x="21" y="47"/>
                  </a:lnTo>
                  <a:lnTo>
                    <a:pt x="20" y="47"/>
                  </a:lnTo>
                  <a:lnTo>
                    <a:pt x="16" y="47"/>
                  </a:lnTo>
                  <a:lnTo>
                    <a:pt x="15" y="47"/>
                  </a:lnTo>
                  <a:lnTo>
                    <a:pt x="13" y="47"/>
                  </a:lnTo>
                  <a:lnTo>
                    <a:pt x="12" y="47"/>
                  </a:lnTo>
                  <a:lnTo>
                    <a:pt x="10" y="47"/>
                  </a:lnTo>
                  <a:lnTo>
                    <a:pt x="10" y="47"/>
                  </a:lnTo>
                  <a:lnTo>
                    <a:pt x="10" y="45"/>
                  </a:lnTo>
                  <a:lnTo>
                    <a:pt x="10" y="45"/>
                  </a:lnTo>
                  <a:lnTo>
                    <a:pt x="8" y="43"/>
                  </a:lnTo>
                  <a:lnTo>
                    <a:pt x="8" y="42"/>
                  </a:lnTo>
                  <a:lnTo>
                    <a:pt x="8" y="40"/>
                  </a:lnTo>
                  <a:lnTo>
                    <a:pt x="8" y="40"/>
                  </a:lnTo>
                  <a:lnTo>
                    <a:pt x="8" y="38"/>
                  </a:lnTo>
                  <a:lnTo>
                    <a:pt x="5" y="38"/>
                  </a:lnTo>
                  <a:lnTo>
                    <a:pt x="4" y="38"/>
                  </a:lnTo>
                  <a:lnTo>
                    <a:pt x="2" y="38"/>
                  </a:lnTo>
                  <a:lnTo>
                    <a:pt x="0" y="36"/>
                  </a:lnTo>
                  <a:lnTo>
                    <a:pt x="0" y="35"/>
                  </a:lnTo>
                  <a:lnTo>
                    <a:pt x="0" y="33"/>
                  </a:lnTo>
                  <a:lnTo>
                    <a:pt x="0" y="29"/>
                  </a:lnTo>
                  <a:lnTo>
                    <a:pt x="0" y="26"/>
                  </a:lnTo>
                  <a:lnTo>
                    <a:pt x="0" y="26"/>
                  </a:lnTo>
                  <a:lnTo>
                    <a:pt x="0" y="26"/>
                  </a:lnTo>
                  <a:lnTo>
                    <a:pt x="2" y="24"/>
                  </a:lnTo>
                  <a:lnTo>
                    <a:pt x="4" y="24"/>
                  </a:lnTo>
                  <a:lnTo>
                    <a:pt x="4" y="24"/>
                  </a:lnTo>
                  <a:lnTo>
                    <a:pt x="5" y="22"/>
                  </a:lnTo>
                  <a:lnTo>
                    <a:pt x="7" y="21"/>
                  </a:lnTo>
                  <a:lnTo>
                    <a:pt x="7" y="19"/>
                  </a:lnTo>
                  <a:lnTo>
                    <a:pt x="7" y="15"/>
                  </a:lnTo>
                  <a:lnTo>
                    <a:pt x="5" y="14"/>
                  </a:lnTo>
                  <a:lnTo>
                    <a:pt x="4" y="12"/>
                  </a:lnTo>
                  <a:lnTo>
                    <a:pt x="2" y="10"/>
                  </a:lnTo>
                  <a:lnTo>
                    <a:pt x="0" y="8"/>
                  </a:lnTo>
                  <a:lnTo>
                    <a:pt x="0" y="8"/>
                  </a:lnTo>
                  <a:lnTo>
                    <a:pt x="0" y="7"/>
                  </a:lnTo>
                  <a:lnTo>
                    <a:pt x="2" y="5"/>
                  </a:lnTo>
                  <a:lnTo>
                    <a:pt x="0" y="5"/>
                  </a:lnTo>
                  <a:lnTo>
                    <a:pt x="0" y="5"/>
                  </a:lnTo>
                  <a:lnTo>
                    <a:pt x="0" y="5"/>
                  </a:lnTo>
                  <a:lnTo>
                    <a:pt x="0" y="5"/>
                  </a:lnTo>
                  <a:lnTo>
                    <a:pt x="0" y="5"/>
                  </a:lnTo>
                  <a:lnTo>
                    <a:pt x="0" y="5"/>
                  </a:lnTo>
                  <a:lnTo>
                    <a:pt x="0" y="5"/>
                  </a:lnTo>
                  <a:lnTo>
                    <a:pt x="0"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3" name="Freeform 621"/>
            <p:cNvSpPr>
              <a:spLocks/>
            </p:cNvSpPr>
            <p:nvPr/>
          </p:nvSpPr>
          <p:spPr bwMode="auto">
            <a:xfrm>
              <a:off x="4734137" y="2435358"/>
              <a:ext cx="62362" cy="102203"/>
            </a:xfrm>
            <a:custGeom>
              <a:avLst/>
              <a:gdLst/>
              <a:ahLst/>
              <a:cxnLst>
                <a:cxn ang="0">
                  <a:pos x="29" y="28"/>
                </a:cxn>
                <a:cxn ang="0">
                  <a:pos x="26" y="21"/>
                </a:cxn>
                <a:cxn ang="0">
                  <a:pos x="23" y="15"/>
                </a:cxn>
                <a:cxn ang="0">
                  <a:pos x="20" y="10"/>
                </a:cxn>
                <a:cxn ang="0">
                  <a:pos x="16" y="7"/>
                </a:cxn>
                <a:cxn ang="0">
                  <a:pos x="15" y="3"/>
                </a:cxn>
                <a:cxn ang="0">
                  <a:pos x="13" y="2"/>
                </a:cxn>
                <a:cxn ang="0">
                  <a:pos x="12" y="0"/>
                </a:cxn>
                <a:cxn ang="0">
                  <a:pos x="10" y="0"/>
                </a:cxn>
                <a:cxn ang="0">
                  <a:pos x="7" y="0"/>
                </a:cxn>
                <a:cxn ang="0">
                  <a:pos x="5" y="0"/>
                </a:cxn>
                <a:cxn ang="0">
                  <a:pos x="4" y="2"/>
                </a:cxn>
                <a:cxn ang="0">
                  <a:pos x="4" y="5"/>
                </a:cxn>
                <a:cxn ang="0">
                  <a:pos x="4" y="7"/>
                </a:cxn>
                <a:cxn ang="0">
                  <a:pos x="4" y="10"/>
                </a:cxn>
                <a:cxn ang="0">
                  <a:pos x="2" y="15"/>
                </a:cxn>
                <a:cxn ang="0">
                  <a:pos x="0" y="19"/>
                </a:cxn>
                <a:cxn ang="0">
                  <a:pos x="0" y="22"/>
                </a:cxn>
                <a:cxn ang="0">
                  <a:pos x="2" y="24"/>
                </a:cxn>
                <a:cxn ang="0">
                  <a:pos x="2" y="26"/>
                </a:cxn>
                <a:cxn ang="0">
                  <a:pos x="4" y="28"/>
                </a:cxn>
                <a:cxn ang="0">
                  <a:pos x="4" y="29"/>
                </a:cxn>
                <a:cxn ang="0">
                  <a:pos x="5" y="33"/>
                </a:cxn>
                <a:cxn ang="0">
                  <a:pos x="5" y="35"/>
                </a:cxn>
                <a:cxn ang="0">
                  <a:pos x="7" y="36"/>
                </a:cxn>
                <a:cxn ang="0">
                  <a:pos x="7" y="36"/>
                </a:cxn>
                <a:cxn ang="0">
                  <a:pos x="8" y="38"/>
                </a:cxn>
                <a:cxn ang="0">
                  <a:pos x="10" y="40"/>
                </a:cxn>
                <a:cxn ang="0">
                  <a:pos x="12" y="42"/>
                </a:cxn>
                <a:cxn ang="0">
                  <a:pos x="13" y="43"/>
                </a:cxn>
                <a:cxn ang="0">
                  <a:pos x="15" y="45"/>
                </a:cxn>
                <a:cxn ang="0">
                  <a:pos x="16" y="47"/>
                </a:cxn>
                <a:cxn ang="0">
                  <a:pos x="16" y="49"/>
                </a:cxn>
                <a:cxn ang="0">
                  <a:pos x="20" y="47"/>
                </a:cxn>
                <a:cxn ang="0">
                  <a:pos x="21" y="45"/>
                </a:cxn>
                <a:cxn ang="0">
                  <a:pos x="23" y="42"/>
                </a:cxn>
                <a:cxn ang="0">
                  <a:pos x="24" y="40"/>
                </a:cxn>
                <a:cxn ang="0">
                  <a:pos x="26" y="36"/>
                </a:cxn>
                <a:cxn ang="0">
                  <a:pos x="27" y="33"/>
                </a:cxn>
                <a:cxn ang="0">
                  <a:pos x="27" y="31"/>
                </a:cxn>
                <a:cxn ang="0">
                  <a:pos x="29" y="28"/>
                </a:cxn>
              </a:cxnLst>
              <a:rect l="0" t="0" r="r" b="b"/>
              <a:pathLst>
                <a:path w="29" h="49">
                  <a:moveTo>
                    <a:pt x="29" y="28"/>
                  </a:moveTo>
                  <a:lnTo>
                    <a:pt x="26" y="21"/>
                  </a:lnTo>
                  <a:lnTo>
                    <a:pt x="23" y="15"/>
                  </a:lnTo>
                  <a:lnTo>
                    <a:pt x="20" y="10"/>
                  </a:lnTo>
                  <a:lnTo>
                    <a:pt x="16" y="7"/>
                  </a:lnTo>
                  <a:lnTo>
                    <a:pt x="15" y="3"/>
                  </a:lnTo>
                  <a:lnTo>
                    <a:pt x="13" y="2"/>
                  </a:lnTo>
                  <a:lnTo>
                    <a:pt x="12" y="0"/>
                  </a:lnTo>
                  <a:lnTo>
                    <a:pt x="10" y="0"/>
                  </a:lnTo>
                  <a:lnTo>
                    <a:pt x="7" y="0"/>
                  </a:lnTo>
                  <a:lnTo>
                    <a:pt x="5" y="0"/>
                  </a:lnTo>
                  <a:lnTo>
                    <a:pt x="4" y="2"/>
                  </a:lnTo>
                  <a:lnTo>
                    <a:pt x="4" y="5"/>
                  </a:lnTo>
                  <a:lnTo>
                    <a:pt x="4" y="7"/>
                  </a:lnTo>
                  <a:lnTo>
                    <a:pt x="4" y="10"/>
                  </a:lnTo>
                  <a:lnTo>
                    <a:pt x="2" y="15"/>
                  </a:lnTo>
                  <a:lnTo>
                    <a:pt x="0" y="19"/>
                  </a:lnTo>
                  <a:lnTo>
                    <a:pt x="0" y="22"/>
                  </a:lnTo>
                  <a:lnTo>
                    <a:pt x="2" y="24"/>
                  </a:lnTo>
                  <a:lnTo>
                    <a:pt x="2" y="26"/>
                  </a:lnTo>
                  <a:lnTo>
                    <a:pt x="4" y="28"/>
                  </a:lnTo>
                  <a:lnTo>
                    <a:pt x="4" y="29"/>
                  </a:lnTo>
                  <a:lnTo>
                    <a:pt x="5" y="33"/>
                  </a:lnTo>
                  <a:lnTo>
                    <a:pt x="5" y="35"/>
                  </a:lnTo>
                  <a:lnTo>
                    <a:pt x="7" y="36"/>
                  </a:lnTo>
                  <a:lnTo>
                    <a:pt x="7" y="36"/>
                  </a:lnTo>
                  <a:lnTo>
                    <a:pt x="8" y="38"/>
                  </a:lnTo>
                  <a:lnTo>
                    <a:pt x="10" y="40"/>
                  </a:lnTo>
                  <a:lnTo>
                    <a:pt x="12" y="42"/>
                  </a:lnTo>
                  <a:lnTo>
                    <a:pt x="13" y="43"/>
                  </a:lnTo>
                  <a:lnTo>
                    <a:pt x="15" y="45"/>
                  </a:lnTo>
                  <a:lnTo>
                    <a:pt x="16" y="47"/>
                  </a:lnTo>
                  <a:lnTo>
                    <a:pt x="16" y="49"/>
                  </a:lnTo>
                  <a:lnTo>
                    <a:pt x="20" y="47"/>
                  </a:lnTo>
                  <a:lnTo>
                    <a:pt x="21" y="45"/>
                  </a:lnTo>
                  <a:lnTo>
                    <a:pt x="23" y="42"/>
                  </a:lnTo>
                  <a:lnTo>
                    <a:pt x="24" y="40"/>
                  </a:lnTo>
                  <a:lnTo>
                    <a:pt x="26" y="36"/>
                  </a:lnTo>
                  <a:lnTo>
                    <a:pt x="27" y="33"/>
                  </a:lnTo>
                  <a:lnTo>
                    <a:pt x="27" y="31"/>
                  </a:lnTo>
                  <a:lnTo>
                    <a:pt x="29"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4" name="Freeform 622"/>
            <p:cNvSpPr>
              <a:spLocks/>
            </p:cNvSpPr>
            <p:nvPr/>
          </p:nvSpPr>
          <p:spPr bwMode="auto">
            <a:xfrm>
              <a:off x="4284767" y="2116622"/>
              <a:ext cx="106381" cy="65826"/>
            </a:xfrm>
            <a:custGeom>
              <a:avLst/>
              <a:gdLst/>
              <a:ahLst/>
              <a:cxnLst>
                <a:cxn ang="0">
                  <a:pos x="48" y="20"/>
                </a:cxn>
                <a:cxn ang="0">
                  <a:pos x="45" y="20"/>
                </a:cxn>
                <a:cxn ang="0">
                  <a:pos x="43" y="22"/>
                </a:cxn>
                <a:cxn ang="0">
                  <a:pos x="42" y="22"/>
                </a:cxn>
                <a:cxn ang="0">
                  <a:pos x="38" y="24"/>
                </a:cxn>
                <a:cxn ang="0">
                  <a:pos x="37" y="26"/>
                </a:cxn>
                <a:cxn ang="0">
                  <a:pos x="35" y="27"/>
                </a:cxn>
                <a:cxn ang="0">
                  <a:pos x="35" y="29"/>
                </a:cxn>
                <a:cxn ang="0">
                  <a:pos x="34" y="31"/>
                </a:cxn>
                <a:cxn ang="0">
                  <a:pos x="29" y="29"/>
                </a:cxn>
                <a:cxn ang="0">
                  <a:pos x="26" y="27"/>
                </a:cxn>
                <a:cxn ang="0">
                  <a:pos x="21" y="24"/>
                </a:cxn>
                <a:cxn ang="0">
                  <a:pos x="18" y="22"/>
                </a:cxn>
                <a:cxn ang="0">
                  <a:pos x="13" y="19"/>
                </a:cxn>
                <a:cxn ang="0">
                  <a:pos x="10" y="17"/>
                </a:cxn>
                <a:cxn ang="0">
                  <a:pos x="5" y="15"/>
                </a:cxn>
                <a:cxn ang="0">
                  <a:pos x="0" y="13"/>
                </a:cxn>
                <a:cxn ang="0">
                  <a:pos x="0" y="3"/>
                </a:cxn>
                <a:cxn ang="0">
                  <a:pos x="0" y="3"/>
                </a:cxn>
                <a:cxn ang="0">
                  <a:pos x="2" y="3"/>
                </a:cxn>
                <a:cxn ang="0">
                  <a:pos x="2" y="1"/>
                </a:cxn>
                <a:cxn ang="0">
                  <a:pos x="3" y="1"/>
                </a:cxn>
                <a:cxn ang="0">
                  <a:pos x="5" y="1"/>
                </a:cxn>
                <a:cxn ang="0">
                  <a:pos x="5" y="1"/>
                </a:cxn>
                <a:cxn ang="0">
                  <a:pos x="7" y="0"/>
                </a:cxn>
                <a:cxn ang="0">
                  <a:pos x="8" y="0"/>
                </a:cxn>
                <a:cxn ang="0">
                  <a:pos x="10" y="1"/>
                </a:cxn>
                <a:cxn ang="0">
                  <a:pos x="13" y="1"/>
                </a:cxn>
                <a:cxn ang="0">
                  <a:pos x="18" y="1"/>
                </a:cxn>
                <a:cxn ang="0">
                  <a:pos x="23" y="1"/>
                </a:cxn>
                <a:cxn ang="0">
                  <a:pos x="27" y="3"/>
                </a:cxn>
                <a:cxn ang="0">
                  <a:pos x="30" y="3"/>
                </a:cxn>
                <a:cxn ang="0">
                  <a:pos x="35" y="1"/>
                </a:cxn>
                <a:cxn ang="0">
                  <a:pos x="37" y="1"/>
                </a:cxn>
                <a:cxn ang="0">
                  <a:pos x="37" y="3"/>
                </a:cxn>
                <a:cxn ang="0">
                  <a:pos x="37" y="5"/>
                </a:cxn>
                <a:cxn ang="0">
                  <a:pos x="38" y="5"/>
                </a:cxn>
                <a:cxn ang="0">
                  <a:pos x="38" y="7"/>
                </a:cxn>
                <a:cxn ang="0">
                  <a:pos x="40" y="7"/>
                </a:cxn>
                <a:cxn ang="0">
                  <a:pos x="40" y="8"/>
                </a:cxn>
                <a:cxn ang="0">
                  <a:pos x="40" y="8"/>
                </a:cxn>
                <a:cxn ang="0">
                  <a:pos x="40" y="8"/>
                </a:cxn>
                <a:cxn ang="0">
                  <a:pos x="42" y="10"/>
                </a:cxn>
                <a:cxn ang="0">
                  <a:pos x="42" y="10"/>
                </a:cxn>
                <a:cxn ang="0">
                  <a:pos x="42" y="10"/>
                </a:cxn>
                <a:cxn ang="0">
                  <a:pos x="43" y="10"/>
                </a:cxn>
                <a:cxn ang="0">
                  <a:pos x="43" y="10"/>
                </a:cxn>
                <a:cxn ang="0">
                  <a:pos x="45" y="10"/>
                </a:cxn>
                <a:cxn ang="0">
                  <a:pos x="45" y="10"/>
                </a:cxn>
                <a:cxn ang="0">
                  <a:pos x="45" y="8"/>
                </a:cxn>
                <a:cxn ang="0">
                  <a:pos x="48" y="20"/>
                </a:cxn>
              </a:cxnLst>
              <a:rect l="0" t="0" r="r" b="b"/>
              <a:pathLst>
                <a:path w="48" h="31">
                  <a:moveTo>
                    <a:pt x="48" y="20"/>
                  </a:moveTo>
                  <a:lnTo>
                    <a:pt x="45" y="20"/>
                  </a:lnTo>
                  <a:lnTo>
                    <a:pt x="43" y="22"/>
                  </a:lnTo>
                  <a:lnTo>
                    <a:pt x="42" y="22"/>
                  </a:lnTo>
                  <a:lnTo>
                    <a:pt x="38" y="24"/>
                  </a:lnTo>
                  <a:lnTo>
                    <a:pt x="37" y="26"/>
                  </a:lnTo>
                  <a:lnTo>
                    <a:pt x="35" y="27"/>
                  </a:lnTo>
                  <a:lnTo>
                    <a:pt x="35" y="29"/>
                  </a:lnTo>
                  <a:lnTo>
                    <a:pt x="34" y="31"/>
                  </a:lnTo>
                  <a:lnTo>
                    <a:pt x="29" y="29"/>
                  </a:lnTo>
                  <a:lnTo>
                    <a:pt x="26" y="27"/>
                  </a:lnTo>
                  <a:lnTo>
                    <a:pt x="21" y="24"/>
                  </a:lnTo>
                  <a:lnTo>
                    <a:pt x="18" y="22"/>
                  </a:lnTo>
                  <a:lnTo>
                    <a:pt x="13" y="19"/>
                  </a:lnTo>
                  <a:lnTo>
                    <a:pt x="10" y="17"/>
                  </a:lnTo>
                  <a:lnTo>
                    <a:pt x="5" y="15"/>
                  </a:lnTo>
                  <a:lnTo>
                    <a:pt x="0" y="13"/>
                  </a:lnTo>
                  <a:lnTo>
                    <a:pt x="0" y="3"/>
                  </a:lnTo>
                  <a:lnTo>
                    <a:pt x="0" y="3"/>
                  </a:lnTo>
                  <a:lnTo>
                    <a:pt x="2" y="3"/>
                  </a:lnTo>
                  <a:lnTo>
                    <a:pt x="2" y="1"/>
                  </a:lnTo>
                  <a:lnTo>
                    <a:pt x="3" y="1"/>
                  </a:lnTo>
                  <a:lnTo>
                    <a:pt x="5" y="1"/>
                  </a:lnTo>
                  <a:lnTo>
                    <a:pt x="5" y="1"/>
                  </a:lnTo>
                  <a:lnTo>
                    <a:pt x="7" y="0"/>
                  </a:lnTo>
                  <a:lnTo>
                    <a:pt x="8" y="0"/>
                  </a:lnTo>
                  <a:lnTo>
                    <a:pt x="10" y="1"/>
                  </a:lnTo>
                  <a:lnTo>
                    <a:pt x="13" y="1"/>
                  </a:lnTo>
                  <a:lnTo>
                    <a:pt x="18" y="1"/>
                  </a:lnTo>
                  <a:lnTo>
                    <a:pt x="23" y="1"/>
                  </a:lnTo>
                  <a:lnTo>
                    <a:pt x="27" y="3"/>
                  </a:lnTo>
                  <a:lnTo>
                    <a:pt x="30" y="3"/>
                  </a:lnTo>
                  <a:lnTo>
                    <a:pt x="35" y="1"/>
                  </a:lnTo>
                  <a:lnTo>
                    <a:pt x="37" y="1"/>
                  </a:lnTo>
                  <a:lnTo>
                    <a:pt x="37" y="3"/>
                  </a:lnTo>
                  <a:lnTo>
                    <a:pt x="37" y="5"/>
                  </a:lnTo>
                  <a:lnTo>
                    <a:pt x="38" y="5"/>
                  </a:lnTo>
                  <a:lnTo>
                    <a:pt x="38" y="7"/>
                  </a:lnTo>
                  <a:lnTo>
                    <a:pt x="40" y="7"/>
                  </a:lnTo>
                  <a:lnTo>
                    <a:pt x="40" y="8"/>
                  </a:lnTo>
                  <a:lnTo>
                    <a:pt x="40" y="8"/>
                  </a:lnTo>
                  <a:lnTo>
                    <a:pt x="40" y="8"/>
                  </a:lnTo>
                  <a:lnTo>
                    <a:pt x="42" y="10"/>
                  </a:lnTo>
                  <a:lnTo>
                    <a:pt x="42" y="10"/>
                  </a:lnTo>
                  <a:lnTo>
                    <a:pt x="42" y="10"/>
                  </a:lnTo>
                  <a:lnTo>
                    <a:pt x="43" y="10"/>
                  </a:lnTo>
                  <a:lnTo>
                    <a:pt x="43" y="10"/>
                  </a:lnTo>
                  <a:lnTo>
                    <a:pt x="45" y="10"/>
                  </a:lnTo>
                  <a:lnTo>
                    <a:pt x="45" y="10"/>
                  </a:lnTo>
                  <a:lnTo>
                    <a:pt x="45" y="8"/>
                  </a:lnTo>
                  <a:lnTo>
                    <a:pt x="48" y="2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5" name="Freeform 623"/>
            <p:cNvSpPr>
              <a:spLocks/>
            </p:cNvSpPr>
            <p:nvPr/>
          </p:nvSpPr>
          <p:spPr bwMode="auto">
            <a:xfrm>
              <a:off x="5300893" y="1312853"/>
              <a:ext cx="276958" cy="181887"/>
            </a:xfrm>
            <a:custGeom>
              <a:avLst/>
              <a:gdLst/>
              <a:ahLst/>
              <a:cxnLst>
                <a:cxn ang="0">
                  <a:pos x="79" y="7"/>
                </a:cxn>
                <a:cxn ang="0">
                  <a:pos x="92" y="5"/>
                </a:cxn>
                <a:cxn ang="0">
                  <a:pos x="101" y="3"/>
                </a:cxn>
                <a:cxn ang="0">
                  <a:pos x="123" y="2"/>
                </a:cxn>
                <a:cxn ang="0">
                  <a:pos x="125" y="3"/>
                </a:cxn>
                <a:cxn ang="0">
                  <a:pos x="128" y="3"/>
                </a:cxn>
                <a:cxn ang="0">
                  <a:pos x="119" y="10"/>
                </a:cxn>
                <a:cxn ang="0">
                  <a:pos x="101" y="19"/>
                </a:cxn>
                <a:cxn ang="0">
                  <a:pos x="84" y="23"/>
                </a:cxn>
                <a:cxn ang="0">
                  <a:pos x="68" y="28"/>
                </a:cxn>
                <a:cxn ang="0">
                  <a:pos x="55" y="37"/>
                </a:cxn>
                <a:cxn ang="0">
                  <a:pos x="46" y="37"/>
                </a:cxn>
                <a:cxn ang="0">
                  <a:pos x="44" y="38"/>
                </a:cxn>
                <a:cxn ang="0">
                  <a:pos x="42" y="40"/>
                </a:cxn>
                <a:cxn ang="0">
                  <a:pos x="42" y="42"/>
                </a:cxn>
                <a:cxn ang="0">
                  <a:pos x="44" y="42"/>
                </a:cxn>
                <a:cxn ang="0">
                  <a:pos x="46" y="44"/>
                </a:cxn>
                <a:cxn ang="0">
                  <a:pos x="42" y="47"/>
                </a:cxn>
                <a:cxn ang="0">
                  <a:pos x="41" y="49"/>
                </a:cxn>
                <a:cxn ang="0">
                  <a:pos x="41" y="52"/>
                </a:cxn>
                <a:cxn ang="0">
                  <a:pos x="36" y="58"/>
                </a:cxn>
                <a:cxn ang="0">
                  <a:pos x="33" y="59"/>
                </a:cxn>
                <a:cxn ang="0">
                  <a:pos x="38" y="70"/>
                </a:cxn>
                <a:cxn ang="0">
                  <a:pos x="52" y="80"/>
                </a:cxn>
                <a:cxn ang="0">
                  <a:pos x="66" y="87"/>
                </a:cxn>
                <a:cxn ang="0">
                  <a:pos x="55" y="89"/>
                </a:cxn>
                <a:cxn ang="0">
                  <a:pos x="46" y="89"/>
                </a:cxn>
                <a:cxn ang="0">
                  <a:pos x="38" y="89"/>
                </a:cxn>
                <a:cxn ang="0">
                  <a:pos x="31" y="87"/>
                </a:cxn>
                <a:cxn ang="0">
                  <a:pos x="28" y="82"/>
                </a:cxn>
                <a:cxn ang="0">
                  <a:pos x="28" y="79"/>
                </a:cxn>
                <a:cxn ang="0">
                  <a:pos x="23" y="79"/>
                </a:cxn>
                <a:cxn ang="0">
                  <a:pos x="20" y="79"/>
                </a:cxn>
                <a:cxn ang="0">
                  <a:pos x="20" y="80"/>
                </a:cxn>
                <a:cxn ang="0">
                  <a:pos x="20" y="82"/>
                </a:cxn>
                <a:cxn ang="0">
                  <a:pos x="17" y="84"/>
                </a:cxn>
                <a:cxn ang="0">
                  <a:pos x="9" y="79"/>
                </a:cxn>
                <a:cxn ang="0">
                  <a:pos x="1" y="73"/>
                </a:cxn>
                <a:cxn ang="0">
                  <a:pos x="3" y="70"/>
                </a:cxn>
                <a:cxn ang="0">
                  <a:pos x="6" y="66"/>
                </a:cxn>
                <a:cxn ang="0">
                  <a:pos x="8" y="63"/>
                </a:cxn>
                <a:cxn ang="0">
                  <a:pos x="8" y="59"/>
                </a:cxn>
                <a:cxn ang="0">
                  <a:pos x="9" y="54"/>
                </a:cxn>
                <a:cxn ang="0">
                  <a:pos x="14" y="51"/>
                </a:cxn>
                <a:cxn ang="0">
                  <a:pos x="25" y="51"/>
                </a:cxn>
                <a:cxn ang="0">
                  <a:pos x="36" y="51"/>
                </a:cxn>
                <a:cxn ang="0">
                  <a:pos x="31" y="51"/>
                </a:cxn>
                <a:cxn ang="0">
                  <a:pos x="22" y="47"/>
                </a:cxn>
                <a:cxn ang="0">
                  <a:pos x="14" y="42"/>
                </a:cxn>
                <a:cxn ang="0">
                  <a:pos x="20" y="38"/>
                </a:cxn>
                <a:cxn ang="0">
                  <a:pos x="25" y="35"/>
                </a:cxn>
                <a:cxn ang="0">
                  <a:pos x="28" y="31"/>
                </a:cxn>
                <a:cxn ang="0">
                  <a:pos x="25" y="28"/>
                </a:cxn>
                <a:cxn ang="0">
                  <a:pos x="23" y="23"/>
                </a:cxn>
                <a:cxn ang="0">
                  <a:pos x="33" y="21"/>
                </a:cxn>
                <a:cxn ang="0">
                  <a:pos x="50" y="14"/>
                </a:cxn>
                <a:cxn ang="0">
                  <a:pos x="66" y="7"/>
                </a:cxn>
              </a:cxnLst>
              <a:rect l="0" t="0" r="r" b="b"/>
              <a:pathLst>
                <a:path w="128" h="89">
                  <a:moveTo>
                    <a:pt x="66" y="7"/>
                  </a:moveTo>
                  <a:lnTo>
                    <a:pt x="74" y="7"/>
                  </a:lnTo>
                  <a:lnTo>
                    <a:pt x="79" y="7"/>
                  </a:lnTo>
                  <a:lnTo>
                    <a:pt x="82" y="5"/>
                  </a:lnTo>
                  <a:lnTo>
                    <a:pt x="87" y="5"/>
                  </a:lnTo>
                  <a:lnTo>
                    <a:pt x="92" y="5"/>
                  </a:lnTo>
                  <a:lnTo>
                    <a:pt x="95" y="5"/>
                  </a:lnTo>
                  <a:lnTo>
                    <a:pt x="98" y="5"/>
                  </a:lnTo>
                  <a:lnTo>
                    <a:pt x="101" y="3"/>
                  </a:lnTo>
                  <a:lnTo>
                    <a:pt x="104" y="0"/>
                  </a:lnTo>
                  <a:lnTo>
                    <a:pt x="123" y="0"/>
                  </a:lnTo>
                  <a:lnTo>
                    <a:pt x="123" y="2"/>
                  </a:lnTo>
                  <a:lnTo>
                    <a:pt x="123" y="2"/>
                  </a:lnTo>
                  <a:lnTo>
                    <a:pt x="125" y="2"/>
                  </a:lnTo>
                  <a:lnTo>
                    <a:pt x="125" y="3"/>
                  </a:lnTo>
                  <a:lnTo>
                    <a:pt x="126" y="3"/>
                  </a:lnTo>
                  <a:lnTo>
                    <a:pt x="126" y="3"/>
                  </a:lnTo>
                  <a:lnTo>
                    <a:pt x="128" y="3"/>
                  </a:lnTo>
                  <a:lnTo>
                    <a:pt x="128" y="3"/>
                  </a:lnTo>
                  <a:lnTo>
                    <a:pt x="125" y="7"/>
                  </a:lnTo>
                  <a:lnTo>
                    <a:pt x="119" y="10"/>
                  </a:lnTo>
                  <a:lnTo>
                    <a:pt x="114" y="14"/>
                  </a:lnTo>
                  <a:lnTo>
                    <a:pt x="107" y="16"/>
                  </a:lnTo>
                  <a:lnTo>
                    <a:pt x="101" y="19"/>
                  </a:lnTo>
                  <a:lnTo>
                    <a:pt x="95" y="21"/>
                  </a:lnTo>
                  <a:lnTo>
                    <a:pt x="88" y="23"/>
                  </a:lnTo>
                  <a:lnTo>
                    <a:pt x="84" y="23"/>
                  </a:lnTo>
                  <a:lnTo>
                    <a:pt x="77" y="23"/>
                  </a:lnTo>
                  <a:lnTo>
                    <a:pt x="73" y="26"/>
                  </a:lnTo>
                  <a:lnTo>
                    <a:pt x="68" y="28"/>
                  </a:lnTo>
                  <a:lnTo>
                    <a:pt x="63" y="31"/>
                  </a:lnTo>
                  <a:lnTo>
                    <a:pt x="60" y="35"/>
                  </a:lnTo>
                  <a:lnTo>
                    <a:pt x="55" y="37"/>
                  </a:lnTo>
                  <a:lnTo>
                    <a:pt x="50" y="37"/>
                  </a:lnTo>
                  <a:lnTo>
                    <a:pt x="46" y="35"/>
                  </a:lnTo>
                  <a:lnTo>
                    <a:pt x="46" y="37"/>
                  </a:lnTo>
                  <a:lnTo>
                    <a:pt x="46" y="37"/>
                  </a:lnTo>
                  <a:lnTo>
                    <a:pt x="44" y="38"/>
                  </a:lnTo>
                  <a:lnTo>
                    <a:pt x="44" y="38"/>
                  </a:lnTo>
                  <a:lnTo>
                    <a:pt x="44" y="38"/>
                  </a:lnTo>
                  <a:lnTo>
                    <a:pt x="42" y="40"/>
                  </a:lnTo>
                  <a:lnTo>
                    <a:pt x="42" y="40"/>
                  </a:lnTo>
                  <a:lnTo>
                    <a:pt x="42" y="42"/>
                  </a:lnTo>
                  <a:lnTo>
                    <a:pt x="42" y="42"/>
                  </a:lnTo>
                  <a:lnTo>
                    <a:pt x="42" y="42"/>
                  </a:lnTo>
                  <a:lnTo>
                    <a:pt x="42" y="42"/>
                  </a:lnTo>
                  <a:lnTo>
                    <a:pt x="42" y="42"/>
                  </a:lnTo>
                  <a:lnTo>
                    <a:pt x="44" y="42"/>
                  </a:lnTo>
                  <a:lnTo>
                    <a:pt x="44" y="44"/>
                  </a:lnTo>
                  <a:lnTo>
                    <a:pt x="44" y="44"/>
                  </a:lnTo>
                  <a:lnTo>
                    <a:pt x="46" y="44"/>
                  </a:lnTo>
                  <a:lnTo>
                    <a:pt x="44" y="44"/>
                  </a:lnTo>
                  <a:lnTo>
                    <a:pt x="44" y="45"/>
                  </a:lnTo>
                  <a:lnTo>
                    <a:pt x="42" y="47"/>
                  </a:lnTo>
                  <a:lnTo>
                    <a:pt x="42" y="47"/>
                  </a:lnTo>
                  <a:lnTo>
                    <a:pt x="42" y="49"/>
                  </a:lnTo>
                  <a:lnTo>
                    <a:pt x="41" y="49"/>
                  </a:lnTo>
                  <a:lnTo>
                    <a:pt x="41" y="51"/>
                  </a:lnTo>
                  <a:lnTo>
                    <a:pt x="42" y="51"/>
                  </a:lnTo>
                  <a:lnTo>
                    <a:pt x="41" y="52"/>
                  </a:lnTo>
                  <a:lnTo>
                    <a:pt x="39" y="54"/>
                  </a:lnTo>
                  <a:lnTo>
                    <a:pt x="38" y="56"/>
                  </a:lnTo>
                  <a:lnTo>
                    <a:pt x="36" y="58"/>
                  </a:lnTo>
                  <a:lnTo>
                    <a:pt x="34" y="58"/>
                  </a:lnTo>
                  <a:lnTo>
                    <a:pt x="34" y="59"/>
                  </a:lnTo>
                  <a:lnTo>
                    <a:pt x="33" y="59"/>
                  </a:lnTo>
                  <a:lnTo>
                    <a:pt x="33" y="61"/>
                  </a:lnTo>
                  <a:lnTo>
                    <a:pt x="34" y="65"/>
                  </a:lnTo>
                  <a:lnTo>
                    <a:pt x="38" y="70"/>
                  </a:lnTo>
                  <a:lnTo>
                    <a:pt x="41" y="73"/>
                  </a:lnTo>
                  <a:lnTo>
                    <a:pt x="46" y="77"/>
                  </a:lnTo>
                  <a:lnTo>
                    <a:pt x="52" y="80"/>
                  </a:lnTo>
                  <a:lnTo>
                    <a:pt x="57" y="84"/>
                  </a:lnTo>
                  <a:lnTo>
                    <a:pt x="61" y="85"/>
                  </a:lnTo>
                  <a:lnTo>
                    <a:pt x="66" y="87"/>
                  </a:lnTo>
                  <a:lnTo>
                    <a:pt x="61" y="89"/>
                  </a:lnTo>
                  <a:lnTo>
                    <a:pt x="58" y="89"/>
                  </a:lnTo>
                  <a:lnTo>
                    <a:pt x="55" y="89"/>
                  </a:lnTo>
                  <a:lnTo>
                    <a:pt x="50" y="89"/>
                  </a:lnTo>
                  <a:lnTo>
                    <a:pt x="47" y="89"/>
                  </a:lnTo>
                  <a:lnTo>
                    <a:pt x="46" y="89"/>
                  </a:lnTo>
                  <a:lnTo>
                    <a:pt x="42" y="89"/>
                  </a:lnTo>
                  <a:lnTo>
                    <a:pt x="41" y="89"/>
                  </a:lnTo>
                  <a:lnTo>
                    <a:pt x="38" y="89"/>
                  </a:lnTo>
                  <a:lnTo>
                    <a:pt x="34" y="89"/>
                  </a:lnTo>
                  <a:lnTo>
                    <a:pt x="33" y="89"/>
                  </a:lnTo>
                  <a:lnTo>
                    <a:pt x="31" y="87"/>
                  </a:lnTo>
                  <a:lnTo>
                    <a:pt x="30" y="87"/>
                  </a:lnTo>
                  <a:lnTo>
                    <a:pt x="30" y="85"/>
                  </a:lnTo>
                  <a:lnTo>
                    <a:pt x="28" y="82"/>
                  </a:lnTo>
                  <a:lnTo>
                    <a:pt x="28" y="80"/>
                  </a:lnTo>
                  <a:lnTo>
                    <a:pt x="28" y="80"/>
                  </a:lnTo>
                  <a:lnTo>
                    <a:pt x="28" y="79"/>
                  </a:lnTo>
                  <a:lnTo>
                    <a:pt x="27" y="79"/>
                  </a:lnTo>
                  <a:lnTo>
                    <a:pt x="25" y="79"/>
                  </a:lnTo>
                  <a:lnTo>
                    <a:pt x="23" y="79"/>
                  </a:lnTo>
                  <a:lnTo>
                    <a:pt x="23" y="79"/>
                  </a:lnTo>
                  <a:lnTo>
                    <a:pt x="22" y="79"/>
                  </a:lnTo>
                  <a:lnTo>
                    <a:pt x="20" y="79"/>
                  </a:lnTo>
                  <a:lnTo>
                    <a:pt x="20" y="79"/>
                  </a:lnTo>
                  <a:lnTo>
                    <a:pt x="20" y="80"/>
                  </a:lnTo>
                  <a:lnTo>
                    <a:pt x="20" y="80"/>
                  </a:lnTo>
                  <a:lnTo>
                    <a:pt x="20" y="82"/>
                  </a:lnTo>
                  <a:lnTo>
                    <a:pt x="20" y="82"/>
                  </a:lnTo>
                  <a:lnTo>
                    <a:pt x="20" y="82"/>
                  </a:lnTo>
                  <a:lnTo>
                    <a:pt x="20" y="84"/>
                  </a:lnTo>
                  <a:lnTo>
                    <a:pt x="20" y="84"/>
                  </a:lnTo>
                  <a:lnTo>
                    <a:pt x="17" y="84"/>
                  </a:lnTo>
                  <a:lnTo>
                    <a:pt x="14" y="82"/>
                  </a:lnTo>
                  <a:lnTo>
                    <a:pt x="11" y="80"/>
                  </a:lnTo>
                  <a:lnTo>
                    <a:pt x="9" y="79"/>
                  </a:lnTo>
                  <a:lnTo>
                    <a:pt x="6" y="77"/>
                  </a:lnTo>
                  <a:lnTo>
                    <a:pt x="4" y="75"/>
                  </a:lnTo>
                  <a:lnTo>
                    <a:pt x="1" y="73"/>
                  </a:lnTo>
                  <a:lnTo>
                    <a:pt x="0" y="72"/>
                  </a:lnTo>
                  <a:lnTo>
                    <a:pt x="1" y="70"/>
                  </a:lnTo>
                  <a:lnTo>
                    <a:pt x="3" y="70"/>
                  </a:lnTo>
                  <a:lnTo>
                    <a:pt x="4" y="68"/>
                  </a:lnTo>
                  <a:lnTo>
                    <a:pt x="4" y="68"/>
                  </a:lnTo>
                  <a:lnTo>
                    <a:pt x="6" y="66"/>
                  </a:lnTo>
                  <a:lnTo>
                    <a:pt x="6" y="66"/>
                  </a:lnTo>
                  <a:lnTo>
                    <a:pt x="8" y="65"/>
                  </a:lnTo>
                  <a:lnTo>
                    <a:pt x="8" y="63"/>
                  </a:lnTo>
                  <a:lnTo>
                    <a:pt x="8" y="61"/>
                  </a:lnTo>
                  <a:lnTo>
                    <a:pt x="6" y="59"/>
                  </a:lnTo>
                  <a:lnTo>
                    <a:pt x="8" y="59"/>
                  </a:lnTo>
                  <a:lnTo>
                    <a:pt x="8" y="58"/>
                  </a:lnTo>
                  <a:lnTo>
                    <a:pt x="9" y="56"/>
                  </a:lnTo>
                  <a:lnTo>
                    <a:pt x="9" y="54"/>
                  </a:lnTo>
                  <a:lnTo>
                    <a:pt x="9" y="52"/>
                  </a:lnTo>
                  <a:lnTo>
                    <a:pt x="8" y="51"/>
                  </a:lnTo>
                  <a:lnTo>
                    <a:pt x="14" y="51"/>
                  </a:lnTo>
                  <a:lnTo>
                    <a:pt x="17" y="51"/>
                  </a:lnTo>
                  <a:lnTo>
                    <a:pt x="22" y="51"/>
                  </a:lnTo>
                  <a:lnTo>
                    <a:pt x="25" y="51"/>
                  </a:lnTo>
                  <a:lnTo>
                    <a:pt x="28" y="51"/>
                  </a:lnTo>
                  <a:lnTo>
                    <a:pt x="33" y="51"/>
                  </a:lnTo>
                  <a:lnTo>
                    <a:pt x="36" y="51"/>
                  </a:lnTo>
                  <a:lnTo>
                    <a:pt x="41" y="51"/>
                  </a:lnTo>
                  <a:lnTo>
                    <a:pt x="36" y="51"/>
                  </a:lnTo>
                  <a:lnTo>
                    <a:pt x="31" y="51"/>
                  </a:lnTo>
                  <a:lnTo>
                    <a:pt x="28" y="49"/>
                  </a:lnTo>
                  <a:lnTo>
                    <a:pt x="25" y="47"/>
                  </a:lnTo>
                  <a:lnTo>
                    <a:pt x="22" y="47"/>
                  </a:lnTo>
                  <a:lnTo>
                    <a:pt x="19" y="45"/>
                  </a:lnTo>
                  <a:lnTo>
                    <a:pt x="15" y="44"/>
                  </a:lnTo>
                  <a:lnTo>
                    <a:pt x="14" y="42"/>
                  </a:lnTo>
                  <a:lnTo>
                    <a:pt x="15" y="40"/>
                  </a:lnTo>
                  <a:lnTo>
                    <a:pt x="19" y="40"/>
                  </a:lnTo>
                  <a:lnTo>
                    <a:pt x="20" y="38"/>
                  </a:lnTo>
                  <a:lnTo>
                    <a:pt x="22" y="37"/>
                  </a:lnTo>
                  <a:lnTo>
                    <a:pt x="23" y="37"/>
                  </a:lnTo>
                  <a:lnTo>
                    <a:pt x="25" y="35"/>
                  </a:lnTo>
                  <a:lnTo>
                    <a:pt x="27" y="33"/>
                  </a:lnTo>
                  <a:lnTo>
                    <a:pt x="28" y="31"/>
                  </a:lnTo>
                  <a:lnTo>
                    <a:pt x="28" y="31"/>
                  </a:lnTo>
                  <a:lnTo>
                    <a:pt x="27" y="31"/>
                  </a:lnTo>
                  <a:lnTo>
                    <a:pt x="27" y="30"/>
                  </a:lnTo>
                  <a:lnTo>
                    <a:pt x="25" y="28"/>
                  </a:lnTo>
                  <a:lnTo>
                    <a:pt x="25" y="26"/>
                  </a:lnTo>
                  <a:lnTo>
                    <a:pt x="23" y="24"/>
                  </a:lnTo>
                  <a:lnTo>
                    <a:pt x="23" y="23"/>
                  </a:lnTo>
                  <a:lnTo>
                    <a:pt x="23" y="23"/>
                  </a:lnTo>
                  <a:lnTo>
                    <a:pt x="28" y="23"/>
                  </a:lnTo>
                  <a:lnTo>
                    <a:pt x="33" y="21"/>
                  </a:lnTo>
                  <a:lnTo>
                    <a:pt x="38" y="19"/>
                  </a:lnTo>
                  <a:lnTo>
                    <a:pt x="44" y="16"/>
                  </a:lnTo>
                  <a:lnTo>
                    <a:pt x="50" y="14"/>
                  </a:lnTo>
                  <a:lnTo>
                    <a:pt x="55" y="12"/>
                  </a:lnTo>
                  <a:lnTo>
                    <a:pt x="61" y="9"/>
                  </a:lnTo>
                  <a:lnTo>
                    <a:pt x="66"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6" name="Freeform 624"/>
            <p:cNvSpPr>
              <a:spLocks/>
            </p:cNvSpPr>
            <p:nvPr/>
          </p:nvSpPr>
          <p:spPr bwMode="auto">
            <a:xfrm>
              <a:off x="4479188" y="2206700"/>
              <a:ext cx="203592" cy="86613"/>
            </a:xfrm>
            <a:custGeom>
              <a:avLst/>
              <a:gdLst/>
              <a:ahLst/>
              <a:cxnLst>
                <a:cxn ang="0">
                  <a:pos x="49" y="4"/>
                </a:cxn>
                <a:cxn ang="0">
                  <a:pos x="48" y="4"/>
                </a:cxn>
                <a:cxn ang="0">
                  <a:pos x="46" y="5"/>
                </a:cxn>
                <a:cxn ang="0">
                  <a:pos x="45" y="5"/>
                </a:cxn>
                <a:cxn ang="0">
                  <a:pos x="45" y="7"/>
                </a:cxn>
                <a:cxn ang="0">
                  <a:pos x="45" y="9"/>
                </a:cxn>
                <a:cxn ang="0">
                  <a:pos x="43" y="12"/>
                </a:cxn>
                <a:cxn ang="0">
                  <a:pos x="41" y="14"/>
                </a:cxn>
                <a:cxn ang="0">
                  <a:pos x="41" y="16"/>
                </a:cxn>
                <a:cxn ang="0">
                  <a:pos x="43" y="18"/>
                </a:cxn>
                <a:cxn ang="0">
                  <a:pos x="45" y="19"/>
                </a:cxn>
                <a:cxn ang="0">
                  <a:pos x="46" y="21"/>
                </a:cxn>
                <a:cxn ang="0">
                  <a:pos x="43" y="23"/>
                </a:cxn>
                <a:cxn ang="0">
                  <a:pos x="35" y="26"/>
                </a:cxn>
                <a:cxn ang="0">
                  <a:pos x="27" y="26"/>
                </a:cxn>
                <a:cxn ang="0">
                  <a:pos x="18" y="26"/>
                </a:cxn>
                <a:cxn ang="0">
                  <a:pos x="0" y="32"/>
                </a:cxn>
                <a:cxn ang="0">
                  <a:pos x="0" y="33"/>
                </a:cxn>
                <a:cxn ang="0">
                  <a:pos x="0" y="35"/>
                </a:cxn>
                <a:cxn ang="0">
                  <a:pos x="5" y="37"/>
                </a:cxn>
                <a:cxn ang="0">
                  <a:pos x="14" y="35"/>
                </a:cxn>
                <a:cxn ang="0">
                  <a:pos x="30" y="35"/>
                </a:cxn>
                <a:cxn ang="0">
                  <a:pos x="35" y="39"/>
                </a:cxn>
                <a:cxn ang="0">
                  <a:pos x="40" y="42"/>
                </a:cxn>
                <a:cxn ang="0">
                  <a:pos x="45" y="42"/>
                </a:cxn>
                <a:cxn ang="0">
                  <a:pos x="49" y="42"/>
                </a:cxn>
                <a:cxn ang="0">
                  <a:pos x="52" y="42"/>
                </a:cxn>
                <a:cxn ang="0">
                  <a:pos x="56" y="42"/>
                </a:cxn>
                <a:cxn ang="0">
                  <a:pos x="59" y="42"/>
                </a:cxn>
                <a:cxn ang="0">
                  <a:pos x="62" y="42"/>
                </a:cxn>
                <a:cxn ang="0">
                  <a:pos x="67" y="40"/>
                </a:cxn>
                <a:cxn ang="0">
                  <a:pos x="72" y="39"/>
                </a:cxn>
                <a:cxn ang="0">
                  <a:pos x="76" y="37"/>
                </a:cxn>
                <a:cxn ang="0">
                  <a:pos x="81" y="33"/>
                </a:cxn>
                <a:cxn ang="0">
                  <a:pos x="86" y="28"/>
                </a:cxn>
                <a:cxn ang="0">
                  <a:pos x="89" y="23"/>
                </a:cxn>
                <a:cxn ang="0">
                  <a:pos x="92" y="19"/>
                </a:cxn>
                <a:cxn ang="0">
                  <a:pos x="92" y="16"/>
                </a:cxn>
                <a:cxn ang="0">
                  <a:pos x="91" y="14"/>
                </a:cxn>
                <a:cxn ang="0">
                  <a:pos x="89" y="11"/>
                </a:cxn>
                <a:cxn ang="0">
                  <a:pos x="87" y="7"/>
                </a:cxn>
                <a:cxn ang="0">
                  <a:pos x="84" y="5"/>
                </a:cxn>
                <a:cxn ang="0">
                  <a:pos x="81" y="4"/>
                </a:cxn>
                <a:cxn ang="0">
                  <a:pos x="79" y="2"/>
                </a:cxn>
                <a:cxn ang="0">
                  <a:pos x="75" y="0"/>
                </a:cxn>
                <a:cxn ang="0">
                  <a:pos x="49" y="4"/>
                </a:cxn>
              </a:cxnLst>
              <a:rect l="0" t="0" r="r" b="b"/>
              <a:pathLst>
                <a:path w="94" h="42">
                  <a:moveTo>
                    <a:pt x="49" y="4"/>
                  </a:moveTo>
                  <a:lnTo>
                    <a:pt x="49" y="4"/>
                  </a:lnTo>
                  <a:lnTo>
                    <a:pt x="48" y="4"/>
                  </a:lnTo>
                  <a:lnTo>
                    <a:pt x="48" y="4"/>
                  </a:lnTo>
                  <a:lnTo>
                    <a:pt x="48" y="4"/>
                  </a:lnTo>
                  <a:lnTo>
                    <a:pt x="46" y="5"/>
                  </a:lnTo>
                  <a:lnTo>
                    <a:pt x="46" y="5"/>
                  </a:lnTo>
                  <a:lnTo>
                    <a:pt x="45" y="5"/>
                  </a:lnTo>
                  <a:lnTo>
                    <a:pt x="45" y="5"/>
                  </a:lnTo>
                  <a:lnTo>
                    <a:pt x="45" y="7"/>
                  </a:lnTo>
                  <a:lnTo>
                    <a:pt x="45" y="9"/>
                  </a:lnTo>
                  <a:lnTo>
                    <a:pt x="45" y="9"/>
                  </a:lnTo>
                  <a:lnTo>
                    <a:pt x="43" y="11"/>
                  </a:lnTo>
                  <a:lnTo>
                    <a:pt x="43" y="12"/>
                  </a:lnTo>
                  <a:lnTo>
                    <a:pt x="43" y="14"/>
                  </a:lnTo>
                  <a:lnTo>
                    <a:pt x="41" y="14"/>
                  </a:lnTo>
                  <a:lnTo>
                    <a:pt x="41" y="14"/>
                  </a:lnTo>
                  <a:lnTo>
                    <a:pt x="41" y="16"/>
                  </a:lnTo>
                  <a:lnTo>
                    <a:pt x="41" y="18"/>
                  </a:lnTo>
                  <a:lnTo>
                    <a:pt x="43" y="18"/>
                  </a:lnTo>
                  <a:lnTo>
                    <a:pt x="43" y="19"/>
                  </a:lnTo>
                  <a:lnTo>
                    <a:pt x="45" y="19"/>
                  </a:lnTo>
                  <a:lnTo>
                    <a:pt x="45" y="21"/>
                  </a:lnTo>
                  <a:lnTo>
                    <a:pt x="46" y="21"/>
                  </a:lnTo>
                  <a:lnTo>
                    <a:pt x="46" y="21"/>
                  </a:lnTo>
                  <a:lnTo>
                    <a:pt x="43" y="23"/>
                  </a:lnTo>
                  <a:lnTo>
                    <a:pt x="38" y="25"/>
                  </a:lnTo>
                  <a:lnTo>
                    <a:pt x="35" y="26"/>
                  </a:lnTo>
                  <a:lnTo>
                    <a:pt x="32" y="26"/>
                  </a:lnTo>
                  <a:lnTo>
                    <a:pt x="27" y="26"/>
                  </a:lnTo>
                  <a:lnTo>
                    <a:pt x="22" y="26"/>
                  </a:lnTo>
                  <a:lnTo>
                    <a:pt x="18" y="26"/>
                  </a:lnTo>
                  <a:lnTo>
                    <a:pt x="11" y="26"/>
                  </a:lnTo>
                  <a:lnTo>
                    <a:pt x="0" y="32"/>
                  </a:lnTo>
                  <a:lnTo>
                    <a:pt x="0" y="33"/>
                  </a:lnTo>
                  <a:lnTo>
                    <a:pt x="0" y="33"/>
                  </a:lnTo>
                  <a:lnTo>
                    <a:pt x="0" y="35"/>
                  </a:lnTo>
                  <a:lnTo>
                    <a:pt x="0" y="35"/>
                  </a:lnTo>
                  <a:lnTo>
                    <a:pt x="2" y="37"/>
                  </a:lnTo>
                  <a:lnTo>
                    <a:pt x="5" y="37"/>
                  </a:lnTo>
                  <a:lnTo>
                    <a:pt x="8" y="37"/>
                  </a:lnTo>
                  <a:lnTo>
                    <a:pt x="14" y="35"/>
                  </a:lnTo>
                  <a:lnTo>
                    <a:pt x="27" y="33"/>
                  </a:lnTo>
                  <a:lnTo>
                    <a:pt x="30" y="35"/>
                  </a:lnTo>
                  <a:lnTo>
                    <a:pt x="32" y="37"/>
                  </a:lnTo>
                  <a:lnTo>
                    <a:pt x="35" y="39"/>
                  </a:lnTo>
                  <a:lnTo>
                    <a:pt x="37" y="40"/>
                  </a:lnTo>
                  <a:lnTo>
                    <a:pt x="40" y="42"/>
                  </a:lnTo>
                  <a:lnTo>
                    <a:pt x="43" y="42"/>
                  </a:lnTo>
                  <a:lnTo>
                    <a:pt x="45" y="42"/>
                  </a:lnTo>
                  <a:lnTo>
                    <a:pt x="48" y="42"/>
                  </a:lnTo>
                  <a:lnTo>
                    <a:pt x="49" y="42"/>
                  </a:lnTo>
                  <a:lnTo>
                    <a:pt x="51" y="42"/>
                  </a:lnTo>
                  <a:lnTo>
                    <a:pt x="52" y="42"/>
                  </a:lnTo>
                  <a:lnTo>
                    <a:pt x="54" y="42"/>
                  </a:lnTo>
                  <a:lnTo>
                    <a:pt x="56" y="42"/>
                  </a:lnTo>
                  <a:lnTo>
                    <a:pt x="57" y="42"/>
                  </a:lnTo>
                  <a:lnTo>
                    <a:pt x="59" y="42"/>
                  </a:lnTo>
                  <a:lnTo>
                    <a:pt x="60" y="42"/>
                  </a:lnTo>
                  <a:lnTo>
                    <a:pt x="62" y="42"/>
                  </a:lnTo>
                  <a:lnTo>
                    <a:pt x="65" y="42"/>
                  </a:lnTo>
                  <a:lnTo>
                    <a:pt x="67" y="40"/>
                  </a:lnTo>
                  <a:lnTo>
                    <a:pt x="68" y="40"/>
                  </a:lnTo>
                  <a:lnTo>
                    <a:pt x="72" y="39"/>
                  </a:lnTo>
                  <a:lnTo>
                    <a:pt x="73" y="37"/>
                  </a:lnTo>
                  <a:lnTo>
                    <a:pt x="76" y="37"/>
                  </a:lnTo>
                  <a:lnTo>
                    <a:pt x="78" y="35"/>
                  </a:lnTo>
                  <a:lnTo>
                    <a:pt x="81" y="33"/>
                  </a:lnTo>
                  <a:lnTo>
                    <a:pt x="84" y="32"/>
                  </a:lnTo>
                  <a:lnTo>
                    <a:pt x="86" y="28"/>
                  </a:lnTo>
                  <a:lnTo>
                    <a:pt x="87" y="26"/>
                  </a:lnTo>
                  <a:lnTo>
                    <a:pt x="89" y="23"/>
                  </a:lnTo>
                  <a:lnTo>
                    <a:pt x="91" y="21"/>
                  </a:lnTo>
                  <a:lnTo>
                    <a:pt x="92" y="19"/>
                  </a:lnTo>
                  <a:lnTo>
                    <a:pt x="94" y="16"/>
                  </a:lnTo>
                  <a:lnTo>
                    <a:pt x="92" y="16"/>
                  </a:lnTo>
                  <a:lnTo>
                    <a:pt x="92" y="14"/>
                  </a:lnTo>
                  <a:lnTo>
                    <a:pt x="91" y="14"/>
                  </a:lnTo>
                  <a:lnTo>
                    <a:pt x="89" y="12"/>
                  </a:lnTo>
                  <a:lnTo>
                    <a:pt x="89" y="11"/>
                  </a:lnTo>
                  <a:lnTo>
                    <a:pt x="87" y="9"/>
                  </a:lnTo>
                  <a:lnTo>
                    <a:pt x="87" y="7"/>
                  </a:lnTo>
                  <a:lnTo>
                    <a:pt x="87" y="5"/>
                  </a:lnTo>
                  <a:lnTo>
                    <a:pt x="84" y="5"/>
                  </a:lnTo>
                  <a:lnTo>
                    <a:pt x="83" y="5"/>
                  </a:lnTo>
                  <a:lnTo>
                    <a:pt x="81" y="4"/>
                  </a:lnTo>
                  <a:lnTo>
                    <a:pt x="79" y="4"/>
                  </a:lnTo>
                  <a:lnTo>
                    <a:pt x="79" y="2"/>
                  </a:lnTo>
                  <a:lnTo>
                    <a:pt x="78" y="2"/>
                  </a:lnTo>
                  <a:lnTo>
                    <a:pt x="75" y="0"/>
                  </a:lnTo>
                  <a:lnTo>
                    <a:pt x="73" y="0"/>
                  </a:lnTo>
                  <a:lnTo>
                    <a:pt x="49"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7" name="Freeform 625"/>
            <p:cNvSpPr>
              <a:spLocks/>
            </p:cNvSpPr>
            <p:nvPr/>
          </p:nvSpPr>
          <p:spPr bwMode="auto">
            <a:xfrm>
              <a:off x="5465967" y="2520239"/>
              <a:ext cx="607108" cy="531804"/>
            </a:xfrm>
            <a:custGeom>
              <a:avLst/>
              <a:gdLst/>
              <a:ahLst/>
              <a:cxnLst>
                <a:cxn ang="0">
                  <a:pos x="230" y="68"/>
                </a:cxn>
                <a:cxn ang="0">
                  <a:pos x="220" y="54"/>
                </a:cxn>
                <a:cxn ang="0">
                  <a:pos x="192" y="33"/>
                </a:cxn>
                <a:cxn ang="0">
                  <a:pos x="147" y="33"/>
                </a:cxn>
                <a:cxn ang="0">
                  <a:pos x="135" y="43"/>
                </a:cxn>
                <a:cxn ang="0">
                  <a:pos x="128" y="45"/>
                </a:cxn>
                <a:cxn ang="0">
                  <a:pos x="127" y="49"/>
                </a:cxn>
                <a:cxn ang="0">
                  <a:pos x="109" y="55"/>
                </a:cxn>
                <a:cxn ang="0">
                  <a:pos x="98" y="57"/>
                </a:cxn>
                <a:cxn ang="0">
                  <a:pos x="93" y="57"/>
                </a:cxn>
                <a:cxn ang="0">
                  <a:pos x="87" y="52"/>
                </a:cxn>
                <a:cxn ang="0">
                  <a:pos x="79" y="43"/>
                </a:cxn>
                <a:cxn ang="0">
                  <a:pos x="58" y="36"/>
                </a:cxn>
                <a:cxn ang="0">
                  <a:pos x="54" y="12"/>
                </a:cxn>
                <a:cxn ang="0">
                  <a:pos x="44" y="0"/>
                </a:cxn>
                <a:cxn ang="0">
                  <a:pos x="36" y="12"/>
                </a:cxn>
                <a:cxn ang="0">
                  <a:pos x="24" y="17"/>
                </a:cxn>
                <a:cxn ang="0">
                  <a:pos x="1" y="5"/>
                </a:cxn>
                <a:cxn ang="0">
                  <a:pos x="0" y="7"/>
                </a:cxn>
                <a:cxn ang="0">
                  <a:pos x="0" y="17"/>
                </a:cxn>
                <a:cxn ang="0">
                  <a:pos x="9" y="40"/>
                </a:cxn>
                <a:cxn ang="0">
                  <a:pos x="17" y="57"/>
                </a:cxn>
                <a:cxn ang="0">
                  <a:pos x="33" y="80"/>
                </a:cxn>
                <a:cxn ang="0">
                  <a:pos x="31" y="87"/>
                </a:cxn>
                <a:cxn ang="0">
                  <a:pos x="30" y="101"/>
                </a:cxn>
                <a:cxn ang="0">
                  <a:pos x="50" y="127"/>
                </a:cxn>
                <a:cxn ang="0">
                  <a:pos x="63" y="136"/>
                </a:cxn>
                <a:cxn ang="0">
                  <a:pos x="62" y="151"/>
                </a:cxn>
                <a:cxn ang="0">
                  <a:pos x="79" y="167"/>
                </a:cxn>
                <a:cxn ang="0">
                  <a:pos x="89" y="167"/>
                </a:cxn>
                <a:cxn ang="0">
                  <a:pos x="108" y="197"/>
                </a:cxn>
                <a:cxn ang="0">
                  <a:pos x="116" y="207"/>
                </a:cxn>
                <a:cxn ang="0">
                  <a:pos x="120" y="213"/>
                </a:cxn>
                <a:cxn ang="0">
                  <a:pos x="125" y="213"/>
                </a:cxn>
                <a:cxn ang="0">
                  <a:pos x="133" y="219"/>
                </a:cxn>
                <a:cxn ang="0">
                  <a:pos x="155" y="228"/>
                </a:cxn>
                <a:cxn ang="0">
                  <a:pos x="160" y="228"/>
                </a:cxn>
                <a:cxn ang="0">
                  <a:pos x="165" y="228"/>
                </a:cxn>
                <a:cxn ang="0">
                  <a:pos x="173" y="226"/>
                </a:cxn>
                <a:cxn ang="0">
                  <a:pos x="179" y="223"/>
                </a:cxn>
                <a:cxn ang="0">
                  <a:pos x="187" y="219"/>
                </a:cxn>
                <a:cxn ang="0">
                  <a:pos x="195" y="235"/>
                </a:cxn>
                <a:cxn ang="0">
                  <a:pos x="201" y="249"/>
                </a:cxn>
                <a:cxn ang="0">
                  <a:pos x="214" y="251"/>
                </a:cxn>
                <a:cxn ang="0">
                  <a:pos x="241" y="254"/>
                </a:cxn>
                <a:cxn ang="0">
                  <a:pos x="265" y="256"/>
                </a:cxn>
                <a:cxn ang="0">
                  <a:pos x="265" y="246"/>
                </a:cxn>
                <a:cxn ang="0">
                  <a:pos x="269" y="235"/>
                </a:cxn>
                <a:cxn ang="0">
                  <a:pos x="280" y="226"/>
                </a:cxn>
                <a:cxn ang="0">
                  <a:pos x="274" y="216"/>
                </a:cxn>
                <a:cxn ang="0">
                  <a:pos x="269" y="206"/>
                </a:cxn>
                <a:cxn ang="0">
                  <a:pos x="250" y="185"/>
                </a:cxn>
                <a:cxn ang="0">
                  <a:pos x="249" y="167"/>
                </a:cxn>
                <a:cxn ang="0">
                  <a:pos x="253" y="155"/>
                </a:cxn>
                <a:cxn ang="0">
                  <a:pos x="247" y="146"/>
                </a:cxn>
                <a:cxn ang="0">
                  <a:pos x="236" y="141"/>
                </a:cxn>
                <a:cxn ang="0">
                  <a:pos x="230" y="111"/>
                </a:cxn>
                <a:cxn ang="0">
                  <a:pos x="227" y="106"/>
                </a:cxn>
                <a:cxn ang="0">
                  <a:pos x="225" y="101"/>
                </a:cxn>
                <a:cxn ang="0">
                  <a:pos x="230" y="92"/>
                </a:cxn>
                <a:cxn ang="0">
                  <a:pos x="233" y="85"/>
                </a:cxn>
                <a:cxn ang="0">
                  <a:pos x="233" y="78"/>
                </a:cxn>
              </a:cxnLst>
              <a:rect l="0" t="0" r="r" b="b"/>
              <a:pathLst>
                <a:path w="280" h="258">
                  <a:moveTo>
                    <a:pt x="233" y="78"/>
                  </a:moveTo>
                  <a:lnTo>
                    <a:pt x="231" y="75"/>
                  </a:lnTo>
                  <a:lnTo>
                    <a:pt x="231" y="73"/>
                  </a:lnTo>
                  <a:lnTo>
                    <a:pt x="230" y="69"/>
                  </a:lnTo>
                  <a:lnTo>
                    <a:pt x="230" y="68"/>
                  </a:lnTo>
                  <a:lnTo>
                    <a:pt x="230" y="64"/>
                  </a:lnTo>
                  <a:lnTo>
                    <a:pt x="230" y="61"/>
                  </a:lnTo>
                  <a:lnTo>
                    <a:pt x="228" y="59"/>
                  </a:lnTo>
                  <a:lnTo>
                    <a:pt x="228" y="55"/>
                  </a:lnTo>
                  <a:lnTo>
                    <a:pt x="220" y="54"/>
                  </a:lnTo>
                  <a:lnTo>
                    <a:pt x="214" y="52"/>
                  </a:lnTo>
                  <a:lnTo>
                    <a:pt x="209" y="47"/>
                  </a:lnTo>
                  <a:lnTo>
                    <a:pt x="203" y="42"/>
                  </a:lnTo>
                  <a:lnTo>
                    <a:pt x="198" y="36"/>
                  </a:lnTo>
                  <a:lnTo>
                    <a:pt x="192" y="33"/>
                  </a:lnTo>
                  <a:lnTo>
                    <a:pt x="182" y="31"/>
                  </a:lnTo>
                  <a:lnTo>
                    <a:pt x="173" y="29"/>
                  </a:lnTo>
                  <a:lnTo>
                    <a:pt x="150" y="29"/>
                  </a:lnTo>
                  <a:lnTo>
                    <a:pt x="149" y="31"/>
                  </a:lnTo>
                  <a:lnTo>
                    <a:pt x="147" y="33"/>
                  </a:lnTo>
                  <a:lnTo>
                    <a:pt x="144" y="35"/>
                  </a:lnTo>
                  <a:lnTo>
                    <a:pt x="142" y="36"/>
                  </a:lnTo>
                  <a:lnTo>
                    <a:pt x="139" y="40"/>
                  </a:lnTo>
                  <a:lnTo>
                    <a:pt x="136" y="42"/>
                  </a:lnTo>
                  <a:lnTo>
                    <a:pt x="135" y="43"/>
                  </a:lnTo>
                  <a:lnTo>
                    <a:pt x="133" y="45"/>
                  </a:lnTo>
                  <a:lnTo>
                    <a:pt x="131" y="45"/>
                  </a:lnTo>
                  <a:lnTo>
                    <a:pt x="131" y="45"/>
                  </a:lnTo>
                  <a:lnTo>
                    <a:pt x="130" y="45"/>
                  </a:lnTo>
                  <a:lnTo>
                    <a:pt x="128" y="45"/>
                  </a:lnTo>
                  <a:lnTo>
                    <a:pt x="127" y="45"/>
                  </a:lnTo>
                  <a:lnTo>
                    <a:pt x="127" y="45"/>
                  </a:lnTo>
                  <a:lnTo>
                    <a:pt x="125" y="45"/>
                  </a:lnTo>
                  <a:lnTo>
                    <a:pt x="125" y="45"/>
                  </a:lnTo>
                  <a:lnTo>
                    <a:pt x="127" y="49"/>
                  </a:lnTo>
                  <a:lnTo>
                    <a:pt x="123" y="50"/>
                  </a:lnTo>
                  <a:lnTo>
                    <a:pt x="119" y="52"/>
                  </a:lnTo>
                  <a:lnTo>
                    <a:pt x="116" y="54"/>
                  </a:lnTo>
                  <a:lnTo>
                    <a:pt x="112" y="55"/>
                  </a:lnTo>
                  <a:lnTo>
                    <a:pt x="109" y="55"/>
                  </a:lnTo>
                  <a:lnTo>
                    <a:pt x="106" y="57"/>
                  </a:lnTo>
                  <a:lnTo>
                    <a:pt x="103" y="57"/>
                  </a:lnTo>
                  <a:lnTo>
                    <a:pt x="100" y="57"/>
                  </a:lnTo>
                  <a:lnTo>
                    <a:pt x="98" y="57"/>
                  </a:lnTo>
                  <a:lnTo>
                    <a:pt x="98" y="57"/>
                  </a:lnTo>
                  <a:lnTo>
                    <a:pt x="96" y="57"/>
                  </a:lnTo>
                  <a:lnTo>
                    <a:pt x="96" y="57"/>
                  </a:lnTo>
                  <a:lnTo>
                    <a:pt x="95" y="57"/>
                  </a:lnTo>
                  <a:lnTo>
                    <a:pt x="95" y="57"/>
                  </a:lnTo>
                  <a:lnTo>
                    <a:pt x="93" y="57"/>
                  </a:lnTo>
                  <a:lnTo>
                    <a:pt x="93" y="57"/>
                  </a:lnTo>
                  <a:lnTo>
                    <a:pt x="90" y="57"/>
                  </a:lnTo>
                  <a:lnTo>
                    <a:pt x="90" y="55"/>
                  </a:lnTo>
                  <a:lnTo>
                    <a:pt x="89" y="54"/>
                  </a:lnTo>
                  <a:lnTo>
                    <a:pt x="87" y="52"/>
                  </a:lnTo>
                  <a:lnTo>
                    <a:pt x="85" y="50"/>
                  </a:lnTo>
                  <a:lnTo>
                    <a:pt x="84" y="49"/>
                  </a:lnTo>
                  <a:lnTo>
                    <a:pt x="82" y="47"/>
                  </a:lnTo>
                  <a:lnTo>
                    <a:pt x="81" y="45"/>
                  </a:lnTo>
                  <a:lnTo>
                    <a:pt x="79" y="43"/>
                  </a:lnTo>
                  <a:lnTo>
                    <a:pt x="76" y="43"/>
                  </a:lnTo>
                  <a:lnTo>
                    <a:pt x="71" y="42"/>
                  </a:lnTo>
                  <a:lnTo>
                    <a:pt x="66" y="40"/>
                  </a:lnTo>
                  <a:lnTo>
                    <a:pt x="62" y="38"/>
                  </a:lnTo>
                  <a:lnTo>
                    <a:pt x="58" y="36"/>
                  </a:lnTo>
                  <a:lnTo>
                    <a:pt x="55" y="35"/>
                  </a:lnTo>
                  <a:lnTo>
                    <a:pt x="54" y="31"/>
                  </a:lnTo>
                  <a:lnTo>
                    <a:pt x="54" y="24"/>
                  </a:lnTo>
                  <a:lnTo>
                    <a:pt x="54" y="17"/>
                  </a:lnTo>
                  <a:lnTo>
                    <a:pt x="54" y="12"/>
                  </a:lnTo>
                  <a:lnTo>
                    <a:pt x="54" y="8"/>
                  </a:lnTo>
                  <a:lnTo>
                    <a:pt x="52" y="5"/>
                  </a:lnTo>
                  <a:lnTo>
                    <a:pt x="50" y="1"/>
                  </a:lnTo>
                  <a:lnTo>
                    <a:pt x="47" y="0"/>
                  </a:lnTo>
                  <a:lnTo>
                    <a:pt x="44" y="0"/>
                  </a:lnTo>
                  <a:lnTo>
                    <a:pt x="41" y="1"/>
                  </a:lnTo>
                  <a:lnTo>
                    <a:pt x="39" y="3"/>
                  </a:lnTo>
                  <a:lnTo>
                    <a:pt x="38" y="7"/>
                  </a:lnTo>
                  <a:lnTo>
                    <a:pt x="36" y="8"/>
                  </a:lnTo>
                  <a:lnTo>
                    <a:pt x="36" y="12"/>
                  </a:lnTo>
                  <a:lnTo>
                    <a:pt x="35" y="15"/>
                  </a:lnTo>
                  <a:lnTo>
                    <a:pt x="33" y="17"/>
                  </a:lnTo>
                  <a:lnTo>
                    <a:pt x="31" y="19"/>
                  </a:lnTo>
                  <a:lnTo>
                    <a:pt x="28" y="19"/>
                  </a:lnTo>
                  <a:lnTo>
                    <a:pt x="24" y="17"/>
                  </a:lnTo>
                  <a:lnTo>
                    <a:pt x="19" y="15"/>
                  </a:lnTo>
                  <a:lnTo>
                    <a:pt x="14" y="12"/>
                  </a:lnTo>
                  <a:lnTo>
                    <a:pt x="9" y="10"/>
                  </a:lnTo>
                  <a:lnTo>
                    <a:pt x="4" y="7"/>
                  </a:lnTo>
                  <a:lnTo>
                    <a:pt x="1" y="5"/>
                  </a:lnTo>
                  <a:lnTo>
                    <a:pt x="0" y="1"/>
                  </a:lnTo>
                  <a:lnTo>
                    <a:pt x="0" y="3"/>
                  </a:lnTo>
                  <a:lnTo>
                    <a:pt x="0" y="5"/>
                  </a:lnTo>
                  <a:lnTo>
                    <a:pt x="0" y="5"/>
                  </a:lnTo>
                  <a:lnTo>
                    <a:pt x="0" y="7"/>
                  </a:lnTo>
                  <a:lnTo>
                    <a:pt x="0" y="7"/>
                  </a:lnTo>
                  <a:lnTo>
                    <a:pt x="0" y="8"/>
                  </a:lnTo>
                  <a:lnTo>
                    <a:pt x="0" y="10"/>
                  </a:lnTo>
                  <a:lnTo>
                    <a:pt x="0" y="12"/>
                  </a:lnTo>
                  <a:lnTo>
                    <a:pt x="0" y="17"/>
                  </a:lnTo>
                  <a:lnTo>
                    <a:pt x="1" y="22"/>
                  </a:lnTo>
                  <a:lnTo>
                    <a:pt x="3" y="28"/>
                  </a:lnTo>
                  <a:lnTo>
                    <a:pt x="4" y="31"/>
                  </a:lnTo>
                  <a:lnTo>
                    <a:pt x="8" y="35"/>
                  </a:lnTo>
                  <a:lnTo>
                    <a:pt x="9" y="40"/>
                  </a:lnTo>
                  <a:lnTo>
                    <a:pt x="12" y="43"/>
                  </a:lnTo>
                  <a:lnTo>
                    <a:pt x="12" y="50"/>
                  </a:lnTo>
                  <a:lnTo>
                    <a:pt x="16" y="50"/>
                  </a:lnTo>
                  <a:lnTo>
                    <a:pt x="16" y="54"/>
                  </a:lnTo>
                  <a:lnTo>
                    <a:pt x="17" y="57"/>
                  </a:lnTo>
                  <a:lnTo>
                    <a:pt x="20" y="62"/>
                  </a:lnTo>
                  <a:lnTo>
                    <a:pt x="24" y="68"/>
                  </a:lnTo>
                  <a:lnTo>
                    <a:pt x="27" y="73"/>
                  </a:lnTo>
                  <a:lnTo>
                    <a:pt x="30" y="76"/>
                  </a:lnTo>
                  <a:lnTo>
                    <a:pt x="33" y="80"/>
                  </a:lnTo>
                  <a:lnTo>
                    <a:pt x="35" y="82"/>
                  </a:lnTo>
                  <a:lnTo>
                    <a:pt x="35" y="83"/>
                  </a:lnTo>
                  <a:lnTo>
                    <a:pt x="33" y="85"/>
                  </a:lnTo>
                  <a:lnTo>
                    <a:pt x="33" y="85"/>
                  </a:lnTo>
                  <a:lnTo>
                    <a:pt x="31" y="87"/>
                  </a:lnTo>
                  <a:lnTo>
                    <a:pt x="30" y="89"/>
                  </a:lnTo>
                  <a:lnTo>
                    <a:pt x="30" y="90"/>
                  </a:lnTo>
                  <a:lnTo>
                    <a:pt x="28" y="92"/>
                  </a:lnTo>
                  <a:lnTo>
                    <a:pt x="28" y="96"/>
                  </a:lnTo>
                  <a:lnTo>
                    <a:pt x="30" y="101"/>
                  </a:lnTo>
                  <a:lnTo>
                    <a:pt x="31" y="106"/>
                  </a:lnTo>
                  <a:lnTo>
                    <a:pt x="35" y="111"/>
                  </a:lnTo>
                  <a:lnTo>
                    <a:pt x="39" y="117"/>
                  </a:lnTo>
                  <a:lnTo>
                    <a:pt x="44" y="122"/>
                  </a:lnTo>
                  <a:lnTo>
                    <a:pt x="50" y="127"/>
                  </a:lnTo>
                  <a:lnTo>
                    <a:pt x="57" y="129"/>
                  </a:lnTo>
                  <a:lnTo>
                    <a:pt x="62" y="131"/>
                  </a:lnTo>
                  <a:lnTo>
                    <a:pt x="63" y="132"/>
                  </a:lnTo>
                  <a:lnTo>
                    <a:pt x="63" y="134"/>
                  </a:lnTo>
                  <a:lnTo>
                    <a:pt x="63" y="136"/>
                  </a:lnTo>
                  <a:lnTo>
                    <a:pt x="63" y="137"/>
                  </a:lnTo>
                  <a:lnTo>
                    <a:pt x="63" y="141"/>
                  </a:lnTo>
                  <a:lnTo>
                    <a:pt x="63" y="143"/>
                  </a:lnTo>
                  <a:lnTo>
                    <a:pt x="63" y="146"/>
                  </a:lnTo>
                  <a:lnTo>
                    <a:pt x="62" y="151"/>
                  </a:lnTo>
                  <a:lnTo>
                    <a:pt x="73" y="165"/>
                  </a:lnTo>
                  <a:lnTo>
                    <a:pt x="74" y="165"/>
                  </a:lnTo>
                  <a:lnTo>
                    <a:pt x="76" y="165"/>
                  </a:lnTo>
                  <a:lnTo>
                    <a:pt x="77" y="167"/>
                  </a:lnTo>
                  <a:lnTo>
                    <a:pt x="79" y="167"/>
                  </a:lnTo>
                  <a:lnTo>
                    <a:pt x="81" y="167"/>
                  </a:lnTo>
                  <a:lnTo>
                    <a:pt x="84" y="167"/>
                  </a:lnTo>
                  <a:lnTo>
                    <a:pt x="85" y="167"/>
                  </a:lnTo>
                  <a:lnTo>
                    <a:pt x="87" y="165"/>
                  </a:lnTo>
                  <a:lnTo>
                    <a:pt x="89" y="167"/>
                  </a:lnTo>
                  <a:lnTo>
                    <a:pt x="90" y="171"/>
                  </a:lnTo>
                  <a:lnTo>
                    <a:pt x="95" y="178"/>
                  </a:lnTo>
                  <a:lnTo>
                    <a:pt x="98" y="185"/>
                  </a:lnTo>
                  <a:lnTo>
                    <a:pt x="103" y="192"/>
                  </a:lnTo>
                  <a:lnTo>
                    <a:pt x="108" y="197"/>
                  </a:lnTo>
                  <a:lnTo>
                    <a:pt x="111" y="202"/>
                  </a:lnTo>
                  <a:lnTo>
                    <a:pt x="112" y="204"/>
                  </a:lnTo>
                  <a:lnTo>
                    <a:pt x="114" y="206"/>
                  </a:lnTo>
                  <a:lnTo>
                    <a:pt x="114" y="207"/>
                  </a:lnTo>
                  <a:lnTo>
                    <a:pt x="116" y="207"/>
                  </a:lnTo>
                  <a:lnTo>
                    <a:pt x="116" y="209"/>
                  </a:lnTo>
                  <a:lnTo>
                    <a:pt x="117" y="211"/>
                  </a:lnTo>
                  <a:lnTo>
                    <a:pt x="117" y="211"/>
                  </a:lnTo>
                  <a:lnTo>
                    <a:pt x="119" y="213"/>
                  </a:lnTo>
                  <a:lnTo>
                    <a:pt x="120" y="213"/>
                  </a:lnTo>
                  <a:lnTo>
                    <a:pt x="120" y="213"/>
                  </a:lnTo>
                  <a:lnTo>
                    <a:pt x="122" y="213"/>
                  </a:lnTo>
                  <a:lnTo>
                    <a:pt x="123" y="213"/>
                  </a:lnTo>
                  <a:lnTo>
                    <a:pt x="125" y="213"/>
                  </a:lnTo>
                  <a:lnTo>
                    <a:pt x="125" y="213"/>
                  </a:lnTo>
                  <a:lnTo>
                    <a:pt x="127" y="213"/>
                  </a:lnTo>
                  <a:lnTo>
                    <a:pt x="128" y="213"/>
                  </a:lnTo>
                  <a:lnTo>
                    <a:pt x="128" y="213"/>
                  </a:lnTo>
                  <a:lnTo>
                    <a:pt x="130" y="216"/>
                  </a:lnTo>
                  <a:lnTo>
                    <a:pt x="133" y="219"/>
                  </a:lnTo>
                  <a:lnTo>
                    <a:pt x="136" y="223"/>
                  </a:lnTo>
                  <a:lnTo>
                    <a:pt x="141" y="225"/>
                  </a:lnTo>
                  <a:lnTo>
                    <a:pt x="146" y="226"/>
                  </a:lnTo>
                  <a:lnTo>
                    <a:pt x="150" y="228"/>
                  </a:lnTo>
                  <a:lnTo>
                    <a:pt x="155" y="228"/>
                  </a:lnTo>
                  <a:lnTo>
                    <a:pt x="158" y="228"/>
                  </a:lnTo>
                  <a:lnTo>
                    <a:pt x="158" y="228"/>
                  </a:lnTo>
                  <a:lnTo>
                    <a:pt x="160" y="228"/>
                  </a:lnTo>
                  <a:lnTo>
                    <a:pt x="160" y="228"/>
                  </a:lnTo>
                  <a:lnTo>
                    <a:pt x="160" y="228"/>
                  </a:lnTo>
                  <a:lnTo>
                    <a:pt x="161" y="228"/>
                  </a:lnTo>
                  <a:lnTo>
                    <a:pt x="161" y="228"/>
                  </a:lnTo>
                  <a:lnTo>
                    <a:pt x="161" y="228"/>
                  </a:lnTo>
                  <a:lnTo>
                    <a:pt x="161" y="228"/>
                  </a:lnTo>
                  <a:lnTo>
                    <a:pt x="165" y="228"/>
                  </a:lnTo>
                  <a:lnTo>
                    <a:pt x="166" y="228"/>
                  </a:lnTo>
                  <a:lnTo>
                    <a:pt x="168" y="228"/>
                  </a:lnTo>
                  <a:lnTo>
                    <a:pt x="169" y="228"/>
                  </a:lnTo>
                  <a:lnTo>
                    <a:pt x="171" y="228"/>
                  </a:lnTo>
                  <a:lnTo>
                    <a:pt x="173" y="226"/>
                  </a:lnTo>
                  <a:lnTo>
                    <a:pt x="174" y="226"/>
                  </a:lnTo>
                  <a:lnTo>
                    <a:pt x="176" y="225"/>
                  </a:lnTo>
                  <a:lnTo>
                    <a:pt x="176" y="225"/>
                  </a:lnTo>
                  <a:lnTo>
                    <a:pt x="177" y="225"/>
                  </a:lnTo>
                  <a:lnTo>
                    <a:pt x="179" y="223"/>
                  </a:lnTo>
                  <a:lnTo>
                    <a:pt x="179" y="223"/>
                  </a:lnTo>
                  <a:lnTo>
                    <a:pt x="181" y="221"/>
                  </a:lnTo>
                  <a:lnTo>
                    <a:pt x="182" y="219"/>
                  </a:lnTo>
                  <a:lnTo>
                    <a:pt x="185" y="219"/>
                  </a:lnTo>
                  <a:lnTo>
                    <a:pt x="187" y="219"/>
                  </a:lnTo>
                  <a:lnTo>
                    <a:pt x="190" y="219"/>
                  </a:lnTo>
                  <a:lnTo>
                    <a:pt x="193" y="223"/>
                  </a:lnTo>
                  <a:lnTo>
                    <a:pt x="193" y="226"/>
                  </a:lnTo>
                  <a:lnTo>
                    <a:pt x="195" y="230"/>
                  </a:lnTo>
                  <a:lnTo>
                    <a:pt x="195" y="235"/>
                  </a:lnTo>
                  <a:lnTo>
                    <a:pt x="196" y="240"/>
                  </a:lnTo>
                  <a:lnTo>
                    <a:pt x="196" y="244"/>
                  </a:lnTo>
                  <a:lnTo>
                    <a:pt x="200" y="247"/>
                  </a:lnTo>
                  <a:lnTo>
                    <a:pt x="200" y="247"/>
                  </a:lnTo>
                  <a:lnTo>
                    <a:pt x="201" y="249"/>
                  </a:lnTo>
                  <a:lnTo>
                    <a:pt x="204" y="249"/>
                  </a:lnTo>
                  <a:lnTo>
                    <a:pt x="206" y="249"/>
                  </a:lnTo>
                  <a:lnTo>
                    <a:pt x="209" y="251"/>
                  </a:lnTo>
                  <a:lnTo>
                    <a:pt x="212" y="251"/>
                  </a:lnTo>
                  <a:lnTo>
                    <a:pt x="214" y="251"/>
                  </a:lnTo>
                  <a:lnTo>
                    <a:pt x="215" y="251"/>
                  </a:lnTo>
                  <a:lnTo>
                    <a:pt x="223" y="251"/>
                  </a:lnTo>
                  <a:lnTo>
                    <a:pt x="230" y="253"/>
                  </a:lnTo>
                  <a:lnTo>
                    <a:pt x="234" y="253"/>
                  </a:lnTo>
                  <a:lnTo>
                    <a:pt x="241" y="254"/>
                  </a:lnTo>
                  <a:lnTo>
                    <a:pt x="246" y="256"/>
                  </a:lnTo>
                  <a:lnTo>
                    <a:pt x="250" y="258"/>
                  </a:lnTo>
                  <a:lnTo>
                    <a:pt x="258" y="258"/>
                  </a:lnTo>
                  <a:lnTo>
                    <a:pt x="265" y="258"/>
                  </a:lnTo>
                  <a:lnTo>
                    <a:pt x="265" y="256"/>
                  </a:lnTo>
                  <a:lnTo>
                    <a:pt x="265" y="253"/>
                  </a:lnTo>
                  <a:lnTo>
                    <a:pt x="265" y="251"/>
                  </a:lnTo>
                  <a:lnTo>
                    <a:pt x="265" y="247"/>
                  </a:lnTo>
                  <a:lnTo>
                    <a:pt x="265" y="247"/>
                  </a:lnTo>
                  <a:lnTo>
                    <a:pt x="265" y="246"/>
                  </a:lnTo>
                  <a:lnTo>
                    <a:pt x="265" y="244"/>
                  </a:lnTo>
                  <a:lnTo>
                    <a:pt x="265" y="244"/>
                  </a:lnTo>
                  <a:lnTo>
                    <a:pt x="266" y="240"/>
                  </a:lnTo>
                  <a:lnTo>
                    <a:pt x="266" y="239"/>
                  </a:lnTo>
                  <a:lnTo>
                    <a:pt x="269" y="235"/>
                  </a:lnTo>
                  <a:lnTo>
                    <a:pt x="271" y="233"/>
                  </a:lnTo>
                  <a:lnTo>
                    <a:pt x="274" y="232"/>
                  </a:lnTo>
                  <a:lnTo>
                    <a:pt x="276" y="230"/>
                  </a:lnTo>
                  <a:lnTo>
                    <a:pt x="279" y="228"/>
                  </a:lnTo>
                  <a:lnTo>
                    <a:pt x="280" y="226"/>
                  </a:lnTo>
                  <a:lnTo>
                    <a:pt x="280" y="221"/>
                  </a:lnTo>
                  <a:lnTo>
                    <a:pt x="279" y="221"/>
                  </a:lnTo>
                  <a:lnTo>
                    <a:pt x="276" y="219"/>
                  </a:lnTo>
                  <a:lnTo>
                    <a:pt x="276" y="218"/>
                  </a:lnTo>
                  <a:lnTo>
                    <a:pt x="274" y="216"/>
                  </a:lnTo>
                  <a:lnTo>
                    <a:pt x="274" y="214"/>
                  </a:lnTo>
                  <a:lnTo>
                    <a:pt x="274" y="211"/>
                  </a:lnTo>
                  <a:lnTo>
                    <a:pt x="274" y="209"/>
                  </a:lnTo>
                  <a:lnTo>
                    <a:pt x="274" y="207"/>
                  </a:lnTo>
                  <a:lnTo>
                    <a:pt x="269" y="206"/>
                  </a:lnTo>
                  <a:lnTo>
                    <a:pt x="266" y="202"/>
                  </a:lnTo>
                  <a:lnTo>
                    <a:pt x="261" y="199"/>
                  </a:lnTo>
                  <a:lnTo>
                    <a:pt x="258" y="195"/>
                  </a:lnTo>
                  <a:lnTo>
                    <a:pt x="253" y="190"/>
                  </a:lnTo>
                  <a:lnTo>
                    <a:pt x="250" y="185"/>
                  </a:lnTo>
                  <a:lnTo>
                    <a:pt x="247" y="179"/>
                  </a:lnTo>
                  <a:lnTo>
                    <a:pt x="247" y="176"/>
                  </a:lnTo>
                  <a:lnTo>
                    <a:pt x="247" y="174"/>
                  </a:lnTo>
                  <a:lnTo>
                    <a:pt x="247" y="171"/>
                  </a:lnTo>
                  <a:lnTo>
                    <a:pt x="249" y="167"/>
                  </a:lnTo>
                  <a:lnTo>
                    <a:pt x="250" y="165"/>
                  </a:lnTo>
                  <a:lnTo>
                    <a:pt x="252" y="164"/>
                  </a:lnTo>
                  <a:lnTo>
                    <a:pt x="252" y="160"/>
                  </a:lnTo>
                  <a:lnTo>
                    <a:pt x="253" y="158"/>
                  </a:lnTo>
                  <a:lnTo>
                    <a:pt x="253" y="155"/>
                  </a:lnTo>
                  <a:lnTo>
                    <a:pt x="253" y="151"/>
                  </a:lnTo>
                  <a:lnTo>
                    <a:pt x="252" y="150"/>
                  </a:lnTo>
                  <a:lnTo>
                    <a:pt x="250" y="148"/>
                  </a:lnTo>
                  <a:lnTo>
                    <a:pt x="249" y="148"/>
                  </a:lnTo>
                  <a:lnTo>
                    <a:pt x="247" y="146"/>
                  </a:lnTo>
                  <a:lnTo>
                    <a:pt x="246" y="146"/>
                  </a:lnTo>
                  <a:lnTo>
                    <a:pt x="244" y="146"/>
                  </a:lnTo>
                  <a:lnTo>
                    <a:pt x="241" y="146"/>
                  </a:lnTo>
                  <a:lnTo>
                    <a:pt x="238" y="146"/>
                  </a:lnTo>
                  <a:lnTo>
                    <a:pt x="236" y="141"/>
                  </a:lnTo>
                  <a:lnTo>
                    <a:pt x="233" y="136"/>
                  </a:lnTo>
                  <a:lnTo>
                    <a:pt x="231" y="129"/>
                  </a:lnTo>
                  <a:lnTo>
                    <a:pt x="231" y="122"/>
                  </a:lnTo>
                  <a:lnTo>
                    <a:pt x="230" y="117"/>
                  </a:lnTo>
                  <a:lnTo>
                    <a:pt x="230" y="111"/>
                  </a:lnTo>
                  <a:lnTo>
                    <a:pt x="230" y="108"/>
                  </a:lnTo>
                  <a:lnTo>
                    <a:pt x="230" y="108"/>
                  </a:lnTo>
                  <a:lnTo>
                    <a:pt x="228" y="108"/>
                  </a:lnTo>
                  <a:lnTo>
                    <a:pt x="227" y="106"/>
                  </a:lnTo>
                  <a:lnTo>
                    <a:pt x="227" y="106"/>
                  </a:lnTo>
                  <a:lnTo>
                    <a:pt x="227" y="104"/>
                  </a:lnTo>
                  <a:lnTo>
                    <a:pt x="225" y="104"/>
                  </a:lnTo>
                  <a:lnTo>
                    <a:pt x="225" y="103"/>
                  </a:lnTo>
                  <a:lnTo>
                    <a:pt x="225" y="103"/>
                  </a:lnTo>
                  <a:lnTo>
                    <a:pt x="225" y="101"/>
                  </a:lnTo>
                  <a:lnTo>
                    <a:pt x="225" y="99"/>
                  </a:lnTo>
                  <a:lnTo>
                    <a:pt x="227" y="97"/>
                  </a:lnTo>
                  <a:lnTo>
                    <a:pt x="228" y="96"/>
                  </a:lnTo>
                  <a:lnTo>
                    <a:pt x="230" y="94"/>
                  </a:lnTo>
                  <a:lnTo>
                    <a:pt x="230" y="92"/>
                  </a:lnTo>
                  <a:lnTo>
                    <a:pt x="231" y="90"/>
                  </a:lnTo>
                  <a:lnTo>
                    <a:pt x="231" y="89"/>
                  </a:lnTo>
                  <a:lnTo>
                    <a:pt x="231" y="87"/>
                  </a:lnTo>
                  <a:lnTo>
                    <a:pt x="233" y="85"/>
                  </a:lnTo>
                  <a:lnTo>
                    <a:pt x="233" y="85"/>
                  </a:lnTo>
                  <a:lnTo>
                    <a:pt x="233" y="83"/>
                  </a:lnTo>
                  <a:lnTo>
                    <a:pt x="233" y="83"/>
                  </a:lnTo>
                  <a:lnTo>
                    <a:pt x="233" y="82"/>
                  </a:lnTo>
                  <a:lnTo>
                    <a:pt x="233" y="80"/>
                  </a:lnTo>
                  <a:lnTo>
                    <a:pt x="233" y="7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8" name="Freeform 626"/>
            <p:cNvSpPr>
              <a:spLocks/>
            </p:cNvSpPr>
            <p:nvPr/>
          </p:nvSpPr>
          <p:spPr bwMode="auto">
            <a:xfrm>
              <a:off x="5953854" y="2567010"/>
              <a:ext cx="399847" cy="330862"/>
            </a:xfrm>
            <a:custGeom>
              <a:avLst/>
              <a:gdLst/>
              <a:ahLst/>
              <a:cxnLst>
                <a:cxn ang="0">
                  <a:pos x="14" y="56"/>
                </a:cxn>
                <a:cxn ang="0">
                  <a:pos x="19" y="56"/>
                </a:cxn>
                <a:cxn ang="0">
                  <a:pos x="30" y="53"/>
                </a:cxn>
                <a:cxn ang="0">
                  <a:pos x="43" y="44"/>
                </a:cxn>
                <a:cxn ang="0">
                  <a:pos x="48" y="32"/>
                </a:cxn>
                <a:cxn ang="0">
                  <a:pos x="49" y="20"/>
                </a:cxn>
                <a:cxn ang="0">
                  <a:pos x="57" y="18"/>
                </a:cxn>
                <a:cxn ang="0">
                  <a:pos x="67" y="20"/>
                </a:cxn>
                <a:cxn ang="0">
                  <a:pos x="79" y="21"/>
                </a:cxn>
                <a:cxn ang="0">
                  <a:pos x="89" y="28"/>
                </a:cxn>
                <a:cxn ang="0">
                  <a:pos x="101" y="25"/>
                </a:cxn>
                <a:cxn ang="0">
                  <a:pos x="111" y="18"/>
                </a:cxn>
                <a:cxn ang="0">
                  <a:pos x="116" y="11"/>
                </a:cxn>
                <a:cxn ang="0">
                  <a:pos x="120" y="2"/>
                </a:cxn>
                <a:cxn ang="0">
                  <a:pos x="125" y="4"/>
                </a:cxn>
                <a:cxn ang="0">
                  <a:pos x="130" y="9"/>
                </a:cxn>
                <a:cxn ang="0">
                  <a:pos x="133" y="20"/>
                </a:cxn>
                <a:cxn ang="0">
                  <a:pos x="140" y="30"/>
                </a:cxn>
                <a:cxn ang="0">
                  <a:pos x="146" y="28"/>
                </a:cxn>
                <a:cxn ang="0">
                  <a:pos x="151" y="20"/>
                </a:cxn>
                <a:cxn ang="0">
                  <a:pos x="179" y="20"/>
                </a:cxn>
                <a:cxn ang="0">
                  <a:pos x="182" y="25"/>
                </a:cxn>
                <a:cxn ang="0">
                  <a:pos x="178" y="28"/>
                </a:cxn>
                <a:cxn ang="0">
                  <a:pos x="149" y="33"/>
                </a:cxn>
                <a:cxn ang="0">
                  <a:pos x="138" y="46"/>
                </a:cxn>
                <a:cxn ang="0">
                  <a:pos x="144" y="51"/>
                </a:cxn>
                <a:cxn ang="0">
                  <a:pos x="146" y="58"/>
                </a:cxn>
                <a:cxn ang="0">
                  <a:pos x="141" y="65"/>
                </a:cxn>
                <a:cxn ang="0">
                  <a:pos x="133" y="75"/>
                </a:cxn>
                <a:cxn ang="0">
                  <a:pos x="122" y="102"/>
                </a:cxn>
                <a:cxn ang="0">
                  <a:pos x="119" y="122"/>
                </a:cxn>
                <a:cxn ang="0">
                  <a:pos x="114" y="119"/>
                </a:cxn>
                <a:cxn ang="0">
                  <a:pos x="109" y="117"/>
                </a:cxn>
                <a:cxn ang="0">
                  <a:pos x="101" y="124"/>
                </a:cxn>
                <a:cxn ang="0">
                  <a:pos x="94" y="129"/>
                </a:cxn>
                <a:cxn ang="0">
                  <a:pos x="89" y="142"/>
                </a:cxn>
                <a:cxn ang="0">
                  <a:pos x="86" y="152"/>
                </a:cxn>
                <a:cxn ang="0">
                  <a:pos x="65" y="157"/>
                </a:cxn>
                <a:cxn ang="0">
                  <a:pos x="46" y="161"/>
                </a:cxn>
                <a:cxn ang="0">
                  <a:pos x="30" y="157"/>
                </a:cxn>
                <a:cxn ang="0">
                  <a:pos x="22" y="152"/>
                </a:cxn>
                <a:cxn ang="0">
                  <a:pos x="27" y="142"/>
                </a:cxn>
                <a:cxn ang="0">
                  <a:pos x="28" y="129"/>
                </a:cxn>
                <a:cxn ang="0">
                  <a:pos x="22" y="124"/>
                </a:cxn>
                <a:cxn ang="0">
                  <a:pos x="13" y="124"/>
                </a:cxn>
                <a:cxn ang="0">
                  <a:pos x="6" y="100"/>
                </a:cxn>
                <a:cxn ang="0">
                  <a:pos x="5" y="86"/>
                </a:cxn>
                <a:cxn ang="0">
                  <a:pos x="2" y="82"/>
                </a:cxn>
                <a:cxn ang="0">
                  <a:pos x="0" y="79"/>
                </a:cxn>
                <a:cxn ang="0">
                  <a:pos x="5" y="72"/>
                </a:cxn>
                <a:cxn ang="0">
                  <a:pos x="6" y="65"/>
                </a:cxn>
                <a:cxn ang="0">
                  <a:pos x="8" y="60"/>
                </a:cxn>
              </a:cxnLst>
              <a:rect l="0" t="0" r="r" b="b"/>
              <a:pathLst>
                <a:path w="184" h="161">
                  <a:moveTo>
                    <a:pt x="8" y="56"/>
                  </a:moveTo>
                  <a:lnTo>
                    <a:pt x="11" y="56"/>
                  </a:lnTo>
                  <a:lnTo>
                    <a:pt x="13" y="56"/>
                  </a:lnTo>
                  <a:lnTo>
                    <a:pt x="14" y="56"/>
                  </a:lnTo>
                  <a:lnTo>
                    <a:pt x="16" y="56"/>
                  </a:lnTo>
                  <a:lnTo>
                    <a:pt x="16" y="56"/>
                  </a:lnTo>
                  <a:lnTo>
                    <a:pt x="17" y="56"/>
                  </a:lnTo>
                  <a:lnTo>
                    <a:pt x="19" y="56"/>
                  </a:lnTo>
                  <a:lnTo>
                    <a:pt x="21" y="56"/>
                  </a:lnTo>
                  <a:lnTo>
                    <a:pt x="24" y="56"/>
                  </a:lnTo>
                  <a:lnTo>
                    <a:pt x="27" y="54"/>
                  </a:lnTo>
                  <a:lnTo>
                    <a:pt x="30" y="53"/>
                  </a:lnTo>
                  <a:lnTo>
                    <a:pt x="33" y="51"/>
                  </a:lnTo>
                  <a:lnTo>
                    <a:pt x="36" y="49"/>
                  </a:lnTo>
                  <a:lnTo>
                    <a:pt x="40" y="47"/>
                  </a:lnTo>
                  <a:lnTo>
                    <a:pt x="43" y="44"/>
                  </a:lnTo>
                  <a:lnTo>
                    <a:pt x="46" y="40"/>
                  </a:lnTo>
                  <a:lnTo>
                    <a:pt x="48" y="39"/>
                  </a:lnTo>
                  <a:lnTo>
                    <a:pt x="48" y="35"/>
                  </a:lnTo>
                  <a:lnTo>
                    <a:pt x="48" y="32"/>
                  </a:lnTo>
                  <a:lnTo>
                    <a:pt x="49" y="28"/>
                  </a:lnTo>
                  <a:lnTo>
                    <a:pt x="49" y="25"/>
                  </a:lnTo>
                  <a:lnTo>
                    <a:pt x="49" y="23"/>
                  </a:lnTo>
                  <a:lnTo>
                    <a:pt x="49" y="20"/>
                  </a:lnTo>
                  <a:lnTo>
                    <a:pt x="51" y="20"/>
                  </a:lnTo>
                  <a:lnTo>
                    <a:pt x="52" y="18"/>
                  </a:lnTo>
                  <a:lnTo>
                    <a:pt x="55" y="18"/>
                  </a:lnTo>
                  <a:lnTo>
                    <a:pt x="57" y="18"/>
                  </a:lnTo>
                  <a:lnTo>
                    <a:pt x="60" y="18"/>
                  </a:lnTo>
                  <a:lnTo>
                    <a:pt x="62" y="18"/>
                  </a:lnTo>
                  <a:lnTo>
                    <a:pt x="63" y="18"/>
                  </a:lnTo>
                  <a:lnTo>
                    <a:pt x="67" y="20"/>
                  </a:lnTo>
                  <a:lnTo>
                    <a:pt x="68" y="20"/>
                  </a:lnTo>
                  <a:lnTo>
                    <a:pt x="73" y="20"/>
                  </a:lnTo>
                  <a:lnTo>
                    <a:pt x="76" y="20"/>
                  </a:lnTo>
                  <a:lnTo>
                    <a:pt x="79" y="21"/>
                  </a:lnTo>
                  <a:lnTo>
                    <a:pt x="81" y="23"/>
                  </a:lnTo>
                  <a:lnTo>
                    <a:pt x="84" y="25"/>
                  </a:lnTo>
                  <a:lnTo>
                    <a:pt x="86" y="27"/>
                  </a:lnTo>
                  <a:lnTo>
                    <a:pt x="89" y="28"/>
                  </a:lnTo>
                  <a:lnTo>
                    <a:pt x="90" y="28"/>
                  </a:lnTo>
                  <a:lnTo>
                    <a:pt x="95" y="28"/>
                  </a:lnTo>
                  <a:lnTo>
                    <a:pt x="98" y="27"/>
                  </a:lnTo>
                  <a:lnTo>
                    <a:pt x="101" y="25"/>
                  </a:lnTo>
                  <a:lnTo>
                    <a:pt x="103" y="23"/>
                  </a:lnTo>
                  <a:lnTo>
                    <a:pt x="106" y="21"/>
                  </a:lnTo>
                  <a:lnTo>
                    <a:pt x="108" y="20"/>
                  </a:lnTo>
                  <a:lnTo>
                    <a:pt x="111" y="18"/>
                  </a:lnTo>
                  <a:lnTo>
                    <a:pt x="114" y="18"/>
                  </a:lnTo>
                  <a:lnTo>
                    <a:pt x="114" y="14"/>
                  </a:lnTo>
                  <a:lnTo>
                    <a:pt x="116" y="13"/>
                  </a:lnTo>
                  <a:lnTo>
                    <a:pt x="116" y="11"/>
                  </a:lnTo>
                  <a:lnTo>
                    <a:pt x="117" y="7"/>
                  </a:lnTo>
                  <a:lnTo>
                    <a:pt x="119" y="6"/>
                  </a:lnTo>
                  <a:lnTo>
                    <a:pt x="119" y="4"/>
                  </a:lnTo>
                  <a:lnTo>
                    <a:pt x="120" y="2"/>
                  </a:lnTo>
                  <a:lnTo>
                    <a:pt x="122" y="0"/>
                  </a:lnTo>
                  <a:lnTo>
                    <a:pt x="122" y="2"/>
                  </a:lnTo>
                  <a:lnTo>
                    <a:pt x="124" y="2"/>
                  </a:lnTo>
                  <a:lnTo>
                    <a:pt x="125" y="4"/>
                  </a:lnTo>
                  <a:lnTo>
                    <a:pt x="127" y="6"/>
                  </a:lnTo>
                  <a:lnTo>
                    <a:pt x="128" y="6"/>
                  </a:lnTo>
                  <a:lnTo>
                    <a:pt x="130" y="7"/>
                  </a:lnTo>
                  <a:lnTo>
                    <a:pt x="130" y="9"/>
                  </a:lnTo>
                  <a:lnTo>
                    <a:pt x="132" y="9"/>
                  </a:lnTo>
                  <a:lnTo>
                    <a:pt x="133" y="13"/>
                  </a:lnTo>
                  <a:lnTo>
                    <a:pt x="133" y="16"/>
                  </a:lnTo>
                  <a:lnTo>
                    <a:pt x="133" y="20"/>
                  </a:lnTo>
                  <a:lnTo>
                    <a:pt x="135" y="23"/>
                  </a:lnTo>
                  <a:lnTo>
                    <a:pt x="136" y="27"/>
                  </a:lnTo>
                  <a:lnTo>
                    <a:pt x="136" y="28"/>
                  </a:lnTo>
                  <a:lnTo>
                    <a:pt x="140" y="30"/>
                  </a:lnTo>
                  <a:lnTo>
                    <a:pt x="141" y="30"/>
                  </a:lnTo>
                  <a:lnTo>
                    <a:pt x="143" y="30"/>
                  </a:lnTo>
                  <a:lnTo>
                    <a:pt x="144" y="28"/>
                  </a:lnTo>
                  <a:lnTo>
                    <a:pt x="146" y="28"/>
                  </a:lnTo>
                  <a:lnTo>
                    <a:pt x="147" y="27"/>
                  </a:lnTo>
                  <a:lnTo>
                    <a:pt x="149" y="25"/>
                  </a:lnTo>
                  <a:lnTo>
                    <a:pt x="149" y="23"/>
                  </a:lnTo>
                  <a:lnTo>
                    <a:pt x="151" y="20"/>
                  </a:lnTo>
                  <a:lnTo>
                    <a:pt x="152" y="20"/>
                  </a:lnTo>
                  <a:lnTo>
                    <a:pt x="174" y="20"/>
                  </a:lnTo>
                  <a:lnTo>
                    <a:pt x="179" y="20"/>
                  </a:lnTo>
                  <a:lnTo>
                    <a:pt x="179" y="20"/>
                  </a:lnTo>
                  <a:lnTo>
                    <a:pt x="181" y="21"/>
                  </a:lnTo>
                  <a:lnTo>
                    <a:pt x="181" y="21"/>
                  </a:lnTo>
                  <a:lnTo>
                    <a:pt x="182" y="23"/>
                  </a:lnTo>
                  <a:lnTo>
                    <a:pt x="182" y="25"/>
                  </a:lnTo>
                  <a:lnTo>
                    <a:pt x="182" y="25"/>
                  </a:lnTo>
                  <a:lnTo>
                    <a:pt x="184" y="27"/>
                  </a:lnTo>
                  <a:lnTo>
                    <a:pt x="184" y="28"/>
                  </a:lnTo>
                  <a:lnTo>
                    <a:pt x="178" y="28"/>
                  </a:lnTo>
                  <a:lnTo>
                    <a:pt x="171" y="30"/>
                  </a:lnTo>
                  <a:lnTo>
                    <a:pt x="163" y="30"/>
                  </a:lnTo>
                  <a:lnTo>
                    <a:pt x="155" y="32"/>
                  </a:lnTo>
                  <a:lnTo>
                    <a:pt x="149" y="33"/>
                  </a:lnTo>
                  <a:lnTo>
                    <a:pt x="143" y="35"/>
                  </a:lnTo>
                  <a:lnTo>
                    <a:pt x="140" y="39"/>
                  </a:lnTo>
                  <a:lnTo>
                    <a:pt x="138" y="42"/>
                  </a:lnTo>
                  <a:lnTo>
                    <a:pt x="138" y="46"/>
                  </a:lnTo>
                  <a:lnTo>
                    <a:pt x="140" y="47"/>
                  </a:lnTo>
                  <a:lnTo>
                    <a:pt x="141" y="49"/>
                  </a:lnTo>
                  <a:lnTo>
                    <a:pt x="143" y="49"/>
                  </a:lnTo>
                  <a:lnTo>
                    <a:pt x="144" y="51"/>
                  </a:lnTo>
                  <a:lnTo>
                    <a:pt x="146" y="53"/>
                  </a:lnTo>
                  <a:lnTo>
                    <a:pt x="146" y="54"/>
                  </a:lnTo>
                  <a:lnTo>
                    <a:pt x="147" y="56"/>
                  </a:lnTo>
                  <a:lnTo>
                    <a:pt x="146" y="58"/>
                  </a:lnTo>
                  <a:lnTo>
                    <a:pt x="146" y="60"/>
                  </a:lnTo>
                  <a:lnTo>
                    <a:pt x="144" y="61"/>
                  </a:lnTo>
                  <a:lnTo>
                    <a:pt x="143" y="63"/>
                  </a:lnTo>
                  <a:lnTo>
                    <a:pt x="141" y="65"/>
                  </a:lnTo>
                  <a:lnTo>
                    <a:pt x="140" y="67"/>
                  </a:lnTo>
                  <a:lnTo>
                    <a:pt x="138" y="70"/>
                  </a:lnTo>
                  <a:lnTo>
                    <a:pt x="138" y="74"/>
                  </a:lnTo>
                  <a:lnTo>
                    <a:pt x="133" y="75"/>
                  </a:lnTo>
                  <a:lnTo>
                    <a:pt x="128" y="81"/>
                  </a:lnTo>
                  <a:lnTo>
                    <a:pt x="127" y="86"/>
                  </a:lnTo>
                  <a:lnTo>
                    <a:pt x="124" y="93"/>
                  </a:lnTo>
                  <a:lnTo>
                    <a:pt x="122" y="102"/>
                  </a:lnTo>
                  <a:lnTo>
                    <a:pt x="122" y="109"/>
                  </a:lnTo>
                  <a:lnTo>
                    <a:pt x="122" y="115"/>
                  </a:lnTo>
                  <a:lnTo>
                    <a:pt x="122" y="122"/>
                  </a:lnTo>
                  <a:lnTo>
                    <a:pt x="119" y="122"/>
                  </a:lnTo>
                  <a:lnTo>
                    <a:pt x="117" y="122"/>
                  </a:lnTo>
                  <a:lnTo>
                    <a:pt x="117" y="121"/>
                  </a:lnTo>
                  <a:lnTo>
                    <a:pt x="116" y="121"/>
                  </a:lnTo>
                  <a:lnTo>
                    <a:pt x="114" y="119"/>
                  </a:lnTo>
                  <a:lnTo>
                    <a:pt x="114" y="119"/>
                  </a:lnTo>
                  <a:lnTo>
                    <a:pt x="113" y="117"/>
                  </a:lnTo>
                  <a:lnTo>
                    <a:pt x="111" y="117"/>
                  </a:lnTo>
                  <a:lnTo>
                    <a:pt x="109" y="117"/>
                  </a:lnTo>
                  <a:lnTo>
                    <a:pt x="106" y="119"/>
                  </a:lnTo>
                  <a:lnTo>
                    <a:pt x="105" y="121"/>
                  </a:lnTo>
                  <a:lnTo>
                    <a:pt x="103" y="122"/>
                  </a:lnTo>
                  <a:lnTo>
                    <a:pt x="101" y="124"/>
                  </a:lnTo>
                  <a:lnTo>
                    <a:pt x="100" y="128"/>
                  </a:lnTo>
                  <a:lnTo>
                    <a:pt x="98" y="128"/>
                  </a:lnTo>
                  <a:lnTo>
                    <a:pt x="97" y="129"/>
                  </a:lnTo>
                  <a:lnTo>
                    <a:pt x="94" y="129"/>
                  </a:lnTo>
                  <a:lnTo>
                    <a:pt x="92" y="131"/>
                  </a:lnTo>
                  <a:lnTo>
                    <a:pt x="90" y="135"/>
                  </a:lnTo>
                  <a:lnTo>
                    <a:pt x="89" y="138"/>
                  </a:lnTo>
                  <a:lnTo>
                    <a:pt x="89" y="142"/>
                  </a:lnTo>
                  <a:lnTo>
                    <a:pt x="87" y="145"/>
                  </a:lnTo>
                  <a:lnTo>
                    <a:pt x="87" y="149"/>
                  </a:lnTo>
                  <a:lnTo>
                    <a:pt x="87" y="150"/>
                  </a:lnTo>
                  <a:lnTo>
                    <a:pt x="86" y="152"/>
                  </a:lnTo>
                  <a:lnTo>
                    <a:pt x="82" y="154"/>
                  </a:lnTo>
                  <a:lnTo>
                    <a:pt x="76" y="154"/>
                  </a:lnTo>
                  <a:lnTo>
                    <a:pt x="71" y="156"/>
                  </a:lnTo>
                  <a:lnTo>
                    <a:pt x="65" y="157"/>
                  </a:lnTo>
                  <a:lnTo>
                    <a:pt x="59" y="159"/>
                  </a:lnTo>
                  <a:lnTo>
                    <a:pt x="54" y="159"/>
                  </a:lnTo>
                  <a:lnTo>
                    <a:pt x="51" y="161"/>
                  </a:lnTo>
                  <a:lnTo>
                    <a:pt x="46" y="161"/>
                  </a:lnTo>
                  <a:lnTo>
                    <a:pt x="43" y="159"/>
                  </a:lnTo>
                  <a:lnTo>
                    <a:pt x="38" y="159"/>
                  </a:lnTo>
                  <a:lnTo>
                    <a:pt x="33" y="157"/>
                  </a:lnTo>
                  <a:lnTo>
                    <a:pt x="30" y="157"/>
                  </a:lnTo>
                  <a:lnTo>
                    <a:pt x="27" y="156"/>
                  </a:lnTo>
                  <a:lnTo>
                    <a:pt x="24" y="156"/>
                  </a:lnTo>
                  <a:lnTo>
                    <a:pt x="22" y="154"/>
                  </a:lnTo>
                  <a:lnTo>
                    <a:pt x="22" y="152"/>
                  </a:lnTo>
                  <a:lnTo>
                    <a:pt x="22" y="149"/>
                  </a:lnTo>
                  <a:lnTo>
                    <a:pt x="24" y="145"/>
                  </a:lnTo>
                  <a:lnTo>
                    <a:pt x="25" y="143"/>
                  </a:lnTo>
                  <a:lnTo>
                    <a:pt x="27" y="142"/>
                  </a:lnTo>
                  <a:lnTo>
                    <a:pt x="27" y="138"/>
                  </a:lnTo>
                  <a:lnTo>
                    <a:pt x="28" y="136"/>
                  </a:lnTo>
                  <a:lnTo>
                    <a:pt x="28" y="133"/>
                  </a:lnTo>
                  <a:lnTo>
                    <a:pt x="28" y="129"/>
                  </a:lnTo>
                  <a:lnTo>
                    <a:pt x="27" y="128"/>
                  </a:lnTo>
                  <a:lnTo>
                    <a:pt x="25" y="126"/>
                  </a:lnTo>
                  <a:lnTo>
                    <a:pt x="24" y="126"/>
                  </a:lnTo>
                  <a:lnTo>
                    <a:pt x="22" y="124"/>
                  </a:lnTo>
                  <a:lnTo>
                    <a:pt x="21" y="124"/>
                  </a:lnTo>
                  <a:lnTo>
                    <a:pt x="19" y="124"/>
                  </a:lnTo>
                  <a:lnTo>
                    <a:pt x="16" y="124"/>
                  </a:lnTo>
                  <a:lnTo>
                    <a:pt x="13" y="124"/>
                  </a:lnTo>
                  <a:lnTo>
                    <a:pt x="11" y="119"/>
                  </a:lnTo>
                  <a:lnTo>
                    <a:pt x="8" y="114"/>
                  </a:lnTo>
                  <a:lnTo>
                    <a:pt x="6" y="107"/>
                  </a:lnTo>
                  <a:lnTo>
                    <a:pt x="6" y="100"/>
                  </a:lnTo>
                  <a:lnTo>
                    <a:pt x="5" y="95"/>
                  </a:lnTo>
                  <a:lnTo>
                    <a:pt x="5" y="89"/>
                  </a:lnTo>
                  <a:lnTo>
                    <a:pt x="5" y="86"/>
                  </a:lnTo>
                  <a:lnTo>
                    <a:pt x="5" y="86"/>
                  </a:lnTo>
                  <a:lnTo>
                    <a:pt x="3" y="86"/>
                  </a:lnTo>
                  <a:lnTo>
                    <a:pt x="2" y="84"/>
                  </a:lnTo>
                  <a:lnTo>
                    <a:pt x="2" y="84"/>
                  </a:lnTo>
                  <a:lnTo>
                    <a:pt x="2" y="82"/>
                  </a:lnTo>
                  <a:lnTo>
                    <a:pt x="0" y="82"/>
                  </a:lnTo>
                  <a:lnTo>
                    <a:pt x="0" y="81"/>
                  </a:lnTo>
                  <a:lnTo>
                    <a:pt x="0" y="81"/>
                  </a:lnTo>
                  <a:lnTo>
                    <a:pt x="0" y="79"/>
                  </a:lnTo>
                  <a:lnTo>
                    <a:pt x="0" y="77"/>
                  </a:lnTo>
                  <a:lnTo>
                    <a:pt x="2" y="75"/>
                  </a:lnTo>
                  <a:lnTo>
                    <a:pt x="3" y="74"/>
                  </a:lnTo>
                  <a:lnTo>
                    <a:pt x="5" y="72"/>
                  </a:lnTo>
                  <a:lnTo>
                    <a:pt x="5" y="70"/>
                  </a:lnTo>
                  <a:lnTo>
                    <a:pt x="6" y="68"/>
                  </a:lnTo>
                  <a:lnTo>
                    <a:pt x="6" y="67"/>
                  </a:lnTo>
                  <a:lnTo>
                    <a:pt x="6" y="65"/>
                  </a:lnTo>
                  <a:lnTo>
                    <a:pt x="8" y="63"/>
                  </a:lnTo>
                  <a:lnTo>
                    <a:pt x="8" y="61"/>
                  </a:lnTo>
                  <a:lnTo>
                    <a:pt x="8" y="61"/>
                  </a:lnTo>
                  <a:lnTo>
                    <a:pt x="8" y="60"/>
                  </a:lnTo>
                  <a:lnTo>
                    <a:pt x="8" y="60"/>
                  </a:lnTo>
                  <a:lnTo>
                    <a:pt x="8" y="58"/>
                  </a:lnTo>
                  <a:lnTo>
                    <a:pt x="8" y="5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39" name="Freeform 627"/>
            <p:cNvSpPr>
              <a:spLocks/>
            </p:cNvSpPr>
            <p:nvPr/>
          </p:nvSpPr>
          <p:spPr bwMode="auto">
            <a:xfrm>
              <a:off x="5999708" y="2624174"/>
              <a:ext cx="432862" cy="476372"/>
            </a:xfrm>
            <a:custGeom>
              <a:avLst/>
              <a:gdLst/>
              <a:ahLst/>
              <a:cxnLst>
                <a:cxn ang="0">
                  <a:pos x="182" y="21"/>
                </a:cxn>
                <a:cxn ang="0">
                  <a:pos x="166" y="4"/>
                </a:cxn>
                <a:cxn ang="0">
                  <a:pos x="142" y="2"/>
                </a:cxn>
                <a:cxn ang="0">
                  <a:pos x="119" y="11"/>
                </a:cxn>
                <a:cxn ang="0">
                  <a:pos x="120" y="21"/>
                </a:cxn>
                <a:cxn ang="0">
                  <a:pos x="125" y="26"/>
                </a:cxn>
                <a:cxn ang="0">
                  <a:pos x="123" y="33"/>
                </a:cxn>
                <a:cxn ang="0">
                  <a:pos x="117" y="42"/>
                </a:cxn>
                <a:cxn ang="0">
                  <a:pos x="106" y="58"/>
                </a:cxn>
                <a:cxn ang="0">
                  <a:pos x="101" y="87"/>
                </a:cxn>
                <a:cxn ang="0">
                  <a:pos x="96" y="93"/>
                </a:cxn>
                <a:cxn ang="0">
                  <a:pos x="92" y="89"/>
                </a:cxn>
                <a:cxn ang="0">
                  <a:pos x="84" y="93"/>
                </a:cxn>
                <a:cxn ang="0">
                  <a:pos x="77" y="100"/>
                </a:cxn>
                <a:cxn ang="0">
                  <a:pos x="69" y="107"/>
                </a:cxn>
                <a:cxn ang="0">
                  <a:pos x="66" y="121"/>
                </a:cxn>
                <a:cxn ang="0">
                  <a:pos x="55" y="126"/>
                </a:cxn>
                <a:cxn ang="0">
                  <a:pos x="33" y="131"/>
                </a:cxn>
                <a:cxn ang="0">
                  <a:pos x="17" y="131"/>
                </a:cxn>
                <a:cxn ang="0">
                  <a:pos x="1" y="128"/>
                </a:cxn>
                <a:cxn ang="0">
                  <a:pos x="7" y="140"/>
                </a:cxn>
                <a:cxn ang="0">
                  <a:pos x="23" y="156"/>
                </a:cxn>
                <a:cxn ang="0">
                  <a:pos x="28" y="164"/>
                </a:cxn>
                <a:cxn ang="0">
                  <a:pos x="33" y="171"/>
                </a:cxn>
                <a:cxn ang="0">
                  <a:pos x="30" y="180"/>
                </a:cxn>
                <a:cxn ang="0">
                  <a:pos x="20" y="189"/>
                </a:cxn>
                <a:cxn ang="0">
                  <a:pos x="19" y="196"/>
                </a:cxn>
                <a:cxn ang="0">
                  <a:pos x="19" y="201"/>
                </a:cxn>
                <a:cxn ang="0">
                  <a:pos x="31" y="206"/>
                </a:cxn>
                <a:cxn ang="0">
                  <a:pos x="52" y="203"/>
                </a:cxn>
                <a:cxn ang="0">
                  <a:pos x="66" y="203"/>
                </a:cxn>
                <a:cxn ang="0">
                  <a:pos x="74" y="203"/>
                </a:cxn>
                <a:cxn ang="0">
                  <a:pos x="80" y="211"/>
                </a:cxn>
                <a:cxn ang="0">
                  <a:pos x="98" y="225"/>
                </a:cxn>
                <a:cxn ang="0">
                  <a:pos x="107" y="229"/>
                </a:cxn>
                <a:cxn ang="0">
                  <a:pos x="109" y="232"/>
                </a:cxn>
                <a:cxn ang="0">
                  <a:pos x="111" y="227"/>
                </a:cxn>
                <a:cxn ang="0">
                  <a:pos x="126" y="220"/>
                </a:cxn>
                <a:cxn ang="0">
                  <a:pos x="149" y="208"/>
                </a:cxn>
                <a:cxn ang="0">
                  <a:pos x="138" y="197"/>
                </a:cxn>
                <a:cxn ang="0">
                  <a:pos x="130" y="180"/>
                </a:cxn>
                <a:cxn ang="0">
                  <a:pos x="126" y="178"/>
                </a:cxn>
                <a:cxn ang="0">
                  <a:pos x="122" y="173"/>
                </a:cxn>
                <a:cxn ang="0">
                  <a:pos x="139" y="161"/>
                </a:cxn>
                <a:cxn ang="0">
                  <a:pos x="161" y="131"/>
                </a:cxn>
                <a:cxn ang="0">
                  <a:pos x="177" y="101"/>
                </a:cxn>
                <a:cxn ang="0">
                  <a:pos x="176" y="87"/>
                </a:cxn>
                <a:cxn ang="0">
                  <a:pos x="176" y="79"/>
                </a:cxn>
                <a:cxn ang="0">
                  <a:pos x="166" y="67"/>
                </a:cxn>
                <a:cxn ang="0">
                  <a:pos x="158" y="40"/>
                </a:cxn>
                <a:cxn ang="0">
                  <a:pos x="187" y="39"/>
                </a:cxn>
                <a:cxn ang="0">
                  <a:pos x="199" y="28"/>
                </a:cxn>
              </a:cxnLst>
              <a:rect l="0" t="0" r="r" b="b"/>
              <a:pathLst>
                <a:path w="199" h="232">
                  <a:moveTo>
                    <a:pt x="199" y="28"/>
                  </a:moveTo>
                  <a:lnTo>
                    <a:pt x="193" y="26"/>
                  </a:lnTo>
                  <a:lnTo>
                    <a:pt x="187" y="23"/>
                  </a:lnTo>
                  <a:lnTo>
                    <a:pt x="182" y="21"/>
                  </a:lnTo>
                  <a:lnTo>
                    <a:pt x="177" y="18"/>
                  </a:lnTo>
                  <a:lnTo>
                    <a:pt x="174" y="12"/>
                  </a:lnTo>
                  <a:lnTo>
                    <a:pt x="171" y="9"/>
                  </a:lnTo>
                  <a:lnTo>
                    <a:pt x="166" y="4"/>
                  </a:lnTo>
                  <a:lnTo>
                    <a:pt x="163" y="0"/>
                  </a:lnTo>
                  <a:lnTo>
                    <a:pt x="157" y="0"/>
                  </a:lnTo>
                  <a:lnTo>
                    <a:pt x="150" y="2"/>
                  </a:lnTo>
                  <a:lnTo>
                    <a:pt x="142" y="2"/>
                  </a:lnTo>
                  <a:lnTo>
                    <a:pt x="134" y="4"/>
                  </a:lnTo>
                  <a:lnTo>
                    <a:pt x="128" y="5"/>
                  </a:lnTo>
                  <a:lnTo>
                    <a:pt x="122" y="7"/>
                  </a:lnTo>
                  <a:lnTo>
                    <a:pt x="119" y="11"/>
                  </a:lnTo>
                  <a:lnTo>
                    <a:pt x="117" y="14"/>
                  </a:lnTo>
                  <a:lnTo>
                    <a:pt x="117" y="18"/>
                  </a:lnTo>
                  <a:lnTo>
                    <a:pt x="119" y="19"/>
                  </a:lnTo>
                  <a:lnTo>
                    <a:pt x="120" y="21"/>
                  </a:lnTo>
                  <a:lnTo>
                    <a:pt x="122" y="21"/>
                  </a:lnTo>
                  <a:lnTo>
                    <a:pt x="123" y="23"/>
                  </a:lnTo>
                  <a:lnTo>
                    <a:pt x="125" y="25"/>
                  </a:lnTo>
                  <a:lnTo>
                    <a:pt x="125" y="26"/>
                  </a:lnTo>
                  <a:lnTo>
                    <a:pt x="126" y="28"/>
                  </a:lnTo>
                  <a:lnTo>
                    <a:pt x="125" y="30"/>
                  </a:lnTo>
                  <a:lnTo>
                    <a:pt x="125" y="32"/>
                  </a:lnTo>
                  <a:lnTo>
                    <a:pt x="123" y="33"/>
                  </a:lnTo>
                  <a:lnTo>
                    <a:pt x="122" y="35"/>
                  </a:lnTo>
                  <a:lnTo>
                    <a:pt x="120" y="37"/>
                  </a:lnTo>
                  <a:lnTo>
                    <a:pt x="119" y="39"/>
                  </a:lnTo>
                  <a:lnTo>
                    <a:pt x="117" y="42"/>
                  </a:lnTo>
                  <a:lnTo>
                    <a:pt x="117" y="46"/>
                  </a:lnTo>
                  <a:lnTo>
                    <a:pt x="112" y="47"/>
                  </a:lnTo>
                  <a:lnTo>
                    <a:pt x="107" y="53"/>
                  </a:lnTo>
                  <a:lnTo>
                    <a:pt x="106" y="58"/>
                  </a:lnTo>
                  <a:lnTo>
                    <a:pt x="103" y="65"/>
                  </a:lnTo>
                  <a:lnTo>
                    <a:pt x="101" y="74"/>
                  </a:lnTo>
                  <a:lnTo>
                    <a:pt x="101" y="81"/>
                  </a:lnTo>
                  <a:lnTo>
                    <a:pt x="101" y="87"/>
                  </a:lnTo>
                  <a:lnTo>
                    <a:pt x="101" y="94"/>
                  </a:lnTo>
                  <a:lnTo>
                    <a:pt x="98" y="94"/>
                  </a:lnTo>
                  <a:lnTo>
                    <a:pt x="96" y="94"/>
                  </a:lnTo>
                  <a:lnTo>
                    <a:pt x="96" y="93"/>
                  </a:lnTo>
                  <a:lnTo>
                    <a:pt x="95" y="93"/>
                  </a:lnTo>
                  <a:lnTo>
                    <a:pt x="93" y="91"/>
                  </a:lnTo>
                  <a:lnTo>
                    <a:pt x="93" y="91"/>
                  </a:lnTo>
                  <a:lnTo>
                    <a:pt x="92" y="89"/>
                  </a:lnTo>
                  <a:lnTo>
                    <a:pt x="90" y="89"/>
                  </a:lnTo>
                  <a:lnTo>
                    <a:pt x="88" y="89"/>
                  </a:lnTo>
                  <a:lnTo>
                    <a:pt x="85" y="91"/>
                  </a:lnTo>
                  <a:lnTo>
                    <a:pt x="84" y="93"/>
                  </a:lnTo>
                  <a:lnTo>
                    <a:pt x="82" y="94"/>
                  </a:lnTo>
                  <a:lnTo>
                    <a:pt x="80" y="96"/>
                  </a:lnTo>
                  <a:lnTo>
                    <a:pt x="79" y="100"/>
                  </a:lnTo>
                  <a:lnTo>
                    <a:pt x="77" y="100"/>
                  </a:lnTo>
                  <a:lnTo>
                    <a:pt x="76" y="101"/>
                  </a:lnTo>
                  <a:lnTo>
                    <a:pt x="73" y="101"/>
                  </a:lnTo>
                  <a:lnTo>
                    <a:pt x="71" y="103"/>
                  </a:lnTo>
                  <a:lnTo>
                    <a:pt x="69" y="107"/>
                  </a:lnTo>
                  <a:lnTo>
                    <a:pt x="68" y="110"/>
                  </a:lnTo>
                  <a:lnTo>
                    <a:pt x="68" y="114"/>
                  </a:lnTo>
                  <a:lnTo>
                    <a:pt x="66" y="117"/>
                  </a:lnTo>
                  <a:lnTo>
                    <a:pt x="66" y="121"/>
                  </a:lnTo>
                  <a:lnTo>
                    <a:pt x="66" y="122"/>
                  </a:lnTo>
                  <a:lnTo>
                    <a:pt x="65" y="124"/>
                  </a:lnTo>
                  <a:lnTo>
                    <a:pt x="61" y="126"/>
                  </a:lnTo>
                  <a:lnTo>
                    <a:pt x="55" y="126"/>
                  </a:lnTo>
                  <a:lnTo>
                    <a:pt x="50" y="128"/>
                  </a:lnTo>
                  <a:lnTo>
                    <a:pt x="44" y="129"/>
                  </a:lnTo>
                  <a:lnTo>
                    <a:pt x="38" y="131"/>
                  </a:lnTo>
                  <a:lnTo>
                    <a:pt x="33" y="131"/>
                  </a:lnTo>
                  <a:lnTo>
                    <a:pt x="30" y="133"/>
                  </a:lnTo>
                  <a:lnTo>
                    <a:pt x="25" y="133"/>
                  </a:lnTo>
                  <a:lnTo>
                    <a:pt x="22" y="131"/>
                  </a:lnTo>
                  <a:lnTo>
                    <a:pt x="17" y="131"/>
                  </a:lnTo>
                  <a:lnTo>
                    <a:pt x="12" y="129"/>
                  </a:lnTo>
                  <a:lnTo>
                    <a:pt x="9" y="129"/>
                  </a:lnTo>
                  <a:lnTo>
                    <a:pt x="4" y="128"/>
                  </a:lnTo>
                  <a:lnTo>
                    <a:pt x="1" y="128"/>
                  </a:lnTo>
                  <a:lnTo>
                    <a:pt x="0" y="126"/>
                  </a:lnTo>
                  <a:lnTo>
                    <a:pt x="1" y="129"/>
                  </a:lnTo>
                  <a:lnTo>
                    <a:pt x="4" y="135"/>
                  </a:lnTo>
                  <a:lnTo>
                    <a:pt x="7" y="140"/>
                  </a:lnTo>
                  <a:lnTo>
                    <a:pt x="11" y="145"/>
                  </a:lnTo>
                  <a:lnTo>
                    <a:pt x="15" y="149"/>
                  </a:lnTo>
                  <a:lnTo>
                    <a:pt x="20" y="152"/>
                  </a:lnTo>
                  <a:lnTo>
                    <a:pt x="23" y="156"/>
                  </a:lnTo>
                  <a:lnTo>
                    <a:pt x="28" y="157"/>
                  </a:lnTo>
                  <a:lnTo>
                    <a:pt x="28" y="159"/>
                  </a:lnTo>
                  <a:lnTo>
                    <a:pt x="28" y="161"/>
                  </a:lnTo>
                  <a:lnTo>
                    <a:pt x="28" y="164"/>
                  </a:lnTo>
                  <a:lnTo>
                    <a:pt x="28" y="166"/>
                  </a:lnTo>
                  <a:lnTo>
                    <a:pt x="30" y="168"/>
                  </a:lnTo>
                  <a:lnTo>
                    <a:pt x="30" y="169"/>
                  </a:lnTo>
                  <a:lnTo>
                    <a:pt x="33" y="171"/>
                  </a:lnTo>
                  <a:lnTo>
                    <a:pt x="34" y="171"/>
                  </a:lnTo>
                  <a:lnTo>
                    <a:pt x="34" y="176"/>
                  </a:lnTo>
                  <a:lnTo>
                    <a:pt x="33" y="178"/>
                  </a:lnTo>
                  <a:lnTo>
                    <a:pt x="30" y="180"/>
                  </a:lnTo>
                  <a:lnTo>
                    <a:pt x="28" y="182"/>
                  </a:lnTo>
                  <a:lnTo>
                    <a:pt x="25" y="183"/>
                  </a:lnTo>
                  <a:lnTo>
                    <a:pt x="23" y="185"/>
                  </a:lnTo>
                  <a:lnTo>
                    <a:pt x="20" y="189"/>
                  </a:lnTo>
                  <a:lnTo>
                    <a:pt x="20" y="190"/>
                  </a:lnTo>
                  <a:lnTo>
                    <a:pt x="19" y="194"/>
                  </a:lnTo>
                  <a:lnTo>
                    <a:pt x="19" y="194"/>
                  </a:lnTo>
                  <a:lnTo>
                    <a:pt x="19" y="196"/>
                  </a:lnTo>
                  <a:lnTo>
                    <a:pt x="19" y="196"/>
                  </a:lnTo>
                  <a:lnTo>
                    <a:pt x="19" y="197"/>
                  </a:lnTo>
                  <a:lnTo>
                    <a:pt x="19" y="199"/>
                  </a:lnTo>
                  <a:lnTo>
                    <a:pt x="19" y="201"/>
                  </a:lnTo>
                  <a:lnTo>
                    <a:pt x="19" y="203"/>
                  </a:lnTo>
                  <a:lnTo>
                    <a:pt x="19" y="206"/>
                  </a:lnTo>
                  <a:lnTo>
                    <a:pt x="25" y="206"/>
                  </a:lnTo>
                  <a:lnTo>
                    <a:pt x="31" y="206"/>
                  </a:lnTo>
                  <a:lnTo>
                    <a:pt x="36" y="206"/>
                  </a:lnTo>
                  <a:lnTo>
                    <a:pt x="42" y="204"/>
                  </a:lnTo>
                  <a:lnTo>
                    <a:pt x="47" y="204"/>
                  </a:lnTo>
                  <a:lnTo>
                    <a:pt x="52" y="203"/>
                  </a:lnTo>
                  <a:lnTo>
                    <a:pt x="58" y="203"/>
                  </a:lnTo>
                  <a:lnTo>
                    <a:pt x="63" y="203"/>
                  </a:lnTo>
                  <a:lnTo>
                    <a:pt x="65" y="203"/>
                  </a:lnTo>
                  <a:lnTo>
                    <a:pt x="66" y="203"/>
                  </a:lnTo>
                  <a:lnTo>
                    <a:pt x="68" y="203"/>
                  </a:lnTo>
                  <a:lnTo>
                    <a:pt x="69" y="203"/>
                  </a:lnTo>
                  <a:lnTo>
                    <a:pt x="73" y="203"/>
                  </a:lnTo>
                  <a:lnTo>
                    <a:pt x="74" y="203"/>
                  </a:lnTo>
                  <a:lnTo>
                    <a:pt x="76" y="203"/>
                  </a:lnTo>
                  <a:lnTo>
                    <a:pt x="79" y="203"/>
                  </a:lnTo>
                  <a:lnTo>
                    <a:pt x="79" y="206"/>
                  </a:lnTo>
                  <a:lnTo>
                    <a:pt x="80" y="211"/>
                  </a:lnTo>
                  <a:lnTo>
                    <a:pt x="84" y="215"/>
                  </a:lnTo>
                  <a:lnTo>
                    <a:pt x="88" y="218"/>
                  </a:lnTo>
                  <a:lnTo>
                    <a:pt x="93" y="222"/>
                  </a:lnTo>
                  <a:lnTo>
                    <a:pt x="98" y="225"/>
                  </a:lnTo>
                  <a:lnTo>
                    <a:pt x="103" y="227"/>
                  </a:lnTo>
                  <a:lnTo>
                    <a:pt x="107" y="227"/>
                  </a:lnTo>
                  <a:lnTo>
                    <a:pt x="107" y="229"/>
                  </a:lnTo>
                  <a:lnTo>
                    <a:pt x="107" y="229"/>
                  </a:lnTo>
                  <a:lnTo>
                    <a:pt x="107" y="231"/>
                  </a:lnTo>
                  <a:lnTo>
                    <a:pt x="107" y="231"/>
                  </a:lnTo>
                  <a:lnTo>
                    <a:pt x="109" y="232"/>
                  </a:lnTo>
                  <a:lnTo>
                    <a:pt x="109" y="232"/>
                  </a:lnTo>
                  <a:lnTo>
                    <a:pt x="109" y="232"/>
                  </a:lnTo>
                  <a:lnTo>
                    <a:pt x="109" y="232"/>
                  </a:lnTo>
                  <a:lnTo>
                    <a:pt x="109" y="229"/>
                  </a:lnTo>
                  <a:lnTo>
                    <a:pt x="111" y="227"/>
                  </a:lnTo>
                  <a:lnTo>
                    <a:pt x="112" y="224"/>
                  </a:lnTo>
                  <a:lnTo>
                    <a:pt x="114" y="224"/>
                  </a:lnTo>
                  <a:lnTo>
                    <a:pt x="120" y="220"/>
                  </a:lnTo>
                  <a:lnTo>
                    <a:pt x="126" y="220"/>
                  </a:lnTo>
                  <a:lnTo>
                    <a:pt x="133" y="218"/>
                  </a:lnTo>
                  <a:lnTo>
                    <a:pt x="139" y="217"/>
                  </a:lnTo>
                  <a:lnTo>
                    <a:pt x="145" y="215"/>
                  </a:lnTo>
                  <a:lnTo>
                    <a:pt x="149" y="208"/>
                  </a:lnTo>
                  <a:lnTo>
                    <a:pt x="147" y="208"/>
                  </a:lnTo>
                  <a:lnTo>
                    <a:pt x="144" y="204"/>
                  </a:lnTo>
                  <a:lnTo>
                    <a:pt x="141" y="201"/>
                  </a:lnTo>
                  <a:lnTo>
                    <a:pt x="138" y="197"/>
                  </a:lnTo>
                  <a:lnTo>
                    <a:pt x="134" y="192"/>
                  </a:lnTo>
                  <a:lnTo>
                    <a:pt x="131" y="189"/>
                  </a:lnTo>
                  <a:lnTo>
                    <a:pt x="130" y="183"/>
                  </a:lnTo>
                  <a:lnTo>
                    <a:pt x="130" y="180"/>
                  </a:lnTo>
                  <a:lnTo>
                    <a:pt x="128" y="180"/>
                  </a:lnTo>
                  <a:lnTo>
                    <a:pt x="128" y="180"/>
                  </a:lnTo>
                  <a:lnTo>
                    <a:pt x="126" y="180"/>
                  </a:lnTo>
                  <a:lnTo>
                    <a:pt x="126" y="178"/>
                  </a:lnTo>
                  <a:lnTo>
                    <a:pt x="125" y="176"/>
                  </a:lnTo>
                  <a:lnTo>
                    <a:pt x="123" y="176"/>
                  </a:lnTo>
                  <a:lnTo>
                    <a:pt x="123" y="175"/>
                  </a:lnTo>
                  <a:lnTo>
                    <a:pt x="122" y="173"/>
                  </a:lnTo>
                  <a:lnTo>
                    <a:pt x="122" y="166"/>
                  </a:lnTo>
                  <a:lnTo>
                    <a:pt x="130" y="166"/>
                  </a:lnTo>
                  <a:lnTo>
                    <a:pt x="134" y="164"/>
                  </a:lnTo>
                  <a:lnTo>
                    <a:pt x="139" y="161"/>
                  </a:lnTo>
                  <a:lnTo>
                    <a:pt x="144" y="159"/>
                  </a:lnTo>
                  <a:lnTo>
                    <a:pt x="150" y="150"/>
                  </a:lnTo>
                  <a:lnTo>
                    <a:pt x="157" y="140"/>
                  </a:lnTo>
                  <a:lnTo>
                    <a:pt x="161" y="131"/>
                  </a:lnTo>
                  <a:lnTo>
                    <a:pt x="166" y="121"/>
                  </a:lnTo>
                  <a:lnTo>
                    <a:pt x="171" y="112"/>
                  </a:lnTo>
                  <a:lnTo>
                    <a:pt x="179" y="105"/>
                  </a:lnTo>
                  <a:lnTo>
                    <a:pt x="177" y="101"/>
                  </a:lnTo>
                  <a:lnTo>
                    <a:pt x="176" y="98"/>
                  </a:lnTo>
                  <a:lnTo>
                    <a:pt x="174" y="94"/>
                  </a:lnTo>
                  <a:lnTo>
                    <a:pt x="174" y="91"/>
                  </a:lnTo>
                  <a:lnTo>
                    <a:pt x="176" y="87"/>
                  </a:lnTo>
                  <a:lnTo>
                    <a:pt x="176" y="86"/>
                  </a:lnTo>
                  <a:lnTo>
                    <a:pt x="177" y="84"/>
                  </a:lnTo>
                  <a:lnTo>
                    <a:pt x="180" y="82"/>
                  </a:lnTo>
                  <a:lnTo>
                    <a:pt x="176" y="79"/>
                  </a:lnTo>
                  <a:lnTo>
                    <a:pt x="174" y="75"/>
                  </a:lnTo>
                  <a:lnTo>
                    <a:pt x="171" y="72"/>
                  </a:lnTo>
                  <a:lnTo>
                    <a:pt x="168" y="68"/>
                  </a:lnTo>
                  <a:lnTo>
                    <a:pt x="166" y="67"/>
                  </a:lnTo>
                  <a:lnTo>
                    <a:pt x="163" y="63"/>
                  </a:lnTo>
                  <a:lnTo>
                    <a:pt x="161" y="58"/>
                  </a:lnTo>
                  <a:lnTo>
                    <a:pt x="158" y="54"/>
                  </a:lnTo>
                  <a:lnTo>
                    <a:pt x="158" y="40"/>
                  </a:lnTo>
                  <a:lnTo>
                    <a:pt x="168" y="40"/>
                  </a:lnTo>
                  <a:lnTo>
                    <a:pt x="176" y="40"/>
                  </a:lnTo>
                  <a:lnTo>
                    <a:pt x="182" y="39"/>
                  </a:lnTo>
                  <a:lnTo>
                    <a:pt x="187" y="39"/>
                  </a:lnTo>
                  <a:lnTo>
                    <a:pt x="190" y="37"/>
                  </a:lnTo>
                  <a:lnTo>
                    <a:pt x="193" y="35"/>
                  </a:lnTo>
                  <a:lnTo>
                    <a:pt x="196" y="32"/>
                  </a:lnTo>
                  <a:lnTo>
                    <a:pt x="199"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0" name="Freeform 628"/>
            <p:cNvSpPr>
              <a:spLocks/>
            </p:cNvSpPr>
            <p:nvPr/>
          </p:nvSpPr>
          <p:spPr bwMode="auto">
            <a:xfrm>
              <a:off x="4844186" y="1267814"/>
              <a:ext cx="3721515" cy="1212583"/>
            </a:xfrm>
            <a:custGeom>
              <a:avLst/>
              <a:gdLst/>
              <a:ahLst/>
              <a:cxnLst>
                <a:cxn ang="0">
                  <a:pos x="179" y="490"/>
                </a:cxn>
                <a:cxn ang="0">
                  <a:pos x="203" y="543"/>
                </a:cxn>
                <a:cxn ang="0">
                  <a:pos x="305" y="546"/>
                </a:cxn>
                <a:cxn ang="0">
                  <a:pos x="286" y="459"/>
                </a:cxn>
                <a:cxn ang="0">
                  <a:pos x="490" y="363"/>
                </a:cxn>
                <a:cxn ang="0">
                  <a:pos x="771" y="448"/>
                </a:cxn>
                <a:cxn ang="0">
                  <a:pos x="849" y="426"/>
                </a:cxn>
                <a:cxn ang="0">
                  <a:pos x="895" y="401"/>
                </a:cxn>
                <a:cxn ang="0">
                  <a:pos x="1085" y="448"/>
                </a:cxn>
                <a:cxn ang="0">
                  <a:pos x="1156" y="426"/>
                </a:cxn>
                <a:cxn ang="0">
                  <a:pos x="1191" y="380"/>
                </a:cxn>
                <a:cxn ang="0">
                  <a:pos x="1356" y="464"/>
                </a:cxn>
                <a:cxn ang="0">
                  <a:pos x="1364" y="516"/>
                </a:cxn>
                <a:cxn ang="0">
                  <a:pos x="1421" y="480"/>
                </a:cxn>
                <a:cxn ang="0">
                  <a:pos x="1345" y="361"/>
                </a:cxn>
                <a:cxn ang="0">
                  <a:pos x="1294" y="328"/>
                </a:cxn>
                <a:cxn ang="0">
                  <a:pos x="1410" y="274"/>
                </a:cxn>
                <a:cxn ang="0">
                  <a:pos x="1445" y="237"/>
                </a:cxn>
                <a:cxn ang="0">
                  <a:pos x="1491" y="232"/>
                </a:cxn>
                <a:cxn ang="0">
                  <a:pos x="1507" y="270"/>
                </a:cxn>
                <a:cxn ang="0">
                  <a:pos x="1566" y="387"/>
                </a:cxn>
                <a:cxn ang="0">
                  <a:pos x="1589" y="379"/>
                </a:cxn>
                <a:cxn ang="0">
                  <a:pos x="1588" y="342"/>
                </a:cxn>
                <a:cxn ang="0">
                  <a:pos x="1558" y="262"/>
                </a:cxn>
                <a:cxn ang="0">
                  <a:pos x="1627" y="223"/>
                </a:cxn>
                <a:cxn ang="0">
                  <a:pos x="1578" y="188"/>
                </a:cxn>
                <a:cxn ang="0">
                  <a:pos x="1635" y="176"/>
                </a:cxn>
                <a:cxn ang="0">
                  <a:pos x="1697" y="180"/>
                </a:cxn>
                <a:cxn ang="0">
                  <a:pos x="1629" y="154"/>
                </a:cxn>
                <a:cxn ang="0">
                  <a:pos x="1436" y="117"/>
                </a:cxn>
                <a:cxn ang="0">
                  <a:pos x="1402" y="113"/>
                </a:cxn>
                <a:cxn ang="0">
                  <a:pos x="1290" y="98"/>
                </a:cxn>
                <a:cxn ang="0">
                  <a:pos x="1171" y="89"/>
                </a:cxn>
                <a:cxn ang="0">
                  <a:pos x="1118" y="80"/>
                </a:cxn>
                <a:cxn ang="0">
                  <a:pos x="1053" y="98"/>
                </a:cxn>
                <a:cxn ang="0">
                  <a:pos x="961" y="96"/>
                </a:cxn>
                <a:cxn ang="0">
                  <a:pos x="812" y="66"/>
                </a:cxn>
                <a:cxn ang="0">
                  <a:pos x="769" y="49"/>
                </a:cxn>
                <a:cxn ang="0">
                  <a:pos x="739" y="28"/>
                </a:cxn>
                <a:cxn ang="0">
                  <a:pos x="654" y="2"/>
                </a:cxn>
                <a:cxn ang="0">
                  <a:pos x="624" y="30"/>
                </a:cxn>
                <a:cxn ang="0">
                  <a:pos x="543" y="73"/>
                </a:cxn>
                <a:cxn ang="0">
                  <a:pos x="490" y="65"/>
                </a:cxn>
                <a:cxn ang="0">
                  <a:pos x="501" y="91"/>
                </a:cxn>
                <a:cxn ang="0">
                  <a:pos x="467" y="98"/>
                </a:cxn>
                <a:cxn ang="0">
                  <a:pos x="447" y="117"/>
                </a:cxn>
                <a:cxn ang="0">
                  <a:pos x="511" y="152"/>
                </a:cxn>
                <a:cxn ang="0">
                  <a:pos x="476" y="157"/>
                </a:cxn>
                <a:cxn ang="0">
                  <a:pos x="455" y="150"/>
                </a:cxn>
                <a:cxn ang="0">
                  <a:pos x="389" y="75"/>
                </a:cxn>
                <a:cxn ang="0">
                  <a:pos x="376" y="96"/>
                </a:cxn>
                <a:cxn ang="0">
                  <a:pos x="403" y="147"/>
                </a:cxn>
                <a:cxn ang="0">
                  <a:pos x="322" y="138"/>
                </a:cxn>
                <a:cxn ang="0">
                  <a:pos x="252" y="138"/>
                </a:cxn>
                <a:cxn ang="0">
                  <a:pos x="179" y="166"/>
                </a:cxn>
                <a:cxn ang="0">
                  <a:pos x="157" y="145"/>
                </a:cxn>
                <a:cxn ang="0">
                  <a:pos x="151" y="171"/>
                </a:cxn>
                <a:cxn ang="0">
                  <a:pos x="72" y="194"/>
                </a:cxn>
                <a:cxn ang="0">
                  <a:pos x="111" y="176"/>
                </a:cxn>
                <a:cxn ang="0">
                  <a:pos x="26" y="122"/>
                </a:cxn>
                <a:cxn ang="0">
                  <a:pos x="18" y="178"/>
                </a:cxn>
                <a:cxn ang="0">
                  <a:pos x="29" y="302"/>
                </a:cxn>
              </a:cxnLst>
              <a:rect l="0" t="0" r="r" b="b"/>
              <a:pathLst>
                <a:path w="1712" h="590">
                  <a:moveTo>
                    <a:pt x="87" y="405"/>
                  </a:moveTo>
                  <a:lnTo>
                    <a:pt x="89" y="405"/>
                  </a:lnTo>
                  <a:lnTo>
                    <a:pt x="99" y="405"/>
                  </a:lnTo>
                  <a:lnTo>
                    <a:pt x="103" y="401"/>
                  </a:lnTo>
                  <a:lnTo>
                    <a:pt x="113" y="401"/>
                  </a:lnTo>
                  <a:lnTo>
                    <a:pt x="119" y="405"/>
                  </a:lnTo>
                  <a:lnTo>
                    <a:pt x="126" y="410"/>
                  </a:lnTo>
                  <a:lnTo>
                    <a:pt x="124" y="417"/>
                  </a:lnTo>
                  <a:lnTo>
                    <a:pt x="135" y="419"/>
                  </a:lnTo>
                  <a:lnTo>
                    <a:pt x="140" y="433"/>
                  </a:lnTo>
                  <a:lnTo>
                    <a:pt x="148" y="431"/>
                  </a:lnTo>
                  <a:lnTo>
                    <a:pt x="153" y="436"/>
                  </a:lnTo>
                  <a:lnTo>
                    <a:pt x="160" y="434"/>
                  </a:lnTo>
                  <a:lnTo>
                    <a:pt x="168" y="440"/>
                  </a:lnTo>
                  <a:lnTo>
                    <a:pt x="179" y="440"/>
                  </a:lnTo>
                  <a:lnTo>
                    <a:pt x="189" y="445"/>
                  </a:lnTo>
                  <a:lnTo>
                    <a:pt x="198" y="448"/>
                  </a:lnTo>
                  <a:lnTo>
                    <a:pt x="195" y="459"/>
                  </a:lnTo>
                  <a:lnTo>
                    <a:pt x="195" y="468"/>
                  </a:lnTo>
                  <a:lnTo>
                    <a:pt x="198" y="476"/>
                  </a:lnTo>
                  <a:lnTo>
                    <a:pt x="191" y="476"/>
                  </a:lnTo>
                  <a:lnTo>
                    <a:pt x="181" y="478"/>
                  </a:lnTo>
                  <a:lnTo>
                    <a:pt x="179" y="489"/>
                  </a:lnTo>
                  <a:lnTo>
                    <a:pt x="179" y="489"/>
                  </a:lnTo>
                  <a:lnTo>
                    <a:pt x="179" y="489"/>
                  </a:lnTo>
                  <a:lnTo>
                    <a:pt x="179" y="489"/>
                  </a:lnTo>
                  <a:lnTo>
                    <a:pt x="181" y="489"/>
                  </a:lnTo>
                  <a:lnTo>
                    <a:pt x="181" y="489"/>
                  </a:lnTo>
                  <a:lnTo>
                    <a:pt x="183" y="487"/>
                  </a:lnTo>
                  <a:lnTo>
                    <a:pt x="183" y="487"/>
                  </a:lnTo>
                  <a:lnTo>
                    <a:pt x="184" y="487"/>
                  </a:lnTo>
                  <a:lnTo>
                    <a:pt x="183" y="489"/>
                  </a:lnTo>
                  <a:lnTo>
                    <a:pt x="181" y="489"/>
                  </a:lnTo>
                  <a:lnTo>
                    <a:pt x="179" y="490"/>
                  </a:lnTo>
                  <a:lnTo>
                    <a:pt x="178" y="492"/>
                  </a:lnTo>
                  <a:lnTo>
                    <a:pt x="176" y="494"/>
                  </a:lnTo>
                  <a:lnTo>
                    <a:pt x="175" y="496"/>
                  </a:lnTo>
                  <a:lnTo>
                    <a:pt x="173" y="496"/>
                  </a:lnTo>
                  <a:lnTo>
                    <a:pt x="170" y="497"/>
                  </a:lnTo>
                  <a:lnTo>
                    <a:pt x="172" y="497"/>
                  </a:lnTo>
                  <a:lnTo>
                    <a:pt x="172" y="497"/>
                  </a:lnTo>
                  <a:lnTo>
                    <a:pt x="173" y="499"/>
                  </a:lnTo>
                  <a:lnTo>
                    <a:pt x="175" y="499"/>
                  </a:lnTo>
                  <a:lnTo>
                    <a:pt x="176" y="501"/>
                  </a:lnTo>
                  <a:lnTo>
                    <a:pt x="178" y="501"/>
                  </a:lnTo>
                  <a:lnTo>
                    <a:pt x="179" y="501"/>
                  </a:lnTo>
                  <a:lnTo>
                    <a:pt x="181" y="501"/>
                  </a:lnTo>
                  <a:lnTo>
                    <a:pt x="179" y="504"/>
                  </a:lnTo>
                  <a:lnTo>
                    <a:pt x="179" y="506"/>
                  </a:lnTo>
                  <a:lnTo>
                    <a:pt x="178" y="508"/>
                  </a:lnTo>
                  <a:lnTo>
                    <a:pt x="176" y="509"/>
                  </a:lnTo>
                  <a:lnTo>
                    <a:pt x="175" y="511"/>
                  </a:lnTo>
                  <a:lnTo>
                    <a:pt x="173" y="513"/>
                  </a:lnTo>
                  <a:lnTo>
                    <a:pt x="172" y="515"/>
                  </a:lnTo>
                  <a:lnTo>
                    <a:pt x="168" y="516"/>
                  </a:lnTo>
                  <a:lnTo>
                    <a:pt x="168" y="520"/>
                  </a:lnTo>
                  <a:lnTo>
                    <a:pt x="170" y="522"/>
                  </a:lnTo>
                  <a:lnTo>
                    <a:pt x="172" y="523"/>
                  </a:lnTo>
                  <a:lnTo>
                    <a:pt x="175" y="525"/>
                  </a:lnTo>
                  <a:lnTo>
                    <a:pt x="178" y="527"/>
                  </a:lnTo>
                  <a:lnTo>
                    <a:pt x="181" y="529"/>
                  </a:lnTo>
                  <a:lnTo>
                    <a:pt x="184" y="530"/>
                  </a:lnTo>
                  <a:lnTo>
                    <a:pt x="187" y="532"/>
                  </a:lnTo>
                  <a:lnTo>
                    <a:pt x="191" y="536"/>
                  </a:lnTo>
                  <a:lnTo>
                    <a:pt x="194" y="537"/>
                  </a:lnTo>
                  <a:lnTo>
                    <a:pt x="197" y="539"/>
                  </a:lnTo>
                  <a:lnTo>
                    <a:pt x="200" y="541"/>
                  </a:lnTo>
                  <a:lnTo>
                    <a:pt x="203" y="543"/>
                  </a:lnTo>
                  <a:lnTo>
                    <a:pt x="206" y="544"/>
                  </a:lnTo>
                  <a:lnTo>
                    <a:pt x="211" y="546"/>
                  </a:lnTo>
                  <a:lnTo>
                    <a:pt x="214" y="548"/>
                  </a:lnTo>
                  <a:lnTo>
                    <a:pt x="218" y="550"/>
                  </a:lnTo>
                  <a:lnTo>
                    <a:pt x="230" y="553"/>
                  </a:lnTo>
                  <a:lnTo>
                    <a:pt x="241" y="557"/>
                  </a:lnTo>
                  <a:lnTo>
                    <a:pt x="249" y="553"/>
                  </a:lnTo>
                  <a:lnTo>
                    <a:pt x="259" y="558"/>
                  </a:lnTo>
                  <a:lnTo>
                    <a:pt x="267" y="564"/>
                  </a:lnTo>
                  <a:lnTo>
                    <a:pt x="276" y="560"/>
                  </a:lnTo>
                  <a:lnTo>
                    <a:pt x="286" y="564"/>
                  </a:lnTo>
                  <a:lnTo>
                    <a:pt x="292" y="572"/>
                  </a:lnTo>
                  <a:lnTo>
                    <a:pt x="303" y="578"/>
                  </a:lnTo>
                  <a:lnTo>
                    <a:pt x="311" y="584"/>
                  </a:lnTo>
                  <a:lnTo>
                    <a:pt x="319" y="590"/>
                  </a:lnTo>
                  <a:lnTo>
                    <a:pt x="327" y="581"/>
                  </a:lnTo>
                  <a:lnTo>
                    <a:pt x="329" y="581"/>
                  </a:lnTo>
                  <a:lnTo>
                    <a:pt x="327" y="579"/>
                  </a:lnTo>
                  <a:lnTo>
                    <a:pt x="325" y="579"/>
                  </a:lnTo>
                  <a:lnTo>
                    <a:pt x="325" y="578"/>
                  </a:lnTo>
                  <a:lnTo>
                    <a:pt x="324" y="576"/>
                  </a:lnTo>
                  <a:lnTo>
                    <a:pt x="324" y="576"/>
                  </a:lnTo>
                  <a:lnTo>
                    <a:pt x="324" y="574"/>
                  </a:lnTo>
                  <a:lnTo>
                    <a:pt x="322" y="574"/>
                  </a:lnTo>
                  <a:lnTo>
                    <a:pt x="322" y="572"/>
                  </a:lnTo>
                  <a:lnTo>
                    <a:pt x="322" y="571"/>
                  </a:lnTo>
                  <a:lnTo>
                    <a:pt x="321" y="569"/>
                  </a:lnTo>
                  <a:lnTo>
                    <a:pt x="317" y="567"/>
                  </a:lnTo>
                  <a:lnTo>
                    <a:pt x="314" y="564"/>
                  </a:lnTo>
                  <a:lnTo>
                    <a:pt x="311" y="560"/>
                  </a:lnTo>
                  <a:lnTo>
                    <a:pt x="308" y="557"/>
                  </a:lnTo>
                  <a:lnTo>
                    <a:pt x="306" y="555"/>
                  </a:lnTo>
                  <a:lnTo>
                    <a:pt x="306" y="553"/>
                  </a:lnTo>
                  <a:lnTo>
                    <a:pt x="305" y="546"/>
                  </a:lnTo>
                  <a:lnTo>
                    <a:pt x="305" y="541"/>
                  </a:lnTo>
                  <a:lnTo>
                    <a:pt x="302" y="539"/>
                  </a:lnTo>
                  <a:lnTo>
                    <a:pt x="300" y="537"/>
                  </a:lnTo>
                  <a:lnTo>
                    <a:pt x="298" y="537"/>
                  </a:lnTo>
                  <a:lnTo>
                    <a:pt x="297" y="536"/>
                  </a:lnTo>
                  <a:lnTo>
                    <a:pt x="295" y="534"/>
                  </a:lnTo>
                  <a:lnTo>
                    <a:pt x="295" y="532"/>
                  </a:lnTo>
                  <a:lnTo>
                    <a:pt x="294" y="529"/>
                  </a:lnTo>
                  <a:lnTo>
                    <a:pt x="294" y="527"/>
                  </a:lnTo>
                  <a:lnTo>
                    <a:pt x="294" y="525"/>
                  </a:lnTo>
                  <a:lnTo>
                    <a:pt x="295" y="523"/>
                  </a:lnTo>
                  <a:lnTo>
                    <a:pt x="295" y="522"/>
                  </a:lnTo>
                  <a:lnTo>
                    <a:pt x="297" y="520"/>
                  </a:lnTo>
                  <a:lnTo>
                    <a:pt x="297" y="516"/>
                  </a:lnTo>
                  <a:lnTo>
                    <a:pt x="298" y="515"/>
                  </a:lnTo>
                  <a:lnTo>
                    <a:pt x="300" y="513"/>
                  </a:lnTo>
                  <a:lnTo>
                    <a:pt x="302" y="513"/>
                  </a:lnTo>
                  <a:lnTo>
                    <a:pt x="303" y="511"/>
                  </a:lnTo>
                  <a:lnTo>
                    <a:pt x="305" y="509"/>
                  </a:lnTo>
                  <a:lnTo>
                    <a:pt x="306" y="508"/>
                  </a:lnTo>
                  <a:lnTo>
                    <a:pt x="308" y="506"/>
                  </a:lnTo>
                  <a:lnTo>
                    <a:pt x="311" y="506"/>
                  </a:lnTo>
                  <a:lnTo>
                    <a:pt x="313" y="504"/>
                  </a:lnTo>
                  <a:lnTo>
                    <a:pt x="314" y="503"/>
                  </a:lnTo>
                  <a:lnTo>
                    <a:pt x="316" y="501"/>
                  </a:lnTo>
                  <a:lnTo>
                    <a:pt x="316" y="499"/>
                  </a:lnTo>
                  <a:lnTo>
                    <a:pt x="311" y="497"/>
                  </a:lnTo>
                  <a:lnTo>
                    <a:pt x="316" y="492"/>
                  </a:lnTo>
                  <a:lnTo>
                    <a:pt x="311" y="485"/>
                  </a:lnTo>
                  <a:lnTo>
                    <a:pt x="306" y="476"/>
                  </a:lnTo>
                  <a:lnTo>
                    <a:pt x="295" y="476"/>
                  </a:lnTo>
                  <a:lnTo>
                    <a:pt x="292" y="469"/>
                  </a:lnTo>
                  <a:lnTo>
                    <a:pt x="287" y="468"/>
                  </a:lnTo>
                  <a:lnTo>
                    <a:pt x="286" y="459"/>
                  </a:lnTo>
                  <a:lnTo>
                    <a:pt x="286" y="447"/>
                  </a:lnTo>
                  <a:lnTo>
                    <a:pt x="289" y="440"/>
                  </a:lnTo>
                  <a:lnTo>
                    <a:pt x="289" y="434"/>
                  </a:lnTo>
                  <a:lnTo>
                    <a:pt x="297" y="438"/>
                  </a:lnTo>
                  <a:lnTo>
                    <a:pt x="306" y="441"/>
                  </a:lnTo>
                  <a:lnTo>
                    <a:pt x="311" y="440"/>
                  </a:lnTo>
                  <a:lnTo>
                    <a:pt x="305" y="431"/>
                  </a:lnTo>
                  <a:lnTo>
                    <a:pt x="313" y="426"/>
                  </a:lnTo>
                  <a:lnTo>
                    <a:pt x="321" y="415"/>
                  </a:lnTo>
                  <a:lnTo>
                    <a:pt x="330" y="414"/>
                  </a:lnTo>
                  <a:lnTo>
                    <a:pt x="338" y="414"/>
                  </a:lnTo>
                  <a:lnTo>
                    <a:pt x="344" y="412"/>
                  </a:lnTo>
                  <a:lnTo>
                    <a:pt x="356" y="415"/>
                  </a:lnTo>
                  <a:lnTo>
                    <a:pt x="367" y="421"/>
                  </a:lnTo>
                  <a:lnTo>
                    <a:pt x="378" y="431"/>
                  </a:lnTo>
                  <a:lnTo>
                    <a:pt x="389" y="429"/>
                  </a:lnTo>
                  <a:lnTo>
                    <a:pt x="398" y="426"/>
                  </a:lnTo>
                  <a:lnTo>
                    <a:pt x="408" y="422"/>
                  </a:lnTo>
                  <a:lnTo>
                    <a:pt x="416" y="421"/>
                  </a:lnTo>
                  <a:lnTo>
                    <a:pt x="425" y="427"/>
                  </a:lnTo>
                  <a:lnTo>
                    <a:pt x="438" y="431"/>
                  </a:lnTo>
                  <a:lnTo>
                    <a:pt x="447" y="429"/>
                  </a:lnTo>
                  <a:lnTo>
                    <a:pt x="460" y="426"/>
                  </a:lnTo>
                  <a:lnTo>
                    <a:pt x="460" y="415"/>
                  </a:lnTo>
                  <a:lnTo>
                    <a:pt x="451" y="415"/>
                  </a:lnTo>
                  <a:lnTo>
                    <a:pt x="443" y="412"/>
                  </a:lnTo>
                  <a:lnTo>
                    <a:pt x="436" y="407"/>
                  </a:lnTo>
                  <a:lnTo>
                    <a:pt x="444" y="405"/>
                  </a:lnTo>
                  <a:lnTo>
                    <a:pt x="443" y="393"/>
                  </a:lnTo>
                  <a:lnTo>
                    <a:pt x="457" y="391"/>
                  </a:lnTo>
                  <a:lnTo>
                    <a:pt x="441" y="379"/>
                  </a:lnTo>
                  <a:lnTo>
                    <a:pt x="465" y="373"/>
                  </a:lnTo>
                  <a:lnTo>
                    <a:pt x="487" y="372"/>
                  </a:lnTo>
                  <a:lnTo>
                    <a:pt x="490" y="363"/>
                  </a:lnTo>
                  <a:lnTo>
                    <a:pt x="506" y="361"/>
                  </a:lnTo>
                  <a:lnTo>
                    <a:pt x="519" y="358"/>
                  </a:lnTo>
                  <a:lnTo>
                    <a:pt x="525" y="352"/>
                  </a:lnTo>
                  <a:lnTo>
                    <a:pt x="541" y="356"/>
                  </a:lnTo>
                  <a:lnTo>
                    <a:pt x="551" y="352"/>
                  </a:lnTo>
                  <a:lnTo>
                    <a:pt x="557" y="358"/>
                  </a:lnTo>
                  <a:lnTo>
                    <a:pt x="559" y="372"/>
                  </a:lnTo>
                  <a:lnTo>
                    <a:pt x="568" y="373"/>
                  </a:lnTo>
                  <a:lnTo>
                    <a:pt x="571" y="366"/>
                  </a:lnTo>
                  <a:lnTo>
                    <a:pt x="576" y="373"/>
                  </a:lnTo>
                  <a:lnTo>
                    <a:pt x="585" y="375"/>
                  </a:lnTo>
                  <a:lnTo>
                    <a:pt x="592" y="373"/>
                  </a:lnTo>
                  <a:lnTo>
                    <a:pt x="592" y="384"/>
                  </a:lnTo>
                  <a:lnTo>
                    <a:pt x="600" y="382"/>
                  </a:lnTo>
                  <a:lnTo>
                    <a:pt x="611" y="377"/>
                  </a:lnTo>
                  <a:lnTo>
                    <a:pt x="619" y="370"/>
                  </a:lnTo>
                  <a:lnTo>
                    <a:pt x="625" y="365"/>
                  </a:lnTo>
                  <a:lnTo>
                    <a:pt x="625" y="375"/>
                  </a:lnTo>
                  <a:lnTo>
                    <a:pt x="636" y="380"/>
                  </a:lnTo>
                  <a:lnTo>
                    <a:pt x="646" y="386"/>
                  </a:lnTo>
                  <a:lnTo>
                    <a:pt x="658" y="398"/>
                  </a:lnTo>
                  <a:lnTo>
                    <a:pt x="670" y="410"/>
                  </a:lnTo>
                  <a:lnTo>
                    <a:pt x="681" y="419"/>
                  </a:lnTo>
                  <a:lnTo>
                    <a:pt x="687" y="429"/>
                  </a:lnTo>
                  <a:lnTo>
                    <a:pt x="690" y="419"/>
                  </a:lnTo>
                  <a:lnTo>
                    <a:pt x="695" y="419"/>
                  </a:lnTo>
                  <a:lnTo>
                    <a:pt x="701" y="426"/>
                  </a:lnTo>
                  <a:lnTo>
                    <a:pt x="711" y="429"/>
                  </a:lnTo>
                  <a:lnTo>
                    <a:pt x="720" y="429"/>
                  </a:lnTo>
                  <a:lnTo>
                    <a:pt x="728" y="422"/>
                  </a:lnTo>
                  <a:lnTo>
                    <a:pt x="738" y="433"/>
                  </a:lnTo>
                  <a:lnTo>
                    <a:pt x="749" y="440"/>
                  </a:lnTo>
                  <a:lnTo>
                    <a:pt x="760" y="447"/>
                  </a:lnTo>
                  <a:lnTo>
                    <a:pt x="771" y="448"/>
                  </a:lnTo>
                  <a:lnTo>
                    <a:pt x="773" y="450"/>
                  </a:lnTo>
                  <a:lnTo>
                    <a:pt x="773" y="450"/>
                  </a:lnTo>
                  <a:lnTo>
                    <a:pt x="774" y="450"/>
                  </a:lnTo>
                  <a:lnTo>
                    <a:pt x="776" y="448"/>
                  </a:lnTo>
                  <a:lnTo>
                    <a:pt x="777" y="448"/>
                  </a:lnTo>
                  <a:lnTo>
                    <a:pt x="779" y="448"/>
                  </a:lnTo>
                  <a:lnTo>
                    <a:pt x="781" y="448"/>
                  </a:lnTo>
                  <a:lnTo>
                    <a:pt x="782" y="448"/>
                  </a:lnTo>
                  <a:lnTo>
                    <a:pt x="784" y="448"/>
                  </a:lnTo>
                  <a:lnTo>
                    <a:pt x="785" y="448"/>
                  </a:lnTo>
                  <a:lnTo>
                    <a:pt x="787" y="448"/>
                  </a:lnTo>
                  <a:lnTo>
                    <a:pt x="788" y="447"/>
                  </a:lnTo>
                  <a:lnTo>
                    <a:pt x="790" y="447"/>
                  </a:lnTo>
                  <a:lnTo>
                    <a:pt x="790" y="445"/>
                  </a:lnTo>
                  <a:lnTo>
                    <a:pt x="792" y="445"/>
                  </a:lnTo>
                  <a:lnTo>
                    <a:pt x="792" y="443"/>
                  </a:lnTo>
                  <a:lnTo>
                    <a:pt x="793" y="443"/>
                  </a:lnTo>
                  <a:lnTo>
                    <a:pt x="798" y="443"/>
                  </a:lnTo>
                  <a:lnTo>
                    <a:pt x="803" y="441"/>
                  </a:lnTo>
                  <a:lnTo>
                    <a:pt x="806" y="438"/>
                  </a:lnTo>
                  <a:lnTo>
                    <a:pt x="809" y="434"/>
                  </a:lnTo>
                  <a:lnTo>
                    <a:pt x="814" y="431"/>
                  </a:lnTo>
                  <a:lnTo>
                    <a:pt x="817" y="427"/>
                  </a:lnTo>
                  <a:lnTo>
                    <a:pt x="822" y="426"/>
                  </a:lnTo>
                  <a:lnTo>
                    <a:pt x="827" y="426"/>
                  </a:lnTo>
                  <a:lnTo>
                    <a:pt x="830" y="426"/>
                  </a:lnTo>
                  <a:lnTo>
                    <a:pt x="831" y="426"/>
                  </a:lnTo>
                  <a:lnTo>
                    <a:pt x="833" y="426"/>
                  </a:lnTo>
                  <a:lnTo>
                    <a:pt x="834" y="427"/>
                  </a:lnTo>
                  <a:lnTo>
                    <a:pt x="836" y="427"/>
                  </a:lnTo>
                  <a:lnTo>
                    <a:pt x="838" y="427"/>
                  </a:lnTo>
                  <a:lnTo>
                    <a:pt x="841" y="429"/>
                  </a:lnTo>
                  <a:lnTo>
                    <a:pt x="842" y="429"/>
                  </a:lnTo>
                  <a:lnTo>
                    <a:pt x="849" y="426"/>
                  </a:lnTo>
                  <a:lnTo>
                    <a:pt x="849" y="426"/>
                  </a:lnTo>
                  <a:lnTo>
                    <a:pt x="850" y="426"/>
                  </a:lnTo>
                  <a:lnTo>
                    <a:pt x="852" y="426"/>
                  </a:lnTo>
                  <a:lnTo>
                    <a:pt x="852" y="426"/>
                  </a:lnTo>
                  <a:lnTo>
                    <a:pt x="854" y="426"/>
                  </a:lnTo>
                  <a:lnTo>
                    <a:pt x="854" y="426"/>
                  </a:lnTo>
                  <a:lnTo>
                    <a:pt x="855" y="426"/>
                  </a:lnTo>
                  <a:lnTo>
                    <a:pt x="855" y="426"/>
                  </a:lnTo>
                  <a:lnTo>
                    <a:pt x="855" y="427"/>
                  </a:lnTo>
                  <a:lnTo>
                    <a:pt x="857" y="429"/>
                  </a:lnTo>
                  <a:lnTo>
                    <a:pt x="857" y="431"/>
                  </a:lnTo>
                  <a:lnTo>
                    <a:pt x="857" y="433"/>
                  </a:lnTo>
                  <a:lnTo>
                    <a:pt x="858" y="434"/>
                  </a:lnTo>
                  <a:lnTo>
                    <a:pt x="858" y="436"/>
                  </a:lnTo>
                  <a:lnTo>
                    <a:pt x="858" y="436"/>
                  </a:lnTo>
                  <a:lnTo>
                    <a:pt x="858" y="438"/>
                  </a:lnTo>
                  <a:lnTo>
                    <a:pt x="903" y="438"/>
                  </a:lnTo>
                  <a:lnTo>
                    <a:pt x="903" y="433"/>
                  </a:lnTo>
                  <a:lnTo>
                    <a:pt x="903" y="429"/>
                  </a:lnTo>
                  <a:lnTo>
                    <a:pt x="901" y="426"/>
                  </a:lnTo>
                  <a:lnTo>
                    <a:pt x="898" y="422"/>
                  </a:lnTo>
                  <a:lnTo>
                    <a:pt x="896" y="421"/>
                  </a:lnTo>
                  <a:lnTo>
                    <a:pt x="893" y="417"/>
                  </a:lnTo>
                  <a:lnTo>
                    <a:pt x="892" y="414"/>
                  </a:lnTo>
                  <a:lnTo>
                    <a:pt x="892" y="410"/>
                  </a:lnTo>
                  <a:lnTo>
                    <a:pt x="892" y="410"/>
                  </a:lnTo>
                  <a:lnTo>
                    <a:pt x="892" y="408"/>
                  </a:lnTo>
                  <a:lnTo>
                    <a:pt x="892" y="407"/>
                  </a:lnTo>
                  <a:lnTo>
                    <a:pt x="892" y="407"/>
                  </a:lnTo>
                  <a:lnTo>
                    <a:pt x="892" y="405"/>
                  </a:lnTo>
                  <a:lnTo>
                    <a:pt x="892" y="405"/>
                  </a:lnTo>
                  <a:lnTo>
                    <a:pt x="892" y="403"/>
                  </a:lnTo>
                  <a:lnTo>
                    <a:pt x="892" y="403"/>
                  </a:lnTo>
                  <a:lnTo>
                    <a:pt x="895" y="401"/>
                  </a:lnTo>
                  <a:lnTo>
                    <a:pt x="942" y="412"/>
                  </a:lnTo>
                  <a:lnTo>
                    <a:pt x="944" y="417"/>
                  </a:lnTo>
                  <a:lnTo>
                    <a:pt x="945" y="422"/>
                  </a:lnTo>
                  <a:lnTo>
                    <a:pt x="949" y="426"/>
                  </a:lnTo>
                  <a:lnTo>
                    <a:pt x="952" y="429"/>
                  </a:lnTo>
                  <a:lnTo>
                    <a:pt x="957" y="431"/>
                  </a:lnTo>
                  <a:lnTo>
                    <a:pt x="961" y="433"/>
                  </a:lnTo>
                  <a:lnTo>
                    <a:pt x="966" y="434"/>
                  </a:lnTo>
                  <a:lnTo>
                    <a:pt x="972" y="434"/>
                  </a:lnTo>
                  <a:lnTo>
                    <a:pt x="976" y="434"/>
                  </a:lnTo>
                  <a:lnTo>
                    <a:pt x="979" y="433"/>
                  </a:lnTo>
                  <a:lnTo>
                    <a:pt x="980" y="433"/>
                  </a:lnTo>
                  <a:lnTo>
                    <a:pt x="984" y="431"/>
                  </a:lnTo>
                  <a:lnTo>
                    <a:pt x="985" y="431"/>
                  </a:lnTo>
                  <a:lnTo>
                    <a:pt x="988" y="429"/>
                  </a:lnTo>
                  <a:lnTo>
                    <a:pt x="991" y="429"/>
                  </a:lnTo>
                  <a:lnTo>
                    <a:pt x="995" y="429"/>
                  </a:lnTo>
                  <a:lnTo>
                    <a:pt x="1003" y="429"/>
                  </a:lnTo>
                  <a:lnTo>
                    <a:pt x="1009" y="431"/>
                  </a:lnTo>
                  <a:lnTo>
                    <a:pt x="1014" y="434"/>
                  </a:lnTo>
                  <a:lnTo>
                    <a:pt x="1020" y="438"/>
                  </a:lnTo>
                  <a:lnTo>
                    <a:pt x="1025" y="441"/>
                  </a:lnTo>
                  <a:lnTo>
                    <a:pt x="1028" y="445"/>
                  </a:lnTo>
                  <a:lnTo>
                    <a:pt x="1033" y="447"/>
                  </a:lnTo>
                  <a:lnTo>
                    <a:pt x="1037" y="448"/>
                  </a:lnTo>
                  <a:lnTo>
                    <a:pt x="1047" y="448"/>
                  </a:lnTo>
                  <a:lnTo>
                    <a:pt x="1053" y="448"/>
                  </a:lnTo>
                  <a:lnTo>
                    <a:pt x="1058" y="448"/>
                  </a:lnTo>
                  <a:lnTo>
                    <a:pt x="1063" y="448"/>
                  </a:lnTo>
                  <a:lnTo>
                    <a:pt x="1068" y="448"/>
                  </a:lnTo>
                  <a:lnTo>
                    <a:pt x="1071" y="448"/>
                  </a:lnTo>
                  <a:lnTo>
                    <a:pt x="1076" y="448"/>
                  </a:lnTo>
                  <a:lnTo>
                    <a:pt x="1080" y="448"/>
                  </a:lnTo>
                  <a:lnTo>
                    <a:pt x="1085" y="448"/>
                  </a:lnTo>
                  <a:lnTo>
                    <a:pt x="1087" y="447"/>
                  </a:lnTo>
                  <a:lnTo>
                    <a:pt x="1090" y="445"/>
                  </a:lnTo>
                  <a:lnTo>
                    <a:pt x="1090" y="441"/>
                  </a:lnTo>
                  <a:lnTo>
                    <a:pt x="1091" y="440"/>
                  </a:lnTo>
                  <a:lnTo>
                    <a:pt x="1093" y="436"/>
                  </a:lnTo>
                  <a:lnTo>
                    <a:pt x="1096" y="434"/>
                  </a:lnTo>
                  <a:lnTo>
                    <a:pt x="1101" y="434"/>
                  </a:lnTo>
                  <a:lnTo>
                    <a:pt x="1107" y="434"/>
                  </a:lnTo>
                  <a:lnTo>
                    <a:pt x="1112" y="434"/>
                  </a:lnTo>
                  <a:lnTo>
                    <a:pt x="1118" y="436"/>
                  </a:lnTo>
                  <a:lnTo>
                    <a:pt x="1123" y="436"/>
                  </a:lnTo>
                  <a:lnTo>
                    <a:pt x="1126" y="438"/>
                  </a:lnTo>
                  <a:lnTo>
                    <a:pt x="1129" y="440"/>
                  </a:lnTo>
                  <a:lnTo>
                    <a:pt x="1133" y="440"/>
                  </a:lnTo>
                  <a:lnTo>
                    <a:pt x="1133" y="440"/>
                  </a:lnTo>
                  <a:lnTo>
                    <a:pt x="1134" y="440"/>
                  </a:lnTo>
                  <a:lnTo>
                    <a:pt x="1136" y="440"/>
                  </a:lnTo>
                  <a:lnTo>
                    <a:pt x="1137" y="440"/>
                  </a:lnTo>
                  <a:lnTo>
                    <a:pt x="1139" y="440"/>
                  </a:lnTo>
                  <a:lnTo>
                    <a:pt x="1141" y="440"/>
                  </a:lnTo>
                  <a:lnTo>
                    <a:pt x="1142" y="440"/>
                  </a:lnTo>
                  <a:lnTo>
                    <a:pt x="1142" y="440"/>
                  </a:lnTo>
                  <a:lnTo>
                    <a:pt x="1144" y="440"/>
                  </a:lnTo>
                  <a:lnTo>
                    <a:pt x="1145" y="440"/>
                  </a:lnTo>
                  <a:lnTo>
                    <a:pt x="1147" y="440"/>
                  </a:lnTo>
                  <a:lnTo>
                    <a:pt x="1150" y="438"/>
                  </a:lnTo>
                  <a:lnTo>
                    <a:pt x="1152" y="436"/>
                  </a:lnTo>
                  <a:lnTo>
                    <a:pt x="1155" y="434"/>
                  </a:lnTo>
                  <a:lnTo>
                    <a:pt x="1156" y="433"/>
                  </a:lnTo>
                  <a:lnTo>
                    <a:pt x="1158" y="431"/>
                  </a:lnTo>
                  <a:lnTo>
                    <a:pt x="1160" y="429"/>
                  </a:lnTo>
                  <a:lnTo>
                    <a:pt x="1158" y="427"/>
                  </a:lnTo>
                  <a:lnTo>
                    <a:pt x="1158" y="427"/>
                  </a:lnTo>
                  <a:lnTo>
                    <a:pt x="1156" y="426"/>
                  </a:lnTo>
                  <a:lnTo>
                    <a:pt x="1155" y="424"/>
                  </a:lnTo>
                  <a:lnTo>
                    <a:pt x="1155" y="422"/>
                  </a:lnTo>
                  <a:lnTo>
                    <a:pt x="1153" y="421"/>
                  </a:lnTo>
                  <a:lnTo>
                    <a:pt x="1153" y="419"/>
                  </a:lnTo>
                  <a:lnTo>
                    <a:pt x="1153" y="417"/>
                  </a:lnTo>
                  <a:lnTo>
                    <a:pt x="1153" y="415"/>
                  </a:lnTo>
                  <a:lnTo>
                    <a:pt x="1153" y="412"/>
                  </a:lnTo>
                  <a:lnTo>
                    <a:pt x="1155" y="410"/>
                  </a:lnTo>
                  <a:lnTo>
                    <a:pt x="1155" y="408"/>
                  </a:lnTo>
                  <a:lnTo>
                    <a:pt x="1155" y="407"/>
                  </a:lnTo>
                  <a:lnTo>
                    <a:pt x="1156" y="405"/>
                  </a:lnTo>
                  <a:lnTo>
                    <a:pt x="1156" y="403"/>
                  </a:lnTo>
                  <a:lnTo>
                    <a:pt x="1156" y="401"/>
                  </a:lnTo>
                  <a:lnTo>
                    <a:pt x="1156" y="398"/>
                  </a:lnTo>
                  <a:lnTo>
                    <a:pt x="1155" y="396"/>
                  </a:lnTo>
                  <a:lnTo>
                    <a:pt x="1152" y="394"/>
                  </a:lnTo>
                  <a:lnTo>
                    <a:pt x="1150" y="393"/>
                  </a:lnTo>
                  <a:lnTo>
                    <a:pt x="1147" y="391"/>
                  </a:lnTo>
                  <a:lnTo>
                    <a:pt x="1145" y="391"/>
                  </a:lnTo>
                  <a:lnTo>
                    <a:pt x="1144" y="389"/>
                  </a:lnTo>
                  <a:lnTo>
                    <a:pt x="1144" y="386"/>
                  </a:lnTo>
                  <a:lnTo>
                    <a:pt x="1144" y="386"/>
                  </a:lnTo>
                  <a:lnTo>
                    <a:pt x="1144" y="384"/>
                  </a:lnTo>
                  <a:lnTo>
                    <a:pt x="1144" y="384"/>
                  </a:lnTo>
                  <a:lnTo>
                    <a:pt x="1144" y="384"/>
                  </a:lnTo>
                  <a:lnTo>
                    <a:pt x="1144" y="382"/>
                  </a:lnTo>
                  <a:lnTo>
                    <a:pt x="1144" y="382"/>
                  </a:lnTo>
                  <a:lnTo>
                    <a:pt x="1144" y="380"/>
                  </a:lnTo>
                  <a:lnTo>
                    <a:pt x="1144" y="380"/>
                  </a:lnTo>
                  <a:lnTo>
                    <a:pt x="1174" y="375"/>
                  </a:lnTo>
                  <a:lnTo>
                    <a:pt x="1179" y="377"/>
                  </a:lnTo>
                  <a:lnTo>
                    <a:pt x="1183" y="379"/>
                  </a:lnTo>
                  <a:lnTo>
                    <a:pt x="1187" y="379"/>
                  </a:lnTo>
                  <a:lnTo>
                    <a:pt x="1191" y="380"/>
                  </a:lnTo>
                  <a:lnTo>
                    <a:pt x="1194" y="380"/>
                  </a:lnTo>
                  <a:lnTo>
                    <a:pt x="1198" y="382"/>
                  </a:lnTo>
                  <a:lnTo>
                    <a:pt x="1201" y="382"/>
                  </a:lnTo>
                  <a:lnTo>
                    <a:pt x="1206" y="384"/>
                  </a:lnTo>
                  <a:lnTo>
                    <a:pt x="1212" y="387"/>
                  </a:lnTo>
                  <a:lnTo>
                    <a:pt x="1217" y="391"/>
                  </a:lnTo>
                  <a:lnTo>
                    <a:pt x="1220" y="396"/>
                  </a:lnTo>
                  <a:lnTo>
                    <a:pt x="1223" y="400"/>
                  </a:lnTo>
                  <a:lnTo>
                    <a:pt x="1228" y="405"/>
                  </a:lnTo>
                  <a:lnTo>
                    <a:pt x="1233" y="408"/>
                  </a:lnTo>
                  <a:lnTo>
                    <a:pt x="1237" y="412"/>
                  </a:lnTo>
                  <a:lnTo>
                    <a:pt x="1245" y="412"/>
                  </a:lnTo>
                  <a:lnTo>
                    <a:pt x="1247" y="419"/>
                  </a:lnTo>
                  <a:lnTo>
                    <a:pt x="1250" y="424"/>
                  </a:lnTo>
                  <a:lnTo>
                    <a:pt x="1255" y="429"/>
                  </a:lnTo>
                  <a:lnTo>
                    <a:pt x="1260" y="433"/>
                  </a:lnTo>
                  <a:lnTo>
                    <a:pt x="1266" y="434"/>
                  </a:lnTo>
                  <a:lnTo>
                    <a:pt x="1272" y="438"/>
                  </a:lnTo>
                  <a:lnTo>
                    <a:pt x="1279" y="440"/>
                  </a:lnTo>
                  <a:lnTo>
                    <a:pt x="1285" y="441"/>
                  </a:lnTo>
                  <a:lnTo>
                    <a:pt x="1291" y="445"/>
                  </a:lnTo>
                  <a:lnTo>
                    <a:pt x="1298" y="450"/>
                  </a:lnTo>
                  <a:lnTo>
                    <a:pt x="1304" y="455"/>
                  </a:lnTo>
                  <a:lnTo>
                    <a:pt x="1309" y="461"/>
                  </a:lnTo>
                  <a:lnTo>
                    <a:pt x="1313" y="466"/>
                  </a:lnTo>
                  <a:lnTo>
                    <a:pt x="1320" y="471"/>
                  </a:lnTo>
                  <a:lnTo>
                    <a:pt x="1326" y="475"/>
                  </a:lnTo>
                  <a:lnTo>
                    <a:pt x="1332" y="475"/>
                  </a:lnTo>
                  <a:lnTo>
                    <a:pt x="1337" y="475"/>
                  </a:lnTo>
                  <a:lnTo>
                    <a:pt x="1342" y="473"/>
                  </a:lnTo>
                  <a:lnTo>
                    <a:pt x="1345" y="471"/>
                  </a:lnTo>
                  <a:lnTo>
                    <a:pt x="1348" y="469"/>
                  </a:lnTo>
                  <a:lnTo>
                    <a:pt x="1352" y="466"/>
                  </a:lnTo>
                  <a:lnTo>
                    <a:pt x="1356" y="464"/>
                  </a:lnTo>
                  <a:lnTo>
                    <a:pt x="1359" y="462"/>
                  </a:lnTo>
                  <a:lnTo>
                    <a:pt x="1364" y="462"/>
                  </a:lnTo>
                  <a:lnTo>
                    <a:pt x="1366" y="462"/>
                  </a:lnTo>
                  <a:lnTo>
                    <a:pt x="1367" y="462"/>
                  </a:lnTo>
                  <a:lnTo>
                    <a:pt x="1369" y="464"/>
                  </a:lnTo>
                  <a:lnTo>
                    <a:pt x="1369" y="464"/>
                  </a:lnTo>
                  <a:lnTo>
                    <a:pt x="1371" y="464"/>
                  </a:lnTo>
                  <a:lnTo>
                    <a:pt x="1371" y="466"/>
                  </a:lnTo>
                  <a:lnTo>
                    <a:pt x="1372" y="466"/>
                  </a:lnTo>
                  <a:lnTo>
                    <a:pt x="1374" y="466"/>
                  </a:lnTo>
                  <a:lnTo>
                    <a:pt x="1374" y="468"/>
                  </a:lnTo>
                  <a:lnTo>
                    <a:pt x="1374" y="469"/>
                  </a:lnTo>
                  <a:lnTo>
                    <a:pt x="1374" y="471"/>
                  </a:lnTo>
                  <a:lnTo>
                    <a:pt x="1374" y="473"/>
                  </a:lnTo>
                  <a:lnTo>
                    <a:pt x="1374" y="475"/>
                  </a:lnTo>
                  <a:lnTo>
                    <a:pt x="1374" y="475"/>
                  </a:lnTo>
                  <a:lnTo>
                    <a:pt x="1374" y="476"/>
                  </a:lnTo>
                  <a:lnTo>
                    <a:pt x="1374" y="476"/>
                  </a:lnTo>
                  <a:lnTo>
                    <a:pt x="1374" y="480"/>
                  </a:lnTo>
                  <a:lnTo>
                    <a:pt x="1374" y="482"/>
                  </a:lnTo>
                  <a:lnTo>
                    <a:pt x="1374" y="485"/>
                  </a:lnTo>
                  <a:lnTo>
                    <a:pt x="1375" y="487"/>
                  </a:lnTo>
                  <a:lnTo>
                    <a:pt x="1377" y="489"/>
                  </a:lnTo>
                  <a:lnTo>
                    <a:pt x="1377" y="490"/>
                  </a:lnTo>
                  <a:lnTo>
                    <a:pt x="1378" y="492"/>
                  </a:lnTo>
                  <a:lnTo>
                    <a:pt x="1380" y="494"/>
                  </a:lnTo>
                  <a:lnTo>
                    <a:pt x="1380" y="516"/>
                  </a:lnTo>
                  <a:lnTo>
                    <a:pt x="1377" y="516"/>
                  </a:lnTo>
                  <a:lnTo>
                    <a:pt x="1375" y="516"/>
                  </a:lnTo>
                  <a:lnTo>
                    <a:pt x="1372" y="516"/>
                  </a:lnTo>
                  <a:lnTo>
                    <a:pt x="1371" y="516"/>
                  </a:lnTo>
                  <a:lnTo>
                    <a:pt x="1367" y="516"/>
                  </a:lnTo>
                  <a:lnTo>
                    <a:pt x="1366" y="516"/>
                  </a:lnTo>
                  <a:lnTo>
                    <a:pt x="1364" y="516"/>
                  </a:lnTo>
                  <a:lnTo>
                    <a:pt x="1363" y="516"/>
                  </a:lnTo>
                  <a:lnTo>
                    <a:pt x="1363" y="516"/>
                  </a:lnTo>
                  <a:lnTo>
                    <a:pt x="1361" y="516"/>
                  </a:lnTo>
                  <a:lnTo>
                    <a:pt x="1361" y="518"/>
                  </a:lnTo>
                  <a:lnTo>
                    <a:pt x="1359" y="518"/>
                  </a:lnTo>
                  <a:lnTo>
                    <a:pt x="1359" y="518"/>
                  </a:lnTo>
                  <a:lnTo>
                    <a:pt x="1358" y="520"/>
                  </a:lnTo>
                  <a:lnTo>
                    <a:pt x="1358" y="522"/>
                  </a:lnTo>
                  <a:lnTo>
                    <a:pt x="1358" y="522"/>
                  </a:lnTo>
                  <a:lnTo>
                    <a:pt x="1358" y="527"/>
                  </a:lnTo>
                  <a:lnTo>
                    <a:pt x="1361" y="532"/>
                  </a:lnTo>
                  <a:lnTo>
                    <a:pt x="1363" y="537"/>
                  </a:lnTo>
                  <a:lnTo>
                    <a:pt x="1366" y="541"/>
                  </a:lnTo>
                  <a:lnTo>
                    <a:pt x="1369" y="543"/>
                  </a:lnTo>
                  <a:lnTo>
                    <a:pt x="1372" y="546"/>
                  </a:lnTo>
                  <a:lnTo>
                    <a:pt x="1374" y="548"/>
                  </a:lnTo>
                  <a:lnTo>
                    <a:pt x="1375" y="550"/>
                  </a:lnTo>
                  <a:lnTo>
                    <a:pt x="1394" y="553"/>
                  </a:lnTo>
                  <a:lnTo>
                    <a:pt x="1399" y="553"/>
                  </a:lnTo>
                  <a:lnTo>
                    <a:pt x="1402" y="551"/>
                  </a:lnTo>
                  <a:lnTo>
                    <a:pt x="1405" y="550"/>
                  </a:lnTo>
                  <a:lnTo>
                    <a:pt x="1407" y="546"/>
                  </a:lnTo>
                  <a:lnTo>
                    <a:pt x="1412" y="537"/>
                  </a:lnTo>
                  <a:lnTo>
                    <a:pt x="1417" y="529"/>
                  </a:lnTo>
                  <a:lnTo>
                    <a:pt x="1418" y="518"/>
                  </a:lnTo>
                  <a:lnTo>
                    <a:pt x="1421" y="508"/>
                  </a:lnTo>
                  <a:lnTo>
                    <a:pt x="1421" y="499"/>
                  </a:lnTo>
                  <a:lnTo>
                    <a:pt x="1421" y="492"/>
                  </a:lnTo>
                  <a:lnTo>
                    <a:pt x="1421" y="490"/>
                  </a:lnTo>
                  <a:lnTo>
                    <a:pt x="1421" y="489"/>
                  </a:lnTo>
                  <a:lnTo>
                    <a:pt x="1421" y="487"/>
                  </a:lnTo>
                  <a:lnTo>
                    <a:pt x="1421" y="485"/>
                  </a:lnTo>
                  <a:lnTo>
                    <a:pt x="1421" y="482"/>
                  </a:lnTo>
                  <a:lnTo>
                    <a:pt x="1421" y="480"/>
                  </a:lnTo>
                  <a:lnTo>
                    <a:pt x="1421" y="476"/>
                  </a:lnTo>
                  <a:lnTo>
                    <a:pt x="1421" y="473"/>
                  </a:lnTo>
                  <a:lnTo>
                    <a:pt x="1421" y="471"/>
                  </a:lnTo>
                  <a:lnTo>
                    <a:pt x="1421" y="469"/>
                  </a:lnTo>
                  <a:lnTo>
                    <a:pt x="1421" y="468"/>
                  </a:lnTo>
                  <a:lnTo>
                    <a:pt x="1421" y="466"/>
                  </a:lnTo>
                  <a:lnTo>
                    <a:pt x="1423" y="464"/>
                  </a:lnTo>
                  <a:lnTo>
                    <a:pt x="1423" y="462"/>
                  </a:lnTo>
                  <a:lnTo>
                    <a:pt x="1424" y="462"/>
                  </a:lnTo>
                  <a:lnTo>
                    <a:pt x="1428" y="462"/>
                  </a:lnTo>
                  <a:lnTo>
                    <a:pt x="1428" y="454"/>
                  </a:lnTo>
                  <a:lnTo>
                    <a:pt x="1426" y="452"/>
                  </a:lnTo>
                  <a:lnTo>
                    <a:pt x="1423" y="450"/>
                  </a:lnTo>
                  <a:lnTo>
                    <a:pt x="1421" y="448"/>
                  </a:lnTo>
                  <a:lnTo>
                    <a:pt x="1420" y="445"/>
                  </a:lnTo>
                  <a:lnTo>
                    <a:pt x="1418" y="443"/>
                  </a:lnTo>
                  <a:lnTo>
                    <a:pt x="1417" y="440"/>
                  </a:lnTo>
                  <a:lnTo>
                    <a:pt x="1415" y="436"/>
                  </a:lnTo>
                  <a:lnTo>
                    <a:pt x="1415" y="434"/>
                  </a:lnTo>
                  <a:lnTo>
                    <a:pt x="1410" y="431"/>
                  </a:lnTo>
                  <a:lnTo>
                    <a:pt x="1407" y="426"/>
                  </a:lnTo>
                  <a:lnTo>
                    <a:pt x="1402" y="419"/>
                  </a:lnTo>
                  <a:lnTo>
                    <a:pt x="1399" y="412"/>
                  </a:lnTo>
                  <a:lnTo>
                    <a:pt x="1396" y="405"/>
                  </a:lnTo>
                  <a:lnTo>
                    <a:pt x="1393" y="398"/>
                  </a:lnTo>
                  <a:lnTo>
                    <a:pt x="1390" y="389"/>
                  </a:lnTo>
                  <a:lnTo>
                    <a:pt x="1386" y="382"/>
                  </a:lnTo>
                  <a:lnTo>
                    <a:pt x="1383" y="377"/>
                  </a:lnTo>
                  <a:lnTo>
                    <a:pt x="1378" y="372"/>
                  </a:lnTo>
                  <a:lnTo>
                    <a:pt x="1374" y="370"/>
                  </a:lnTo>
                  <a:lnTo>
                    <a:pt x="1367" y="366"/>
                  </a:lnTo>
                  <a:lnTo>
                    <a:pt x="1359" y="365"/>
                  </a:lnTo>
                  <a:lnTo>
                    <a:pt x="1353" y="363"/>
                  </a:lnTo>
                  <a:lnTo>
                    <a:pt x="1345" y="361"/>
                  </a:lnTo>
                  <a:lnTo>
                    <a:pt x="1337" y="358"/>
                  </a:lnTo>
                  <a:lnTo>
                    <a:pt x="1337" y="359"/>
                  </a:lnTo>
                  <a:lnTo>
                    <a:pt x="1337" y="361"/>
                  </a:lnTo>
                  <a:lnTo>
                    <a:pt x="1337" y="363"/>
                  </a:lnTo>
                  <a:lnTo>
                    <a:pt x="1336" y="365"/>
                  </a:lnTo>
                  <a:lnTo>
                    <a:pt x="1336" y="368"/>
                  </a:lnTo>
                  <a:lnTo>
                    <a:pt x="1334" y="370"/>
                  </a:lnTo>
                  <a:lnTo>
                    <a:pt x="1334" y="372"/>
                  </a:lnTo>
                  <a:lnTo>
                    <a:pt x="1332" y="373"/>
                  </a:lnTo>
                  <a:lnTo>
                    <a:pt x="1329" y="370"/>
                  </a:lnTo>
                  <a:lnTo>
                    <a:pt x="1326" y="368"/>
                  </a:lnTo>
                  <a:lnTo>
                    <a:pt x="1323" y="366"/>
                  </a:lnTo>
                  <a:lnTo>
                    <a:pt x="1318" y="365"/>
                  </a:lnTo>
                  <a:lnTo>
                    <a:pt x="1315" y="363"/>
                  </a:lnTo>
                  <a:lnTo>
                    <a:pt x="1313" y="361"/>
                  </a:lnTo>
                  <a:lnTo>
                    <a:pt x="1312" y="359"/>
                  </a:lnTo>
                  <a:lnTo>
                    <a:pt x="1310" y="354"/>
                  </a:lnTo>
                  <a:lnTo>
                    <a:pt x="1309" y="354"/>
                  </a:lnTo>
                  <a:lnTo>
                    <a:pt x="1307" y="354"/>
                  </a:lnTo>
                  <a:lnTo>
                    <a:pt x="1302" y="352"/>
                  </a:lnTo>
                  <a:lnTo>
                    <a:pt x="1298" y="351"/>
                  </a:lnTo>
                  <a:lnTo>
                    <a:pt x="1293" y="351"/>
                  </a:lnTo>
                  <a:lnTo>
                    <a:pt x="1290" y="349"/>
                  </a:lnTo>
                  <a:lnTo>
                    <a:pt x="1286" y="349"/>
                  </a:lnTo>
                  <a:lnTo>
                    <a:pt x="1285" y="349"/>
                  </a:lnTo>
                  <a:lnTo>
                    <a:pt x="1285" y="345"/>
                  </a:lnTo>
                  <a:lnTo>
                    <a:pt x="1286" y="344"/>
                  </a:lnTo>
                  <a:lnTo>
                    <a:pt x="1288" y="342"/>
                  </a:lnTo>
                  <a:lnTo>
                    <a:pt x="1288" y="340"/>
                  </a:lnTo>
                  <a:lnTo>
                    <a:pt x="1291" y="339"/>
                  </a:lnTo>
                  <a:lnTo>
                    <a:pt x="1293" y="337"/>
                  </a:lnTo>
                  <a:lnTo>
                    <a:pt x="1294" y="335"/>
                  </a:lnTo>
                  <a:lnTo>
                    <a:pt x="1294" y="332"/>
                  </a:lnTo>
                  <a:lnTo>
                    <a:pt x="1294" y="328"/>
                  </a:lnTo>
                  <a:lnTo>
                    <a:pt x="1294" y="325"/>
                  </a:lnTo>
                  <a:lnTo>
                    <a:pt x="1296" y="319"/>
                  </a:lnTo>
                  <a:lnTo>
                    <a:pt x="1298" y="314"/>
                  </a:lnTo>
                  <a:lnTo>
                    <a:pt x="1301" y="311"/>
                  </a:lnTo>
                  <a:lnTo>
                    <a:pt x="1302" y="307"/>
                  </a:lnTo>
                  <a:lnTo>
                    <a:pt x="1306" y="304"/>
                  </a:lnTo>
                  <a:lnTo>
                    <a:pt x="1307" y="300"/>
                  </a:lnTo>
                  <a:lnTo>
                    <a:pt x="1307" y="277"/>
                  </a:lnTo>
                  <a:lnTo>
                    <a:pt x="1309" y="277"/>
                  </a:lnTo>
                  <a:lnTo>
                    <a:pt x="1310" y="277"/>
                  </a:lnTo>
                  <a:lnTo>
                    <a:pt x="1312" y="277"/>
                  </a:lnTo>
                  <a:lnTo>
                    <a:pt x="1313" y="277"/>
                  </a:lnTo>
                  <a:lnTo>
                    <a:pt x="1315" y="277"/>
                  </a:lnTo>
                  <a:lnTo>
                    <a:pt x="1318" y="277"/>
                  </a:lnTo>
                  <a:lnTo>
                    <a:pt x="1320" y="277"/>
                  </a:lnTo>
                  <a:lnTo>
                    <a:pt x="1323" y="277"/>
                  </a:lnTo>
                  <a:lnTo>
                    <a:pt x="1328" y="277"/>
                  </a:lnTo>
                  <a:lnTo>
                    <a:pt x="1334" y="279"/>
                  </a:lnTo>
                  <a:lnTo>
                    <a:pt x="1342" y="279"/>
                  </a:lnTo>
                  <a:lnTo>
                    <a:pt x="1348" y="279"/>
                  </a:lnTo>
                  <a:lnTo>
                    <a:pt x="1356" y="281"/>
                  </a:lnTo>
                  <a:lnTo>
                    <a:pt x="1363" y="281"/>
                  </a:lnTo>
                  <a:lnTo>
                    <a:pt x="1371" y="281"/>
                  </a:lnTo>
                  <a:lnTo>
                    <a:pt x="1377" y="281"/>
                  </a:lnTo>
                  <a:lnTo>
                    <a:pt x="1377" y="281"/>
                  </a:lnTo>
                  <a:lnTo>
                    <a:pt x="1378" y="281"/>
                  </a:lnTo>
                  <a:lnTo>
                    <a:pt x="1378" y="281"/>
                  </a:lnTo>
                  <a:lnTo>
                    <a:pt x="1380" y="281"/>
                  </a:lnTo>
                  <a:lnTo>
                    <a:pt x="1380" y="279"/>
                  </a:lnTo>
                  <a:lnTo>
                    <a:pt x="1382" y="279"/>
                  </a:lnTo>
                  <a:lnTo>
                    <a:pt x="1382" y="279"/>
                  </a:lnTo>
                  <a:lnTo>
                    <a:pt x="1382" y="277"/>
                  </a:lnTo>
                  <a:lnTo>
                    <a:pt x="1380" y="274"/>
                  </a:lnTo>
                  <a:lnTo>
                    <a:pt x="1410" y="274"/>
                  </a:lnTo>
                  <a:lnTo>
                    <a:pt x="1410" y="276"/>
                  </a:lnTo>
                  <a:lnTo>
                    <a:pt x="1412" y="277"/>
                  </a:lnTo>
                  <a:lnTo>
                    <a:pt x="1415" y="279"/>
                  </a:lnTo>
                  <a:lnTo>
                    <a:pt x="1417" y="281"/>
                  </a:lnTo>
                  <a:lnTo>
                    <a:pt x="1420" y="283"/>
                  </a:lnTo>
                  <a:lnTo>
                    <a:pt x="1421" y="284"/>
                  </a:lnTo>
                  <a:lnTo>
                    <a:pt x="1423" y="284"/>
                  </a:lnTo>
                  <a:lnTo>
                    <a:pt x="1424" y="286"/>
                  </a:lnTo>
                  <a:lnTo>
                    <a:pt x="1426" y="284"/>
                  </a:lnTo>
                  <a:lnTo>
                    <a:pt x="1428" y="284"/>
                  </a:lnTo>
                  <a:lnTo>
                    <a:pt x="1429" y="283"/>
                  </a:lnTo>
                  <a:lnTo>
                    <a:pt x="1431" y="281"/>
                  </a:lnTo>
                  <a:lnTo>
                    <a:pt x="1431" y="279"/>
                  </a:lnTo>
                  <a:lnTo>
                    <a:pt x="1432" y="279"/>
                  </a:lnTo>
                  <a:lnTo>
                    <a:pt x="1434" y="277"/>
                  </a:lnTo>
                  <a:lnTo>
                    <a:pt x="1437" y="276"/>
                  </a:lnTo>
                  <a:lnTo>
                    <a:pt x="1436" y="276"/>
                  </a:lnTo>
                  <a:lnTo>
                    <a:pt x="1434" y="274"/>
                  </a:lnTo>
                  <a:lnTo>
                    <a:pt x="1432" y="272"/>
                  </a:lnTo>
                  <a:lnTo>
                    <a:pt x="1432" y="270"/>
                  </a:lnTo>
                  <a:lnTo>
                    <a:pt x="1431" y="269"/>
                  </a:lnTo>
                  <a:lnTo>
                    <a:pt x="1431" y="267"/>
                  </a:lnTo>
                  <a:lnTo>
                    <a:pt x="1431" y="263"/>
                  </a:lnTo>
                  <a:lnTo>
                    <a:pt x="1431" y="260"/>
                  </a:lnTo>
                  <a:lnTo>
                    <a:pt x="1431" y="255"/>
                  </a:lnTo>
                  <a:lnTo>
                    <a:pt x="1431" y="251"/>
                  </a:lnTo>
                  <a:lnTo>
                    <a:pt x="1432" y="248"/>
                  </a:lnTo>
                  <a:lnTo>
                    <a:pt x="1432" y="244"/>
                  </a:lnTo>
                  <a:lnTo>
                    <a:pt x="1434" y="241"/>
                  </a:lnTo>
                  <a:lnTo>
                    <a:pt x="1436" y="239"/>
                  </a:lnTo>
                  <a:lnTo>
                    <a:pt x="1439" y="237"/>
                  </a:lnTo>
                  <a:lnTo>
                    <a:pt x="1440" y="237"/>
                  </a:lnTo>
                  <a:lnTo>
                    <a:pt x="1442" y="237"/>
                  </a:lnTo>
                  <a:lnTo>
                    <a:pt x="1445" y="237"/>
                  </a:lnTo>
                  <a:lnTo>
                    <a:pt x="1448" y="237"/>
                  </a:lnTo>
                  <a:lnTo>
                    <a:pt x="1451" y="237"/>
                  </a:lnTo>
                  <a:lnTo>
                    <a:pt x="1456" y="237"/>
                  </a:lnTo>
                  <a:lnTo>
                    <a:pt x="1459" y="237"/>
                  </a:lnTo>
                  <a:lnTo>
                    <a:pt x="1463" y="237"/>
                  </a:lnTo>
                  <a:lnTo>
                    <a:pt x="1466" y="237"/>
                  </a:lnTo>
                  <a:lnTo>
                    <a:pt x="1467" y="239"/>
                  </a:lnTo>
                  <a:lnTo>
                    <a:pt x="1469" y="241"/>
                  </a:lnTo>
                  <a:lnTo>
                    <a:pt x="1470" y="244"/>
                  </a:lnTo>
                  <a:lnTo>
                    <a:pt x="1474" y="248"/>
                  </a:lnTo>
                  <a:lnTo>
                    <a:pt x="1477" y="251"/>
                  </a:lnTo>
                  <a:lnTo>
                    <a:pt x="1478" y="255"/>
                  </a:lnTo>
                  <a:lnTo>
                    <a:pt x="1482" y="257"/>
                  </a:lnTo>
                  <a:lnTo>
                    <a:pt x="1483" y="258"/>
                  </a:lnTo>
                  <a:lnTo>
                    <a:pt x="1483" y="255"/>
                  </a:lnTo>
                  <a:lnTo>
                    <a:pt x="1485" y="253"/>
                  </a:lnTo>
                  <a:lnTo>
                    <a:pt x="1485" y="251"/>
                  </a:lnTo>
                  <a:lnTo>
                    <a:pt x="1485" y="250"/>
                  </a:lnTo>
                  <a:lnTo>
                    <a:pt x="1486" y="246"/>
                  </a:lnTo>
                  <a:lnTo>
                    <a:pt x="1486" y="244"/>
                  </a:lnTo>
                  <a:lnTo>
                    <a:pt x="1488" y="243"/>
                  </a:lnTo>
                  <a:lnTo>
                    <a:pt x="1488" y="239"/>
                  </a:lnTo>
                  <a:lnTo>
                    <a:pt x="1488" y="239"/>
                  </a:lnTo>
                  <a:lnTo>
                    <a:pt x="1489" y="241"/>
                  </a:lnTo>
                  <a:lnTo>
                    <a:pt x="1491" y="241"/>
                  </a:lnTo>
                  <a:lnTo>
                    <a:pt x="1491" y="241"/>
                  </a:lnTo>
                  <a:lnTo>
                    <a:pt x="1493" y="241"/>
                  </a:lnTo>
                  <a:lnTo>
                    <a:pt x="1493" y="241"/>
                  </a:lnTo>
                  <a:lnTo>
                    <a:pt x="1494" y="239"/>
                  </a:lnTo>
                  <a:lnTo>
                    <a:pt x="1494" y="239"/>
                  </a:lnTo>
                  <a:lnTo>
                    <a:pt x="1494" y="237"/>
                  </a:lnTo>
                  <a:lnTo>
                    <a:pt x="1493" y="236"/>
                  </a:lnTo>
                  <a:lnTo>
                    <a:pt x="1491" y="234"/>
                  </a:lnTo>
                  <a:lnTo>
                    <a:pt x="1491" y="232"/>
                  </a:lnTo>
                  <a:lnTo>
                    <a:pt x="1489" y="230"/>
                  </a:lnTo>
                  <a:lnTo>
                    <a:pt x="1489" y="229"/>
                  </a:lnTo>
                  <a:lnTo>
                    <a:pt x="1488" y="227"/>
                  </a:lnTo>
                  <a:lnTo>
                    <a:pt x="1488" y="223"/>
                  </a:lnTo>
                  <a:lnTo>
                    <a:pt x="1488" y="222"/>
                  </a:lnTo>
                  <a:lnTo>
                    <a:pt x="1491" y="220"/>
                  </a:lnTo>
                  <a:lnTo>
                    <a:pt x="1493" y="220"/>
                  </a:lnTo>
                  <a:lnTo>
                    <a:pt x="1496" y="220"/>
                  </a:lnTo>
                  <a:lnTo>
                    <a:pt x="1499" y="222"/>
                  </a:lnTo>
                  <a:lnTo>
                    <a:pt x="1502" y="222"/>
                  </a:lnTo>
                  <a:lnTo>
                    <a:pt x="1505" y="223"/>
                  </a:lnTo>
                  <a:lnTo>
                    <a:pt x="1509" y="223"/>
                  </a:lnTo>
                  <a:lnTo>
                    <a:pt x="1507" y="223"/>
                  </a:lnTo>
                  <a:lnTo>
                    <a:pt x="1507" y="225"/>
                  </a:lnTo>
                  <a:lnTo>
                    <a:pt x="1505" y="225"/>
                  </a:lnTo>
                  <a:lnTo>
                    <a:pt x="1505" y="225"/>
                  </a:lnTo>
                  <a:lnTo>
                    <a:pt x="1504" y="225"/>
                  </a:lnTo>
                  <a:lnTo>
                    <a:pt x="1502" y="227"/>
                  </a:lnTo>
                  <a:lnTo>
                    <a:pt x="1501" y="227"/>
                  </a:lnTo>
                  <a:lnTo>
                    <a:pt x="1501" y="229"/>
                  </a:lnTo>
                  <a:lnTo>
                    <a:pt x="1501" y="230"/>
                  </a:lnTo>
                  <a:lnTo>
                    <a:pt x="1502" y="234"/>
                  </a:lnTo>
                  <a:lnTo>
                    <a:pt x="1505" y="236"/>
                  </a:lnTo>
                  <a:lnTo>
                    <a:pt x="1509" y="237"/>
                  </a:lnTo>
                  <a:lnTo>
                    <a:pt x="1510" y="239"/>
                  </a:lnTo>
                  <a:lnTo>
                    <a:pt x="1513" y="241"/>
                  </a:lnTo>
                  <a:lnTo>
                    <a:pt x="1515" y="244"/>
                  </a:lnTo>
                  <a:lnTo>
                    <a:pt x="1515" y="248"/>
                  </a:lnTo>
                  <a:lnTo>
                    <a:pt x="1515" y="250"/>
                  </a:lnTo>
                  <a:lnTo>
                    <a:pt x="1513" y="253"/>
                  </a:lnTo>
                  <a:lnTo>
                    <a:pt x="1512" y="257"/>
                  </a:lnTo>
                  <a:lnTo>
                    <a:pt x="1510" y="262"/>
                  </a:lnTo>
                  <a:lnTo>
                    <a:pt x="1509" y="265"/>
                  </a:lnTo>
                  <a:lnTo>
                    <a:pt x="1507" y="270"/>
                  </a:lnTo>
                  <a:lnTo>
                    <a:pt x="1505" y="274"/>
                  </a:lnTo>
                  <a:lnTo>
                    <a:pt x="1505" y="277"/>
                  </a:lnTo>
                  <a:lnTo>
                    <a:pt x="1505" y="279"/>
                  </a:lnTo>
                  <a:lnTo>
                    <a:pt x="1505" y="281"/>
                  </a:lnTo>
                  <a:lnTo>
                    <a:pt x="1505" y="283"/>
                  </a:lnTo>
                  <a:lnTo>
                    <a:pt x="1507" y="283"/>
                  </a:lnTo>
                  <a:lnTo>
                    <a:pt x="1507" y="284"/>
                  </a:lnTo>
                  <a:lnTo>
                    <a:pt x="1509" y="284"/>
                  </a:lnTo>
                  <a:lnTo>
                    <a:pt x="1509" y="286"/>
                  </a:lnTo>
                  <a:lnTo>
                    <a:pt x="1509" y="290"/>
                  </a:lnTo>
                  <a:lnTo>
                    <a:pt x="1509" y="291"/>
                  </a:lnTo>
                  <a:lnTo>
                    <a:pt x="1509" y="293"/>
                  </a:lnTo>
                  <a:lnTo>
                    <a:pt x="1507" y="295"/>
                  </a:lnTo>
                  <a:lnTo>
                    <a:pt x="1507" y="297"/>
                  </a:lnTo>
                  <a:lnTo>
                    <a:pt x="1505" y="298"/>
                  </a:lnTo>
                  <a:lnTo>
                    <a:pt x="1504" y="298"/>
                  </a:lnTo>
                  <a:lnTo>
                    <a:pt x="1501" y="300"/>
                  </a:lnTo>
                  <a:lnTo>
                    <a:pt x="1497" y="300"/>
                  </a:lnTo>
                  <a:lnTo>
                    <a:pt x="1499" y="311"/>
                  </a:lnTo>
                  <a:lnTo>
                    <a:pt x="1502" y="321"/>
                  </a:lnTo>
                  <a:lnTo>
                    <a:pt x="1507" y="330"/>
                  </a:lnTo>
                  <a:lnTo>
                    <a:pt x="1512" y="337"/>
                  </a:lnTo>
                  <a:lnTo>
                    <a:pt x="1518" y="344"/>
                  </a:lnTo>
                  <a:lnTo>
                    <a:pt x="1526" y="351"/>
                  </a:lnTo>
                  <a:lnTo>
                    <a:pt x="1534" y="356"/>
                  </a:lnTo>
                  <a:lnTo>
                    <a:pt x="1542" y="359"/>
                  </a:lnTo>
                  <a:lnTo>
                    <a:pt x="1547" y="363"/>
                  </a:lnTo>
                  <a:lnTo>
                    <a:pt x="1548" y="366"/>
                  </a:lnTo>
                  <a:lnTo>
                    <a:pt x="1551" y="370"/>
                  </a:lnTo>
                  <a:lnTo>
                    <a:pt x="1553" y="373"/>
                  </a:lnTo>
                  <a:lnTo>
                    <a:pt x="1555" y="379"/>
                  </a:lnTo>
                  <a:lnTo>
                    <a:pt x="1558" y="382"/>
                  </a:lnTo>
                  <a:lnTo>
                    <a:pt x="1561" y="386"/>
                  </a:lnTo>
                  <a:lnTo>
                    <a:pt x="1566" y="387"/>
                  </a:lnTo>
                  <a:lnTo>
                    <a:pt x="1567" y="387"/>
                  </a:lnTo>
                  <a:lnTo>
                    <a:pt x="1567" y="387"/>
                  </a:lnTo>
                  <a:lnTo>
                    <a:pt x="1569" y="389"/>
                  </a:lnTo>
                  <a:lnTo>
                    <a:pt x="1570" y="389"/>
                  </a:lnTo>
                  <a:lnTo>
                    <a:pt x="1572" y="389"/>
                  </a:lnTo>
                  <a:lnTo>
                    <a:pt x="1574" y="391"/>
                  </a:lnTo>
                  <a:lnTo>
                    <a:pt x="1574" y="393"/>
                  </a:lnTo>
                  <a:lnTo>
                    <a:pt x="1574" y="393"/>
                  </a:lnTo>
                  <a:lnTo>
                    <a:pt x="1575" y="396"/>
                  </a:lnTo>
                  <a:lnTo>
                    <a:pt x="1578" y="400"/>
                  </a:lnTo>
                  <a:lnTo>
                    <a:pt x="1580" y="401"/>
                  </a:lnTo>
                  <a:lnTo>
                    <a:pt x="1581" y="405"/>
                  </a:lnTo>
                  <a:lnTo>
                    <a:pt x="1585" y="407"/>
                  </a:lnTo>
                  <a:lnTo>
                    <a:pt x="1586" y="408"/>
                  </a:lnTo>
                  <a:lnTo>
                    <a:pt x="1589" y="410"/>
                  </a:lnTo>
                  <a:lnTo>
                    <a:pt x="1591" y="410"/>
                  </a:lnTo>
                  <a:lnTo>
                    <a:pt x="1593" y="410"/>
                  </a:lnTo>
                  <a:lnTo>
                    <a:pt x="1594" y="408"/>
                  </a:lnTo>
                  <a:lnTo>
                    <a:pt x="1596" y="407"/>
                  </a:lnTo>
                  <a:lnTo>
                    <a:pt x="1597" y="405"/>
                  </a:lnTo>
                  <a:lnTo>
                    <a:pt x="1599" y="403"/>
                  </a:lnTo>
                  <a:lnTo>
                    <a:pt x="1599" y="401"/>
                  </a:lnTo>
                  <a:lnTo>
                    <a:pt x="1599" y="398"/>
                  </a:lnTo>
                  <a:lnTo>
                    <a:pt x="1599" y="394"/>
                  </a:lnTo>
                  <a:lnTo>
                    <a:pt x="1599" y="393"/>
                  </a:lnTo>
                  <a:lnTo>
                    <a:pt x="1597" y="391"/>
                  </a:lnTo>
                  <a:lnTo>
                    <a:pt x="1596" y="389"/>
                  </a:lnTo>
                  <a:lnTo>
                    <a:pt x="1594" y="389"/>
                  </a:lnTo>
                  <a:lnTo>
                    <a:pt x="1591" y="387"/>
                  </a:lnTo>
                  <a:lnTo>
                    <a:pt x="1589" y="386"/>
                  </a:lnTo>
                  <a:lnTo>
                    <a:pt x="1588" y="382"/>
                  </a:lnTo>
                  <a:lnTo>
                    <a:pt x="1588" y="380"/>
                  </a:lnTo>
                  <a:lnTo>
                    <a:pt x="1588" y="380"/>
                  </a:lnTo>
                  <a:lnTo>
                    <a:pt x="1589" y="379"/>
                  </a:lnTo>
                  <a:lnTo>
                    <a:pt x="1589" y="379"/>
                  </a:lnTo>
                  <a:lnTo>
                    <a:pt x="1591" y="377"/>
                  </a:lnTo>
                  <a:lnTo>
                    <a:pt x="1593" y="377"/>
                  </a:lnTo>
                  <a:lnTo>
                    <a:pt x="1594" y="377"/>
                  </a:lnTo>
                  <a:lnTo>
                    <a:pt x="1596" y="375"/>
                  </a:lnTo>
                  <a:lnTo>
                    <a:pt x="1597" y="375"/>
                  </a:lnTo>
                  <a:lnTo>
                    <a:pt x="1597" y="372"/>
                  </a:lnTo>
                  <a:lnTo>
                    <a:pt x="1596" y="370"/>
                  </a:lnTo>
                  <a:lnTo>
                    <a:pt x="1594" y="368"/>
                  </a:lnTo>
                  <a:lnTo>
                    <a:pt x="1594" y="366"/>
                  </a:lnTo>
                  <a:lnTo>
                    <a:pt x="1593" y="365"/>
                  </a:lnTo>
                  <a:lnTo>
                    <a:pt x="1591" y="363"/>
                  </a:lnTo>
                  <a:lnTo>
                    <a:pt x="1589" y="361"/>
                  </a:lnTo>
                  <a:lnTo>
                    <a:pt x="1588" y="358"/>
                  </a:lnTo>
                  <a:lnTo>
                    <a:pt x="1588" y="358"/>
                  </a:lnTo>
                  <a:lnTo>
                    <a:pt x="1589" y="358"/>
                  </a:lnTo>
                  <a:lnTo>
                    <a:pt x="1591" y="356"/>
                  </a:lnTo>
                  <a:lnTo>
                    <a:pt x="1593" y="356"/>
                  </a:lnTo>
                  <a:lnTo>
                    <a:pt x="1594" y="356"/>
                  </a:lnTo>
                  <a:lnTo>
                    <a:pt x="1596" y="356"/>
                  </a:lnTo>
                  <a:lnTo>
                    <a:pt x="1599" y="356"/>
                  </a:lnTo>
                  <a:lnTo>
                    <a:pt x="1601" y="356"/>
                  </a:lnTo>
                  <a:lnTo>
                    <a:pt x="1601" y="356"/>
                  </a:lnTo>
                  <a:lnTo>
                    <a:pt x="1599" y="354"/>
                  </a:lnTo>
                  <a:lnTo>
                    <a:pt x="1597" y="352"/>
                  </a:lnTo>
                  <a:lnTo>
                    <a:pt x="1596" y="352"/>
                  </a:lnTo>
                  <a:lnTo>
                    <a:pt x="1596" y="351"/>
                  </a:lnTo>
                  <a:lnTo>
                    <a:pt x="1594" y="349"/>
                  </a:lnTo>
                  <a:lnTo>
                    <a:pt x="1593" y="349"/>
                  </a:lnTo>
                  <a:lnTo>
                    <a:pt x="1593" y="347"/>
                  </a:lnTo>
                  <a:lnTo>
                    <a:pt x="1591" y="345"/>
                  </a:lnTo>
                  <a:lnTo>
                    <a:pt x="1589" y="345"/>
                  </a:lnTo>
                  <a:lnTo>
                    <a:pt x="1588" y="344"/>
                  </a:lnTo>
                  <a:lnTo>
                    <a:pt x="1588" y="342"/>
                  </a:lnTo>
                  <a:lnTo>
                    <a:pt x="1586" y="339"/>
                  </a:lnTo>
                  <a:lnTo>
                    <a:pt x="1586" y="337"/>
                  </a:lnTo>
                  <a:lnTo>
                    <a:pt x="1586" y="333"/>
                  </a:lnTo>
                  <a:lnTo>
                    <a:pt x="1586" y="330"/>
                  </a:lnTo>
                  <a:lnTo>
                    <a:pt x="1588" y="330"/>
                  </a:lnTo>
                  <a:lnTo>
                    <a:pt x="1588" y="330"/>
                  </a:lnTo>
                  <a:lnTo>
                    <a:pt x="1589" y="328"/>
                  </a:lnTo>
                  <a:lnTo>
                    <a:pt x="1591" y="328"/>
                  </a:lnTo>
                  <a:lnTo>
                    <a:pt x="1591" y="326"/>
                  </a:lnTo>
                  <a:lnTo>
                    <a:pt x="1593" y="326"/>
                  </a:lnTo>
                  <a:lnTo>
                    <a:pt x="1593" y="325"/>
                  </a:lnTo>
                  <a:lnTo>
                    <a:pt x="1593" y="325"/>
                  </a:lnTo>
                  <a:lnTo>
                    <a:pt x="1585" y="321"/>
                  </a:lnTo>
                  <a:lnTo>
                    <a:pt x="1578" y="316"/>
                  </a:lnTo>
                  <a:lnTo>
                    <a:pt x="1574" y="311"/>
                  </a:lnTo>
                  <a:lnTo>
                    <a:pt x="1569" y="307"/>
                  </a:lnTo>
                  <a:lnTo>
                    <a:pt x="1566" y="302"/>
                  </a:lnTo>
                  <a:lnTo>
                    <a:pt x="1561" y="300"/>
                  </a:lnTo>
                  <a:lnTo>
                    <a:pt x="1556" y="298"/>
                  </a:lnTo>
                  <a:lnTo>
                    <a:pt x="1548" y="298"/>
                  </a:lnTo>
                  <a:lnTo>
                    <a:pt x="1547" y="298"/>
                  </a:lnTo>
                  <a:lnTo>
                    <a:pt x="1545" y="295"/>
                  </a:lnTo>
                  <a:lnTo>
                    <a:pt x="1545" y="290"/>
                  </a:lnTo>
                  <a:lnTo>
                    <a:pt x="1545" y="284"/>
                  </a:lnTo>
                  <a:lnTo>
                    <a:pt x="1543" y="279"/>
                  </a:lnTo>
                  <a:lnTo>
                    <a:pt x="1542" y="276"/>
                  </a:lnTo>
                  <a:lnTo>
                    <a:pt x="1539" y="272"/>
                  </a:lnTo>
                  <a:lnTo>
                    <a:pt x="1534" y="270"/>
                  </a:lnTo>
                  <a:lnTo>
                    <a:pt x="1553" y="258"/>
                  </a:lnTo>
                  <a:lnTo>
                    <a:pt x="1553" y="258"/>
                  </a:lnTo>
                  <a:lnTo>
                    <a:pt x="1555" y="258"/>
                  </a:lnTo>
                  <a:lnTo>
                    <a:pt x="1556" y="260"/>
                  </a:lnTo>
                  <a:lnTo>
                    <a:pt x="1556" y="262"/>
                  </a:lnTo>
                  <a:lnTo>
                    <a:pt x="1558" y="262"/>
                  </a:lnTo>
                  <a:lnTo>
                    <a:pt x="1558" y="263"/>
                  </a:lnTo>
                  <a:lnTo>
                    <a:pt x="1559" y="265"/>
                  </a:lnTo>
                  <a:lnTo>
                    <a:pt x="1561" y="265"/>
                  </a:lnTo>
                  <a:lnTo>
                    <a:pt x="1562" y="265"/>
                  </a:lnTo>
                  <a:lnTo>
                    <a:pt x="1566" y="263"/>
                  </a:lnTo>
                  <a:lnTo>
                    <a:pt x="1569" y="262"/>
                  </a:lnTo>
                  <a:lnTo>
                    <a:pt x="1572" y="260"/>
                  </a:lnTo>
                  <a:lnTo>
                    <a:pt x="1574" y="258"/>
                  </a:lnTo>
                  <a:lnTo>
                    <a:pt x="1577" y="257"/>
                  </a:lnTo>
                  <a:lnTo>
                    <a:pt x="1581" y="255"/>
                  </a:lnTo>
                  <a:lnTo>
                    <a:pt x="1585" y="253"/>
                  </a:lnTo>
                  <a:lnTo>
                    <a:pt x="1589" y="253"/>
                  </a:lnTo>
                  <a:lnTo>
                    <a:pt x="1591" y="257"/>
                  </a:lnTo>
                  <a:lnTo>
                    <a:pt x="1591" y="258"/>
                  </a:lnTo>
                  <a:lnTo>
                    <a:pt x="1593" y="260"/>
                  </a:lnTo>
                  <a:lnTo>
                    <a:pt x="1594" y="262"/>
                  </a:lnTo>
                  <a:lnTo>
                    <a:pt x="1596" y="263"/>
                  </a:lnTo>
                  <a:lnTo>
                    <a:pt x="1597" y="263"/>
                  </a:lnTo>
                  <a:lnTo>
                    <a:pt x="1599" y="265"/>
                  </a:lnTo>
                  <a:lnTo>
                    <a:pt x="1599" y="267"/>
                  </a:lnTo>
                  <a:lnTo>
                    <a:pt x="1601" y="262"/>
                  </a:lnTo>
                  <a:lnTo>
                    <a:pt x="1602" y="255"/>
                  </a:lnTo>
                  <a:lnTo>
                    <a:pt x="1605" y="250"/>
                  </a:lnTo>
                  <a:lnTo>
                    <a:pt x="1607" y="244"/>
                  </a:lnTo>
                  <a:lnTo>
                    <a:pt x="1612" y="239"/>
                  </a:lnTo>
                  <a:lnTo>
                    <a:pt x="1616" y="236"/>
                  </a:lnTo>
                  <a:lnTo>
                    <a:pt x="1621" y="232"/>
                  </a:lnTo>
                  <a:lnTo>
                    <a:pt x="1629" y="232"/>
                  </a:lnTo>
                  <a:lnTo>
                    <a:pt x="1627" y="230"/>
                  </a:lnTo>
                  <a:lnTo>
                    <a:pt x="1627" y="229"/>
                  </a:lnTo>
                  <a:lnTo>
                    <a:pt x="1627" y="227"/>
                  </a:lnTo>
                  <a:lnTo>
                    <a:pt x="1627" y="227"/>
                  </a:lnTo>
                  <a:lnTo>
                    <a:pt x="1627" y="225"/>
                  </a:lnTo>
                  <a:lnTo>
                    <a:pt x="1627" y="223"/>
                  </a:lnTo>
                  <a:lnTo>
                    <a:pt x="1627" y="223"/>
                  </a:lnTo>
                  <a:lnTo>
                    <a:pt x="1629" y="222"/>
                  </a:lnTo>
                  <a:lnTo>
                    <a:pt x="1629" y="223"/>
                  </a:lnTo>
                  <a:lnTo>
                    <a:pt x="1631" y="225"/>
                  </a:lnTo>
                  <a:lnTo>
                    <a:pt x="1632" y="225"/>
                  </a:lnTo>
                  <a:lnTo>
                    <a:pt x="1635" y="225"/>
                  </a:lnTo>
                  <a:lnTo>
                    <a:pt x="1637" y="225"/>
                  </a:lnTo>
                  <a:lnTo>
                    <a:pt x="1639" y="225"/>
                  </a:lnTo>
                  <a:lnTo>
                    <a:pt x="1642" y="225"/>
                  </a:lnTo>
                  <a:lnTo>
                    <a:pt x="1643" y="225"/>
                  </a:lnTo>
                  <a:lnTo>
                    <a:pt x="1645" y="227"/>
                  </a:lnTo>
                  <a:lnTo>
                    <a:pt x="1647" y="227"/>
                  </a:lnTo>
                  <a:lnTo>
                    <a:pt x="1648" y="227"/>
                  </a:lnTo>
                  <a:lnTo>
                    <a:pt x="1648" y="227"/>
                  </a:lnTo>
                  <a:lnTo>
                    <a:pt x="1650" y="227"/>
                  </a:lnTo>
                  <a:lnTo>
                    <a:pt x="1651" y="227"/>
                  </a:lnTo>
                  <a:lnTo>
                    <a:pt x="1653" y="227"/>
                  </a:lnTo>
                  <a:lnTo>
                    <a:pt x="1656" y="225"/>
                  </a:lnTo>
                  <a:lnTo>
                    <a:pt x="1654" y="223"/>
                  </a:lnTo>
                  <a:lnTo>
                    <a:pt x="1654" y="222"/>
                  </a:lnTo>
                  <a:lnTo>
                    <a:pt x="1654" y="222"/>
                  </a:lnTo>
                  <a:lnTo>
                    <a:pt x="1654" y="220"/>
                  </a:lnTo>
                  <a:lnTo>
                    <a:pt x="1654" y="220"/>
                  </a:lnTo>
                  <a:lnTo>
                    <a:pt x="1654" y="218"/>
                  </a:lnTo>
                  <a:lnTo>
                    <a:pt x="1656" y="216"/>
                  </a:lnTo>
                  <a:lnTo>
                    <a:pt x="1656" y="215"/>
                  </a:lnTo>
                  <a:lnTo>
                    <a:pt x="1643" y="211"/>
                  </a:lnTo>
                  <a:lnTo>
                    <a:pt x="1632" y="208"/>
                  </a:lnTo>
                  <a:lnTo>
                    <a:pt x="1624" y="204"/>
                  </a:lnTo>
                  <a:lnTo>
                    <a:pt x="1615" y="199"/>
                  </a:lnTo>
                  <a:lnTo>
                    <a:pt x="1607" y="195"/>
                  </a:lnTo>
                  <a:lnTo>
                    <a:pt x="1599" y="192"/>
                  </a:lnTo>
                  <a:lnTo>
                    <a:pt x="1589" y="190"/>
                  </a:lnTo>
                  <a:lnTo>
                    <a:pt x="1578" y="188"/>
                  </a:lnTo>
                  <a:lnTo>
                    <a:pt x="1583" y="188"/>
                  </a:lnTo>
                  <a:lnTo>
                    <a:pt x="1589" y="190"/>
                  </a:lnTo>
                  <a:lnTo>
                    <a:pt x="1594" y="190"/>
                  </a:lnTo>
                  <a:lnTo>
                    <a:pt x="1599" y="192"/>
                  </a:lnTo>
                  <a:lnTo>
                    <a:pt x="1604" y="192"/>
                  </a:lnTo>
                  <a:lnTo>
                    <a:pt x="1608" y="190"/>
                  </a:lnTo>
                  <a:lnTo>
                    <a:pt x="1612" y="190"/>
                  </a:lnTo>
                  <a:lnTo>
                    <a:pt x="1616" y="187"/>
                  </a:lnTo>
                  <a:lnTo>
                    <a:pt x="1615" y="183"/>
                  </a:lnTo>
                  <a:lnTo>
                    <a:pt x="1612" y="181"/>
                  </a:lnTo>
                  <a:lnTo>
                    <a:pt x="1610" y="180"/>
                  </a:lnTo>
                  <a:lnTo>
                    <a:pt x="1607" y="178"/>
                  </a:lnTo>
                  <a:lnTo>
                    <a:pt x="1604" y="176"/>
                  </a:lnTo>
                  <a:lnTo>
                    <a:pt x="1602" y="175"/>
                  </a:lnTo>
                  <a:lnTo>
                    <a:pt x="1599" y="171"/>
                  </a:lnTo>
                  <a:lnTo>
                    <a:pt x="1596" y="168"/>
                  </a:lnTo>
                  <a:lnTo>
                    <a:pt x="1604" y="168"/>
                  </a:lnTo>
                  <a:lnTo>
                    <a:pt x="1604" y="169"/>
                  </a:lnTo>
                  <a:lnTo>
                    <a:pt x="1605" y="171"/>
                  </a:lnTo>
                  <a:lnTo>
                    <a:pt x="1605" y="173"/>
                  </a:lnTo>
                  <a:lnTo>
                    <a:pt x="1607" y="175"/>
                  </a:lnTo>
                  <a:lnTo>
                    <a:pt x="1608" y="176"/>
                  </a:lnTo>
                  <a:lnTo>
                    <a:pt x="1612" y="178"/>
                  </a:lnTo>
                  <a:lnTo>
                    <a:pt x="1613" y="180"/>
                  </a:lnTo>
                  <a:lnTo>
                    <a:pt x="1616" y="180"/>
                  </a:lnTo>
                  <a:lnTo>
                    <a:pt x="1618" y="180"/>
                  </a:lnTo>
                  <a:lnTo>
                    <a:pt x="1620" y="178"/>
                  </a:lnTo>
                  <a:lnTo>
                    <a:pt x="1621" y="178"/>
                  </a:lnTo>
                  <a:lnTo>
                    <a:pt x="1621" y="178"/>
                  </a:lnTo>
                  <a:lnTo>
                    <a:pt x="1621" y="176"/>
                  </a:lnTo>
                  <a:lnTo>
                    <a:pt x="1623" y="176"/>
                  </a:lnTo>
                  <a:lnTo>
                    <a:pt x="1626" y="176"/>
                  </a:lnTo>
                  <a:lnTo>
                    <a:pt x="1629" y="176"/>
                  </a:lnTo>
                  <a:lnTo>
                    <a:pt x="1635" y="176"/>
                  </a:lnTo>
                  <a:lnTo>
                    <a:pt x="1640" y="178"/>
                  </a:lnTo>
                  <a:lnTo>
                    <a:pt x="1645" y="180"/>
                  </a:lnTo>
                  <a:lnTo>
                    <a:pt x="1650" y="181"/>
                  </a:lnTo>
                  <a:lnTo>
                    <a:pt x="1653" y="183"/>
                  </a:lnTo>
                  <a:lnTo>
                    <a:pt x="1656" y="187"/>
                  </a:lnTo>
                  <a:lnTo>
                    <a:pt x="1659" y="190"/>
                  </a:lnTo>
                  <a:lnTo>
                    <a:pt x="1664" y="192"/>
                  </a:lnTo>
                  <a:lnTo>
                    <a:pt x="1688" y="192"/>
                  </a:lnTo>
                  <a:lnTo>
                    <a:pt x="1688" y="194"/>
                  </a:lnTo>
                  <a:lnTo>
                    <a:pt x="1689" y="194"/>
                  </a:lnTo>
                  <a:lnTo>
                    <a:pt x="1689" y="195"/>
                  </a:lnTo>
                  <a:lnTo>
                    <a:pt x="1691" y="195"/>
                  </a:lnTo>
                  <a:lnTo>
                    <a:pt x="1692" y="195"/>
                  </a:lnTo>
                  <a:lnTo>
                    <a:pt x="1694" y="195"/>
                  </a:lnTo>
                  <a:lnTo>
                    <a:pt x="1696" y="195"/>
                  </a:lnTo>
                  <a:lnTo>
                    <a:pt x="1696" y="195"/>
                  </a:lnTo>
                  <a:lnTo>
                    <a:pt x="1696" y="195"/>
                  </a:lnTo>
                  <a:lnTo>
                    <a:pt x="1697" y="195"/>
                  </a:lnTo>
                  <a:lnTo>
                    <a:pt x="1699" y="195"/>
                  </a:lnTo>
                  <a:lnTo>
                    <a:pt x="1702" y="195"/>
                  </a:lnTo>
                  <a:lnTo>
                    <a:pt x="1704" y="195"/>
                  </a:lnTo>
                  <a:lnTo>
                    <a:pt x="1707" y="195"/>
                  </a:lnTo>
                  <a:lnTo>
                    <a:pt x="1708" y="195"/>
                  </a:lnTo>
                  <a:lnTo>
                    <a:pt x="1712" y="195"/>
                  </a:lnTo>
                  <a:lnTo>
                    <a:pt x="1710" y="195"/>
                  </a:lnTo>
                  <a:lnTo>
                    <a:pt x="1708" y="194"/>
                  </a:lnTo>
                  <a:lnTo>
                    <a:pt x="1705" y="194"/>
                  </a:lnTo>
                  <a:lnTo>
                    <a:pt x="1704" y="192"/>
                  </a:lnTo>
                  <a:lnTo>
                    <a:pt x="1700" y="190"/>
                  </a:lnTo>
                  <a:lnTo>
                    <a:pt x="1699" y="188"/>
                  </a:lnTo>
                  <a:lnTo>
                    <a:pt x="1699" y="185"/>
                  </a:lnTo>
                  <a:lnTo>
                    <a:pt x="1697" y="183"/>
                  </a:lnTo>
                  <a:lnTo>
                    <a:pt x="1697" y="181"/>
                  </a:lnTo>
                  <a:lnTo>
                    <a:pt x="1697" y="180"/>
                  </a:lnTo>
                  <a:lnTo>
                    <a:pt x="1699" y="178"/>
                  </a:lnTo>
                  <a:lnTo>
                    <a:pt x="1699" y="178"/>
                  </a:lnTo>
                  <a:lnTo>
                    <a:pt x="1699" y="176"/>
                  </a:lnTo>
                  <a:lnTo>
                    <a:pt x="1699" y="175"/>
                  </a:lnTo>
                  <a:lnTo>
                    <a:pt x="1699" y="171"/>
                  </a:lnTo>
                  <a:lnTo>
                    <a:pt x="1697" y="168"/>
                  </a:lnTo>
                  <a:lnTo>
                    <a:pt x="1691" y="168"/>
                  </a:lnTo>
                  <a:lnTo>
                    <a:pt x="1685" y="166"/>
                  </a:lnTo>
                  <a:lnTo>
                    <a:pt x="1678" y="164"/>
                  </a:lnTo>
                  <a:lnTo>
                    <a:pt x="1673" y="161"/>
                  </a:lnTo>
                  <a:lnTo>
                    <a:pt x="1667" y="159"/>
                  </a:lnTo>
                  <a:lnTo>
                    <a:pt x="1661" y="155"/>
                  </a:lnTo>
                  <a:lnTo>
                    <a:pt x="1654" y="154"/>
                  </a:lnTo>
                  <a:lnTo>
                    <a:pt x="1647" y="154"/>
                  </a:lnTo>
                  <a:lnTo>
                    <a:pt x="1647" y="154"/>
                  </a:lnTo>
                  <a:lnTo>
                    <a:pt x="1645" y="154"/>
                  </a:lnTo>
                  <a:lnTo>
                    <a:pt x="1643" y="154"/>
                  </a:lnTo>
                  <a:lnTo>
                    <a:pt x="1643" y="155"/>
                  </a:lnTo>
                  <a:lnTo>
                    <a:pt x="1642" y="155"/>
                  </a:lnTo>
                  <a:lnTo>
                    <a:pt x="1642" y="155"/>
                  </a:lnTo>
                  <a:lnTo>
                    <a:pt x="1640" y="157"/>
                  </a:lnTo>
                  <a:lnTo>
                    <a:pt x="1640" y="157"/>
                  </a:lnTo>
                  <a:lnTo>
                    <a:pt x="1640" y="159"/>
                  </a:lnTo>
                  <a:lnTo>
                    <a:pt x="1642" y="159"/>
                  </a:lnTo>
                  <a:lnTo>
                    <a:pt x="1643" y="161"/>
                  </a:lnTo>
                  <a:lnTo>
                    <a:pt x="1645" y="161"/>
                  </a:lnTo>
                  <a:lnTo>
                    <a:pt x="1648" y="162"/>
                  </a:lnTo>
                  <a:lnTo>
                    <a:pt x="1650" y="164"/>
                  </a:lnTo>
                  <a:lnTo>
                    <a:pt x="1653" y="166"/>
                  </a:lnTo>
                  <a:lnTo>
                    <a:pt x="1654" y="168"/>
                  </a:lnTo>
                  <a:lnTo>
                    <a:pt x="1647" y="164"/>
                  </a:lnTo>
                  <a:lnTo>
                    <a:pt x="1640" y="159"/>
                  </a:lnTo>
                  <a:lnTo>
                    <a:pt x="1634" y="155"/>
                  </a:lnTo>
                  <a:lnTo>
                    <a:pt x="1629" y="154"/>
                  </a:lnTo>
                  <a:lnTo>
                    <a:pt x="1624" y="150"/>
                  </a:lnTo>
                  <a:lnTo>
                    <a:pt x="1618" y="147"/>
                  </a:lnTo>
                  <a:lnTo>
                    <a:pt x="1612" y="143"/>
                  </a:lnTo>
                  <a:lnTo>
                    <a:pt x="1604" y="140"/>
                  </a:lnTo>
                  <a:lnTo>
                    <a:pt x="1591" y="136"/>
                  </a:lnTo>
                  <a:lnTo>
                    <a:pt x="1580" y="134"/>
                  </a:lnTo>
                  <a:lnTo>
                    <a:pt x="1567" y="133"/>
                  </a:lnTo>
                  <a:lnTo>
                    <a:pt x="1556" y="131"/>
                  </a:lnTo>
                  <a:lnTo>
                    <a:pt x="1545" y="127"/>
                  </a:lnTo>
                  <a:lnTo>
                    <a:pt x="1534" y="126"/>
                  </a:lnTo>
                  <a:lnTo>
                    <a:pt x="1523" y="124"/>
                  </a:lnTo>
                  <a:lnTo>
                    <a:pt x="1512" y="120"/>
                  </a:lnTo>
                  <a:lnTo>
                    <a:pt x="1491" y="120"/>
                  </a:lnTo>
                  <a:lnTo>
                    <a:pt x="1489" y="119"/>
                  </a:lnTo>
                  <a:lnTo>
                    <a:pt x="1489" y="117"/>
                  </a:lnTo>
                  <a:lnTo>
                    <a:pt x="1488" y="117"/>
                  </a:lnTo>
                  <a:lnTo>
                    <a:pt x="1486" y="117"/>
                  </a:lnTo>
                  <a:lnTo>
                    <a:pt x="1485" y="117"/>
                  </a:lnTo>
                  <a:lnTo>
                    <a:pt x="1483" y="117"/>
                  </a:lnTo>
                  <a:lnTo>
                    <a:pt x="1482" y="117"/>
                  </a:lnTo>
                  <a:lnTo>
                    <a:pt x="1480" y="117"/>
                  </a:lnTo>
                  <a:lnTo>
                    <a:pt x="1475" y="117"/>
                  </a:lnTo>
                  <a:lnTo>
                    <a:pt x="1472" y="117"/>
                  </a:lnTo>
                  <a:lnTo>
                    <a:pt x="1469" y="117"/>
                  </a:lnTo>
                  <a:lnTo>
                    <a:pt x="1466" y="119"/>
                  </a:lnTo>
                  <a:lnTo>
                    <a:pt x="1463" y="119"/>
                  </a:lnTo>
                  <a:lnTo>
                    <a:pt x="1459" y="119"/>
                  </a:lnTo>
                  <a:lnTo>
                    <a:pt x="1456" y="120"/>
                  </a:lnTo>
                  <a:lnTo>
                    <a:pt x="1453" y="120"/>
                  </a:lnTo>
                  <a:lnTo>
                    <a:pt x="1450" y="120"/>
                  </a:lnTo>
                  <a:lnTo>
                    <a:pt x="1448" y="119"/>
                  </a:lnTo>
                  <a:lnTo>
                    <a:pt x="1443" y="119"/>
                  </a:lnTo>
                  <a:lnTo>
                    <a:pt x="1440" y="117"/>
                  </a:lnTo>
                  <a:lnTo>
                    <a:pt x="1436" y="117"/>
                  </a:lnTo>
                  <a:lnTo>
                    <a:pt x="1432" y="115"/>
                  </a:lnTo>
                  <a:lnTo>
                    <a:pt x="1429" y="113"/>
                  </a:lnTo>
                  <a:lnTo>
                    <a:pt x="1428" y="112"/>
                  </a:lnTo>
                  <a:lnTo>
                    <a:pt x="1417" y="112"/>
                  </a:lnTo>
                  <a:lnTo>
                    <a:pt x="1418" y="117"/>
                  </a:lnTo>
                  <a:lnTo>
                    <a:pt x="1421" y="120"/>
                  </a:lnTo>
                  <a:lnTo>
                    <a:pt x="1423" y="124"/>
                  </a:lnTo>
                  <a:lnTo>
                    <a:pt x="1428" y="127"/>
                  </a:lnTo>
                  <a:lnTo>
                    <a:pt x="1431" y="129"/>
                  </a:lnTo>
                  <a:lnTo>
                    <a:pt x="1432" y="131"/>
                  </a:lnTo>
                  <a:lnTo>
                    <a:pt x="1436" y="133"/>
                  </a:lnTo>
                  <a:lnTo>
                    <a:pt x="1436" y="133"/>
                  </a:lnTo>
                  <a:lnTo>
                    <a:pt x="1432" y="131"/>
                  </a:lnTo>
                  <a:lnTo>
                    <a:pt x="1429" y="129"/>
                  </a:lnTo>
                  <a:lnTo>
                    <a:pt x="1426" y="127"/>
                  </a:lnTo>
                  <a:lnTo>
                    <a:pt x="1424" y="126"/>
                  </a:lnTo>
                  <a:lnTo>
                    <a:pt x="1421" y="124"/>
                  </a:lnTo>
                  <a:lnTo>
                    <a:pt x="1417" y="122"/>
                  </a:lnTo>
                  <a:lnTo>
                    <a:pt x="1413" y="122"/>
                  </a:lnTo>
                  <a:lnTo>
                    <a:pt x="1409" y="122"/>
                  </a:lnTo>
                  <a:lnTo>
                    <a:pt x="1409" y="120"/>
                  </a:lnTo>
                  <a:lnTo>
                    <a:pt x="1410" y="120"/>
                  </a:lnTo>
                  <a:lnTo>
                    <a:pt x="1410" y="120"/>
                  </a:lnTo>
                  <a:lnTo>
                    <a:pt x="1410" y="119"/>
                  </a:lnTo>
                  <a:lnTo>
                    <a:pt x="1410" y="119"/>
                  </a:lnTo>
                  <a:lnTo>
                    <a:pt x="1410" y="117"/>
                  </a:lnTo>
                  <a:lnTo>
                    <a:pt x="1412" y="117"/>
                  </a:lnTo>
                  <a:lnTo>
                    <a:pt x="1412" y="117"/>
                  </a:lnTo>
                  <a:lnTo>
                    <a:pt x="1410" y="115"/>
                  </a:lnTo>
                  <a:lnTo>
                    <a:pt x="1409" y="115"/>
                  </a:lnTo>
                  <a:lnTo>
                    <a:pt x="1407" y="115"/>
                  </a:lnTo>
                  <a:lnTo>
                    <a:pt x="1405" y="113"/>
                  </a:lnTo>
                  <a:lnTo>
                    <a:pt x="1404" y="113"/>
                  </a:lnTo>
                  <a:lnTo>
                    <a:pt x="1402" y="113"/>
                  </a:lnTo>
                  <a:lnTo>
                    <a:pt x="1401" y="113"/>
                  </a:lnTo>
                  <a:lnTo>
                    <a:pt x="1399" y="112"/>
                  </a:lnTo>
                  <a:lnTo>
                    <a:pt x="1398" y="115"/>
                  </a:lnTo>
                  <a:lnTo>
                    <a:pt x="1398" y="117"/>
                  </a:lnTo>
                  <a:lnTo>
                    <a:pt x="1396" y="119"/>
                  </a:lnTo>
                  <a:lnTo>
                    <a:pt x="1393" y="119"/>
                  </a:lnTo>
                  <a:lnTo>
                    <a:pt x="1391" y="119"/>
                  </a:lnTo>
                  <a:lnTo>
                    <a:pt x="1388" y="120"/>
                  </a:lnTo>
                  <a:lnTo>
                    <a:pt x="1386" y="120"/>
                  </a:lnTo>
                  <a:lnTo>
                    <a:pt x="1383" y="120"/>
                  </a:lnTo>
                  <a:lnTo>
                    <a:pt x="1377" y="120"/>
                  </a:lnTo>
                  <a:lnTo>
                    <a:pt x="1371" y="119"/>
                  </a:lnTo>
                  <a:lnTo>
                    <a:pt x="1366" y="119"/>
                  </a:lnTo>
                  <a:lnTo>
                    <a:pt x="1361" y="119"/>
                  </a:lnTo>
                  <a:lnTo>
                    <a:pt x="1355" y="119"/>
                  </a:lnTo>
                  <a:lnTo>
                    <a:pt x="1350" y="119"/>
                  </a:lnTo>
                  <a:lnTo>
                    <a:pt x="1345" y="119"/>
                  </a:lnTo>
                  <a:lnTo>
                    <a:pt x="1339" y="120"/>
                  </a:lnTo>
                  <a:lnTo>
                    <a:pt x="1340" y="122"/>
                  </a:lnTo>
                  <a:lnTo>
                    <a:pt x="1342" y="124"/>
                  </a:lnTo>
                  <a:lnTo>
                    <a:pt x="1344" y="126"/>
                  </a:lnTo>
                  <a:lnTo>
                    <a:pt x="1345" y="127"/>
                  </a:lnTo>
                  <a:lnTo>
                    <a:pt x="1347" y="129"/>
                  </a:lnTo>
                  <a:lnTo>
                    <a:pt x="1348" y="131"/>
                  </a:lnTo>
                  <a:lnTo>
                    <a:pt x="1350" y="133"/>
                  </a:lnTo>
                  <a:lnTo>
                    <a:pt x="1353" y="134"/>
                  </a:lnTo>
                  <a:lnTo>
                    <a:pt x="1344" y="131"/>
                  </a:lnTo>
                  <a:lnTo>
                    <a:pt x="1336" y="127"/>
                  </a:lnTo>
                  <a:lnTo>
                    <a:pt x="1328" y="124"/>
                  </a:lnTo>
                  <a:lnTo>
                    <a:pt x="1320" y="120"/>
                  </a:lnTo>
                  <a:lnTo>
                    <a:pt x="1312" y="115"/>
                  </a:lnTo>
                  <a:lnTo>
                    <a:pt x="1306" y="112"/>
                  </a:lnTo>
                  <a:lnTo>
                    <a:pt x="1298" y="105"/>
                  </a:lnTo>
                  <a:lnTo>
                    <a:pt x="1290" y="98"/>
                  </a:lnTo>
                  <a:lnTo>
                    <a:pt x="1240" y="98"/>
                  </a:lnTo>
                  <a:lnTo>
                    <a:pt x="1240" y="98"/>
                  </a:lnTo>
                  <a:lnTo>
                    <a:pt x="1240" y="98"/>
                  </a:lnTo>
                  <a:lnTo>
                    <a:pt x="1239" y="98"/>
                  </a:lnTo>
                  <a:lnTo>
                    <a:pt x="1239" y="100"/>
                  </a:lnTo>
                  <a:lnTo>
                    <a:pt x="1237" y="100"/>
                  </a:lnTo>
                  <a:lnTo>
                    <a:pt x="1237" y="100"/>
                  </a:lnTo>
                  <a:lnTo>
                    <a:pt x="1237" y="101"/>
                  </a:lnTo>
                  <a:lnTo>
                    <a:pt x="1236" y="101"/>
                  </a:lnTo>
                  <a:lnTo>
                    <a:pt x="1217" y="101"/>
                  </a:lnTo>
                  <a:lnTo>
                    <a:pt x="1214" y="101"/>
                  </a:lnTo>
                  <a:lnTo>
                    <a:pt x="1212" y="100"/>
                  </a:lnTo>
                  <a:lnTo>
                    <a:pt x="1210" y="100"/>
                  </a:lnTo>
                  <a:lnTo>
                    <a:pt x="1207" y="98"/>
                  </a:lnTo>
                  <a:lnTo>
                    <a:pt x="1206" y="96"/>
                  </a:lnTo>
                  <a:lnTo>
                    <a:pt x="1204" y="94"/>
                  </a:lnTo>
                  <a:lnTo>
                    <a:pt x="1201" y="94"/>
                  </a:lnTo>
                  <a:lnTo>
                    <a:pt x="1198" y="94"/>
                  </a:lnTo>
                  <a:lnTo>
                    <a:pt x="1196" y="94"/>
                  </a:lnTo>
                  <a:lnTo>
                    <a:pt x="1194" y="94"/>
                  </a:lnTo>
                  <a:lnTo>
                    <a:pt x="1193" y="94"/>
                  </a:lnTo>
                  <a:lnTo>
                    <a:pt x="1193" y="96"/>
                  </a:lnTo>
                  <a:lnTo>
                    <a:pt x="1193" y="96"/>
                  </a:lnTo>
                  <a:lnTo>
                    <a:pt x="1191" y="98"/>
                  </a:lnTo>
                  <a:lnTo>
                    <a:pt x="1190" y="98"/>
                  </a:lnTo>
                  <a:lnTo>
                    <a:pt x="1188" y="98"/>
                  </a:lnTo>
                  <a:lnTo>
                    <a:pt x="1187" y="98"/>
                  </a:lnTo>
                  <a:lnTo>
                    <a:pt x="1183" y="96"/>
                  </a:lnTo>
                  <a:lnTo>
                    <a:pt x="1182" y="96"/>
                  </a:lnTo>
                  <a:lnTo>
                    <a:pt x="1179" y="94"/>
                  </a:lnTo>
                  <a:lnTo>
                    <a:pt x="1177" y="93"/>
                  </a:lnTo>
                  <a:lnTo>
                    <a:pt x="1175" y="91"/>
                  </a:lnTo>
                  <a:lnTo>
                    <a:pt x="1172" y="89"/>
                  </a:lnTo>
                  <a:lnTo>
                    <a:pt x="1171" y="89"/>
                  </a:lnTo>
                  <a:lnTo>
                    <a:pt x="1174" y="84"/>
                  </a:lnTo>
                  <a:lnTo>
                    <a:pt x="1174" y="84"/>
                  </a:lnTo>
                  <a:lnTo>
                    <a:pt x="1172" y="84"/>
                  </a:lnTo>
                  <a:lnTo>
                    <a:pt x="1171" y="84"/>
                  </a:lnTo>
                  <a:lnTo>
                    <a:pt x="1169" y="82"/>
                  </a:lnTo>
                  <a:lnTo>
                    <a:pt x="1168" y="82"/>
                  </a:lnTo>
                  <a:lnTo>
                    <a:pt x="1166" y="82"/>
                  </a:lnTo>
                  <a:lnTo>
                    <a:pt x="1163" y="80"/>
                  </a:lnTo>
                  <a:lnTo>
                    <a:pt x="1160" y="80"/>
                  </a:lnTo>
                  <a:lnTo>
                    <a:pt x="1155" y="82"/>
                  </a:lnTo>
                  <a:lnTo>
                    <a:pt x="1152" y="82"/>
                  </a:lnTo>
                  <a:lnTo>
                    <a:pt x="1149" y="84"/>
                  </a:lnTo>
                  <a:lnTo>
                    <a:pt x="1147" y="86"/>
                  </a:lnTo>
                  <a:lnTo>
                    <a:pt x="1144" y="87"/>
                  </a:lnTo>
                  <a:lnTo>
                    <a:pt x="1142" y="89"/>
                  </a:lnTo>
                  <a:lnTo>
                    <a:pt x="1141" y="89"/>
                  </a:lnTo>
                  <a:lnTo>
                    <a:pt x="1137" y="91"/>
                  </a:lnTo>
                  <a:lnTo>
                    <a:pt x="1137" y="91"/>
                  </a:lnTo>
                  <a:lnTo>
                    <a:pt x="1136" y="91"/>
                  </a:lnTo>
                  <a:lnTo>
                    <a:pt x="1136" y="91"/>
                  </a:lnTo>
                  <a:lnTo>
                    <a:pt x="1134" y="91"/>
                  </a:lnTo>
                  <a:lnTo>
                    <a:pt x="1134" y="91"/>
                  </a:lnTo>
                  <a:lnTo>
                    <a:pt x="1133" y="91"/>
                  </a:lnTo>
                  <a:lnTo>
                    <a:pt x="1133" y="91"/>
                  </a:lnTo>
                  <a:lnTo>
                    <a:pt x="1131" y="91"/>
                  </a:lnTo>
                  <a:lnTo>
                    <a:pt x="1131" y="80"/>
                  </a:lnTo>
                  <a:lnTo>
                    <a:pt x="1129" y="80"/>
                  </a:lnTo>
                  <a:lnTo>
                    <a:pt x="1128" y="79"/>
                  </a:lnTo>
                  <a:lnTo>
                    <a:pt x="1128" y="79"/>
                  </a:lnTo>
                  <a:lnTo>
                    <a:pt x="1126" y="79"/>
                  </a:lnTo>
                  <a:lnTo>
                    <a:pt x="1125" y="79"/>
                  </a:lnTo>
                  <a:lnTo>
                    <a:pt x="1122" y="79"/>
                  </a:lnTo>
                  <a:lnTo>
                    <a:pt x="1120" y="80"/>
                  </a:lnTo>
                  <a:lnTo>
                    <a:pt x="1118" y="80"/>
                  </a:lnTo>
                  <a:lnTo>
                    <a:pt x="1117" y="79"/>
                  </a:lnTo>
                  <a:lnTo>
                    <a:pt x="1112" y="77"/>
                  </a:lnTo>
                  <a:lnTo>
                    <a:pt x="1107" y="77"/>
                  </a:lnTo>
                  <a:lnTo>
                    <a:pt x="1101" y="79"/>
                  </a:lnTo>
                  <a:lnTo>
                    <a:pt x="1095" y="79"/>
                  </a:lnTo>
                  <a:lnTo>
                    <a:pt x="1090" y="80"/>
                  </a:lnTo>
                  <a:lnTo>
                    <a:pt x="1085" y="80"/>
                  </a:lnTo>
                  <a:lnTo>
                    <a:pt x="1083" y="80"/>
                  </a:lnTo>
                  <a:lnTo>
                    <a:pt x="1068" y="80"/>
                  </a:lnTo>
                  <a:lnTo>
                    <a:pt x="1068" y="82"/>
                  </a:lnTo>
                  <a:lnTo>
                    <a:pt x="1068" y="82"/>
                  </a:lnTo>
                  <a:lnTo>
                    <a:pt x="1068" y="82"/>
                  </a:lnTo>
                  <a:lnTo>
                    <a:pt x="1069" y="84"/>
                  </a:lnTo>
                  <a:lnTo>
                    <a:pt x="1069" y="84"/>
                  </a:lnTo>
                  <a:lnTo>
                    <a:pt x="1071" y="84"/>
                  </a:lnTo>
                  <a:lnTo>
                    <a:pt x="1071" y="84"/>
                  </a:lnTo>
                  <a:lnTo>
                    <a:pt x="1072" y="84"/>
                  </a:lnTo>
                  <a:lnTo>
                    <a:pt x="1072" y="86"/>
                  </a:lnTo>
                  <a:lnTo>
                    <a:pt x="1072" y="87"/>
                  </a:lnTo>
                  <a:lnTo>
                    <a:pt x="1074" y="87"/>
                  </a:lnTo>
                  <a:lnTo>
                    <a:pt x="1074" y="89"/>
                  </a:lnTo>
                  <a:lnTo>
                    <a:pt x="1076" y="91"/>
                  </a:lnTo>
                  <a:lnTo>
                    <a:pt x="1076" y="93"/>
                  </a:lnTo>
                  <a:lnTo>
                    <a:pt x="1077" y="93"/>
                  </a:lnTo>
                  <a:lnTo>
                    <a:pt x="1077" y="94"/>
                  </a:lnTo>
                  <a:lnTo>
                    <a:pt x="1074" y="94"/>
                  </a:lnTo>
                  <a:lnTo>
                    <a:pt x="1072" y="94"/>
                  </a:lnTo>
                  <a:lnTo>
                    <a:pt x="1071" y="94"/>
                  </a:lnTo>
                  <a:lnTo>
                    <a:pt x="1068" y="96"/>
                  </a:lnTo>
                  <a:lnTo>
                    <a:pt x="1066" y="96"/>
                  </a:lnTo>
                  <a:lnTo>
                    <a:pt x="1064" y="98"/>
                  </a:lnTo>
                  <a:lnTo>
                    <a:pt x="1061" y="98"/>
                  </a:lnTo>
                  <a:lnTo>
                    <a:pt x="1058" y="98"/>
                  </a:lnTo>
                  <a:lnTo>
                    <a:pt x="1053" y="98"/>
                  </a:lnTo>
                  <a:lnTo>
                    <a:pt x="1049" y="96"/>
                  </a:lnTo>
                  <a:lnTo>
                    <a:pt x="1042" y="96"/>
                  </a:lnTo>
                  <a:lnTo>
                    <a:pt x="1037" y="94"/>
                  </a:lnTo>
                  <a:lnTo>
                    <a:pt x="1033" y="93"/>
                  </a:lnTo>
                  <a:lnTo>
                    <a:pt x="1028" y="91"/>
                  </a:lnTo>
                  <a:lnTo>
                    <a:pt x="1023" y="91"/>
                  </a:lnTo>
                  <a:lnTo>
                    <a:pt x="1018" y="91"/>
                  </a:lnTo>
                  <a:lnTo>
                    <a:pt x="1017" y="91"/>
                  </a:lnTo>
                  <a:lnTo>
                    <a:pt x="1017" y="91"/>
                  </a:lnTo>
                  <a:lnTo>
                    <a:pt x="1015" y="91"/>
                  </a:lnTo>
                  <a:lnTo>
                    <a:pt x="1015" y="91"/>
                  </a:lnTo>
                  <a:lnTo>
                    <a:pt x="1015" y="91"/>
                  </a:lnTo>
                  <a:lnTo>
                    <a:pt x="1014" y="91"/>
                  </a:lnTo>
                  <a:lnTo>
                    <a:pt x="1014" y="91"/>
                  </a:lnTo>
                  <a:lnTo>
                    <a:pt x="1012" y="91"/>
                  </a:lnTo>
                  <a:lnTo>
                    <a:pt x="1012" y="101"/>
                  </a:lnTo>
                  <a:lnTo>
                    <a:pt x="1006" y="101"/>
                  </a:lnTo>
                  <a:lnTo>
                    <a:pt x="1001" y="100"/>
                  </a:lnTo>
                  <a:lnTo>
                    <a:pt x="996" y="98"/>
                  </a:lnTo>
                  <a:lnTo>
                    <a:pt x="991" y="98"/>
                  </a:lnTo>
                  <a:lnTo>
                    <a:pt x="987" y="96"/>
                  </a:lnTo>
                  <a:lnTo>
                    <a:pt x="980" y="94"/>
                  </a:lnTo>
                  <a:lnTo>
                    <a:pt x="976" y="94"/>
                  </a:lnTo>
                  <a:lnTo>
                    <a:pt x="971" y="91"/>
                  </a:lnTo>
                  <a:lnTo>
                    <a:pt x="968" y="89"/>
                  </a:lnTo>
                  <a:lnTo>
                    <a:pt x="958" y="89"/>
                  </a:lnTo>
                  <a:lnTo>
                    <a:pt x="958" y="89"/>
                  </a:lnTo>
                  <a:lnTo>
                    <a:pt x="960" y="91"/>
                  </a:lnTo>
                  <a:lnTo>
                    <a:pt x="960" y="91"/>
                  </a:lnTo>
                  <a:lnTo>
                    <a:pt x="960" y="93"/>
                  </a:lnTo>
                  <a:lnTo>
                    <a:pt x="960" y="93"/>
                  </a:lnTo>
                  <a:lnTo>
                    <a:pt x="961" y="94"/>
                  </a:lnTo>
                  <a:lnTo>
                    <a:pt x="961" y="94"/>
                  </a:lnTo>
                  <a:lnTo>
                    <a:pt x="961" y="96"/>
                  </a:lnTo>
                  <a:lnTo>
                    <a:pt x="960" y="94"/>
                  </a:lnTo>
                  <a:lnTo>
                    <a:pt x="958" y="93"/>
                  </a:lnTo>
                  <a:lnTo>
                    <a:pt x="955" y="91"/>
                  </a:lnTo>
                  <a:lnTo>
                    <a:pt x="953" y="89"/>
                  </a:lnTo>
                  <a:lnTo>
                    <a:pt x="950" y="87"/>
                  </a:lnTo>
                  <a:lnTo>
                    <a:pt x="947" y="86"/>
                  </a:lnTo>
                  <a:lnTo>
                    <a:pt x="945" y="84"/>
                  </a:lnTo>
                  <a:lnTo>
                    <a:pt x="944" y="82"/>
                  </a:lnTo>
                  <a:lnTo>
                    <a:pt x="928" y="82"/>
                  </a:lnTo>
                  <a:lnTo>
                    <a:pt x="926" y="84"/>
                  </a:lnTo>
                  <a:lnTo>
                    <a:pt x="923" y="82"/>
                  </a:lnTo>
                  <a:lnTo>
                    <a:pt x="919" y="80"/>
                  </a:lnTo>
                  <a:lnTo>
                    <a:pt x="912" y="77"/>
                  </a:lnTo>
                  <a:lnTo>
                    <a:pt x="906" y="75"/>
                  </a:lnTo>
                  <a:lnTo>
                    <a:pt x="901" y="72"/>
                  </a:lnTo>
                  <a:lnTo>
                    <a:pt x="898" y="72"/>
                  </a:lnTo>
                  <a:lnTo>
                    <a:pt x="898" y="72"/>
                  </a:lnTo>
                  <a:lnTo>
                    <a:pt x="893" y="72"/>
                  </a:lnTo>
                  <a:lnTo>
                    <a:pt x="890" y="72"/>
                  </a:lnTo>
                  <a:lnTo>
                    <a:pt x="887" y="73"/>
                  </a:lnTo>
                  <a:lnTo>
                    <a:pt x="884" y="73"/>
                  </a:lnTo>
                  <a:lnTo>
                    <a:pt x="880" y="73"/>
                  </a:lnTo>
                  <a:lnTo>
                    <a:pt x="876" y="75"/>
                  </a:lnTo>
                  <a:lnTo>
                    <a:pt x="873" y="75"/>
                  </a:lnTo>
                  <a:lnTo>
                    <a:pt x="868" y="75"/>
                  </a:lnTo>
                  <a:lnTo>
                    <a:pt x="860" y="75"/>
                  </a:lnTo>
                  <a:lnTo>
                    <a:pt x="854" y="73"/>
                  </a:lnTo>
                  <a:lnTo>
                    <a:pt x="847" y="72"/>
                  </a:lnTo>
                  <a:lnTo>
                    <a:pt x="841" y="70"/>
                  </a:lnTo>
                  <a:lnTo>
                    <a:pt x="834" y="68"/>
                  </a:lnTo>
                  <a:lnTo>
                    <a:pt x="828" y="68"/>
                  </a:lnTo>
                  <a:lnTo>
                    <a:pt x="820" y="66"/>
                  </a:lnTo>
                  <a:lnTo>
                    <a:pt x="814" y="66"/>
                  </a:lnTo>
                  <a:lnTo>
                    <a:pt x="812" y="66"/>
                  </a:lnTo>
                  <a:lnTo>
                    <a:pt x="809" y="65"/>
                  </a:lnTo>
                  <a:lnTo>
                    <a:pt x="808" y="65"/>
                  </a:lnTo>
                  <a:lnTo>
                    <a:pt x="804" y="63"/>
                  </a:lnTo>
                  <a:lnTo>
                    <a:pt x="803" y="63"/>
                  </a:lnTo>
                  <a:lnTo>
                    <a:pt x="800" y="61"/>
                  </a:lnTo>
                  <a:lnTo>
                    <a:pt x="798" y="61"/>
                  </a:lnTo>
                  <a:lnTo>
                    <a:pt x="798" y="63"/>
                  </a:lnTo>
                  <a:lnTo>
                    <a:pt x="798" y="65"/>
                  </a:lnTo>
                  <a:lnTo>
                    <a:pt x="800" y="66"/>
                  </a:lnTo>
                  <a:lnTo>
                    <a:pt x="801" y="68"/>
                  </a:lnTo>
                  <a:lnTo>
                    <a:pt x="803" y="72"/>
                  </a:lnTo>
                  <a:lnTo>
                    <a:pt x="806" y="73"/>
                  </a:lnTo>
                  <a:lnTo>
                    <a:pt x="808" y="75"/>
                  </a:lnTo>
                  <a:lnTo>
                    <a:pt x="811" y="77"/>
                  </a:lnTo>
                  <a:lnTo>
                    <a:pt x="812" y="77"/>
                  </a:lnTo>
                  <a:lnTo>
                    <a:pt x="808" y="75"/>
                  </a:lnTo>
                  <a:lnTo>
                    <a:pt x="803" y="73"/>
                  </a:lnTo>
                  <a:lnTo>
                    <a:pt x="800" y="70"/>
                  </a:lnTo>
                  <a:lnTo>
                    <a:pt x="795" y="68"/>
                  </a:lnTo>
                  <a:lnTo>
                    <a:pt x="792" y="65"/>
                  </a:lnTo>
                  <a:lnTo>
                    <a:pt x="787" y="61"/>
                  </a:lnTo>
                  <a:lnTo>
                    <a:pt x="782" y="59"/>
                  </a:lnTo>
                  <a:lnTo>
                    <a:pt x="776" y="56"/>
                  </a:lnTo>
                  <a:lnTo>
                    <a:pt x="776" y="56"/>
                  </a:lnTo>
                  <a:lnTo>
                    <a:pt x="776" y="56"/>
                  </a:lnTo>
                  <a:lnTo>
                    <a:pt x="777" y="54"/>
                  </a:lnTo>
                  <a:lnTo>
                    <a:pt x="777" y="52"/>
                  </a:lnTo>
                  <a:lnTo>
                    <a:pt x="777" y="51"/>
                  </a:lnTo>
                  <a:lnTo>
                    <a:pt x="777" y="51"/>
                  </a:lnTo>
                  <a:lnTo>
                    <a:pt x="777" y="49"/>
                  </a:lnTo>
                  <a:lnTo>
                    <a:pt x="777" y="49"/>
                  </a:lnTo>
                  <a:lnTo>
                    <a:pt x="769" y="49"/>
                  </a:lnTo>
                  <a:lnTo>
                    <a:pt x="769" y="49"/>
                  </a:lnTo>
                  <a:lnTo>
                    <a:pt x="769" y="49"/>
                  </a:lnTo>
                  <a:lnTo>
                    <a:pt x="768" y="51"/>
                  </a:lnTo>
                  <a:lnTo>
                    <a:pt x="768" y="51"/>
                  </a:lnTo>
                  <a:lnTo>
                    <a:pt x="768" y="51"/>
                  </a:lnTo>
                  <a:lnTo>
                    <a:pt x="766" y="51"/>
                  </a:lnTo>
                  <a:lnTo>
                    <a:pt x="765" y="52"/>
                  </a:lnTo>
                  <a:lnTo>
                    <a:pt x="765" y="52"/>
                  </a:lnTo>
                  <a:lnTo>
                    <a:pt x="765" y="52"/>
                  </a:lnTo>
                  <a:lnTo>
                    <a:pt x="765" y="54"/>
                  </a:lnTo>
                  <a:lnTo>
                    <a:pt x="765" y="54"/>
                  </a:lnTo>
                  <a:lnTo>
                    <a:pt x="765" y="54"/>
                  </a:lnTo>
                  <a:lnTo>
                    <a:pt x="765" y="56"/>
                  </a:lnTo>
                  <a:lnTo>
                    <a:pt x="766" y="56"/>
                  </a:lnTo>
                  <a:lnTo>
                    <a:pt x="766" y="56"/>
                  </a:lnTo>
                  <a:lnTo>
                    <a:pt x="766" y="56"/>
                  </a:lnTo>
                  <a:lnTo>
                    <a:pt x="760" y="58"/>
                  </a:lnTo>
                  <a:lnTo>
                    <a:pt x="755" y="61"/>
                  </a:lnTo>
                  <a:lnTo>
                    <a:pt x="752" y="63"/>
                  </a:lnTo>
                  <a:lnTo>
                    <a:pt x="747" y="66"/>
                  </a:lnTo>
                  <a:lnTo>
                    <a:pt x="742" y="70"/>
                  </a:lnTo>
                  <a:lnTo>
                    <a:pt x="738" y="72"/>
                  </a:lnTo>
                  <a:lnTo>
                    <a:pt x="733" y="75"/>
                  </a:lnTo>
                  <a:lnTo>
                    <a:pt x="727" y="77"/>
                  </a:lnTo>
                  <a:lnTo>
                    <a:pt x="728" y="72"/>
                  </a:lnTo>
                  <a:lnTo>
                    <a:pt x="733" y="66"/>
                  </a:lnTo>
                  <a:lnTo>
                    <a:pt x="738" y="61"/>
                  </a:lnTo>
                  <a:lnTo>
                    <a:pt x="744" y="56"/>
                  </a:lnTo>
                  <a:lnTo>
                    <a:pt x="752" y="52"/>
                  </a:lnTo>
                  <a:lnTo>
                    <a:pt x="758" y="49"/>
                  </a:lnTo>
                  <a:lnTo>
                    <a:pt x="765" y="45"/>
                  </a:lnTo>
                  <a:lnTo>
                    <a:pt x="769" y="42"/>
                  </a:lnTo>
                  <a:lnTo>
                    <a:pt x="763" y="38"/>
                  </a:lnTo>
                  <a:lnTo>
                    <a:pt x="757" y="33"/>
                  </a:lnTo>
                  <a:lnTo>
                    <a:pt x="749" y="30"/>
                  </a:lnTo>
                  <a:lnTo>
                    <a:pt x="739" y="28"/>
                  </a:lnTo>
                  <a:lnTo>
                    <a:pt x="730" y="24"/>
                  </a:lnTo>
                  <a:lnTo>
                    <a:pt x="720" y="23"/>
                  </a:lnTo>
                  <a:lnTo>
                    <a:pt x="709" y="21"/>
                  </a:lnTo>
                  <a:lnTo>
                    <a:pt x="700" y="21"/>
                  </a:lnTo>
                  <a:lnTo>
                    <a:pt x="698" y="21"/>
                  </a:lnTo>
                  <a:lnTo>
                    <a:pt x="696" y="21"/>
                  </a:lnTo>
                  <a:lnTo>
                    <a:pt x="695" y="23"/>
                  </a:lnTo>
                  <a:lnTo>
                    <a:pt x="693" y="23"/>
                  </a:lnTo>
                  <a:lnTo>
                    <a:pt x="692" y="24"/>
                  </a:lnTo>
                  <a:lnTo>
                    <a:pt x="690" y="24"/>
                  </a:lnTo>
                  <a:lnTo>
                    <a:pt x="689" y="24"/>
                  </a:lnTo>
                  <a:lnTo>
                    <a:pt x="687" y="24"/>
                  </a:lnTo>
                  <a:lnTo>
                    <a:pt x="663" y="18"/>
                  </a:lnTo>
                  <a:lnTo>
                    <a:pt x="663" y="16"/>
                  </a:lnTo>
                  <a:lnTo>
                    <a:pt x="663" y="16"/>
                  </a:lnTo>
                  <a:lnTo>
                    <a:pt x="663" y="14"/>
                  </a:lnTo>
                  <a:lnTo>
                    <a:pt x="665" y="12"/>
                  </a:lnTo>
                  <a:lnTo>
                    <a:pt x="665" y="11"/>
                  </a:lnTo>
                  <a:lnTo>
                    <a:pt x="666" y="11"/>
                  </a:lnTo>
                  <a:lnTo>
                    <a:pt x="666" y="9"/>
                  </a:lnTo>
                  <a:lnTo>
                    <a:pt x="668" y="7"/>
                  </a:lnTo>
                  <a:lnTo>
                    <a:pt x="666" y="5"/>
                  </a:lnTo>
                  <a:lnTo>
                    <a:pt x="666" y="5"/>
                  </a:lnTo>
                  <a:lnTo>
                    <a:pt x="665" y="4"/>
                  </a:lnTo>
                  <a:lnTo>
                    <a:pt x="665" y="4"/>
                  </a:lnTo>
                  <a:lnTo>
                    <a:pt x="663" y="4"/>
                  </a:lnTo>
                  <a:lnTo>
                    <a:pt x="663" y="4"/>
                  </a:lnTo>
                  <a:lnTo>
                    <a:pt x="662" y="4"/>
                  </a:lnTo>
                  <a:lnTo>
                    <a:pt x="662" y="2"/>
                  </a:lnTo>
                  <a:lnTo>
                    <a:pt x="660" y="2"/>
                  </a:lnTo>
                  <a:lnTo>
                    <a:pt x="657" y="0"/>
                  </a:lnTo>
                  <a:lnTo>
                    <a:pt x="657" y="0"/>
                  </a:lnTo>
                  <a:lnTo>
                    <a:pt x="655" y="0"/>
                  </a:lnTo>
                  <a:lnTo>
                    <a:pt x="654" y="2"/>
                  </a:lnTo>
                  <a:lnTo>
                    <a:pt x="654" y="2"/>
                  </a:lnTo>
                  <a:lnTo>
                    <a:pt x="652" y="4"/>
                  </a:lnTo>
                  <a:lnTo>
                    <a:pt x="652" y="7"/>
                  </a:lnTo>
                  <a:lnTo>
                    <a:pt x="649" y="7"/>
                  </a:lnTo>
                  <a:lnTo>
                    <a:pt x="644" y="9"/>
                  </a:lnTo>
                  <a:lnTo>
                    <a:pt x="641" y="11"/>
                  </a:lnTo>
                  <a:lnTo>
                    <a:pt x="639" y="12"/>
                  </a:lnTo>
                  <a:lnTo>
                    <a:pt x="636" y="14"/>
                  </a:lnTo>
                  <a:lnTo>
                    <a:pt x="633" y="16"/>
                  </a:lnTo>
                  <a:lnTo>
                    <a:pt x="631" y="18"/>
                  </a:lnTo>
                  <a:lnTo>
                    <a:pt x="628" y="19"/>
                  </a:lnTo>
                  <a:lnTo>
                    <a:pt x="636" y="23"/>
                  </a:lnTo>
                  <a:lnTo>
                    <a:pt x="635" y="23"/>
                  </a:lnTo>
                  <a:lnTo>
                    <a:pt x="635" y="23"/>
                  </a:lnTo>
                  <a:lnTo>
                    <a:pt x="633" y="23"/>
                  </a:lnTo>
                  <a:lnTo>
                    <a:pt x="630" y="23"/>
                  </a:lnTo>
                  <a:lnTo>
                    <a:pt x="628" y="23"/>
                  </a:lnTo>
                  <a:lnTo>
                    <a:pt x="625" y="23"/>
                  </a:lnTo>
                  <a:lnTo>
                    <a:pt x="624" y="23"/>
                  </a:lnTo>
                  <a:lnTo>
                    <a:pt x="620" y="23"/>
                  </a:lnTo>
                  <a:lnTo>
                    <a:pt x="622" y="24"/>
                  </a:lnTo>
                  <a:lnTo>
                    <a:pt x="625" y="28"/>
                  </a:lnTo>
                  <a:lnTo>
                    <a:pt x="627" y="31"/>
                  </a:lnTo>
                  <a:lnTo>
                    <a:pt x="628" y="33"/>
                  </a:lnTo>
                  <a:lnTo>
                    <a:pt x="631" y="37"/>
                  </a:lnTo>
                  <a:lnTo>
                    <a:pt x="635" y="40"/>
                  </a:lnTo>
                  <a:lnTo>
                    <a:pt x="638" y="42"/>
                  </a:lnTo>
                  <a:lnTo>
                    <a:pt x="641" y="42"/>
                  </a:lnTo>
                  <a:lnTo>
                    <a:pt x="638" y="42"/>
                  </a:lnTo>
                  <a:lnTo>
                    <a:pt x="635" y="40"/>
                  </a:lnTo>
                  <a:lnTo>
                    <a:pt x="631" y="38"/>
                  </a:lnTo>
                  <a:lnTo>
                    <a:pt x="628" y="35"/>
                  </a:lnTo>
                  <a:lnTo>
                    <a:pt x="627" y="33"/>
                  </a:lnTo>
                  <a:lnTo>
                    <a:pt x="624" y="30"/>
                  </a:lnTo>
                  <a:lnTo>
                    <a:pt x="619" y="28"/>
                  </a:lnTo>
                  <a:lnTo>
                    <a:pt x="616" y="24"/>
                  </a:lnTo>
                  <a:lnTo>
                    <a:pt x="598" y="33"/>
                  </a:lnTo>
                  <a:lnTo>
                    <a:pt x="598" y="31"/>
                  </a:lnTo>
                  <a:lnTo>
                    <a:pt x="598" y="31"/>
                  </a:lnTo>
                  <a:lnTo>
                    <a:pt x="597" y="31"/>
                  </a:lnTo>
                  <a:lnTo>
                    <a:pt x="597" y="30"/>
                  </a:lnTo>
                  <a:lnTo>
                    <a:pt x="595" y="28"/>
                  </a:lnTo>
                  <a:lnTo>
                    <a:pt x="593" y="28"/>
                  </a:lnTo>
                  <a:lnTo>
                    <a:pt x="592" y="26"/>
                  </a:lnTo>
                  <a:lnTo>
                    <a:pt x="590" y="26"/>
                  </a:lnTo>
                  <a:lnTo>
                    <a:pt x="581" y="28"/>
                  </a:lnTo>
                  <a:lnTo>
                    <a:pt x="571" y="30"/>
                  </a:lnTo>
                  <a:lnTo>
                    <a:pt x="563" y="33"/>
                  </a:lnTo>
                  <a:lnTo>
                    <a:pt x="554" y="37"/>
                  </a:lnTo>
                  <a:lnTo>
                    <a:pt x="546" y="40"/>
                  </a:lnTo>
                  <a:lnTo>
                    <a:pt x="536" y="44"/>
                  </a:lnTo>
                  <a:lnTo>
                    <a:pt x="528" y="47"/>
                  </a:lnTo>
                  <a:lnTo>
                    <a:pt x="517" y="47"/>
                  </a:lnTo>
                  <a:lnTo>
                    <a:pt x="519" y="49"/>
                  </a:lnTo>
                  <a:lnTo>
                    <a:pt x="519" y="51"/>
                  </a:lnTo>
                  <a:lnTo>
                    <a:pt x="520" y="52"/>
                  </a:lnTo>
                  <a:lnTo>
                    <a:pt x="522" y="54"/>
                  </a:lnTo>
                  <a:lnTo>
                    <a:pt x="524" y="54"/>
                  </a:lnTo>
                  <a:lnTo>
                    <a:pt x="527" y="56"/>
                  </a:lnTo>
                  <a:lnTo>
                    <a:pt x="528" y="56"/>
                  </a:lnTo>
                  <a:lnTo>
                    <a:pt x="532" y="56"/>
                  </a:lnTo>
                  <a:lnTo>
                    <a:pt x="532" y="59"/>
                  </a:lnTo>
                  <a:lnTo>
                    <a:pt x="532" y="61"/>
                  </a:lnTo>
                  <a:lnTo>
                    <a:pt x="533" y="65"/>
                  </a:lnTo>
                  <a:lnTo>
                    <a:pt x="536" y="68"/>
                  </a:lnTo>
                  <a:lnTo>
                    <a:pt x="538" y="70"/>
                  </a:lnTo>
                  <a:lnTo>
                    <a:pt x="539" y="72"/>
                  </a:lnTo>
                  <a:lnTo>
                    <a:pt x="543" y="73"/>
                  </a:lnTo>
                  <a:lnTo>
                    <a:pt x="544" y="75"/>
                  </a:lnTo>
                  <a:lnTo>
                    <a:pt x="541" y="75"/>
                  </a:lnTo>
                  <a:lnTo>
                    <a:pt x="539" y="73"/>
                  </a:lnTo>
                  <a:lnTo>
                    <a:pt x="536" y="73"/>
                  </a:lnTo>
                  <a:lnTo>
                    <a:pt x="535" y="72"/>
                  </a:lnTo>
                  <a:lnTo>
                    <a:pt x="535" y="68"/>
                  </a:lnTo>
                  <a:lnTo>
                    <a:pt x="533" y="66"/>
                  </a:lnTo>
                  <a:lnTo>
                    <a:pt x="533" y="63"/>
                  </a:lnTo>
                  <a:lnTo>
                    <a:pt x="533" y="58"/>
                  </a:lnTo>
                  <a:lnTo>
                    <a:pt x="532" y="58"/>
                  </a:lnTo>
                  <a:lnTo>
                    <a:pt x="532" y="58"/>
                  </a:lnTo>
                  <a:lnTo>
                    <a:pt x="530" y="58"/>
                  </a:lnTo>
                  <a:lnTo>
                    <a:pt x="528" y="58"/>
                  </a:lnTo>
                  <a:lnTo>
                    <a:pt x="528" y="58"/>
                  </a:lnTo>
                  <a:lnTo>
                    <a:pt x="527" y="58"/>
                  </a:lnTo>
                  <a:lnTo>
                    <a:pt x="525" y="58"/>
                  </a:lnTo>
                  <a:lnTo>
                    <a:pt x="524" y="58"/>
                  </a:lnTo>
                  <a:lnTo>
                    <a:pt x="522" y="59"/>
                  </a:lnTo>
                  <a:lnTo>
                    <a:pt x="519" y="59"/>
                  </a:lnTo>
                  <a:lnTo>
                    <a:pt x="517" y="59"/>
                  </a:lnTo>
                  <a:lnTo>
                    <a:pt x="516" y="61"/>
                  </a:lnTo>
                  <a:lnTo>
                    <a:pt x="514" y="63"/>
                  </a:lnTo>
                  <a:lnTo>
                    <a:pt x="513" y="63"/>
                  </a:lnTo>
                  <a:lnTo>
                    <a:pt x="509" y="65"/>
                  </a:lnTo>
                  <a:lnTo>
                    <a:pt x="508" y="65"/>
                  </a:lnTo>
                  <a:lnTo>
                    <a:pt x="506" y="65"/>
                  </a:lnTo>
                  <a:lnTo>
                    <a:pt x="506" y="63"/>
                  </a:lnTo>
                  <a:lnTo>
                    <a:pt x="505" y="63"/>
                  </a:lnTo>
                  <a:lnTo>
                    <a:pt x="505" y="63"/>
                  </a:lnTo>
                  <a:lnTo>
                    <a:pt x="503" y="63"/>
                  </a:lnTo>
                  <a:lnTo>
                    <a:pt x="501" y="61"/>
                  </a:lnTo>
                  <a:lnTo>
                    <a:pt x="501" y="61"/>
                  </a:lnTo>
                  <a:lnTo>
                    <a:pt x="500" y="61"/>
                  </a:lnTo>
                  <a:lnTo>
                    <a:pt x="490" y="65"/>
                  </a:lnTo>
                  <a:lnTo>
                    <a:pt x="490" y="65"/>
                  </a:lnTo>
                  <a:lnTo>
                    <a:pt x="489" y="65"/>
                  </a:lnTo>
                  <a:lnTo>
                    <a:pt x="487" y="65"/>
                  </a:lnTo>
                  <a:lnTo>
                    <a:pt x="486" y="65"/>
                  </a:lnTo>
                  <a:lnTo>
                    <a:pt x="484" y="65"/>
                  </a:lnTo>
                  <a:lnTo>
                    <a:pt x="482" y="66"/>
                  </a:lnTo>
                  <a:lnTo>
                    <a:pt x="481" y="66"/>
                  </a:lnTo>
                  <a:lnTo>
                    <a:pt x="481" y="68"/>
                  </a:lnTo>
                  <a:lnTo>
                    <a:pt x="482" y="72"/>
                  </a:lnTo>
                  <a:lnTo>
                    <a:pt x="487" y="77"/>
                  </a:lnTo>
                  <a:lnTo>
                    <a:pt x="495" y="82"/>
                  </a:lnTo>
                  <a:lnTo>
                    <a:pt x="503" y="86"/>
                  </a:lnTo>
                  <a:lnTo>
                    <a:pt x="513" y="91"/>
                  </a:lnTo>
                  <a:lnTo>
                    <a:pt x="522" y="94"/>
                  </a:lnTo>
                  <a:lnTo>
                    <a:pt x="528" y="96"/>
                  </a:lnTo>
                  <a:lnTo>
                    <a:pt x="535" y="98"/>
                  </a:lnTo>
                  <a:lnTo>
                    <a:pt x="535" y="101"/>
                  </a:lnTo>
                  <a:lnTo>
                    <a:pt x="535" y="103"/>
                  </a:lnTo>
                  <a:lnTo>
                    <a:pt x="535" y="106"/>
                  </a:lnTo>
                  <a:lnTo>
                    <a:pt x="536" y="108"/>
                  </a:lnTo>
                  <a:lnTo>
                    <a:pt x="538" y="110"/>
                  </a:lnTo>
                  <a:lnTo>
                    <a:pt x="538" y="112"/>
                  </a:lnTo>
                  <a:lnTo>
                    <a:pt x="539" y="113"/>
                  </a:lnTo>
                  <a:lnTo>
                    <a:pt x="541" y="117"/>
                  </a:lnTo>
                  <a:lnTo>
                    <a:pt x="535" y="117"/>
                  </a:lnTo>
                  <a:lnTo>
                    <a:pt x="530" y="115"/>
                  </a:lnTo>
                  <a:lnTo>
                    <a:pt x="527" y="112"/>
                  </a:lnTo>
                  <a:lnTo>
                    <a:pt x="524" y="108"/>
                  </a:lnTo>
                  <a:lnTo>
                    <a:pt x="520" y="105"/>
                  </a:lnTo>
                  <a:lnTo>
                    <a:pt x="517" y="100"/>
                  </a:lnTo>
                  <a:lnTo>
                    <a:pt x="514" y="96"/>
                  </a:lnTo>
                  <a:lnTo>
                    <a:pt x="511" y="94"/>
                  </a:lnTo>
                  <a:lnTo>
                    <a:pt x="506" y="93"/>
                  </a:lnTo>
                  <a:lnTo>
                    <a:pt x="501" y="91"/>
                  </a:lnTo>
                  <a:lnTo>
                    <a:pt x="497" y="91"/>
                  </a:lnTo>
                  <a:lnTo>
                    <a:pt x="492" y="89"/>
                  </a:lnTo>
                  <a:lnTo>
                    <a:pt x="486" y="86"/>
                  </a:lnTo>
                  <a:lnTo>
                    <a:pt x="481" y="84"/>
                  </a:lnTo>
                  <a:lnTo>
                    <a:pt x="478" y="79"/>
                  </a:lnTo>
                  <a:lnTo>
                    <a:pt x="476" y="73"/>
                  </a:lnTo>
                  <a:lnTo>
                    <a:pt x="476" y="73"/>
                  </a:lnTo>
                  <a:lnTo>
                    <a:pt x="474" y="73"/>
                  </a:lnTo>
                  <a:lnTo>
                    <a:pt x="474" y="73"/>
                  </a:lnTo>
                  <a:lnTo>
                    <a:pt x="473" y="73"/>
                  </a:lnTo>
                  <a:lnTo>
                    <a:pt x="473" y="73"/>
                  </a:lnTo>
                  <a:lnTo>
                    <a:pt x="471" y="73"/>
                  </a:lnTo>
                  <a:lnTo>
                    <a:pt x="471" y="73"/>
                  </a:lnTo>
                  <a:lnTo>
                    <a:pt x="470" y="73"/>
                  </a:lnTo>
                  <a:lnTo>
                    <a:pt x="468" y="73"/>
                  </a:lnTo>
                  <a:lnTo>
                    <a:pt x="468" y="75"/>
                  </a:lnTo>
                  <a:lnTo>
                    <a:pt x="467" y="75"/>
                  </a:lnTo>
                  <a:lnTo>
                    <a:pt x="465" y="77"/>
                  </a:lnTo>
                  <a:lnTo>
                    <a:pt x="463" y="79"/>
                  </a:lnTo>
                  <a:lnTo>
                    <a:pt x="462" y="80"/>
                  </a:lnTo>
                  <a:lnTo>
                    <a:pt x="460" y="80"/>
                  </a:lnTo>
                  <a:lnTo>
                    <a:pt x="459" y="80"/>
                  </a:lnTo>
                  <a:lnTo>
                    <a:pt x="457" y="82"/>
                  </a:lnTo>
                  <a:lnTo>
                    <a:pt x="457" y="84"/>
                  </a:lnTo>
                  <a:lnTo>
                    <a:pt x="457" y="86"/>
                  </a:lnTo>
                  <a:lnTo>
                    <a:pt x="457" y="86"/>
                  </a:lnTo>
                  <a:lnTo>
                    <a:pt x="455" y="87"/>
                  </a:lnTo>
                  <a:lnTo>
                    <a:pt x="455" y="89"/>
                  </a:lnTo>
                  <a:lnTo>
                    <a:pt x="454" y="89"/>
                  </a:lnTo>
                  <a:lnTo>
                    <a:pt x="454" y="91"/>
                  </a:lnTo>
                  <a:lnTo>
                    <a:pt x="455" y="93"/>
                  </a:lnTo>
                  <a:lnTo>
                    <a:pt x="459" y="94"/>
                  </a:lnTo>
                  <a:lnTo>
                    <a:pt x="462" y="96"/>
                  </a:lnTo>
                  <a:lnTo>
                    <a:pt x="467" y="98"/>
                  </a:lnTo>
                  <a:lnTo>
                    <a:pt x="471" y="98"/>
                  </a:lnTo>
                  <a:lnTo>
                    <a:pt x="476" y="100"/>
                  </a:lnTo>
                  <a:lnTo>
                    <a:pt x="481" y="101"/>
                  </a:lnTo>
                  <a:lnTo>
                    <a:pt x="486" y="103"/>
                  </a:lnTo>
                  <a:lnTo>
                    <a:pt x="474" y="103"/>
                  </a:lnTo>
                  <a:lnTo>
                    <a:pt x="470" y="101"/>
                  </a:lnTo>
                  <a:lnTo>
                    <a:pt x="463" y="100"/>
                  </a:lnTo>
                  <a:lnTo>
                    <a:pt x="459" y="100"/>
                  </a:lnTo>
                  <a:lnTo>
                    <a:pt x="454" y="98"/>
                  </a:lnTo>
                  <a:lnTo>
                    <a:pt x="449" y="96"/>
                  </a:lnTo>
                  <a:lnTo>
                    <a:pt x="446" y="93"/>
                  </a:lnTo>
                  <a:lnTo>
                    <a:pt x="443" y="87"/>
                  </a:lnTo>
                  <a:lnTo>
                    <a:pt x="440" y="80"/>
                  </a:lnTo>
                  <a:lnTo>
                    <a:pt x="435" y="80"/>
                  </a:lnTo>
                  <a:lnTo>
                    <a:pt x="435" y="82"/>
                  </a:lnTo>
                  <a:lnTo>
                    <a:pt x="435" y="84"/>
                  </a:lnTo>
                  <a:lnTo>
                    <a:pt x="433" y="86"/>
                  </a:lnTo>
                  <a:lnTo>
                    <a:pt x="433" y="86"/>
                  </a:lnTo>
                  <a:lnTo>
                    <a:pt x="432" y="87"/>
                  </a:lnTo>
                  <a:lnTo>
                    <a:pt x="432" y="89"/>
                  </a:lnTo>
                  <a:lnTo>
                    <a:pt x="430" y="91"/>
                  </a:lnTo>
                  <a:lnTo>
                    <a:pt x="428" y="93"/>
                  </a:lnTo>
                  <a:lnTo>
                    <a:pt x="430" y="94"/>
                  </a:lnTo>
                  <a:lnTo>
                    <a:pt x="432" y="98"/>
                  </a:lnTo>
                  <a:lnTo>
                    <a:pt x="435" y="98"/>
                  </a:lnTo>
                  <a:lnTo>
                    <a:pt x="438" y="100"/>
                  </a:lnTo>
                  <a:lnTo>
                    <a:pt x="440" y="101"/>
                  </a:lnTo>
                  <a:lnTo>
                    <a:pt x="443" y="103"/>
                  </a:lnTo>
                  <a:lnTo>
                    <a:pt x="444" y="106"/>
                  </a:lnTo>
                  <a:lnTo>
                    <a:pt x="446" y="110"/>
                  </a:lnTo>
                  <a:lnTo>
                    <a:pt x="447" y="112"/>
                  </a:lnTo>
                  <a:lnTo>
                    <a:pt x="447" y="113"/>
                  </a:lnTo>
                  <a:lnTo>
                    <a:pt x="447" y="115"/>
                  </a:lnTo>
                  <a:lnTo>
                    <a:pt x="447" y="117"/>
                  </a:lnTo>
                  <a:lnTo>
                    <a:pt x="447" y="120"/>
                  </a:lnTo>
                  <a:lnTo>
                    <a:pt x="447" y="120"/>
                  </a:lnTo>
                  <a:lnTo>
                    <a:pt x="449" y="122"/>
                  </a:lnTo>
                  <a:lnTo>
                    <a:pt x="449" y="124"/>
                  </a:lnTo>
                  <a:lnTo>
                    <a:pt x="451" y="126"/>
                  </a:lnTo>
                  <a:lnTo>
                    <a:pt x="452" y="126"/>
                  </a:lnTo>
                  <a:lnTo>
                    <a:pt x="452" y="127"/>
                  </a:lnTo>
                  <a:lnTo>
                    <a:pt x="454" y="129"/>
                  </a:lnTo>
                  <a:lnTo>
                    <a:pt x="454" y="129"/>
                  </a:lnTo>
                  <a:lnTo>
                    <a:pt x="455" y="131"/>
                  </a:lnTo>
                  <a:lnTo>
                    <a:pt x="457" y="131"/>
                  </a:lnTo>
                  <a:lnTo>
                    <a:pt x="460" y="131"/>
                  </a:lnTo>
                  <a:lnTo>
                    <a:pt x="462" y="131"/>
                  </a:lnTo>
                  <a:lnTo>
                    <a:pt x="463" y="131"/>
                  </a:lnTo>
                  <a:lnTo>
                    <a:pt x="465" y="129"/>
                  </a:lnTo>
                  <a:lnTo>
                    <a:pt x="467" y="127"/>
                  </a:lnTo>
                  <a:lnTo>
                    <a:pt x="468" y="127"/>
                  </a:lnTo>
                  <a:lnTo>
                    <a:pt x="470" y="126"/>
                  </a:lnTo>
                  <a:lnTo>
                    <a:pt x="473" y="126"/>
                  </a:lnTo>
                  <a:lnTo>
                    <a:pt x="474" y="126"/>
                  </a:lnTo>
                  <a:lnTo>
                    <a:pt x="479" y="126"/>
                  </a:lnTo>
                  <a:lnTo>
                    <a:pt x="482" y="127"/>
                  </a:lnTo>
                  <a:lnTo>
                    <a:pt x="486" y="129"/>
                  </a:lnTo>
                  <a:lnTo>
                    <a:pt x="489" y="131"/>
                  </a:lnTo>
                  <a:lnTo>
                    <a:pt x="492" y="133"/>
                  </a:lnTo>
                  <a:lnTo>
                    <a:pt x="495" y="134"/>
                  </a:lnTo>
                  <a:lnTo>
                    <a:pt x="498" y="136"/>
                  </a:lnTo>
                  <a:lnTo>
                    <a:pt x="501" y="136"/>
                  </a:lnTo>
                  <a:lnTo>
                    <a:pt x="503" y="140"/>
                  </a:lnTo>
                  <a:lnTo>
                    <a:pt x="503" y="143"/>
                  </a:lnTo>
                  <a:lnTo>
                    <a:pt x="505" y="145"/>
                  </a:lnTo>
                  <a:lnTo>
                    <a:pt x="506" y="148"/>
                  </a:lnTo>
                  <a:lnTo>
                    <a:pt x="508" y="150"/>
                  </a:lnTo>
                  <a:lnTo>
                    <a:pt x="511" y="152"/>
                  </a:lnTo>
                  <a:lnTo>
                    <a:pt x="513" y="154"/>
                  </a:lnTo>
                  <a:lnTo>
                    <a:pt x="516" y="155"/>
                  </a:lnTo>
                  <a:lnTo>
                    <a:pt x="516" y="155"/>
                  </a:lnTo>
                  <a:lnTo>
                    <a:pt x="514" y="155"/>
                  </a:lnTo>
                  <a:lnTo>
                    <a:pt x="514" y="155"/>
                  </a:lnTo>
                  <a:lnTo>
                    <a:pt x="513" y="155"/>
                  </a:lnTo>
                  <a:lnTo>
                    <a:pt x="513" y="155"/>
                  </a:lnTo>
                  <a:lnTo>
                    <a:pt x="511" y="155"/>
                  </a:lnTo>
                  <a:lnTo>
                    <a:pt x="509" y="155"/>
                  </a:lnTo>
                  <a:lnTo>
                    <a:pt x="509" y="155"/>
                  </a:lnTo>
                  <a:lnTo>
                    <a:pt x="503" y="154"/>
                  </a:lnTo>
                  <a:lnTo>
                    <a:pt x="500" y="152"/>
                  </a:lnTo>
                  <a:lnTo>
                    <a:pt x="497" y="147"/>
                  </a:lnTo>
                  <a:lnTo>
                    <a:pt x="493" y="141"/>
                  </a:lnTo>
                  <a:lnTo>
                    <a:pt x="492" y="138"/>
                  </a:lnTo>
                  <a:lnTo>
                    <a:pt x="489" y="133"/>
                  </a:lnTo>
                  <a:lnTo>
                    <a:pt x="484" y="131"/>
                  </a:lnTo>
                  <a:lnTo>
                    <a:pt x="476" y="129"/>
                  </a:lnTo>
                  <a:lnTo>
                    <a:pt x="476" y="129"/>
                  </a:lnTo>
                  <a:lnTo>
                    <a:pt x="474" y="129"/>
                  </a:lnTo>
                  <a:lnTo>
                    <a:pt x="473" y="131"/>
                  </a:lnTo>
                  <a:lnTo>
                    <a:pt x="471" y="131"/>
                  </a:lnTo>
                  <a:lnTo>
                    <a:pt x="470" y="133"/>
                  </a:lnTo>
                  <a:lnTo>
                    <a:pt x="468" y="133"/>
                  </a:lnTo>
                  <a:lnTo>
                    <a:pt x="467" y="134"/>
                  </a:lnTo>
                  <a:lnTo>
                    <a:pt x="465" y="134"/>
                  </a:lnTo>
                  <a:lnTo>
                    <a:pt x="465" y="136"/>
                  </a:lnTo>
                  <a:lnTo>
                    <a:pt x="467" y="138"/>
                  </a:lnTo>
                  <a:lnTo>
                    <a:pt x="468" y="141"/>
                  </a:lnTo>
                  <a:lnTo>
                    <a:pt x="470" y="145"/>
                  </a:lnTo>
                  <a:lnTo>
                    <a:pt x="471" y="148"/>
                  </a:lnTo>
                  <a:lnTo>
                    <a:pt x="473" y="152"/>
                  </a:lnTo>
                  <a:lnTo>
                    <a:pt x="476" y="155"/>
                  </a:lnTo>
                  <a:lnTo>
                    <a:pt x="476" y="157"/>
                  </a:lnTo>
                  <a:lnTo>
                    <a:pt x="474" y="159"/>
                  </a:lnTo>
                  <a:lnTo>
                    <a:pt x="473" y="161"/>
                  </a:lnTo>
                  <a:lnTo>
                    <a:pt x="470" y="164"/>
                  </a:lnTo>
                  <a:lnTo>
                    <a:pt x="468" y="166"/>
                  </a:lnTo>
                  <a:lnTo>
                    <a:pt x="467" y="168"/>
                  </a:lnTo>
                  <a:lnTo>
                    <a:pt x="463" y="169"/>
                  </a:lnTo>
                  <a:lnTo>
                    <a:pt x="459" y="171"/>
                  </a:lnTo>
                  <a:lnTo>
                    <a:pt x="455" y="173"/>
                  </a:lnTo>
                  <a:lnTo>
                    <a:pt x="451" y="173"/>
                  </a:lnTo>
                  <a:lnTo>
                    <a:pt x="447" y="173"/>
                  </a:lnTo>
                  <a:lnTo>
                    <a:pt x="443" y="175"/>
                  </a:lnTo>
                  <a:lnTo>
                    <a:pt x="440" y="175"/>
                  </a:lnTo>
                  <a:lnTo>
                    <a:pt x="436" y="175"/>
                  </a:lnTo>
                  <a:lnTo>
                    <a:pt x="433" y="175"/>
                  </a:lnTo>
                  <a:lnTo>
                    <a:pt x="430" y="173"/>
                  </a:lnTo>
                  <a:lnTo>
                    <a:pt x="428" y="169"/>
                  </a:lnTo>
                  <a:lnTo>
                    <a:pt x="430" y="169"/>
                  </a:lnTo>
                  <a:lnTo>
                    <a:pt x="432" y="169"/>
                  </a:lnTo>
                  <a:lnTo>
                    <a:pt x="433" y="169"/>
                  </a:lnTo>
                  <a:lnTo>
                    <a:pt x="435" y="169"/>
                  </a:lnTo>
                  <a:lnTo>
                    <a:pt x="436" y="169"/>
                  </a:lnTo>
                  <a:lnTo>
                    <a:pt x="438" y="169"/>
                  </a:lnTo>
                  <a:lnTo>
                    <a:pt x="441" y="169"/>
                  </a:lnTo>
                  <a:lnTo>
                    <a:pt x="443" y="169"/>
                  </a:lnTo>
                  <a:lnTo>
                    <a:pt x="446" y="169"/>
                  </a:lnTo>
                  <a:lnTo>
                    <a:pt x="447" y="169"/>
                  </a:lnTo>
                  <a:lnTo>
                    <a:pt x="449" y="168"/>
                  </a:lnTo>
                  <a:lnTo>
                    <a:pt x="451" y="164"/>
                  </a:lnTo>
                  <a:lnTo>
                    <a:pt x="452" y="162"/>
                  </a:lnTo>
                  <a:lnTo>
                    <a:pt x="454" y="159"/>
                  </a:lnTo>
                  <a:lnTo>
                    <a:pt x="454" y="155"/>
                  </a:lnTo>
                  <a:lnTo>
                    <a:pt x="455" y="154"/>
                  </a:lnTo>
                  <a:lnTo>
                    <a:pt x="455" y="152"/>
                  </a:lnTo>
                  <a:lnTo>
                    <a:pt x="455" y="150"/>
                  </a:lnTo>
                  <a:lnTo>
                    <a:pt x="455" y="148"/>
                  </a:lnTo>
                  <a:lnTo>
                    <a:pt x="455" y="148"/>
                  </a:lnTo>
                  <a:lnTo>
                    <a:pt x="455" y="147"/>
                  </a:lnTo>
                  <a:lnTo>
                    <a:pt x="455" y="145"/>
                  </a:lnTo>
                  <a:lnTo>
                    <a:pt x="455" y="143"/>
                  </a:lnTo>
                  <a:lnTo>
                    <a:pt x="455" y="140"/>
                  </a:lnTo>
                  <a:lnTo>
                    <a:pt x="449" y="138"/>
                  </a:lnTo>
                  <a:lnTo>
                    <a:pt x="444" y="134"/>
                  </a:lnTo>
                  <a:lnTo>
                    <a:pt x="441" y="129"/>
                  </a:lnTo>
                  <a:lnTo>
                    <a:pt x="438" y="124"/>
                  </a:lnTo>
                  <a:lnTo>
                    <a:pt x="436" y="119"/>
                  </a:lnTo>
                  <a:lnTo>
                    <a:pt x="433" y="113"/>
                  </a:lnTo>
                  <a:lnTo>
                    <a:pt x="430" y="108"/>
                  </a:lnTo>
                  <a:lnTo>
                    <a:pt x="425" y="105"/>
                  </a:lnTo>
                  <a:lnTo>
                    <a:pt x="414" y="101"/>
                  </a:lnTo>
                  <a:lnTo>
                    <a:pt x="414" y="100"/>
                  </a:lnTo>
                  <a:lnTo>
                    <a:pt x="414" y="98"/>
                  </a:lnTo>
                  <a:lnTo>
                    <a:pt x="414" y="94"/>
                  </a:lnTo>
                  <a:lnTo>
                    <a:pt x="414" y="93"/>
                  </a:lnTo>
                  <a:lnTo>
                    <a:pt x="414" y="89"/>
                  </a:lnTo>
                  <a:lnTo>
                    <a:pt x="414" y="86"/>
                  </a:lnTo>
                  <a:lnTo>
                    <a:pt x="414" y="84"/>
                  </a:lnTo>
                  <a:lnTo>
                    <a:pt x="413" y="80"/>
                  </a:lnTo>
                  <a:lnTo>
                    <a:pt x="411" y="80"/>
                  </a:lnTo>
                  <a:lnTo>
                    <a:pt x="408" y="79"/>
                  </a:lnTo>
                  <a:lnTo>
                    <a:pt x="405" y="77"/>
                  </a:lnTo>
                  <a:lnTo>
                    <a:pt x="402" y="77"/>
                  </a:lnTo>
                  <a:lnTo>
                    <a:pt x="397" y="77"/>
                  </a:lnTo>
                  <a:lnTo>
                    <a:pt x="392" y="75"/>
                  </a:lnTo>
                  <a:lnTo>
                    <a:pt x="389" y="75"/>
                  </a:lnTo>
                  <a:lnTo>
                    <a:pt x="384" y="75"/>
                  </a:lnTo>
                  <a:lnTo>
                    <a:pt x="386" y="75"/>
                  </a:lnTo>
                  <a:lnTo>
                    <a:pt x="387" y="75"/>
                  </a:lnTo>
                  <a:lnTo>
                    <a:pt x="389" y="75"/>
                  </a:lnTo>
                  <a:lnTo>
                    <a:pt x="390" y="73"/>
                  </a:lnTo>
                  <a:lnTo>
                    <a:pt x="392" y="73"/>
                  </a:lnTo>
                  <a:lnTo>
                    <a:pt x="394" y="72"/>
                  </a:lnTo>
                  <a:lnTo>
                    <a:pt x="394" y="70"/>
                  </a:lnTo>
                  <a:lnTo>
                    <a:pt x="394" y="68"/>
                  </a:lnTo>
                  <a:lnTo>
                    <a:pt x="392" y="68"/>
                  </a:lnTo>
                  <a:lnTo>
                    <a:pt x="390" y="66"/>
                  </a:lnTo>
                  <a:lnTo>
                    <a:pt x="389" y="66"/>
                  </a:lnTo>
                  <a:lnTo>
                    <a:pt x="387" y="66"/>
                  </a:lnTo>
                  <a:lnTo>
                    <a:pt x="386" y="68"/>
                  </a:lnTo>
                  <a:lnTo>
                    <a:pt x="384" y="68"/>
                  </a:lnTo>
                  <a:lnTo>
                    <a:pt x="382" y="68"/>
                  </a:lnTo>
                  <a:lnTo>
                    <a:pt x="381" y="68"/>
                  </a:lnTo>
                  <a:lnTo>
                    <a:pt x="381" y="70"/>
                  </a:lnTo>
                  <a:lnTo>
                    <a:pt x="379" y="72"/>
                  </a:lnTo>
                  <a:lnTo>
                    <a:pt x="379" y="75"/>
                  </a:lnTo>
                  <a:lnTo>
                    <a:pt x="378" y="77"/>
                  </a:lnTo>
                  <a:lnTo>
                    <a:pt x="376" y="80"/>
                  </a:lnTo>
                  <a:lnTo>
                    <a:pt x="376" y="82"/>
                  </a:lnTo>
                  <a:lnTo>
                    <a:pt x="376" y="84"/>
                  </a:lnTo>
                  <a:lnTo>
                    <a:pt x="375" y="86"/>
                  </a:lnTo>
                  <a:lnTo>
                    <a:pt x="376" y="86"/>
                  </a:lnTo>
                  <a:lnTo>
                    <a:pt x="376" y="86"/>
                  </a:lnTo>
                  <a:lnTo>
                    <a:pt x="376" y="86"/>
                  </a:lnTo>
                  <a:lnTo>
                    <a:pt x="378" y="86"/>
                  </a:lnTo>
                  <a:lnTo>
                    <a:pt x="378" y="86"/>
                  </a:lnTo>
                  <a:lnTo>
                    <a:pt x="379" y="86"/>
                  </a:lnTo>
                  <a:lnTo>
                    <a:pt x="379" y="86"/>
                  </a:lnTo>
                  <a:lnTo>
                    <a:pt x="381" y="86"/>
                  </a:lnTo>
                  <a:lnTo>
                    <a:pt x="381" y="94"/>
                  </a:lnTo>
                  <a:lnTo>
                    <a:pt x="379" y="94"/>
                  </a:lnTo>
                  <a:lnTo>
                    <a:pt x="378" y="96"/>
                  </a:lnTo>
                  <a:lnTo>
                    <a:pt x="376" y="96"/>
                  </a:lnTo>
                  <a:lnTo>
                    <a:pt x="376" y="96"/>
                  </a:lnTo>
                  <a:lnTo>
                    <a:pt x="375" y="96"/>
                  </a:lnTo>
                  <a:lnTo>
                    <a:pt x="373" y="98"/>
                  </a:lnTo>
                  <a:lnTo>
                    <a:pt x="371" y="98"/>
                  </a:lnTo>
                  <a:lnTo>
                    <a:pt x="368" y="98"/>
                  </a:lnTo>
                  <a:lnTo>
                    <a:pt x="368" y="98"/>
                  </a:lnTo>
                  <a:lnTo>
                    <a:pt x="368" y="98"/>
                  </a:lnTo>
                  <a:lnTo>
                    <a:pt x="368" y="100"/>
                  </a:lnTo>
                  <a:lnTo>
                    <a:pt x="368" y="100"/>
                  </a:lnTo>
                  <a:lnTo>
                    <a:pt x="368" y="100"/>
                  </a:lnTo>
                  <a:lnTo>
                    <a:pt x="368" y="101"/>
                  </a:lnTo>
                  <a:lnTo>
                    <a:pt x="368" y="101"/>
                  </a:lnTo>
                  <a:lnTo>
                    <a:pt x="368" y="101"/>
                  </a:lnTo>
                  <a:lnTo>
                    <a:pt x="371" y="105"/>
                  </a:lnTo>
                  <a:lnTo>
                    <a:pt x="373" y="108"/>
                  </a:lnTo>
                  <a:lnTo>
                    <a:pt x="376" y="112"/>
                  </a:lnTo>
                  <a:lnTo>
                    <a:pt x="379" y="117"/>
                  </a:lnTo>
                  <a:lnTo>
                    <a:pt x="382" y="120"/>
                  </a:lnTo>
                  <a:lnTo>
                    <a:pt x="386" y="124"/>
                  </a:lnTo>
                  <a:lnTo>
                    <a:pt x="390" y="126"/>
                  </a:lnTo>
                  <a:lnTo>
                    <a:pt x="394" y="127"/>
                  </a:lnTo>
                  <a:lnTo>
                    <a:pt x="395" y="129"/>
                  </a:lnTo>
                  <a:lnTo>
                    <a:pt x="395" y="131"/>
                  </a:lnTo>
                  <a:lnTo>
                    <a:pt x="398" y="133"/>
                  </a:lnTo>
                  <a:lnTo>
                    <a:pt x="400" y="134"/>
                  </a:lnTo>
                  <a:lnTo>
                    <a:pt x="403" y="138"/>
                  </a:lnTo>
                  <a:lnTo>
                    <a:pt x="405" y="140"/>
                  </a:lnTo>
                  <a:lnTo>
                    <a:pt x="406" y="141"/>
                  </a:lnTo>
                  <a:lnTo>
                    <a:pt x="408" y="147"/>
                  </a:lnTo>
                  <a:lnTo>
                    <a:pt x="406" y="147"/>
                  </a:lnTo>
                  <a:lnTo>
                    <a:pt x="406" y="147"/>
                  </a:lnTo>
                  <a:lnTo>
                    <a:pt x="406" y="147"/>
                  </a:lnTo>
                  <a:lnTo>
                    <a:pt x="405" y="147"/>
                  </a:lnTo>
                  <a:lnTo>
                    <a:pt x="405" y="147"/>
                  </a:lnTo>
                  <a:lnTo>
                    <a:pt x="403" y="147"/>
                  </a:lnTo>
                  <a:lnTo>
                    <a:pt x="403" y="147"/>
                  </a:lnTo>
                  <a:lnTo>
                    <a:pt x="403" y="147"/>
                  </a:lnTo>
                  <a:lnTo>
                    <a:pt x="400" y="145"/>
                  </a:lnTo>
                  <a:lnTo>
                    <a:pt x="395" y="143"/>
                  </a:lnTo>
                  <a:lnTo>
                    <a:pt x="389" y="141"/>
                  </a:lnTo>
                  <a:lnTo>
                    <a:pt x="381" y="138"/>
                  </a:lnTo>
                  <a:lnTo>
                    <a:pt x="375" y="136"/>
                  </a:lnTo>
                  <a:lnTo>
                    <a:pt x="368" y="133"/>
                  </a:lnTo>
                  <a:lnTo>
                    <a:pt x="363" y="129"/>
                  </a:lnTo>
                  <a:lnTo>
                    <a:pt x="362" y="127"/>
                  </a:lnTo>
                  <a:lnTo>
                    <a:pt x="357" y="127"/>
                  </a:lnTo>
                  <a:lnTo>
                    <a:pt x="348" y="126"/>
                  </a:lnTo>
                  <a:lnTo>
                    <a:pt x="338" y="126"/>
                  </a:lnTo>
                  <a:lnTo>
                    <a:pt x="327" y="124"/>
                  </a:lnTo>
                  <a:lnTo>
                    <a:pt x="316" y="120"/>
                  </a:lnTo>
                  <a:lnTo>
                    <a:pt x="306" y="119"/>
                  </a:lnTo>
                  <a:lnTo>
                    <a:pt x="300" y="115"/>
                  </a:lnTo>
                  <a:lnTo>
                    <a:pt x="297" y="110"/>
                  </a:lnTo>
                  <a:lnTo>
                    <a:pt x="297" y="110"/>
                  </a:lnTo>
                  <a:lnTo>
                    <a:pt x="295" y="110"/>
                  </a:lnTo>
                  <a:lnTo>
                    <a:pt x="295" y="110"/>
                  </a:lnTo>
                  <a:lnTo>
                    <a:pt x="294" y="110"/>
                  </a:lnTo>
                  <a:lnTo>
                    <a:pt x="294" y="112"/>
                  </a:lnTo>
                  <a:lnTo>
                    <a:pt x="294" y="112"/>
                  </a:lnTo>
                  <a:lnTo>
                    <a:pt x="292" y="112"/>
                  </a:lnTo>
                  <a:lnTo>
                    <a:pt x="292" y="112"/>
                  </a:lnTo>
                  <a:lnTo>
                    <a:pt x="294" y="117"/>
                  </a:lnTo>
                  <a:lnTo>
                    <a:pt x="297" y="120"/>
                  </a:lnTo>
                  <a:lnTo>
                    <a:pt x="300" y="124"/>
                  </a:lnTo>
                  <a:lnTo>
                    <a:pt x="305" y="126"/>
                  </a:lnTo>
                  <a:lnTo>
                    <a:pt x="310" y="127"/>
                  </a:lnTo>
                  <a:lnTo>
                    <a:pt x="316" y="131"/>
                  </a:lnTo>
                  <a:lnTo>
                    <a:pt x="319" y="134"/>
                  </a:lnTo>
                  <a:lnTo>
                    <a:pt x="322" y="138"/>
                  </a:lnTo>
                  <a:lnTo>
                    <a:pt x="322" y="138"/>
                  </a:lnTo>
                  <a:lnTo>
                    <a:pt x="322" y="138"/>
                  </a:lnTo>
                  <a:lnTo>
                    <a:pt x="321" y="140"/>
                  </a:lnTo>
                  <a:lnTo>
                    <a:pt x="321" y="140"/>
                  </a:lnTo>
                  <a:lnTo>
                    <a:pt x="319" y="140"/>
                  </a:lnTo>
                  <a:lnTo>
                    <a:pt x="319" y="140"/>
                  </a:lnTo>
                  <a:lnTo>
                    <a:pt x="319" y="140"/>
                  </a:lnTo>
                  <a:lnTo>
                    <a:pt x="317" y="140"/>
                  </a:lnTo>
                  <a:lnTo>
                    <a:pt x="317" y="140"/>
                  </a:lnTo>
                  <a:lnTo>
                    <a:pt x="316" y="140"/>
                  </a:lnTo>
                  <a:lnTo>
                    <a:pt x="314" y="140"/>
                  </a:lnTo>
                  <a:lnTo>
                    <a:pt x="311" y="138"/>
                  </a:lnTo>
                  <a:lnTo>
                    <a:pt x="310" y="138"/>
                  </a:lnTo>
                  <a:lnTo>
                    <a:pt x="306" y="138"/>
                  </a:lnTo>
                  <a:lnTo>
                    <a:pt x="305" y="136"/>
                  </a:lnTo>
                  <a:lnTo>
                    <a:pt x="303" y="136"/>
                  </a:lnTo>
                  <a:lnTo>
                    <a:pt x="297" y="138"/>
                  </a:lnTo>
                  <a:lnTo>
                    <a:pt x="292" y="138"/>
                  </a:lnTo>
                  <a:lnTo>
                    <a:pt x="286" y="140"/>
                  </a:lnTo>
                  <a:lnTo>
                    <a:pt x="279" y="141"/>
                  </a:lnTo>
                  <a:lnTo>
                    <a:pt x="273" y="145"/>
                  </a:lnTo>
                  <a:lnTo>
                    <a:pt x="267" y="147"/>
                  </a:lnTo>
                  <a:lnTo>
                    <a:pt x="260" y="147"/>
                  </a:lnTo>
                  <a:lnTo>
                    <a:pt x="254" y="148"/>
                  </a:lnTo>
                  <a:lnTo>
                    <a:pt x="252" y="148"/>
                  </a:lnTo>
                  <a:lnTo>
                    <a:pt x="252" y="147"/>
                  </a:lnTo>
                  <a:lnTo>
                    <a:pt x="252" y="147"/>
                  </a:lnTo>
                  <a:lnTo>
                    <a:pt x="252" y="145"/>
                  </a:lnTo>
                  <a:lnTo>
                    <a:pt x="252" y="143"/>
                  </a:lnTo>
                  <a:lnTo>
                    <a:pt x="252" y="141"/>
                  </a:lnTo>
                  <a:lnTo>
                    <a:pt x="252" y="140"/>
                  </a:lnTo>
                  <a:lnTo>
                    <a:pt x="254" y="138"/>
                  </a:lnTo>
                  <a:lnTo>
                    <a:pt x="252" y="138"/>
                  </a:lnTo>
                  <a:lnTo>
                    <a:pt x="252" y="138"/>
                  </a:lnTo>
                  <a:lnTo>
                    <a:pt x="251" y="136"/>
                  </a:lnTo>
                  <a:lnTo>
                    <a:pt x="249" y="136"/>
                  </a:lnTo>
                  <a:lnTo>
                    <a:pt x="249" y="136"/>
                  </a:lnTo>
                  <a:lnTo>
                    <a:pt x="248" y="136"/>
                  </a:lnTo>
                  <a:lnTo>
                    <a:pt x="246" y="136"/>
                  </a:lnTo>
                  <a:lnTo>
                    <a:pt x="244" y="134"/>
                  </a:lnTo>
                  <a:lnTo>
                    <a:pt x="243" y="138"/>
                  </a:lnTo>
                  <a:lnTo>
                    <a:pt x="241" y="138"/>
                  </a:lnTo>
                  <a:lnTo>
                    <a:pt x="240" y="140"/>
                  </a:lnTo>
                  <a:lnTo>
                    <a:pt x="237" y="140"/>
                  </a:lnTo>
                  <a:lnTo>
                    <a:pt x="233" y="138"/>
                  </a:lnTo>
                  <a:lnTo>
                    <a:pt x="232" y="138"/>
                  </a:lnTo>
                  <a:lnTo>
                    <a:pt x="229" y="140"/>
                  </a:lnTo>
                  <a:lnTo>
                    <a:pt x="227" y="140"/>
                  </a:lnTo>
                  <a:lnTo>
                    <a:pt x="222" y="143"/>
                  </a:lnTo>
                  <a:lnTo>
                    <a:pt x="219" y="147"/>
                  </a:lnTo>
                  <a:lnTo>
                    <a:pt x="214" y="148"/>
                  </a:lnTo>
                  <a:lnTo>
                    <a:pt x="210" y="152"/>
                  </a:lnTo>
                  <a:lnTo>
                    <a:pt x="206" y="154"/>
                  </a:lnTo>
                  <a:lnTo>
                    <a:pt x="203" y="159"/>
                  </a:lnTo>
                  <a:lnTo>
                    <a:pt x="200" y="164"/>
                  </a:lnTo>
                  <a:lnTo>
                    <a:pt x="200" y="169"/>
                  </a:lnTo>
                  <a:lnTo>
                    <a:pt x="198" y="169"/>
                  </a:lnTo>
                  <a:lnTo>
                    <a:pt x="197" y="169"/>
                  </a:lnTo>
                  <a:lnTo>
                    <a:pt x="195" y="168"/>
                  </a:lnTo>
                  <a:lnTo>
                    <a:pt x="194" y="168"/>
                  </a:lnTo>
                  <a:lnTo>
                    <a:pt x="192" y="168"/>
                  </a:lnTo>
                  <a:lnTo>
                    <a:pt x="191" y="168"/>
                  </a:lnTo>
                  <a:lnTo>
                    <a:pt x="189" y="169"/>
                  </a:lnTo>
                  <a:lnTo>
                    <a:pt x="187" y="169"/>
                  </a:lnTo>
                  <a:lnTo>
                    <a:pt x="186" y="169"/>
                  </a:lnTo>
                  <a:lnTo>
                    <a:pt x="184" y="168"/>
                  </a:lnTo>
                  <a:lnTo>
                    <a:pt x="181" y="168"/>
                  </a:lnTo>
                  <a:lnTo>
                    <a:pt x="179" y="166"/>
                  </a:lnTo>
                  <a:lnTo>
                    <a:pt x="178" y="164"/>
                  </a:lnTo>
                  <a:lnTo>
                    <a:pt x="175" y="164"/>
                  </a:lnTo>
                  <a:lnTo>
                    <a:pt x="173" y="162"/>
                  </a:lnTo>
                  <a:lnTo>
                    <a:pt x="173" y="161"/>
                  </a:lnTo>
                  <a:lnTo>
                    <a:pt x="173" y="152"/>
                  </a:lnTo>
                  <a:lnTo>
                    <a:pt x="173" y="152"/>
                  </a:lnTo>
                  <a:lnTo>
                    <a:pt x="175" y="152"/>
                  </a:lnTo>
                  <a:lnTo>
                    <a:pt x="176" y="152"/>
                  </a:lnTo>
                  <a:lnTo>
                    <a:pt x="178" y="152"/>
                  </a:lnTo>
                  <a:lnTo>
                    <a:pt x="178" y="152"/>
                  </a:lnTo>
                  <a:lnTo>
                    <a:pt x="179" y="152"/>
                  </a:lnTo>
                  <a:lnTo>
                    <a:pt x="179" y="152"/>
                  </a:lnTo>
                  <a:lnTo>
                    <a:pt x="181" y="152"/>
                  </a:lnTo>
                  <a:lnTo>
                    <a:pt x="179" y="148"/>
                  </a:lnTo>
                  <a:lnTo>
                    <a:pt x="179" y="147"/>
                  </a:lnTo>
                  <a:lnTo>
                    <a:pt x="178" y="143"/>
                  </a:lnTo>
                  <a:lnTo>
                    <a:pt x="176" y="143"/>
                  </a:lnTo>
                  <a:lnTo>
                    <a:pt x="173" y="141"/>
                  </a:lnTo>
                  <a:lnTo>
                    <a:pt x="170" y="141"/>
                  </a:lnTo>
                  <a:lnTo>
                    <a:pt x="167" y="140"/>
                  </a:lnTo>
                  <a:lnTo>
                    <a:pt x="164" y="140"/>
                  </a:lnTo>
                  <a:lnTo>
                    <a:pt x="162" y="140"/>
                  </a:lnTo>
                  <a:lnTo>
                    <a:pt x="162" y="140"/>
                  </a:lnTo>
                  <a:lnTo>
                    <a:pt x="160" y="140"/>
                  </a:lnTo>
                  <a:lnTo>
                    <a:pt x="159" y="140"/>
                  </a:lnTo>
                  <a:lnTo>
                    <a:pt x="157" y="140"/>
                  </a:lnTo>
                  <a:lnTo>
                    <a:pt x="156" y="140"/>
                  </a:lnTo>
                  <a:lnTo>
                    <a:pt x="154" y="140"/>
                  </a:lnTo>
                  <a:lnTo>
                    <a:pt x="153" y="140"/>
                  </a:lnTo>
                  <a:lnTo>
                    <a:pt x="153" y="141"/>
                  </a:lnTo>
                  <a:lnTo>
                    <a:pt x="153" y="141"/>
                  </a:lnTo>
                  <a:lnTo>
                    <a:pt x="154" y="143"/>
                  </a:lnTo>
                  <a:lnTo>
                    <a:pt x="156" y="143"/>
                  </a:lnTo>
                  <a:lnTo>
                    <a:pt x="157" y="145"/>
                  </a:lnTo>
                  <a:lnTo>
                    <a:pt x="157" y="145"/>
                  </a:lnTo>
                  <a:lnTo>
                    <a:pt x="159" y="147"/>
                  </a:lnTo>
                  <a:lnTo>
                    <a:pt x="159" y="148"/>
                  </a:lnTo>
                  <a:lnTo>
                    <a:pt x="159" y="148"/>
                  </a:lnTo>
                  <a:lnTo>
                    <a:pt x="159" y="150"/>
                  </a:lnTo>
                  <a:lnTo>
                    <a:pt x="159" y="152"/>
                  </a:lnTo>
                  <a:lnTo>
                    <a:pt x="157" y="152"/>
                  </a:lnTo>
                  <a:lnTo>
                    <a:pt x="157" y="154"/>
                  </a:lnTo>
                  <a:lnTo>
                    <a:pt x="157" y="154"/>
                  </a:lnTo>
                  <a:lnTo>
                    <a:pt x="156" y="155"/>
                  </a:lnTo>
                  <a:lnTo>
                    <a:pt x="156" y="155"/>
                  </a:lnTo>
                  <a:lnTo>
                    <a:pt x="156" y="155"/>
                  </a:lnTo>
                  <a:lnTo>
                    <a:pt x="157" y="157"/>
                  </a:lnTo>
                  <a:lnTo>
                    <a:pt x="157" y="157"/>
                  </a:lnTo>
                  <a:lnTo>
                    <a:pt x="159" y="159"/>
                  </a:lnTo>
                  <a:lnTo>
                    <a:pt x="160" y="161"/>
                  </a:lnTo>
                  <a:lnTo>
                    <a:pt x="162" y="161"/>
                  </a:lnTo>
                  <a:lnTo>
                    <a:pt x="164" y="162"/>
                  </a:lnTo>
                  <a:lnTo>
                    <a:pt x="165" y="162"/>
                  </a:lnTo>
                  <a:lnTo>
                    <a:pt x="165" y="180"/>
                  </a:lnTo>
                  <a:lnTo>
                    <a:pt x="165" y="180"/>
                  </a:lnTo>
                  <a:lnTo>
                    <a:pt x="165" y="180"/>
                  </a:lnTo>
                  <a:lnTo>
                    <a:pt x="165" y="180"/>
                  </a:lnTo>
                  <a:lnTo>
                    <a:pt x="164" y="180"/>
                  </a:lnTo>
                  <a:lnTo>
                    <a:pt x="164" y="180"/>
                  </a:lnTo>
                  <a:lnTo>
                    <a:pt x="162" y="180"/>
                  </a:lnTo>
                  <a:lnTo>
                    <a:pt x="162" y="180"/>
                  </a:lnTo>
                  <a:lnTo>
                    <a:pt x="162" y="180"/>
                  </a:lnTo>
                  <a:lnTo>
                    <a:pt x="160" y="176"/>
                  </a:lnTo>
                  <a:lnTo>
                    <a:pt x="159" y="175"/>
                  </a:lnTo>
                  <a:lnTo>
                    <a:pt x="157" y="173"/>
                  </a:lnTo>
                  <a:lnTo>
                    <a:pt x="156" y="173"/>
                  </a:lnTo>
                  <a:lnTo>
                    <a:pt x="154" y="171"/>
                  </a:lnTo>
                  <a:lnTo>
                    <a:pt x="151" y="171"/>
                  </a:lnTo>
                  <a:lnTo>
                    <a:pt x="149" y="169"/>
                  </a:lnTo>
                  <a:lnTo>
                    <a:pt x="148" y="168"/>
                  </a:lnTo>
                  <a:lnTo>
                    <a:pt x="146" y="171"/>
                  </a:lnTo>
                  <a:lnTo>
                    <a:pt x="143" y="173"/>
                  </a:lnTo>
                  <a:lnTo>
                    <a:pt x="140" y="176"/>
                  </a:lnTo>
                  <a:lnTo>
                    <a:pt x="137" y="178"/>
                  </a:lnTo>
                  <a:lnTo>
                    <a:pt x="133" y="181"/>
                  </a:lnTo>
                  <a:lnTo>
                    <a:pt x="130" y="183"/>
                  </a:lnTo>
                  <a:lnTo>
                    <a:pt x="127" y="185"/>
                  </a:lnTo>
                  <a:lnTo>
                    <a:pt x="127" y="187"/>
                  </a:lnTo>
                  <a:lnTo>
                    <a:pt x="127" y="188"/>
                  </a:lnTo>
                  <a:lnTo>
                    <a:pt x="127" y="190"/>
                  </a:lnTo>
                  <a:lnTo>
                    <a:pt x="129" y="192"/>
                  </a:lnTo>
                  <a:lnTo>
                    <a:pt x="130" y="194"/>
                  </a:lnTo>
                  <a:lnTo>
                    <a:pt x="132" y="195"/>
                  </a:lnTo>
                  <a:lnTo>
                    <a:pt x="133" y="195"/>
                  </a:lnTo>
                  <a:lnTo>
                    <a:pt x="135" y="197"/>
                  </a:lnTo>
                  <a:lnTo>
                    <a:pt x="135" y="201"/>
                  </a:lnTo>
                  <a:lnTo>
                    <a:pt x="114" y="201"/>
                  </a:lnTo>
                  <a:lnTo>
                    <a:pt x="114" y="201"/>
                  </a:lnTo>
                  <a:lnTo>
                    <a:pt x="114" y="204"/>
                  </a:lnTo>
                  <a:lnTo>
                    <a:pt x="113" y="206"/>
                  </a:lnTo>
                  <a:lnTo>
                    <a:pt x="113" y="208"/>
                  </a:lnTo>
                  <a:lnTo>
                    <a:pt x="111" y="209"/>
                  </a:lnTo>
                  <a:lnTo>
                    <a:pt x="111" y="211"/>
                  </a:lnTo>
                  <a:lnTo>
                    <a:pt x="110" y="213"/>
                  </a:lnTo>
                  <a:lnTo>
                    <a:pt x="108" y="213"/>
                  </a:lnTo>
                  <a:lnTo>
                    <a:pt x="102" y="213"/>
                  </a:lnTo>
                  <a:lnTo>
                    <a:pt x="95" y="211"/>
                  </a:lnTo>
                  <a:lnTo>
                    <a:pt x="89" y="209"/>
                  </a:lnTo>
                  <a:lnTo>
                    <a:pt x="84" y="208"/>
                  </a:lnTo>
                  <a:lnTo>
                    <a:pt x="78" y="202"/>
                  </a:lnTo>
                  <a:lnTo>
                    <a:pt x="75" y="199"/>
                  </a:lnTo>
                  <a:lnTo>
                    <a:pt x="72" y="194"/>
                  </a:lnTo>
                  <a:lnTo>
                    <a:pt x="72" y="187"/>
                  </a:lnTo>
                  <a:lnTo>
                    <a:pt x="72" y="187"/>
                  </a:lnTo>
                  <a:lnTo>
                    <a:pt x="70" y="185"/>
                  </a:lnTo>
                  <a:lnTo>
                    <a:pt x="70" y="185"/>
                  </a:lnTo>
                  <a:lnTo>
                    <a:pt x="70" y="183"/>
                  </a:lnTo>
                  <a:lnTo>
                    <a:pt x="70" y="183"/>
                  </a:lnTo>
                  <a:lnTo>
                    <a:pt x="70" y="183"/>
                  </a:lnTo>
                  <a:lnTo>
                    <a:pt x="70" y="181"/>
                  </a:lnTo>
                  <a:lnTo>
                    <a:pt x="68" y="181"/>
                  </a:lnTo>
                  <a:lnTo>
                    <a:pt x="65" y="180"/>
                  </a:lnTo>
                  <a:lnTo>
                    <a:pt x="62" y="178"/>
                  </a:lnTo>
                  <a:lnTo>
                    <a:pt x="56" y="176"/>
                  </a:lnTo>
                  <a:lnTo>
                    <a:pt x="51" y="175"/>
                  </a:lnTo>
                  <a:lnTo>
                    <a:pt x="46" y="171"/>
                  </a:lnTo>
                  <a:lnTo>
                    <a:pt x="41" y="169"/>
                  </a:lnTo>
                  <a:lnTo>
                    <a:pt x="38" y="166"/>
                  </a:lnTo>
                  <a:lnTo>
                    <a:pt x="37" y="162"/>
                  </a:lnTo>
                  <a:lnTo>
                    <a:pt x="40" y="164"/>
                  </a:lnTo>
                  <a:lnTo>
                    <a:pt x="45" y="166"/>
                  </a:lnTo>
                  <a:lnTo>
                    <a:pt x="51" y="168"/>
                  </a:lnTo>
                  <a:lnTo>
                    <a:pt x="59" y="171"/>
                  </a:lnTo>
                  <a:lnTo>
                    <a:pt x="68" y="173"/>
                  </a:lnTo>
                  <a:lnTo>
                    <a:pt x="75" y="176"/>
                  </a:lnTo>
                  <a:lnTo>
                    <a:pt x="81" y="176"/>
                  </a:lnTo>
                  <a:lnTo>
                    <a:pt x="84" y="178"/>
                  </a:lnTo>
                  <a:lnTo>
                    <a:pt x="87" y="178"/>
                  </a:lnTo>
                  <a:lnTo>
                    <a:pt x="91" y="178"/>
                  </a:lnTo>
                  <a:lnTo>
                    <a:pt x="92" y="178"/>
                  </a:lnTo>
                  <a:lnTo>
                    <a:pt x="95" y="178"/>
                  </a:lnTo>
                  <a:lnTo>
                    <a:pt x="99" y="178"/>
                  </a:lnTo>
                  <a:lnTo>
                    <a:pt x="102" y="178"/>
                  </a:lnTo>
                  <a:lnTo>
                    <a:pt x="105" y="178"/>
                  </a:lnTo>
                  <a:lnTo>
                    <a:pt x="108" y="178"/>
                  </a:lnTo>
                  <a:lnTo>
                    <a:pt x="111" y="176"/>
                  </a:lnTo>
                  <a:lnTo>
                    <a:pt x="114" y="176"/>
                  </a:lnTo>
                  <a:lnTo>
                    <a:pt x="118" y="175"/>
                  </a:lnTo>
                  <a:lnTo>
                    <a:pt x="121" y="173"/>
                  </a:lnTo>
                  <a:lnTo>
                    <a:pt x="124" y="169"/>
                  </a:lnTo>
                  <a:lnTo>
                    <a:pt x="127" y="166"/>
                  </a:lnTo>
                  <a:lnTo>
                    <a:pt x="130" y="164"/>
                  </a:lnTo>
                  <a:lnTo>
                    <a:pt x="133" y="161"/>
                  </a:lnTo>
                  <a:lnTo>
                    <a:pt x="132" y="161"/>
                  </a:lnTo>
                  <a:lnTo>
                    <a:pt x="130" y="159"/>
                  </a:lnTo>
                  <a:lnTo>
                    <a:pt x="129" y="157"/>
                  </a:lnTo>
                  <a:lnTo>
                    <a:pt x="127" y="155"/>
                  </a:lnTo>
                  <a:lnTo>
                    <a:pt x="127" y="154"/>
                  </a:lnTo>
                  <a:lnTo>
                    <a:pt x="126" y="152"/>
                  </a:lnTo>
                  <a:lnTo>
                    <a:pt x="124" y="152"/>
                  </a:lnTo>
                  <a:lnTo>
                    <a:pt x="124" y="150"/>
                  </a:lnTo>
                  <a:lnTo>
                    <a:pt x="122" y="148"/>
                  </a:lnTo>
                  <a:lnTo>
                    <a:pt x="118" y="147"/>
                  </a:lnTo>
                  <a:lnTo>
                    <a:pt x="111" y="143"/>
                  </a:lnTo>
                  <a:lnTo>
                    <a:pt x="103" y="140"/>
                  </a:lnTo>
                  <a:lnTo>
                    <a:pt x="92" y="136"/>
                  </a:lnTo>
                  <a:lnTo>
                    <a:pt x="78" y="133"/>
                  </a:lnTo>
                  <a:lnTo>
                    <a:pt x="62" y="131"/>
                  </a:lnTo>
                  <a:lnTo>
                    <a:pt x="43" y="129"/>
                  </a:lnTo>
                  <a:lnTo>
                    <a:pt x="41" y="129"/>
                  </a:lnTo>
                  <a:lnTo>
                    <a:pt x="40" y="129"/>
                  </a:lnTo>
                  <a:lnTo>
                    <a:pt x="38" y="129"/>
                  </a:lnTo>
                  <a:lnTo>
                    <a:pt x="37" y="127"/>
                  </a:lnTo>
                  <a:lnTo>
                    <a:pt x="35" y="127"/>
                  </a:lnTo>
                  <a:lnTo>
                    <a:pt x="35" y="126"/>
                  </a:lnTo>
                  <a:lnTo>
                    <a:pt x="34" y="122"/>
                  </a:lnTo>
                  <a:lnTo>
                    <a:pt x="34" y="120"/>
                  </a:lnTo>
                  <a:lnTo>
                    <a:pt x="30" y="120"/>
                  </a:lnTo>
                  <a:lnTo>
                    <a:pt x="29" y="120"/>
                  </a:lnTo>
                  <a:lnTo>
                    <a:pt x="26" y="122"/>
                  </a:lnTo>
                  <a:lnTo>
                    <a:pt x="24" y="122"/>
                  </a:lnTo>
                  <a:lnTo>
                    <a:pt x="21" y="124"/>
                  </a:lnTo>
                  <a:lnTo>
                    <a:pt x="19" y="126"/>
                  </a:lnTo>
                  <a:lnTo>
                    <a:pt x="16" y="126"/>
                  </a:lnTo>
                  <a:lnTo>
                    <a:pt x="13" y="127"/>
                  </a:lnTo>
                  <a:lnTo>
                    <a:pt x="13" y="127"/>
                  </a:lnTo>
                  <a:lnTo>
                    <a:pt x="11" y="127"/>
                  </a:lnTo>
                  <a:lnTo>
                    <a:pt x="10" y="129"/>
                  </a:lnTo>
                  <a:lnTo>
                    <a:pt x="10" y="129"/>
                  </a:lnTo>
                  <a:lnTo>
                    <a:pt x="8" y="129"/>
                  </a:lnTo>
                  <a:lnTo>
                    <a:pt x="8" y="129"/>
                  </a:lnTo>
                  <a:lnTo>
                    <a:pt x="7" y="129"/>
                  </a:lnTo>
                  <a:lnTo>
                    <a:pt x="7" y="129"/>
                  </a:lnTo>
                  <a:lnTo>
                    <a:pt x="0" y="140"/>
                  </a:lnTo>
                  <a:lnTo>
                    <a:pt x="2" y="143"/>
                  </a:lnTo>
                  <a:lnTo>
                    <a:pt x="5" y="147"/>
                  </a:lnTo>
                  <a:lnTo>
                    <a:pt x="7" y="148"/>
                  </a:lnTo>
                  <a:lnTo>
                    <a:pt x="10" y="150"/>
                  </a:lnTo>
                  <a:lnTo>
                    <a:pt x="13" y="150"/>
                  </a:lnTo>
                  <a:lnTo>
                    <a:pt x="16" y="152"/>
                  </a:lnTo>
                  <a:lnTo>
                    <a:pt x="18" y="152"/>
                  </a:lnTo>
                  <a:lnTo>
                    <a:pt x="21" y="154"/>
                  </a:lnTo>
                  <a:lnTo>
                    <a:pt x="19" y="155"/>
                  </a:lnTo>
                  <a:lnTo>
                    <a:pt x="18" y="159"/>
                  </a:lnTo>
                  <a:lnTo>
                    <a:pt x="18" y="161"/>
                  </a:lnTo>
                  <a:lnTo>
                    <a:pt x="16" y="162"/>
                  </a:lnTo>
                  <a:lnTo>
                    <a:pt x="15" y="162"/>
                  </a:lnTo>
                  <a:lnTo>
                    <a:pt x="15" y="164"/>
                  </a:lnTo>
                  <a:lnTo>
                    <a:pt x="13" y="166"/>
                  </a:lnTo>
                  <a:lnTo>
                    <a:pt x="13" y="168"/>
                  </a:lnTo>
                  <a:lnTo>
                    <a:pt x="15" y="171"/>
                  </a:lnTo>
                  <a:lnTo>
                    <a:pt x="15" y="173"/>
                  </a:lnTo>
                  <a:lnTo>
                    <a:pt x="16" y="175"/>
                  </a:lnTo>
                  <a:lnTo>
                    <a:pt x="18" y="178"/>
                  </a:lnTo>
                  <a:lnTo>
                    <a:pt x="19" y="180"/>
                  </a:lnTo>
                  <a:lnTo>
                    <a:pt x="21" y="181"/>
                  </a:lnTo>
                  <a:lnTo>
                    <a:pt x="22" y="183"/>
                  </a:lnTo>
                  <a:lnTo>
                    <a:pt x="24" y="183"/>
                  </a:lnTo>
                  <a:lnTo>
                    <a:pt x="24" y="192"/>
                  </a:lnTo>
                  <a:lnTo>
                    <a:pt x="26" y="199"/>
                  </a:lnTo>
                  <a:lnTo>
                    <a:pt x="30" y="204"/>
                  </a:lnTo>
                  <a:lnTo>
                    <a:pt x="34" y="209"/>
                  </a:lnTo>
                  <a:lnTo>
                    <a:pt x="38" y="215"/>
                  </a:lnTo>
                  <a:lnTo>
                    <a:pt x="43" y="218"/>
                  </a:lnTo>
                  <a:lnTo>
                    <a:pt x="49" y="220"/>
                  </a:lnTo>
                  <a:lnTo>
                    <a:pt x="54" y="223"/>
                  </a:lnTo>
                  <a:lnTo>
                    <a:pt x="49" y="229"/>
                  </a:lnTo>
                  <a:lnTo>
                    <a:pt x="45" y="236"/>
                  </a:lnTo>
                  <a:lnTo>
                    <a:pt x="40" y="241"/>
                  </a:lnTo>
                  <a:lnTo>
                    <a:pt x="35" y="246"/>
                  </a:lnTo>
                  <a:lnTo>
                    <a:pt x="30" y="253"/>
                  </a:lnTo>
                  <a:lnTo>
                    <a:pt x="26" y="257"/>
                  </a:lnTo>
                  <a:lnTo>
                    <a:pt x="21" y="262"/>
                  </a:lnTo>
                  <a:lnTo>
                    <a:pt x="16" y="265"/>
                  </a:lnTo>
                  <a:lnTo>
                    <a:pt x="18" y="265"/>
                  </a:lnTo>
                  <a:lnTo>
                    <a:pt x="19" y="267"/>
                  </a:lnTo>
                  <a:lnTo>
                    <a:pt x="21" y="270"/>
                  </a:lnTo>
                  <a:lnTo>
                    <a:pt x="24" y="272"/>
                  </a:lnTo>
                  <a:lnTo>
                    <a:pt x="26" y="274"/>
                  </a:lnTo>
                  <a:lnTo>
                    <a:pt x="27" y="277"/>
                  </a:lnTo>
                  <a:lnTo>
                    <a:pt x="29" y="279"/>
                  </a:lnTo>
                  <a:lnTo>
                    <a:pt x="29" y="279"/>
                  </a:lnTo>
                  <a:lnTo>
                    <a:pt x="27" y="283"/>
                  </a:lnTo>
                  <a:lnTo>
                    <a:pt x="26" y="286"/>
                  </a:lnTo>
                  <a:lnTo>
                    <a:pt x="27" y="290"/>
                  </a:lnTo>
                  <a:lnTo>
                    <a:pt x="27" y="293"/>
                  </a:lnTo>
                  <a:lnTo>
                    <a:pt x="29" y="298"/>
                  </a:lnTo>
                  <a:lnTo>
                    <a:pt x="29" y="302"/>
                  </a:lnTo>
                  <a:lnTo>
                    <a:pt x="29" y="305"/>
                  </a:lnTo>
                  <a:lnTo>
                    <a:pt x="29" y="309"/>
                  </a:lnTo>
                  <a:lnTo>
                    <a:pt x="29" y="312"/>
                  </a:lnTo>
                  <a:lnTo>
                    <a:pt x="29" y="316"/>
                  </a:lnTo>
                  <a:lnTo>
                    <a:pt x="30" y="318"/>
                  </a:lnTo>
                  <a:lnTo>
                    <a:pt x="32" y="321"/>
                  </a:lnTo>
                  <a:lnTo>
                    <a:pt x="34" y="326"/>
                  </a:lnTo>
                  <a:lnTo>
                    <a:pt x="34" y="330"/>
                  </a:lnTo>
                  <a:lnTo>
                    <a:pt x="35" y="333"/>
                  </a:lnTo>
                  <a:lnTo>
                    <a:pt x="37" y="335"/>
                  </a:lnTo>
                  <a:lnTo>
                    <a:pt x="48" y="339"/>
                  </a:lnTo>
                  <a:lnTo>
                    <a:pt x="56" y="339"/>
                  </a:lnTo>
                  <a:lnTo>
                    <a:pt x="59" y="347"/>
                  </a:lnTo>
                  <a:lnTo>
                    <a:pt x="67" y="344"/>
                  </a:lnTo>
                  <a:lnTo>
                    <a:pt x="76" y="347"/>
                  </a:lnTo>
                  <a:lnTo>
                    <a:pt x="78" y="361"/>
                  </a:lnTo>
                  <a:lnTo>
                    <a:pt x="87" y="372"/>
                  </a:lnTo>
                  <a:lnTo>
                    <a:pt x="97" y="379"/>
                  </a:lnTo>
                  <a:lnTo>
                    <a:pt x="103" y="382"/>
                  </a:lnTo>
                  <a:lnTo>
                    <a:pt x="97" y="387"/>
                  </a:lnTo>
                  <a:lnTo>
                    <a:pt x="86" y="384"/>
                  </a:lnTo>
                  <a:lnTo>
                    <a:pt x="87" y="391"/>
                  </a:lnTo>
                  <a:lnTo>
                    <a:pt x="91" y="394"/>
                  </a:lnTo>
                  <a:lnTo>
                    <a:pt x="91" y="405"/>
                  </a:lnTo>
                  <a:lnTo>
                    <a:pt x="87" y="40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1" name="Freeform 629"/>
            <p:cNvSpPr>
              <a:spLocks/>
            </p:cNvSpPr>
            <p:nvPr/>
          </p:nvSpPr>
          <p:spPr bwMode="auto">
            <a:xfrm>
              <a:off x="5311898" y="2392051"/>
              <a:ext cx="192587" cy="90078"/>
            </a:xfrm>
            <a:custGeom>
              <a:avLst/>
              <a:gdLst/>
              <a:ahLst/>
              <a:cxnLst>
                <a:cxn ang="0">
                  <a:pos x="83" y="26"/>
                </a:cxn>
                <a:cxn ang="0">
                  <a:pos x="89" y="43"/>
                </a:cxn>
                <a:cxn ang="0">
                  <a:pos x="80" y="40"/>
                </a:cxn>
                <a:cxn ang="0">
                  <a:pos x="75" y="36"/>
                </a:cxn>
                <a:cxn ang="0">
                  <a:pos x="67" y="40"/>
                </a:cxn>
                <a:cxn ang="0">
                  <a:pos x="57" y="40"/>
                </a:cxn>
                <a:cxn ang="0">
                  <a:pos x="57" y="40"/>
                </a:cxn>
                <a:cxn ang="0">
                  <a:pos x="57" y="40"/>
                </a:cxn>
                <a:cxn ang="0">
                  <a:pos x="57" y="40"/>
                </a:cxn>
                <a:cxn ang="0">
                  <a:pos x="57" y="38"/>
                </a:cxn>
                <a:cxn ang="0">
                  <a:pos x="57" y="38"/>
                </a:cxn>
                <a:cxn ang="0">
                  <a:pos x="57" y="38"/>
                </a:cxn>
                <a:cxn ang="0">
                  <a:pos x="57" y="38"/>
                </a:cxn>
                <a:cxn ang="0">
                  <a:pos x="56" y="38"/>
                </a:cxn>
                <a:cxn ang="0">
                  <a:pos x="54" y="36"/>
                </a:cxn>
                <a:cxn ang="0">
                  <a:pos x="50" y="35"/>
                </a:cxn>
                <a:cxn ang="0">
                  <a:pos x="46" y="33"/>
                </a:cxn>
                <a:cxn ang="0">
                  <a:pos x="42" y="33"/>
                </a:cxn>
                <a:cxn ang="0">
                  <a:pos x="37" y="33"/>
                </a:cxn>
                <a:cxn ang="0">
                  <a:pos x="32" y="33"/>
                </a:cxn>
                <a:cxn ang="0">
                  <a:pos x="27" y="31"/>
                </a:cxn>
                <a:cxn ang="0">
                  <a:pos x="23" y="31"/>
                </a:cxn>
                <a:cxn ang="0">
                  <a:pos x="21" y="26"/>
                </a:cxn>
                <a:cxn ang="0">
                  <a:pos x="19" y="21"/>
                </a:cxn>
                <a:cxn ang="0">
                  <a:pos x="18" y="16"/>
                </a:cxn>
                <a:cxn ang="0">
                  <a:pos x="16" y="12"/>
                </a:cxn>
                <a:cxn ang="0">
                  <a:pos x="13" y="9"/>
                </a:cxn>
                <a:cxn ang="0">
                  <a:pos x="8" y="5"/>
                </a:cxn>
                <a:cxn ang="0">
                  <a:pos x="5" y="2"/>
                </a:cxn>
                <a:cxn ang="0">
                  <a:pos x="0" y="0"/>
                </a:cxn>
                <a:cxn ang="0">
                  <a:pos x="4" y="2"/>
                </a:cxn>
                <a:cxn ang="0">
                  <a:pos x="16" y="5"/>
                </a:cxn>
                <a:cxn ang="0">
                  <a:pos x="27" y="9"/>
                </a:cxn>
                <a:cxn ang="0">
                  <a:pos x="35" y="5"/>
                </a:cxn>
                <a:cxn ang="0">
                  <a:pos x="45" y="10"/>
                </a:cxn>
                <a:cxn ang="0">
                  <a:pos x="53" y="16"/>
                </a:cxn>
                <a:cxn ang="0">
                  <a:pos x="62" y="12"/>
                </a:cxn>
                <a:cxn ang="0">
                  <a:pos x="72" y="16"/>
                </a:cxn>
                <a:cxn ang="0">
                  <a:pos x="78" y="24"/>
                </a:cxn>
                <a:cxn ang="0">
                  <a:pos x="83" y="26"/>
                </a:cxn>
              </a:cxnLst>
              <a:rect l="0" t="0" r="r" b="b"/>
              <a:pathLst>
                <a:path w="89" h="43">
                  <a:moveTo>
                    <a:pt x="83" y="26"/>
                  </a:moveTo>
                  <a:lnTo>
                    <a:pt x="89" y="43"/>
                  </a:lnTo>
                  <a:lnTo>
                    <a:pt x="80" y="40"/>
                  </a:lnTo>
                  <a:lnTo>
                    <a:pt x="75" y="36"/>
                  </a:lnTo>
                  <a:lnTo>
                    <a:pt x="67" y="40"/>
                  </a:lnTo>
                  <a:lnTo>
                    <a:pt x="57" y="40"/>
                  </a:lnTo>
                  <a:lnTo>
                    <a:pt x="57" y="40"/>
                  </a:lnTo>
                  <a:lnTo>
                    <a:pt x="57" y="40"/>
                  </a:lnTo>
                  <a:lnTo>
                    <a:pt x="57" y="40"/>
                  </a:lnTo>
                  <a:lnTo>
                    <a:pt x="57" y="38"/>
                  </a:lnTo>
                  <a:lnTo>
                    <a:pt x="57" y="38"/>
                  </a:lnTo>
                  <a:lnTo>
                    <a:pt x="57" y="38"/>
                  </a:lnTo>
                  <a:lnTo>
                    <a:pt x="57" y="38"/>
                  </a:lnTo>
                  <a:lnTo>
                    <a:pt x="56" y="38"/>
                  </a:lnTo>
                  <a:lnTo>
                    <a:pt x="54" y="36"/>
                  </a:lnTo>
                  <a:lnTo>
                    <a:pt x="50" y="35"/>
                  </a:lnTo>
                  <a:lnTo>
                    <a:pt x="46" y="33"/>
                  </a:lnTo>
                  <a:lnTo>
                    <a:pt x="42" y="33"/>
                  </a:lnTo>
                  <a:lnTo>
                    <a:pt x="37" y="33"/>
                  </a:lnTo>
                  <a:lnTo>
                    <a:pt x="32" y="33"/>
                  </a:lnTo>
                  <a:lnTo>
                    <a:pt x="27" y="31"/>
                  </a:lnTo>
                  <a:lnTo>
                    <a:pt x="23" y="31"/>
                  </a:lnTo>
                  <a:lnTo>
                    <a:pt x="21" y="26"/>
                  </a:lnTo>
                  <a:lnTo>
                    <a:pt x="19" y="21"/>
                  </a:lnTo>
                  <a:lnTo>
                    <a:pt x="18" y="16"/>
                  </a:lnTo>
                  <a:lnTo>
                    <a:pt x="16" y="12"/>
                  </a:lnTo>
                  <a:lnTo>
                    <a:pt x="13" y="9"/>
                  </a:lnTo>
                  <a:lnTo>
                    <a:pt x="8" y="5"/>
                  </a:lnTo>
                  <a:lnTo>
                    <a:pt x="5" y="2"/>
                  </a:lnTo>
                  <a:lnTo>
                    <a:pt x="0" y="0"/>
                  </a:lnTo>
                  <a:lnTo>
                    <a:pt x="4" y="2"/>
                  </a:lnTo>
                  <a:lnTo>
                    <a:pt x="16" y="5"/>
                  </a:lnTo>
                  <a:lnTo>
                    <a:pt x="27" y="9"/>
                  </a:lnTo>
                  <a:lnTo>
                    <a:pt x="35" y="5"/>
                  </a:lnTo>
                  <a:lnTo>
                    <a:pt x="45" y="10"/>
                  </a:lnTo>
                  <a:lnTo>
                    <a:pt x="53" y="16"/>
                  </a:lnTo>
                  <a:lnTo>
                    <a:pt x="62" y="12"/>
                  </a:lnTo>
                  <a:lnTo>
                    <a:pt x="72" y="16"/>
                  </a:lnTo>
                  <a:lnTo>
                    <a:pt x="78" y="24"/>
                  </a:lnTo>
                  <a:lnTo>
                    <a:pt x="83" y="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2" name="Freeform 630"/>
            <p:cNvSpPr>
              <a:spLocks/>
            </p:cNvSpPr>
            <p:nvPr/>
          </p:nvSpPr>
          <p:spPr bwMode="auto">
            <a:xfrm>
              <a:off x="5686067" y="2426697"/>
              <a:ext cx="407184" cy="256375"/>
            </a:xfrm>
            <a:custGeom>
              <a:avLst/>
              <a:gdLst/>
              <a:ahLst/>
              <a:cxnLst>
                <a:cxn ang="0">
                  <a:pos x="184" y="87"/>
                </a:cxn>
                <a:cxn ang="0">
                  <a:pos x="180" y="87"/>
                </a:cxn>
                <a:cxn ang="0">
                  <a:pos x="176" y="89"/>
                </a:cxn>
                <a:cxn ang="0">
                  <a:pos x="174" y="94"/>
                </a:cxn>
                <a:cxn ang="0">
                  <a:pos x="173" y="104"/>
                </a:cxn>
                <a:cxn ang="0">
                  <a:pos x="168" y="113"/>
                </a:cxn>
                <a:cxn ang="0">
                  <a:pos x="158" y="120"/>
                </a:cxn>
                <a:cxn ang="0">
                  <a:pos x="149" y="125"/>
                </a:cxn>
                <a:cxn ang="0">
                  <a:pos x="142" y="125"/>
                </a:cxn>
                <a:cxn ang="0">
                  <a:pos x="139" y="125"/>
                </a:cxn>
                <a:cxn ang="0">
                  <a:pos x="133" y="125"/>
                </a:cxn>
                <a:cxn ang="0">
                  <a:pos x="131" y="116"/>
                </a:cxn>
                <a:cxn ang="0">
                  <a:pos x="130" y="108"/>
                </a:cxn>
                <a:cxn ang="0">
                  <a:pos x="120" y="102"/>
                </a:cxn>
                <a:cxn ang="0">
                  <a:pos x="104" y="92"/>
                </a:cxn>
                <a:cxn ang="0">
                  <a:pos x="84" y="80"/>
                </a:cxn>
                <a:cxn ang="0">
                  <a:pos x="49" y="78"/>
                </a:cxn>
                <a:cxn ang="0">
                  <a:pos x="42" y="83"/>
                </a:cxn>
                <a:cxn ang="0">
                  <a:pos x="35" y="90"/>
                </a:cxn>
                <a:cxn ang="0">
                  <a:pos x="31" y="92"/>
                </a:cxn>
                <a:cxn ang="0">
                  <a:pos x="27" y="92"/>
                </a:cxn>
                <a:cxn ang="0">
                  <a:pos x="25" y="92"/>
                </a:cxn>
                <a:cxn ang="0">
                  <a:pos x="14" y="69"/>
                </a:cxn>
                <a:cxn ang="0">
                  <a:pos x="14" y="64"/>
                </a:cxn>
                <a:cxn ang="0">
                  <a:pos x="14" y="54"/>
                </a:cxn>
                <a:cxn ang="0">
                  <a:pos x="12" y="54"/>
                </a:cxn>
                <a:cxn ang="0">
                  <a:pos x="9" y="54"/>
                </a:cxn>
                <a:cxn ang="0">
                  <a:pos x="9" y="55"/>
                </a:cxn>
                <a:cxn ang="0">
                  <a:pos x="8" y="61"/>
                </a:cxn>
                <a:cxn ang="0">
                  <a:pos x="6" y="66"/>
                </a:cxn>
                <a:cxn ang="0">
                  <a:pos x="6" y="64"/>
                </a:cxn>
                <a:cxn ang="0">
                  <a:pos x="6" y="59"/>
                </a:cxn>
                <a:cxn ang="0">
                  <a:pos x="4" y="54"/>
                </a:cxn>
                <a:cxn ang="0">
                  <a:pos x="6" y="50"/>
                </a:cxn>
                <a:cxn ang="0">
                  <a:pos x="8" y="47"/>
                </a:cxn>
                <a:cxn ang="0">
                  <a:pos x="8" y="43"/>
                </a:cxn>
                <a:cxn ang="0">
                  <a:pos x="6" y="41"/>
                </a:cxn>
                <a:cxn ang="0">
                  <a:pos x="4" y="40"/>
                </a:cxn>
                <a:cxn ang="0">
                  <a:pos x="3" y="40"/>
                </a:cxn>
                <a:cxn ang="0">
                  <a:pos x="1" y="38"/>
                </a:cxn>
                <a:cxn ang="0">
                  <a:pos x="0" y="36"/>
                </a:cxn>
                <a:cxn ang="0">
                  <a:pos x="0" y="31"/>
                </a:cxn>
                <a:cxn ang="0">
                  <a:pos x="1" y="29"/>
                </a:cxn>
                <a:cxn ang="0">
                  <a:pos x="4" y="29"/>
                </a:cxn>
                <a:cxn ang="0">
                  <a:pos x="8" y="31"/>
                </a:cxn>
                <a:cxn ang="0">
                  <a:pos x="12" y="33"/>
                </a:cxn>
                <a:cxn ang="0">
                  <a:pos x="16" y="29"/>
                </a:cxn>
                <a:cxn ang="0">
                  <a:pos x="19" y="24"/>
                </a:cxn>
                <a:cxn ang="0">
                  <a:pos x="20" y="19"/>
                </a:cxn>
                <a:cxn ang="0">
                  <a:pos x="14" y="19"/>
                </a:cxn>
                <a:cxn ang="0">
                  <a:pos x="9" y="14"/>
                </a:cxn>
                <a:cxn ang="0">
                  <a:pos x="23" y="15"/>
                </a:cxn>
                <a:cxn ang="0">
                  <a:pos x="52" y="24"/>
                </a:cxn>
                <a:cxn ang="0">
                  <a:pos x="63" y="0"/>
                </a:cxn>
                <a:cxn ang="0">
                  <a:pos x="87" y="15"/>
                </a:cxn>
                <a:cxn ang="0">
                  <a:pos x="111" y="31"/>
                </a:cxn>
                <a:cxn ang="0">
                  <a:pos x="144" y="62"/>
                </a:cxn>
                <a:cxn ang="0">
                  <a:pos x="174" y="78"/>
                </a:cxn>
                <a:cxn ang="0">
                  <a:pos x="185" y="87"/>
                </a:cxn>
              </a:cxnLst>
              <a:rect l="0" t="0" r="r" b="b"/>
              <a:pathLst>
                <a:path w="188" h="125">
                  <a:moveTo>
                    <a:pt x="185" y="87"/>
                  </a:moveTo>
                  <a:lnTo>
                    <a:pt x="184" y="87"/>
                  </a:lnTo>
                  <a:lnTo>
                    <a:pt x="184" y="87"/>
                  </a:lnTo>
                  <a:lnTo>
                    <a:pt x="182" y="87"/>
                  </a:lnTo>
                  <a:lnTo>
                    <a:pt x="180" y="87"/>
                  </a:lnTo>
                  <a:lnTo>
                    <a:pt x="180" y="87"/>
                  </a:lnTo>
                  <a:lnTo>
                    <a:pt x="179" y="87"/>
                  </a:lnTo>
                  <a:lnTo>
                    <a:pt x="177" y="87"/>
                  </a:lnTo>
                  <a:lnTo>
                    <a:pt x="176" y="89"/>
                  </a:lnTo>
                  <a:lnTo>
                    <a:pt x="174" y="89"/>
                  </a:lnTo>
                  <a:lnTo>
                    <a:pt x="174" y="92"/>
                  </a:lnTo>
                  <a:lnTo>
                    <a:pt x="174" y="94"/>
                  </a:lnTo>
                  <a:lnTo>
                    <a:pt x="174" y="97"/>
                  </a:lnTo>
                  <a:lnTo>
                    <a:pt x="173" y="101"/>
                  </a:lnTo>
                  <a:lnTo>
                    <a:pt x="173" y="104"/>
                  </a:lnTo>
                  <a:lnTo>
                    <a:pt x="173" y="108"/>
                  </a:lnTo>
                  <a:lnTo>
                    <a:pt x="171" y="109"/>
                  </a:lnTo>
                  <a:lnTo>
                    <a:pt x="168" y="113"/>
                  </a:lnTo>
                  <a:lnTo>
                    <a:pt x="165" y="116"/>
                  </a:lnTo>
                  <a:lnTo>
                    <a:pt x="161" y="118"/>
                  </a:lnTo>
                  <a:lnTo>
                    <a:pt x="158" y="120"/>
                  </a:lnTo>
                  <a:lnTo>
                    <a:pt x="155" y="122"/>
                  </a:lnTo>
                  <a:lnTo>
                    <a:pt x="152" y="123"/>
                  </a:lnTo>
                  <a:lnTo>
                    <a:pt x="149" y="125"/>
                  </a:lnTo>
                  <a:lnTo>
                    <a:pt x="146" y="125"/>
                  </a:lnTo>
                  <a:lnTo>
                    <a:pt x="144" y="125"/>
                  </a:lnTo>
                  <a:lnTo>
                    <a:pt x="142" y="125"/>
                  </a:lnTo>
                  <a:lnTo>
                    <a:pt x="141" y="125"/>
                  </a:lnTo>
                  <a:lnTo>
                    <a:pt x="141" y="125"/>
                  </a:lnTo>
                  <a:lnTo>
                    <a:pt x="139" y="125"/>
                  </a:lnTo>
                  <a:lnTo>
                    <a:pt x="138" y="125"/>
                  </a:lnTo>
                  <a:lnTo>
                    <a:pt x="136" y="125"/>
                  </a:lnTo>
                  <a:lnTo>
                    <a:pt x="133" y="125"/>
                  </a:lnTo>
                  <a:lnTo>
                    <a:pt x="133" y="122"/>
                  </a:lnTo>
                  <a:lnTo>
                    <a:pt x="131" y="120"/>
                  </a:lnTo>
                  <a:lnTo>
                    <a:pt x="131" y="116"/>
                  </a:lnTo>
                  <a:lnTo>
                    <a:pt x="131" y="115"/>
                  </a:lnTo>
                  <a:lnTo>
                    <a:pt x="130" y="111"/>
                  </a:lnTo>
                  <a:lnTo>
                    <a:pt x="130" y="108"/>
                  </a:lnTo>
                  <a:lnTo>
                    <a:pt x="128" y="106"/>
                  </a:lnTo>
                  <a:lnTo>
                    <a:pt x="128" y="102"/>
                  </a:lnTo>
                  <a:lnTo>
                    <a:pt x="120" y="102"/>
                  </a:lnTo>
                  <a:lnTo>
                    <a:pt x="114" y="99"/>
                  </a:lnTo>
                  <a:lnTo>
                    <a:pt x="109" y="96"/>
                  </a:lnTo>
                  <a:lnTo>
                    <a:pt x="104" y="92"/>
                  </a:lnTo>
                  <a:lnTo>
                    <a:pt x="100" y="87"/>
                  </a:lnTo>
                  <a:lnTo>
                    <a:pt x="93" y="83"/>
                  </a:lnTo>
                  <a:lnTo>
                    <a:pt x="84" y="80"/>
                  </a:lnTo>
                  <a:lnTo>
                    <a:pt x="73" y="76"/>
                  </a:lnTo>
                  <a:lnTo>
                    <a:pt x="50" y="76"/>
                  </a:lnTo>
                  <a:lnTo>
                    <a:pt x="49" y="78"/>
                  </a:lnTo>
                  <a:lnTo>
                    <a:pt x="47" y="80"/>
                  </a:lnTo>
                  <a:lnTo>
                    <a:pt x="44" y="82"/>
                  </a:lnTo>
                  <a:lnTo>
                    <a:pt x="42" y="83"/>
                  </a:lnTo>
                  <a:lnTo>
                    <a:pt x="39" y="87"/>
                  </a:lnTo>
                  <a:lnTo>
                    <a:pt x="36" y="89"/>
                  </a:lnTo>
                  <a:lnTo>
                    <a:pt x="35" y="90"/>
                  </a:lnTo>
                  <a:lnTo>
                    <a:pt x="33" y="92"/>
                  </a:lnTo>
                  <a:lnTo>
                    <a:pt x="31" y="92"/>
                  </a:lnTo>
                  <a:lnTo>
                    <a:pt x="31" y="92"/>
                  </a:lnTo>
                  <a:lnTo>
                    <a:pt x="30" y="92"/>
                  </a:lnTo>
                  <a:lnTo>
                    <a:pt x="28" y="92"/>
                  </a:lnTo>
                  <a:lnTo>
                    <a:pt x="27" y="92"/>
                  </a:lnTo>
                  <a:lnTo>
                    <a:pt x="27" y="92"/>
                  </a:lnTo>
                  <a:lnTo>
                    <a:pt x="25" y="92"/>
                  </a:lnTo>
                  <a:lnTo>
                    <a:pt x="25" y="92"/>
                  </a:lnTo>
                  <a:lnTo>
                    <a:pt x="14" y="75"/>
                  </a:lnTo>
                  <a:lnTo>
                    <a:pt x="14" y="73"/>
                  </a:lnTo>
                  <a:lnTo>
                    <a:pt x="14" y="69"/>
                  </a:lnTo>
                  <a:lnTo>
                    <a:pt x="14" y="68"/>
                  </a:lnTo>
                  <a:lnTo>
                    <a:pt x="14" y="66"/>
                  </a:lnTo>
                  <a:lnTo>
                    <a:pt x="14" y="64"/>
                  </a:lnTo>
                  <a:lnTo>
                    <a:pt x="14" y="61"/>
                  </a:lnTo>
                  <a:lnTo>
                    <a:pt x="14" y="59"/>
                  </a:lnTo>
                  <a:lnTo>
                    <a:pt x="14" y="54"/>
                  </a:lnTo>
                  <a:lnTo>
                    <a:pt x="14" y="54"/>
                  </a:lnTo>
                  <a:lnTo>
                    <a:pt x="12" y="54"/>
                  </a:lnTo>
                  <a:lnTo>
                    <a:pt x="12" y="54"/>
                  </a:lnTo>
                  <a:lnTo>
                    <a:pt x="11" y="54"/>
                  </a:lnTo>
                  <a:lnTo>
                    <a:pt x="11" y="54"/>
                  </a:lnTo>
                  <a:lnTo>
                    <a:pt x="9" y="54"/>
                  </a:lnTo>
                  <a:lnTo>
                    <a:pt x="9" y="54"/>
                  </a:lnTo>
                  <a:lnTo>
                    <a:pt x="8" y="54"/>
                  </a:lnTo>
                  <a:lnTo>
                    <a:pt x="9" y="55"/>
                  </a:lnTo>
                  <a:lnTo>
                    <a:pt x="9" y="57"/>
                  </a:lnTo>
                  <a:lnTo>
                    <a:pt x="9" y="59"/>
                  </a:lnTo>
                  <a:lnTo>
                    <a:pt x="8" y="61"/>
                  </a:lnTo>
                  <a:lnTo>
                    <a:pt x="8" y="62"/>
                  </a:lnTo>
                  <a:lnTo>
                    <a:pt x="6" y="64"/>
                  </a:lnTo>
                  <a:lnTo>
                    <a:pt x="6" y="66"/>
                  </a:lnTo>
                  <a:lnTo>
                    <a:pt x="4" y="68"/>
                  </a:lnTo>
                  <a:lnTo>
                    <a:pt x="6" y="66"/>
                  </a:lnTo>
                  <a:lnTo>
                    <a:pt x="6" y="64"/>
                  </a:lnTo>
                  <a:lnTo>
                    <a:pt x="6" y="62"/>
                  </a:lnTo>
                  <a:lnTo>
                    <a:pt x="6" y="61"/>
                  </a:lnTo>
                  <a:lnTo>
                    <a:pt x="6" y="59"/>
                  </a:lnTo>
                  <a:lnTo>
                    <a:pt x="4" y="57"/>
                  </a:lnTo>
                  <a:lnTo>
                    <a:pt x="4" y="55"/>
                  </a:lnTo>
                  <a:lnTo>
                    <a:pt x="4" y="54"/>
                  </a:lnTo>
                  <a:lnTo>
                    <a:pt x="4" y="54"/>
                  </a:lnTo>
                  <a:lnTo>
                    <a:pt x="4" y="52"/>
                  </a:lnTo>
                  <a:lnTo>
                    <a:pt x="6" y="50"/>
                  </a:lnTo>
                  <a:lnTo>
                    <a:pt x="6" y="48"/>
                  </a:lnTo>
                  <a:lnTo>
                    <a:pt x="8" y="47"/>
                  </a:lnTo>
                  <a:lnTo>
                    <a:pt x="8" y="47"/>
                  </a:lnTo>
                  <a:lnTo>
                    <a:pt x="8" y="45"/>
                  </a:lnTo>
                  <a:lnTo>
                    <a:pt x="8" y="43"/>
                  </a:lnTo>
                  <a:lnTo>
                    <a:pt x="8" y="43"/>
                  </a:lnTo>
                  <a:lnTo>
                    <a:pt x="6" y="43"/>
                  </a:lnTo>
                  <a:lnTo>
                    <a:pt x="6" y="41"/>
                  </a:lnTo>
                  <a:lnTo>
                    <a:pt x="6" y="41"/>
                  </a:lnTo>
                  <a:lnTo>
                    <a:pt x="4" y="41"/>
                  </a:lnTo>
                  <a:lnTo>
                    <a:pt x="4" y="40"/>
                  </a:lnTo>
                  <a:lnTo>
                    <a:pt x="4" y="40"/>
                  </a:lnTo>
                  <a:lnTo>
                    <a:pt x="4" y="40"/>
                  </a:lnTo>
                  <a:lnTo>
                    <a:pt x="4" y="40"/>
                  </a:lnTo>
                  <a:lnTo>
                    <a:pt x="3" y="40"/>
                  </a:lnTo>
                  <a:lnTo>
                    <a:pt x="3" y="38"/>
                  </a:lnTo>
                  <a:lnTo>
                    <a:pt x="1" y="38"/>
                  </a:lnTo>
                  <a:lnTo>
                    <a:pt x="1" y="38"/>
                  </a:lnTo>
                  <a:lnTo>
                    <a:pt x="0" y="38"/>
                  </a:lnTo>
                  <a:lnTo>
                    <a:pt x="0" y="36"/>
                  </a:lnTo>
                  <a:lnTo>
                    <a:pt x="0" y="36"/>
                  </a:lnTo>
                  <a:lnTo>
                    <a:pt x="0" y="34"/>
                  </a:lnTo>
                  <a:lnTo>
                    <a:pt x="0" y="33"/>
                  </a:lnTo>
                  <a:lnTo>
                    <a:pt x="0" y="31"/>
                  </a:lnTo>
                  <a:lnTo>
                    <a:pt x="0" y="31"/>
                  </a:lnTo>
                  <a:lnTo>
                    <a:pt x="0" y="29"/>
                  </a:lnTo>
                  <a:lnTo>
                    <a:pt x="1" y="29"/>
                  </a:lnTo>
                  <a:lnTo>
                    <a:pt x="1" y="29"/>
                  </a:lnTo>
                  <a:lnTo>
                    <a:pt x="3" y="27"/>
                  </a:lnTo>
                  <a:lnTo>
                    <a:pt x="4" y="29"/>
                  </a:lnTo>
                  <a:lnTo>
                    <a:pt x="6" y="29"/>
                  </a:lnTo>
                  <a:lnTo>
                    <a:pt x="8" y="29"/>
                  </a:lnTo>
                  <a:lnTo>
                    <a:pt x="8" y="31"/>
                  </a:lnTo>
                  <a:lnTo>
                    <a:pt x="9" y="31"/>
                  </a:lnTo>
                  <a:lnTo>
                    <a:pt x="11" y="31"/>
                  </a:lnTo>
                  <a:lnTo>
                    <a:pt x="12" y="33"/>
                  </a:lnTo>
                  <a:lnTo>
                    <a:pt x="14" y="33"/>
                  </a:lnTo>
                  <a:lnTo>
                    <a:pt x="16" y="31"/>
                  </a:lnTo>
                  <a:lnTo>
                    <a:pt x="16" y="29"/>
                  </a:lnTo>
                  <a:lnTo>
                    <a:pt x="16" y="27"/>
                  </a:lnTo>
                  <a:lnTo>
                    <a:pt x="17" y="26"/>
                  </a:lnTo>
                  <a:lnTo>
                    <a:pt x="19" y="24"/>
                  </a:lnTo>
                  <a:lnTo>
                    <a:pt x="19" y="22"/>
                  </a:lnTo>
                  <a:lnTo>
                    <a:pt x="20" y="20"/>
                  </a:lnTo>
                  <a:lnTo>
                    <a:pt x="20" y="19"/>
                  </a:lnTo>
                  <a:lnTo>
                    <a:pt x="17" y="19"/>
                  </a:lnTo>
                  <a:lnTo>
                    <a:pt x="16" y="19"/>
                  </a:lnTo>
                  <a:lnTo>
                    <a:pt x="14" y="19"/>
                  </a:lnTo>
                  <a:lnTo>
                    <a:pt x="12" y="17"/>
                  </a:lnTo>
                  <a:lnTo>
                    <a:pt x="11" y="15"/>
                  </a:lnTo>
                  <a:lnTo>
                    <a:pt x="9" y="14"/>
                  </a:lnTo>
                  <a:lnTo>
                    <a:pt x="8" y="12"/>
                  </a:lnTo>
                  <a:lnTo>
                    <a:pt x="8" y="8"/>
                  </a:lnTo>
                  <a:lnTo>
                    <a:pt x="23" y="15"/>
                  </a:lnTo>
                  <a:lnTo>
                    <a:pt x="30" y="24"/>
                  </a:lnTo>
                  <a:lnTo>
                    <a:pt x="42" y="26"/>
                  </a:lnTo>
                  <a:lnTo>
                    <a:pt x="52" y="24"/>
                  </a:lnTo>
                  <a:lnTo>
                    <a:pt x="50" y="14"/>
                  </a:lnTo>
                  <a:lnTo>
                    <a:pt x="58" y="10"/>
                  </a:lnTo>
                  <a:lnTo>
                    <a:pt x="63" y="0"/>
                  </a:lnTo>
                  <a:lnTo>
                    <a:pt x="73" y="3"/>
                  </a:lnTo>
                  <a:lnTo>
                    <a:pt x="81" y="10"/>
                  </a:lnTo>
                  <a:lnTo>
                    <a:pt x="87" y="15"/>
                  </a:lnTo>
                  <a:lnTo>
                    <a:pt x="90" y="24"/>
                  </a:lnTo>
                  <a:lnTo>
                    <a:pt x="101" y="31"/>
                  </a:lnTo>
                  <a:lnTo>
                    <a:pt x="111" y="31"/>
                  </a:lnTo>
                  <a:lnTo>
                    <a:pt x="122" y="43"/>
                  </a:lnTo>
                  <a:lnTo>
                    <a:pt x="130" y="52"/>
                  </a:lnTo>
                  <a:lnTo>
                    <a:pt x="144" y="62"/>
                  </a:lnTo>
                  <a:lnTo>
                    <a:pt x="150" y="68"/>
                  </a:lnTo>
                  <a:lnTo>
                    <a:pt x="163" y="75"/>
                  </a:lnTo>
                  <a:lnTo>
                    <a:pt x="174" y="78"/>
                  </a:lnTo>
                  <a:lnTo>
                    <a:pt x="182" y="82"/>
                  </a:lnTo>
                  <a:lnTo>
                    <a:pt x="188" y="83"/>
                  </a:lnTo>
                  <a:lnTo>
                    <a:pt x="185" y="8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3" name="Freeform 631"/>
            <p:cNvSpPr>
              <a:spLocks/>
            </p:cNvSpPr>
            <p:nvPr/>
          </p:nvSpPr>
          <p:spPr bwMode="auto">
            <a:xfrm>
              <a:off x="5467801" y="1990167"/>
              <a:ext cx="1058311" cy="509285"/>
            </a:xfrm>
            <a:custGeom>
              <a:avLst/>
              <a:gdLst/>
              <a:ahLst/>
              <a:cxnLst>
                <a:cxn ang="0">
                  <a:pos x="106" y="220"/>
                </a:cxn>
                <a:cxn ang="0">
                  <a:pos x="101" y="220"/>
                </a:cxn>
                <a:cxn ang="0">
                  <a:pos x="96" y="224"/>
                </a:cxn>
                <a:cxn ang="0">
                  <a:pos x="95" y="231"/>
                </a:cxn>
                <a:cxn ang="0">
                  <a:pos x="89" y="219"/>
                </a:cxn>
                <a:cxn ang="0">
                  <a:pos x="84" y="208"/>
                </a:cxn>
                <a:cxn ang="0">
                  <a:pos x="76" y="205"/>
                </a:cxn>
                <a:cxn ang="0">
                  <a:pos x="66" y="192"/>
                </a:cxn>
                <a:cxn ang="0">
                  <a:pos x="55" y="182"/>
                </a:cxn>
                <a:cxn ang="0">
                  <a:pos x="55" y="177"/>
                </a:cxn>
                <a:cxn ang="0">
                  <a:pos x="58" y="173"/>
                </a:cxn>
                <a:cxn ang="0">
                  <a:pos x="60" y="170"/>
                </a:cxn>
                <a:cxn ang="0">
                  <a:pos x="71" y="163"/>
                </a:cxn>
                <a:cxn ang="0">
                  <a:pos x="81" y="156"/>
                </a:cxn>
                <a:cxn ang="0">
                  <a:pos x="77" y="144"/>
                </a:cxn>
                <a:cxn ang="0">
                  <a:pos x="65" y="137"/>
                </a:cxn>
                <a:cxn ang="0">
                  <a:pos x="50" y="135"/>
                </a:cxn>
                <a:cxn ang="0">
                  <a:pos x="35" y="144"/>
                </a:cxn>
                <a:cxn ang="0">
                  <a:pos x="30" y="140"/>
                </a:cxn>
                <a:cxn ang="0">
                  <a:pos x="1" y="116"/>
                </a:cxn>
                <a:cxn ang="0">
                  <a:pos x="11" y="86"/>
                </a:cxn>
                <a:cxn ang="0">
                  <a:pos x="35" y="63"/>
                </a:cxn>
                <a:cxn ang="0">
                  <a:pos x="81" y="69"/>
                </a:cxn>
                <a:cxn ang="0">
                  <a:pos x="130" y="69"/>
                </a:cxn>
                <a:cxn ang="0">
                  <a:pos x="174" y="63"/>
                </a:cxn>
                <a:cxn ang="0">
                  <a:pos x="157" y="41"/>
                </a:cxn>
                <a:cxn ang="0">
                  <a:pos x="204" y="11"/>
                </a:cxn>
                <a:cxn ang="0">
                  <a:pos x="265" y="0"/>
                </a:cxn>
                <a:cxn ang="0">
                  <a:pos x="290" y="21"/>
                </a:cxn>
                <a:cxn ang="0">
                  <a:pos x="325" y="25"/>
                </a:cxn>
                <a:cxn ang="0">
                  <a:pos x="360" y="34"/>
                </a:cxn>
                <a:cxn ang="0">
                  <a:pos x="404" y="67"/>
                </a:cxn>
                <a:cxn ang="0">
                  <a:pos x="442" y="70"/>
                </a:cxn>
                <a:cxn ang="0">
                  <a:pos x="487" y="98"/>
                </a:cxn>
                <a:cxn ang="0">
                  <a:pos x="485" y="110"/>
                </a:cxn>
                <a:cxn ang="0">
                  <a:pos x="476" y="119"/>
                </a:cxn>
                <a:cxn ang="0">
                  <a:pos x="480" y="137"/>
                </a:cxn>
                <a:cxn ang="0">
                  <a:pos x="474" y="138"/>
                </a:cxn>
                <a:cxn ang="0">
                  <a:pos x="469" y="138"/>
                </a:cxn>
                <a:cxn ang="0">
                  <a:pos x="458" y="135"/>
                </a:cxn>
                <a:cxn ang="0">
                  <a:pos x="455" y="145"/>
                </a:cxn>
                <a:cxn ang="0">
                  <a:pos x="456" y="166"/>
                </a:cxn>
                <a:cxn ang="0">
                  <a:pos x="436" y="168"/>
                </a:cxn>
                <a:cxn ang="0">
                  <a:pos x="437" y="178"/>
                </a:cxn>
                <a:cxn ang="0">
                  <a:pos x="444" y="196"/>
                </a:cxn>
                <a:cxn ang="0">
                  <a:pos x="445" y="203"/>
                </a:cxn>
                <a:cxn ang="0">
                  <a:pos x="445" y="208"/>
                </a:cxn>
                <a:cxn ang="0">
                  <a:pos x="445" y="217"/>
                </a:cxn>
                <a:cxn ang="0">
                  <a:pos x="406" y="212"/>
                </a:cxn>
                <a:cxn ang="0">
                  <a:pos x="342" y="212"/>
                </a:cxn>
                <a:cxn ang="0">
                  <a:pos x="311" y="232"/>
                </a:cxn>
                <a:cxn ang="0">
                  <a:pos x="273" y="231"/>
                </a:cxn>
                <a:cxn ang="0">
                  <a:pos x="223" y="198"/>
                </a:cxn>
                <a:cxn ang="0">
                  <a:pos x="138" y="238"/>
                </a:cxn>
              </a:cxnLst>
              <a:rect l="0" t="0" r="r" b="b"/>
              <a:pathLst>
                <a:path w="487" h="248">
                  <a:moveTo>
                    <a:pt x="138" y="238"/>
                  </a:moveTo>
                  <a:lnTo>
                    <a:pt x="130" y="236"/>
                  </a:lnTo>
                  <a:lnTo>
                    <a:pt x="123" y="227"/>
                  </a:lnTo>
                  <a:lnTo>
                    <a:pt x="106" y="220"/>
                  </a:lnTo>
                  <a:lnTo>
                    <a:pt x="106" y="220"/>
                  </a:lnTo>
                  <a:lnTo>
                    <a:pt x="104" y="220"/>
                  </a:lnTo>
                  <a:lnTo>
                    <a:pt x="104" y="220"/>
                  </a:lnTo>
                  <a:lnTo>
                    <a:pt x="103" y="220"/>
                  </a:lnTo>
                  <a:lnTo>
                    <a:pt x="103" y="220"/>
                  </a:lnTo>
                  <a:lnTo>
                    <a:pt x="101" y="220"/>
                  </a:lnTo>
                  <a:lnTo>
                    <a:pt x="101" y="220"/>
                  </a:lnTo>
                  <a:lnTo>
                    <a:pt x="100" y="220"/>
                  </a:lnTo>
                  <a:lnTo>
                    <a:pt x="98" y="220"/>
                  </a:lnTo>
                  <a:lnTo>
                    <a:pt x="98" y="222"/>
                  </a:lnTo>
                  <a:lnTo>
                    <a:pt x="96" y="224"/>
                  </a:lnTo>
                  <a:lnTo>
                    <a:pt x="95" y="224"/>
                  </a:lnTo>
                  <a:lnTo>
                    <a:pt x="95" y="226"/>
                  </a:lnTo>
                  <a:lnTo>
                    <a:pt x="95" y="227"/>
                  </a:lnTo>
                  <a:lnTo>
                    <a:pt x="93" y="229"/>
                  </a:lnTo>
                  <a:lnTo>
                    <a:pt x="95" y="231"/>
                  </a:lnTo>
                  <a:lnTo>
                    <a:pt x="92" y="231"/>
                  </a:lnTo>
                  <a:lnTo>
                    <a:pt x="90" y="227"/>
                  </a:lnTo>
                  <a:lnTo>
                    <a:pt x="90" y="226"/>
                  </a:lnTo>
                  <a:lnTo>
                    <a:pt x="89" y="222"/>
                  </a:lnTo>
                  <a:lnTo>
                    <a:pt x="89" y="219"/>
                  </a:lnTo>
                  <a:lnTo>
                    <a:pt x="89" y="215"/>
                  </a:lnTo>
                  <a:lnTo>
                    <a:pt x="89" y="212"/>
                  </a:lnTo>
                  <a:lnTo>
                    <a:pt x="89" y="208"/>
                  </a:lnTo>
                  <a:lnTo>
                    <a:pt x="87" y="208"/>
                  </a:lnTo>
                  <a:lnTo>
                    <a:pt x="84" y="208"/>
                  </a:lnTo>
                  <a:lnTo>
                    <a:pt x="82" y="208"/>
                  </a:lnTo>
                  <a:lnTo>
                    <a:pt x="81" y="208"/>
                  </a:lnTo>
                  <a:lnTo>
                    <a:pt x="79" y="208"/>
                  </a:lnTo>
                  <a:lnTo>
                    <a:pt x="77" y="206"/>
                  </a:lnTo>
                  <a:lnTo>
                    <a:pt x="76" y="205"/>
                  </a:lnTo>
                  <a:lnTo>
                    <a:pt x="76" y="201"/>
                  </a:lnTo>
                  <a:lnTo>
                    <a:pt x="73" y="201"/>
                  </a:lnTo>
                  <a:lnTo>
                    <a:pt x="70" y="198"/>
                  </a:lnTo>
                  <a:lnTo>
                    <a:pt x="68" y="196"/>
                  </a:lnTo>
                  <a:lnTo>
                    <a:pt x="66" y="192"/>
                  </a:lnTo>
                  <a:lnTo>
                    <a:pt x="63" y="189"/>
                  </a:lnTo>
                  <a:lnTo>
                    <a:pt x="62" y="185"/>
                  </a:lnTo>
                  <a:lnTo>
                    <a:pt x="58" y="184"/>
                  </a:lnTo>
                  <a:lnTo>
                    <a:pt x="55" y="182"/>
                  </a:lnTo>
                  <a:lnTo>
                    <a:pt x="55" y="182"/>
                  </a:lnTo>
                  <a:lnTo>
                    <a:pt x="55" y="180"/>
                  </a:lnTo>
                  <a:lnTo>
                    <a:pt x="55" y="178"/>
                  </a:lnTo>
                  <a:lnTo>
                    <a:pt x="55" y="178"/>
                  </a:lnTo>
                  <a:lnTo>
                    <a:pt x="55" y="177"/>
                  </a:lnTo>
                  <a:lnTo>
                    <a:pt x="55" y="177"/>
                  </a:lnTo>
                  <a:lnTo>
                    <a:pt x="55" y="175"/>
                  </a:lnTo>
                  <a:lnTo>
                    <a:pt x="55" y="173"/>
                  </a:lnTo>
                  <a:lnTo>
                    <a:pt x="57" y="173"/>
                  </a:lnTo>
                  <a:lnTo>
                    <a:pt x="57" y="173"/>
                  </a:lnTo>
                  <a:lnTo>
                    <a:pt x="58" y="173"/>
                  </a:lnTo>
                  <a:lnTo>
                    <a:pt x="58" y="171"/>
                  </a:lnTo>
                  <a:lnTo>
                    <a:pt x="60" y="171"/>
                  </a:lnTo>
                  <a:lnTo>
                    <a:pt x="60" y="171"/>
                  </a:lnTo>
                  <a:lnTo>
                    <a:pt x="60" y="170"/>
                  </a:lnTo>
                  <a:lnTo>
                    <a:pt x="60" y="170"/>
                  </a:lnTo>
                  <a:lnTo>
                    <a:pt x="62" y="168"/>
                  </a:lnTo>
                  <a:lnTo>
                    <a:pt x="62" y="166"/>
                  </a:lnTo>
                  <a:lnTo>
                    <a:pt x="65" y="164"/>
                  </a:lnTo>
                  <a:lnTo>
                    <a:pt x="66" y="164"/>
                  </a:lnTo>
                  <a:lnTo>
                    <a:pt x="71" y="163"/>
                  </a:lnTo>
                  <a:lnTo>
                    <a:pt x="74" y="161"/>
                  </a:lnTo>
                  <a:lnTo>
                    <a:pt x="77" y="161"/>
                  </a:lnTo>
                  <a:lnTo>
                    <a:pt x="82" y="161"/>
                  </a:lnTo>
                  <a:lnTo>
                    <a:pt x="82" y="157"/>
                  </a:lnTo>
                  <a:lnTo>
                    <a:pt x="81" y="156"/>
                  </a:lnTo>
                  <a:lnTo>
                    <a:pt x="81" y="152"/>
                  </a:lnTo>
                  <a:lnTo>
                    <a:pt x="79" y="151"/>
                  </a:lnTo>
                  <a:lnTo>
                    <a:pt x="79" y="149"/>
                  </a:lnTo>
                  <a:lnTo>
                    <a:pt x="77" y="145"/>
                  </a:lnTo>
                  <a:lnTo>
                    <a:pt x="77" y="144"/>
                  </a:lnTo>
                  <a:lnTo>
                    <a:pt x="77" y="140"/>
                  </a:lnTo>
                  <a:lnTo>
                    <a:pt x="74" y="140"/>
                  </a:lnTo>
                  <a:lnTo>
                    <a:pt x="71" y="138"/>
                  </a:lnTo>
                  <a:lnTo>
                    <a:pt x="68" y="138"/>
                  </a:lnTo>
                  <a:lnTo>
                    <a:pt x="65" y="137"/>
                  </a:lnTo>
                  <a:lnTo>
                    <a:pt x="62" y="137"/>
                  </a:lnTo>
                  <a:lnTo>
                    <a:pt x="58" y="135"/>
                  </a:lnTo>
                  <a:lnTo>
                    <a:pt x="57" y="135"/>
                  </a:lnTo>
                  <a:lnTo>
                    <a:pt x="54" y="135"/>
                  </a:lnTo>
                  <a:lnTo>
                    <a:pt x="50" y="135"/>
                  </a:lnTo>
                  <a:lnTo>
                    <a:pt x="47" y="135"/>
                  </a:lnTo>
                  <a:lnTo>
                    <a:pt x="44" y="137"/>
                  </a:lnTo>
                  <a:lnTo>
                    <a:pt x="41" y="138"/>
                  </a:lnTo>
                  <a:lnTo>
                    <a:pt x="38" y="142"/>
                  </a:lnTo>
                  <a:lnTo>
                    <a:pt x="35" y="144"/>
                  </a:lnTo>
                  <a:lnTo>
                    <a:pt x="33" y="147"/>
                  </a:lnTo>
                  <a:lnTo>
                    <a:pt x="30" y="149"/>
                  </a:lnTo>
                  <a:lnTo>
                    <a:pt x="30" y="147"/>
                  </a:lnTo>
                  <a:lnTo>
                    <a:pt x="25" y="145"/>
                  </a:lnTo>
                  <a:lnTo>
                    <a:pt x="30" y="140"/>
                  </a:lnTo>
                  <a:lnTo>
                    <a:pt x="25" y="133"/>
                  </a:lnTo>
                  <a:lnTo>
                    <a:pt x="20" y="124"/>
                  </a:lnTo>
                  <a:lnTo>
                    <a:pt x="9" y="124"/>
                  </a:lnTo>
                  <a:lnTo>
                    <a:pt x="6" y="117"/>
                  </a:lnTo>
                  <a:lnTo>
                    <a:pt x="1" y="116"/>
                  </a:lnTo>
                  <a:lnTo>
                    <a:pt x="0" y="107"/>
                  </a:lnTo>
                  <a:lnTo>
                    <a:pt x="0" y="95"/>
                  </a:lnTo>
                  <a:lnTo>
                    <a:pt x="3" y="88"/>
                  </a:lnTo>
                  <a:lnTo>
                    <a:pt x="3" y="82"/>
                  </a:lnTo>
                  <a:lnTo>
                    <a:pt x="11" y="86"/>
                  </a:lnTo>
                  <a:lnTo>
                    <a:pt x="20" y="89"/>
                  </a:lnTo>
                  <a:lnTo>
                    <a:pt x="25" y="88"/>
                  </a:lnTo>
                  <a:lnTo>
                    <a:pt x="19" y="79"/>
                  </a:lnTo>
                  <a:lnTo>
                    <a:pt x="27" y="74"/>
                  </a:lnTo>
                  <a:lnTo>
                    <a:pt x="35" y="63"/>
                  </a:lnTo>
                  <a:lnTo>
                    <a:pt x="44" y="62"/>
                  </a:lnTo>
                  <a:lnTo>
                    <a:pt x="52" y="62"/>
                  </a:lnTo>
                  <a:lnTo>
                    <a:pt x="58" y="60"/>
                  </a:lnTo>
                  <a:lnTo>
                    <a:pt x="70" y="63"/>
                  </a:lnTo>
                  <a:lnTo>
                    <a:pt x="81" y="69"/>
                  </a:lnTo>
                  <a:lnTo>
                    <a:pt x="92" y="79"/>
                  </a:lnTo>
                  <a:lnTo>
                    <a:pt x="103" y="77"/>
                  </a:lnTo>
                  <a:lnTo>
                    <a:pt x="112" y="74"/>
                  </a:lnTo>
                  <a:lnTo>
                    <a:pt x="122" y="70"/>
                  </a:lnTo>
                  <a:lnTo>
                    <a:pt x="130" y="69"/>
                  </a:lnTo>
                  <a:lnTo>
                    <a:pt x="139" y="75"/>
                  </a:lnTo>
                  <a:lnTo>
                    <a:pt x="152" y="79"/>
                  </a:lnTo>
                  <a:lnTo>
                    <a:pt x="161" y="77"/>
                  </a:lnTo>
                  <a:lnTo>
                    <a:pt x="174" y="74"/>
                  </a:lnTo>
                  <a:lnTo>
                    <a:pt x="174" y="63"/>
                  </a:lnTo>
                  <a:lnTo>
                    <a:pt x="165" y="63"/>
                  </a:lnTo>
                  <a:lnTo>
                    <a:pt x="157" y="60"/>
                  </a:lnTo>
                  <a:lnTo>
                    <a:pt x="150" y="55"/>
                  </a:lnTo>
                  <a:lnTo>
                    <a:pt x="158" y="53"/>
                  </a:lnTo>
                  <a:lnTo>
                    <a:pt x="157" y="41"/>
                  </a:lnTo>
                  <a:lnTo>
                    <a:pt x="171" y="39"/>
                  </a:lnTo>
                  <a:lnTo>
                    <a:pt x="155" y="27"/>
                  </a:lnTo>
                  <a:lnTo>
                    <a:pt x="179" y="21"/>
                  </a:lnTo>
                  <a:lnTo>
                    <a:pt x="201" y="20"/>
                  </a:lnTo>
                  <a:lnTo>
                    <a:pt x="204" y="11"/>
                  </a:lnTo>
                  <a:lnTo>
                    <a:pt x="220" y="9"/>
                  </a:lnTo>
                  <a:lnTo>
                    <a:pt x="233" y="6"/>
                  </a:lnTo>
                  <a:lnTo>
                    <a:pt x="239" y="0"/>
                  </a:lnTo>
                  <a:lnTo>
                    <a:pt x="255" y="4"/>
                  </a:lnTo>
                  <a:lnTo>
                    <a:pt x="265" y="0"/>
                  </a:lnTo>
                  <a:lnTo>
                    <a:pt x="271" y="6"/>
                  </a:lnTo>
                  <a:lnTo>
                    <a:pt x="273" y="20"/>
                  </a:lnTo>
                  <a:lnTo>
                    <a:pt x="282" y="21"/>
                  </a:lnTo>
                  <a:lnTo>
                    <a:pt x="285" y="14"/>
                  </a:lnTo>
                  <a:lnTo>
                    <a:pt x="290" y="21"/>
                  </a:lnTo>
                  <a:lnTo>
                    <a:pt x="299" y="23"/>
                  </a:lnTo>
                  <a:lnTo>
                    <a:pt x="306" y="21"/>
                  </a:lnTo>
                  <a:lnTo>
                    <a:pt x="306" y="32"/>
                  </a:lnTo>
                  <a:lnTo>
                    <a:pt x="314" y="30"/>
                  </a:lnTo>
                  <a:lnTo>
                    <a:pt x="325" y="25"/>
                  </a:lnTo>
                  <a:lnTo>
                    <a:pt x="333" y="18"/>
                  </a:lnTo>
                  <a:lnTo>
                    <a:pt x="339" y="13"/>
                  </a:lnTo>
                  <a:lnTo>
                    <a:pt x="339" y="23"/>
                  </a:lnTo>
                  <a:lnTo>
                    <a:pt x="350" y="28"/>
                  </a:lnTo>
                  <a:lnTo>
                    <a:pt x="360" y="34"/>
                  </a:lnTo>
                  <a:lnTo>
                    <a:pt x="372" y="46"/>
                  </a:lnTo>
                  <a:lnTo>
                    <a:pt x="384" y="58"/>
                  </a:lnTo>
                  <a:lnTo>
                    <a:pt x="395" y="67"/>
                  </a:lnTo>
                  <a:lnTo>
                    <a:pt x="401" y="77"/>
                  </a:lnTo>
                  <a:lnTo>
                    <a:pt x="404" y="67"/>
                  </a:lnTo>
                  <a:lnTo>
                    <a:pt x="409" y="67"/>
                  </a:lnTo>
                  <a:lnTo>
                    <a:pt x="415" y="74"/>
                  </a:lnTo>
                  <a:lnTo>
                    <a:pt x="425" y="77"/>
                  </a:lnTo>
                  <a:lnTo>
                    <a:pt x="434" y="77"/>
                  </a:lnTo>
                  <a:lnTo>
                    <a:pt x="442" y="70"/>
                  </a:lnTo>
                  <a:lnTo>
                    <a:pt x="452" y="81"/>
                  </a:lnTo>
                  <a:lnTo>
                    <a:pt x="463" y="88"/>
                  </a:lnTo>
                  <a:lnTo>
                    <a:pt x="474" y="95"/>
                  </a:lnTo>
                  <a:lnTo>
                    <a:pt x="485" y="96"/>
                  </a:lnTo>
                  <a:lnTo>
                    <a:pt x="487" y="98"/>
                  </a:lnTo>
                  <a:lnTo>
                    <a:pt x="487" y="100"/>
                  </a:lnTo>
                  <a:lnTo>
                    <a:pt x="487" y="103"/>
                  </a:lnTo>
                  <a:lnTo>
                    <a:pt x="487" y="105"/>
                  </a:lnTo>
                  <a:lnTo>
                    <a:pt x="487" y="107"/>
                  </a:lnTo>
                  <a:lnTo>
                    <a:pt x="485" y="110"/>
                  </a:lnTo>
                  <a:lnTo>
                    <a:pt x="485" y="112"/>
                  </a:lnTo>
                  <a:lnTo>
                    <a:pt x="482" y="114"/>
                  </a:lnTo>
                  <a:lnTo>
                    <a:pt x="479" y="116"/>
                  </a:lnTo>
                  <a:lnTo>
                    <a:pt x="476" y="117"/>
                  </a:lnTo>
                  <a:lnTo>
                    <a:pt x="476" y="119"/>
                  </a:lnTo>
                  <a:lnTo>
                    <a:pt x="477" y="123"/>
                  </a:lnTo>
                  <a:lnTo>
                    <a:pt x="479" y="126"/>
                  </a:lnTo>
                  <a:lnTo>
                    <a:pt x="480" y="130"/>
                  </a:lnTo>
                  <a:lnTo>
                    <a:pt x="482" y="133"/>
                  </a:lnTo>
                  <a:lnTo>
                    <a:pt x="480" y="137"/>
                  </a:lnTo>
                  <a:lnTo>
                    <a:pt x="477" y="138"/>
                  </a:lnTo>
                  <a:lnTo>
                    <a:pt x="476" y="138"/>
                  </a:lnTo>
                  <a:lnTo>
                    <a:pt x="476" y="138"/>
                  </a:lnTo>
                  <a:lnTo>
                    <a:pt x="474" y="138"/>
                  </a:lnTo>
                  <a:lnTo>
                    <a:pt x="474" y="138"/>
                  </a:lnTo>
                  <a:lnTo>
                    <a:pt x="474" y="138"/>
                  </a:lnTo>
                  <a:lnTo>
                    <a:pt x="472" y="138"/>
                  </a:lnTo>
                  <a:lnTo>
                    <a:pt x="472" y="138"/>
                  </a:lnTo>
                  <a:lnTo>
                    <a:pt x="471" y="138"/>
                  </a:lnTo>
                  <a:lnTo>
                    <a:pt x="469" y="138"/>
                  </a:lnTo>
                  <a:lnTo>
                    <a:pt x="468" y="137"/>
                  </a:lnTo>
                  <a:lnTo>
                    <a:pt x="464" y="137"/>
                  </a:lnTo>
                  <a:lnTo>
                    <a:pt x="463" y="137"/>
                  </a:lnTo>
                  <a:lnTo>
                    <a:pt x="460" y="135"/>
                  </a:lnTo>
                  <a:lnTo>
                    <a:pt x="458" y="135"/>
                  </a:lnTo>
                  <a:lnTo>
                    <a:pt x="456" y="133"/>
                  </a:lnTo>
                  <a:lnTo>
                    <a:pt x="455" y="133"/>
                  </a:lnTo>
                  <a:lnTo>
                    <a:pt x="453" y="137"/>
                  </a:lnTo>
                  <a:lnTo>
                    <a:pt x="453" y="140"/>
                  </a:lnTo>
                  <a:lnTo>
                    <a:pt x="455" y="145"/>
                  </a:lnTo>
                  <a:lnTo>
                    <a:pt x="455" y="151"/>
                  </a:lnTo>
                  <a:lnTo>
                    <a:pt x="456" y="156"/>
                  </a:lnTo>
                  <a:lnTo>
                    <a:pt x="456" y="161"/>
                  </a:lnTo>
                  <a:lnTo>
                    <a:pt x="456" y="164"/>
                  </a:lnTo>
                  <a:lnTo>
                    <a:pt x="456" y="166"/>
                  </a:lnTo>
                  <a:lnTo>
                    <a:pt x="453" y="166"/>
                  </a:lnTo>
                  <a:lnTo>
                    <a:pt x="450" y="166"/>
                  </a:lnTo>
                  <a:lnTo>
                    <a:pt x="445" y="166"/>
                  </a:lnTo>
                  <a:lnTo>
                    <a:pt x="441" y="168"/>
                  </a:lnTo>
                  <a:lnTo>
                    <a:pt x="436" y="168"/>
                  </a:lnTo>
                  <a:lnTo>
                    <a:pt x="433" y="170"/>
                  </a:lnTo>
                  <a:lnTo>
                    <a:pt x="430" y="171"/>
                  </a:lnTo>
                  <a:lnTo>
                    <a:pt x="430" y="175"/>
                  </a:lnTo>
                  <a:lnTo>
                    <a:pt x="434" y="177"/>
                  </a:lnTo>
                  <a:lnTo>
                    <a:pt x="437" y="178"/>
                  </a:lnTo>
                  <a:lnTo>
                    <a:pt x="439" y="182"/>
                  </a:lnTo>
                  <a:lnTo>
                    <a:pt x="441" y="187"/>
                  </a:lnTo>
                  <a:lnTo>
                    <a:pt x="442" y="191"/>
                  </a:lnTo>
                  <a:lnTo>
                    <a:pt x="442" y="194"/>
                  </a:lnTo>
                  <a:lnTo>
                    <a:pt x="444" y="196"/>
                  </a:lnTo>
                  <a:lnTo>
                    <a:pt x="445" y="198"/>
                  </a:lnTo>
                  <a:lnTo>
                    <a:pt x="445" y="199"/>
                  </a:lnTo>
                  <a:lnTo>
                    <a:pt x="445" y="199"/>
                  </a:lnTo>
                  <a:lnTo>
                    <a:pt x="445" y="201"/>
                  </a:lnTo>
                  <a:lnTo>
                    <a:pt x="445" y="203"/>
                  </a:lnTo>
                  <a:lnTo>
                    <a:pt x="445" y="203"/>
                  </a:lnTo>
                  <a:lnTo>
                    <a:pt x="445" y="205"/>
                  </a:lnTo>
                  <a:lnTo>
                    <a:pt x="445" y="206"/>
                  </a:lnTo>
                  <a:lnTo>
                    <a:pt x="445" y="206"/>
                  </a:lnTo>
                  <a:lnTo>
                    <a:pt x="445" y="208"/>
                  </a:lnTo>
                  <a:lnTo>
                    <a:pt x="445" y="212"/>
                  </a:lnTo>
                  <a:lnTo>
                    <a:pt x="445" y="213"/>
                  </a:lnTo>
                  <a:lnTo>
                    <a:pt x="445" y="213"/>
                  </a:lnTo>
                  <a:lnTo>
                    <a:pt x="445" y="215"/>
                  </a:lnTo>
                  <a:lnTo>
                    <a:pt x="445" y="217"/>
                  </a:lnTo>
                  <a:lnTo>
                    <a:pt x="445" y="219"/>
                  </a:lnTo>
                  <a:lnTo>
                    <a:pt x="444" y="220"/>
                  </a:lnTo>
                  <a:lnTo>
                    <a:pt x="441" y="219"/>
                  </a:lnTo>
                  <a:lnTo>
                    <a:pt x="423" y="212"/>
                  </a:lnTo>
                  <a:lnTo>
                    <a:pt x="406" y="212"/>
                  </a:lnTo>
                  <a:lnTo>
                    <a:pt x="390" y="208"/>
                  </a:lnTo>
                  <a:lnTo>
                    <a:pt x="374" y="208"/>
                  </a:lnTo>
                  <a:lnTo>
                    <a:pt x="361" y="205"/>
                  </a:lnTo>
                  <a:lnTo>
                    <a:pt x="358" y="219"/>
                  </a:lnTo>
                  <a:lnTo>
                    <a:pt x="342" y="212"/>
                  </a:lnTo>
                  <a:lnTo>
                    <a:pt x="333" y="208"/>
                  </a:lnTo>
                  <a:lnTo>
                    <a:pt x="326" y="219"/>
                  </a:lnTo>
                  <a:lnTo>
                    <a:pt x="325" y="222"/>
                  </a:lnTo>
                  <a:lnTo>
                    <a:pt x="319" y="227"/>
                  </a:lnTo>
                  <a:lnTo>
                    <a:pt x="311" y="232"/>
                  </a:lnTo>
                  <a:lnTo>
                    <a:pt x="304" y="243"/>
                  </a:lnTo>
                  <a:lnTo>
                    <a:pt x="299" y="248"/>
                  </a:lnTo>
                  <a:lnTo>
                    <a:pt x="290" y="238"/>
                  </a:lnTo>
                  <a:lnTo>
                    <a:pt x="279" y="243"/>
                  </a:lnTo>
                  <a:lnTo>
                    <a:pt x="273" y="231"/>
                  </a:lnTo>
                  <a:lnTo>
                    <a:pt x="263" y="215"/>
                  </a:lnTo>
                  <a:lnTo>
                    <a:pt x="253" y="205"/>
                  </a:lnTo>
                  <a:lnTo>
                    <a:pt x="244" y="198"/>
                  </a:lnTo>
                  <a:lnTo>
                    <a:pt x="234" y="199"/>
                  </a:lnTo>
                  <a:lnTo>
                    <a:pt x="223" y="198"/>
                  </a:lnTo>
                  <a:lnTo>
                    <a:pt x="206" y="199"/>
                  </a:lnTo>
                  <a:lnTo>
                    <a:pt x="177" y="175"/>
                  </a:lnTo>
                  <a:lnTo>
                    <a:pt x="154" y="164"/>
                  </a:lnTo>
                  <a:lnTo>
                    <a:pt x="127" y="173"/>
                  </a:lnTo>
                  <a:lnTo>
                    <a:pt x="138" y="238"/>
                  </a:lnTo>
                  <a:lnTo>
                    <a:pt x="142" y="238"/>
                  </a:lnTo>
                  <a:lnTo>
                    <a:pt x="138" y="23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4" name="Freeform 632"/>
            <p:cNvSpPr>
              <a:spLocks/>
            </p:cNvSpPr>
            <p:nvPr/>
          </p:nvSpPr>
          <p:spPr bwMode="auto">
            <a:xfrm>
              <a:off x="4585570" y="2286384"/>
              <a:ext cx="148567" cy="131652"/>
            </a:xfrm>
            <a:custGeom>
              <a:avLst/>
              <a:gdLst/>
              <a:ahLst/>
              <a:cxnLst>
                <a:cxn ang="0">
                  <a:pos x="60" y="27"/>
                </a:cxn>
                <a:cxn ang="0">
                  <a:pos x="41" y="22"/>
                </a:cxn>
                <a:cxn ang="0">
                  <a:pos x="38" y="24"/>
                </a:cxn>
                <a:cxn ang="0">
                  <a:pos x="35" y="24"/>
                </a:cxn>
                <a:cxn ang="0">
                  <a:pos x="31" y="22"/>
                </a:cxn>
                <a:cxn ang="0">
                  <a:pos x="30" y="27"/>
                </a:cxn>
                <a:cxn ang="0">
                  <a:pos x="36" y="38"/>
                </a:cxn>
                <a:cxn ang="0">
                  <a:pos x="41" y="47"/>
                </a:cxn>
                <a:cxn ang="0">
                  <a:pos x="46" y="54"/>
                </a:cxn>
                <a:cxn ang="0">
                  <a:pos x="50" y="64"/>
                </a:cxn>
                <a:cxn ang="0">
                  <a:pos x="47" y="64"/>
                </a:cxn>
                <a:cxn ang="0">
                  <a:pos x="43" y="64"/>
                </a:cxn>
                <a:cxn ang="0">
                  <a:pos x="39" y="64"/>
                </a:cxn>
                <a:cxn ang="0">
                  <a:pos x="35" y="62"/>
                </a:cxn>
                <a:cxn ang="0">
                  <a:pos x="33" y="61"/>
                </a:cxn>
                <a:cxn ang="0">
                  <a:pos x="31" y="57"/>
                </a:cxn>
                <a:cxn ang="0">
                  <a:pos x="30" y="54"/>
                </a:cxn>
                <a:cxn ang="0">
                  <a:pos x="28" y="52"/>
                </a:cxn>
                <a:cxn ang="0">
                  <a:pos x="24" y="43"/>
                </a:cxn>
                <a:cxn ang="0">
                  <a:pos x="17" y="34"/>
                </a:cxn>
                <a:cxn ang="0">
                  <a:pos x="11" y="29"/>
                </a:cxn>
                <a:cxn ang="0">
                  <a:pos x="3" y="26"/>
                </a:cxn>
                <a:cxn ang="0">
                  <a:pos x="1" y="24"/>
                </a:cxn>
                <a:cxn ang="0">
                  <a:pos x="1" y="20"/>
                </a:cxn>
                <a:cxn ang="0">
                  <a:pos x="0" y="17"/>
                </a:cxn>
                <a:cxn ang="0">
                  <a:pos x="0" y="15"/>
                </a:cxn>
                <a:cxn ang="0">
                  <a:pos x="17" y="15"/>
                </a:cxn>
                <a:cxn ang="0">
                  <a:pos x="27" y="12"/>
                </a:cxn>
                <a:cxn ang="0">
                  <a:pos x="31" y="5"/>
                </a:cxn>
                <a:cxn ang="0">
                  <a:pos x="38" y="0"/>
                </a:cxn>
                <a:cxn ang="0">
                  <a:pos x="43" y="3"/>
                </a:cxn>
                <a:cxn ang="0">
                  <a:pos x="47" y="7"/>
                </a:cxn>
                <a:cxn ang="0">
                  <a:pos x="52" y="10"/>
                </a:cxn>
                <a:cxn ang="0">
                  <a:pos x="57" y="10"/>
                </a:cxn>
                <a:cxn ang="0">
                  <a:pos x="60" y="10"/>
                </a:cxn>
                <a:cxn ang="0">
                  <a:pos x="62" y="10"/>
                </a:cxn>
                <a:cxn ang="0">
                  <a:pos x="65" y="10"/>
                </a:cxn>
                <a:cxn ang="0">
                  <a:pos x="66" y="10"/>
                </a:cxn>
                <a:cxn ang="0">
                  <a:pos x="68" y="15"/>
                </a:cxn>
                <a:cxn ang="0">
                  <a:pos x="69" y="15"/>
                </a:cxn>
                <a:cxn ang="0">
                  <a:pos x="69" y="15"/>
                </a:cxn>
                <a:cxn ang="0">
                  <a:pos x="69" y="20"/>
                </a:cxn>
              </a:cxnLst>
              <a:rect l="0" t="0" r="r" b="b"/>
              <a:pathLst>
                <a:path w="69" h="64">
                  <a:moveTo>
                    <a:pt x="69" y="20"/>
                  </a:moveTo>
                  <a:lnTo>
                    <a:pt x="60" y="27"/>
                  </a:lnTo>
                  <a:lnTo>
                    <a:pt x="43" y="22"/>
                  </a:lnTo>
                  <a:lnTo>
                    <a:pt x="41" y="22"/>
                  </a:lnTo>
                  <a:lnTo>
                    <a:pt x="39" y="22"/>
                  </a:lnTo>
                  <a:lnTo>
                    <a:pt x="38" y="24"/>
                  </a:lnTo>
                  <a:lnTo>
                    <a:pt x="36" y="24"/>
                  </a:lnTo>
                  <a:lnTo>
                    <a:pt x="35" y="24"/>
                  </a:lnTo>
                  <a:lnTo>
                    <a:pt x="33" y="22"/>
                  </a:lnTo>
                  <a:lnTo>
                    <a:pt x="31" y="22"/>
                  </a:lnTo>
                  <a:lnTo>
                    <a:pt x="30" y="22"/>
                  </a:lnTo>
                  <a:lnTo>
                    <a:pt x="30" y="27"/>
                  </a:lnTo>
                  <a:lnTo>
                    <a:pt x="33" y="33"/>
                  </a:lnTo>
                  <a:lnTo>
                    <a:pt x="36" y="38"/>
                  </a:lnTo>
                  <a:lnTo>
                    <a:pt x="38" y="41"/>
                  </a:lnTo>
                  <a:lnTo>
                    <a:pt x="41" y="47"/>
                  </a:lnTo>
                  <a:lnTo>
                    <a:pt x="44" y="50"/>
                  </a:lnTo>
                  <a:lnTo>
                    <a:pt x="46" y="54"/>
                  </a:lnTo>
                  <a:lnTo>
                    <a:pt x="49" y="59"/>
                  </a:lnTo>
                  <a:lnTo>
                    <a:pt x="50" y="64"/>
                  </a:lnTo>
                  <a:lnTo>
                    <a:pt x="49" y="64"/>
                  </a:lnTo>
                  <a:lnTo>
                    <a:pt x="47" y="64"/>
                  </a:lnTo>
                  <a:lnTo>
                    <a:pt x="44" y="64"/>
                  </a:lnTo>
                  <a:lnTo>
                    <a:pt x="43" y="64"/>
                  </a:lnTo>
                  <a:lnTo>
                    <a:pt x="41" y="64"/>
                  </a:lnTo>
                  <a:lnTo>
                    <a:pt x="39" y="64"/>
                  </a:lnTo>
                  <a:lnTo>
                    <a:pt x="38" y="64"/>
                  </a:lnTo>
                  <a:lnTo>
                    <a:pt x="35" y="62"/>
                  </a:lnTo>
                  <a:lnTo>
                    <a:pt x="35" y="62"/>
                  </a:lnTo>
                  <a:lnTo>
                    <a:pt x="33" y="61"/>
                  </a:lnTo>
                  <a:lnTo>
                    <a:pt x="31" y="59"/>
                  </a:lnTo>
                  <a:lnTo>
                    <a:pt x="31" y="57"/>
                  </a:lnTo>
                  <a:lnTo>
                    <a:pt x="30" y="55"/>
                  </a:lnTo>
                  <a:lnTo>
                    <a:pt x="30" y="54"/>
                  </a:lnTo>
                  <a:lnTo>
                    <a:pt x="30" y="52"/>
                  </a:lnTo>
                  <a:lnTo>
                    <a:pt x="28" y="52"/>
                  </a:lnTo>
                  <a:lnTo>
                    <a:pt x="27" y="47"/>
                  </a:lnTo>
                  <a:lnTo>
                    <a:pt x="24" y="43"/>
                  </a:lnTo>
                  <a:lnTo>
                    <a:pt x="20" y="40"/>
                  </a:lnTo>
                  <a:lnTo>
                    <a:pt x="17" y="34"/>
                  </a:lnTo>
                  <a:lnTo>
                    <a:pt x="14" y="31"/>
                  </a:lnTo>
                  <a:lnTo>
                    <a:pt x="11" y="29"/>
                  </a:lnTo>
                  <a:lnTo>
                    <a:pt x="8" y="27"/>
                  </a:lnTo>
                  <a:lnTo>
                    <a:pt x="3" y="26"/>
                  </a:lnTo>
                  <a:lnTo>
                    <a:pt x="3" y="24"/>
                  </a:lnTo>
                  <a:lnTo>
                    <a:pt x="1" y="24"/>
                  </a:lnTo>
                  <a:lnTo>
                    <a:pt x="1" y="22"/>
                  </a:lnTo>
                  <a:lnTo>
                    <a:pt x="1" y="20"/>
                  </a:lnTo>
                  <a:lnTo>
                    <a:pt x="0" y="19"/>
                  </a:lnTo>
                  <a:lnTo>
                    <a:pt x="0" y="17"/>
                  </a:lnTo>
                  <a:lnTo>
                    <a:pt x="0" y="15"/>
                  </a:lnTo>
                  <a:lnTo>
                    <a:pt x="0" y="15"/>
                  </a:lnTo>
                  <a:lnTo>
                    <a:pt x="9" y="17"/>
                  </a:lnTo>
                  <a:lnTo>
                    <a:pt x="17" y="15"/>
                  </a:lnTo>
                  <a:lnTo>
                    <a:pt x="22" y="15"/>
                  </a:lnTo>
                  <a:lnTo>
                    <a:pt x="27" y="12"/>
                  </a:lnTo>
                  <a:lnTo>
                    <a:pt x="28" y="8"/>
                  </a:lnTo>
                  <a:lnTo>
                    <a:pt x="31" y="5"/>
                  </a:lnTo>
                  <a:lnTo>
                    <a:pt x="33" y="3"/>
                  </a:lnTo>
                  <a:lnTo>
                    <a:pt x="38" y="0"/>
                  </a:lnTo>
                  <a:lnTo>
                    <a:pt x="39" y="1"/>
                  </a:lnTo>
                  <a:lnTo>
                    <a:pt x="43" y="3"/>
                  </a:lnTo>
                  <a:lnTo>
                    <a:pt x="44" y="5"/>
                  </a:lnTo>
                  <a:lnTo>
                    <a:pt x="47" y="7"/>
                  </a:lnTo>
                  <a:lnTo>
                    <a:pt x="50" y="8"/>
                  </a:lnTo>
                  <a:lnTo>
                    <a:pt x="52" y="10"/>
                  </a:lnTo>
                  <a:lnTo>
                    <a:pt x="55" y="10"/>
                  </a:lnTo>
                  <a:lnTo>
                    <a:pt x="57" y="10"/>
                  </a:lnTo>
                  <a:lnTo>
                    <a:pt x="58" y="10"/>
                  </a:lnTo>
                  <a:lnTo>
                    <a:pt x="60" y="10"/>
                  </a:lnTo>
                  <a:lnTo>
                    <a:pt x="62" y="10"/>
                  </a:lnTo>
                  <a:lnTo>
                    <a:pt x="62" y="10"/>
                  </a:lnTo>
                  <a:lnTo>
                    <a:pt x="63" y="10"/>
                  </a:lnTo>
                  <a:lnTo>
                    <a:pt x="65" y="10"/>
                  </a:lnTo>
                  <a:lnTo>
                    <a:pt x="65" y="10"/>
                  </a:lnTo>
                  <a:lnTo>
                    <a:pt x="66" y="10"/>
                  </a:lnTo>
                  <a:lnTo>
                    <a:pt x="66" y="13"/>
                  </a:lnTo>
                  <a:lnTo>
                    <a:pt x="68" y="15"/>
                  </a:lnTo>
                  <a:lnTo>
                    <a:pt x="68" y="15"/>
                  </a:lnTo>
                  <a:lnTo>
                    <a:pt x="69" y="15"/>
                  </a:lnTo>
                  <a:lnTo>
                    <a:pt x="69" y="15"/>
                  </a:lnTo>
                  <a:lnTo>
                    <a:pt x="69" y="15"/>
                  </a:lnTo>
                  <a:lnTo>
                    <a:pt x="69" y="17"/>
                  </a:lnTo>
                  <a:lnTo>
                    <a:pt x="69" y="2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5" name="Freeform 633"/>
            <p:cNvSpPr>
              <a:spLocks/>
            </p:cNvSpPr>
            <p:nvPr/>
          </p:nvSpPr>
          <p:spPr bwMode="auto">
            <a:xfrm>
              <a:off x="5484309" y="2267329"/>
              <a:ext cx="258617" cy="370704"/>
            </a:xfrm>
            <a:custGeom>
              <a:avLst/>
              <a:gdLst/>
              <a:ahLst/>
              <a:cxnLst>
                <a:cxn ang="0">
                  <a:pos x="71" y="16"/>
                </a:cxn>
                <a:cxn ang="0">
                  <a:pos x="69" y="26"/>
                </a:cxn>
                <a:cxn ang="0">
                  <a:pos x="54" y="31"/>
                </a:cxn>
                <a:cxn ang="0">
                  <a:pos x="52" y="36"/>
                </a:cxn>
                <a:cxn ang="0">
                  <a:pos x="47" y="38"/>
                </a:cxn>
                <a:cxn ang="0">
                  <a:pos x="47" y="43"/>
                </a:cxn>
                <a:cxn ang="0">
                  <a:pos x="54" y="50"/>
                </a:cxn>
                <a:cxn ang="0">
                  <a:pos x="65" y="66"/>
                </a:cxn>
                <a:cxn ang="0">
                  <a:pos x="73" y="73"/>
                </a:cxn>
                <a:cxn ang="0">
                  <a:pos x="81" y="77"/>
                </a:cxn>
                <a:cxn ang="0">
                  <a:pos x="82" y="92"/>
                </a:cxn>
                <a:cxn ang="0">
                  <a:pos x="87" y="91"/>
                </a:cxn>
                <a:cxn ang="0">
                  <a:pos x="92" y="85"/>
                </a:cxn>
                <a:cxn ang="0">
                  <a:pos x="96" y="85"/>
                </a:cxn>
                <a:cxn ang="0">
                  <a:pos x="100" y="91"/>
                </a:cxn>
                <a:cxn ang="0">
                  <a:pos x="109" y="96"/>
                </a:cxn>
                <a:cxn ang="0">
                  <a:pos x="109" y="103"/>
                </a:cxn>
                <a:cxn ang="0">
                  <a:pos x="104" y="110"/>
                </a:cxn>
                <a:cxn ang="0">
                  <a:pos x="98" y="106"/>
                </a:cxn>
                <a:cxn ang="0">
                  <a:pos x="92" y="106"/>
                </a:cxn>
                <a:cxn ang="0">
                  <a:pos x="92" y="113"/>
                </a:cxn>
                <a:cxn ang="0">
                  <a:pos x="95" y="115"/>
                </a:cxn>
                <a:cxn ang="0">
                  <a:pos x="96" y="117"/>
                </a:cxn>
                <a:cxn ang="0">
                  <a:pos x="100" y="120"/>
                </a:cxn>
                <a:cxn ang="0">
                  <a:pos x="98" y="125"/>
                </a:cxn>
                <a:cxn ang="0">
                  <a:pos x="96" y="132"/>
                </a:cxn>
                <a:cxn ang="0">
                  <a:pos x="98" y="141"/>
                </a:cxn>
                <a:cxn ang="0">
                  <a:pos x="100" y="139"/>
                </a:cxn>
                <a:cxn ang="0">
                  <a:pos x="100" y="131"/>
                </a:cxn>
                <a:cxn ang="0">
                  <a:pos x="104" y="131"/>
                </a:cxn>
                <a:cxn ang="0">
                  <a:pos x="106" y="138"/>
                </a:cxn>
                <a:cxn ang="0">
                  <a:pos x="106" y="150"/>
                </a:cxn>
                <a:cxn ang="0">
                  <a:pos x="108" y="178"/>
                </a:cxn>
                <a:cxn ang="0">
                  <a:pos x="92" y="181"/>
                </a:cxn>
                <a:cxn ang="0">
                  <a:pos x="87" y="181"/>
                </a:cxn>
                <a:cxn ang="0">
                  <a:pos x="82" y="179"/>
                </a:cxn>
                <a:cxn ang="0">
                  <a:pos x="74" y="171"/>
                </a:cxn>
                <a:cxn ang="0">
                  <a:pos x="58" y="164"/>
                </a:cxn>
                <a:cxn ang="0">
                  <a:pos x="46" y="152"/>
                </a:cxn>
                <a:cxn ang="0">
                  <a:pos x="46" y="134"/>
                </a:cxn>
                <a:cxn ang="0">
                  <a:pos x="47" y="125"/>
                </a:cxn>
                <a:cxn ang="0">
                  <a:pos x="49" y="118"/>
                </a:cxn>
                <a:cxn ang="0">
                  <a:pos x="55" y="115"/>
                </a:cxn>
                <a:cxn ang="0">
                  <a:pos x="49" y="103"/>
                </a:cxn>
                <a:cxn ang="0">
                  <a:pos x="30" y="89"/>
                </a:cxn>
                <a:cxn ang="0">
                  <a:pos x="20" y="77"/>
                </a:cxn>
                <a:cxn ang="0">
                  <a:pos x="11" y="59"/>
                </a:cxn>
                <a:cxn ang="0">
                  <a:pos x="3" y="49"/>
                </a:cxn>
                <a:cxn ang="0">
                  <a:pos x="0" y="38"/>
                </a:cxn>
                <a:cxn ang="0">
                  <a:pos x="4" y="28"/>
                </a:cxn>
                <a:cxn ang="0">
                  <a:pos x="22" y="14"/>
                </a:cxn>
                <a:cxn ang="0">
                  <a:pos x="46" y="0"/>
                </a:cxn>
                <a:cxn ang="0">
                  <a:pos x="60" y="3"/>
                </a:cxn>
              </a:cxnLst>
              <a:rect l="0" t="0" r="r" b="b"/>
              <a:pathLst>
                <a:path w="119" h="181">
                  <a:moveTo>
                    <a:pt x="69" y="5"/>
                  </a:moveTo>
                  <a:lnTo>
                    <a:pt x="69" y="9"/>
                  </a:lnTo>
                  <a:lnTo>
                    <a:pt x="69" y="10"/>
                  </a:lnTo>
                  <a:lnTo>
                    <a:pt x="71" y="14"/>
                  </a:lnTo>
                  <a:lnTo>
                    <a:pt x="71" y="16"/>
                  </a:lnTo>
                  <a:lnTo>
                    <a:pt x="73" y="17"/>
                  </a:lnTo>
                  <a:lnTo>
                    <a:pt x="73" y="21"/>
                  </a:lnTo>
                  <a:lnTo>
                    <a:pt x="74" y="22"/>
                  </a:lnTo>
                  <a:lnTo>
                    <a:pt x="74" y="26"/>
                  </a:lnTo>
                  <a:lnTo>
                    <a:pt x="69" y="26"/>
                  </a:lnTo>
                  <a:lnTo>
                    <a:pt x="66" y="26"/>
                  </a:lnTo>
                  <a:lnTo>
                    <a:pt x="63" y="28"/>
                  </a:lnTo>
                  <a:lnTo>
                    <a:pt x="58" y="29"/>
                  </a:lnTo>
                  <a:lnTo>
                    <a:pt x="57" y="29"/>
                  </a:lnTo>
                  <a:lnTo>
                    <a:pt x="54" y="31"/>
                  </a:lnTo>
                  <a:lnTo>
                    <a:pt x="54" y="33"/>
                  </a:lnTo>
                  <a:lnTo>
                    <a:pt x="52" y="35"/>
                  </a:lnTo>
                  <a:lnTo>
                    <a:pt x="52" y="35"/>
                  </a:lnTo>
                  <a:lnTo>
                    <a:pt x="52" y="36"/>
                  </a:lnTo>
                  <a:lnTo>
                    <a:pt x="52" y="36"/>
                  </a:lnTo>
                  <a:lnTo>
                    <a:pt x="50" y="36"/>
                  </a:lnTo>
                  <a:lnTo>
                    <a:pt x="50" y="38"/>
                  </a:lnTo>
                  <a:lnTo>
                    <a:pt x="49" y="38"/>
                  </a:lnTo>
                  <a:lnTo>
                    <a:pt x="49" y="38"/>
                  </a:lnTo>
                  <a:lnTo>
                    <a:pt x="47" y="38"/>
                  </a:lnTo>
                  <a:lnTo>
                    <a:pt x="47" y="40"/>
                  </a:lnTo>
                  <a:lnTo>
                    <a:pt x="47" y="42"/>
                  </a:lnTo>
                  <a:lnTo>
                    <a:pt x="47" y="42"/>
                  </a:lnTo>
                  <a:lnTo>
                    <a:pt x="47" y="43"/>
                  </a:lnTo>
                  <a:lnTo>
                    <a:pt x="47" y="43"/>
                  </a:lnTo>
                  <a:lnTo>
                    <a:pt x="47" y="45"/>
                  </a:lnTo>
                  <a:lnTo>
                    <a:pt x="47" y="47"/>
                  </a:lnTo>
                  <a:lnTo>
                    <a:pt x="47" y="47"/>
                  </a:lnTo>
                  <a:lnTo>
                    <a:pt x="50" y="49"/>
                  </a:lnTo>
                  <a:lnTo>
                    <a:pt x="54" y="50"/>
                  </a:lnTo>
                  <a:lnTo>
                    <a:pt x="55" y="54"/>
                  </a:lnTo>
                  <a:lnTo>
                    <a:pt x="58" y="57"/>
                  </a:lnTo>
                  <a:lnTo>
                    <a:pt x="60" y="61"/>
                  </a:lnTo>
                  <a:lnTo>
                    <a:pt x="62" y="63"/>
                  </a:lnTo>
                  <a:lnTo>
                    <a:pt x="65" y="66"/>
                  </a:lnTo>
                  <a:lnTo>
                    <a:pt x="68" y="66"/>
                  </a:lnTo>
                  <a:lnTo>
                    <a:pt x="68" y="70"/>
                  </a:lnTo>
                  <a:lnTo>
                    <a:pt x="69" y="71"/>
                  </a:lnTo>
                  <a:lnTo>
                    <a:pt x="71" y="73"/>
                  </a:lnTo>
                  <a:lnTo>
                    <a:pt x="73" y="73"/>
                  </a:lnTo>
                  <a:lnTo>
                    <a:pt x="74" y="73"/>
                  </a:lnTo>
                  <a:lnTo>
                    <a:pt x="76" y="73"/>
                  </a:lnTo>
                  <a:lnTo>
                    <a:pt x="79" y="73"/>
                  </a:lnTo>
                  <a:lnTo>
                    <a:pt x="81" y="73"/>
                  </a:lnTo>
                  <a:lnTo>
                    <a:pt x="81" y="77"/>
                  </a:lnTo>
                  <a:lnTo>
                    <a:pt x="81" y="80"/>
                  </a:lnTo>
                  <a:lnTo>
                    <a:pt x="81" y="84"/>
                  </a:lnTo>
                  <a:lnTo>
                    <a:pt x="81" y="87"/>
                  </a:lnTo>
                  <a:lnTo>
                    <a:pt x="82" y="91"/>
                  </a:lnTo>
                  <a:lnTo>
                    <a:pt x="82" y="92"/>
                  </a:lnTo>
                  <a:lnTo>
                    <a:pt x="84" y="96"/>
                  </a:lnTo>
                  <a:lnTo>
                    <a:pt x="87" y="96"/>
                  </a:lnTo>
                  <a:lnTo>
                    <a:pt x="85" y="94"/>
                  </a:lnTo>
                  <a:lnTo>
                    <a:pt x="87" y="92"/>
                  </a:lnTo>
                  <a:lnTo>
                    <a:pt x="87" y="91"/>
                  </a:lnTo>
                  <a:lnTo>
                    <a:pt x="87" y="89"/>
                  </a:lnTo>
                  <a:lnTo>
                    <a:pt x="88" y="89"/>
                  </a:lnTo>
                  <a:lnTo>
                    <a:pt x="90" y="87"/>
                  </a:lnTo>
                  <a:lnTo>
                    <a:pt x="90" y="85"/>
                  </a:lnTo>
                  <a:lnTo>
                    <a:pt x="92" y="85"/>
                  </a:lnTo>
                  <a:lnTo>
                    <a:pt x="93" y="85"/>
                  </a:lnTo>
                  <a:lnTo>
                    <a:pt x="93" y="85"/>
                  </a:lnTo>
                  <a:lnTo>
                    <a:pt x="95" y="85"/>
                  </a:lnTo>
                  <a:lnTo>
                    <a:pt x="95" y="85"/>
                  </a:lnTo>
                  <a:lnTo>
                    <a:pt x="96" y="85"/>
                  </a:lnTo>
                  <a:lnTo>
                    <a:pt x="96" y="85"/>
                  </a:lnTo>
                  <a:lnTo>
                    <a:pt x="98" y="85"/>
                  </a:lnTo>
                  <a:lnTo>
                    <a:pt x="98" y="85"/>
                  </a:lnTo>
                  <a:lnTo>
                    <a:pt x="98" y="89"/>
                  </a:lnTo>
                  <a:lnTo>
                    <a:pt x="100" y="91"/>
                  </a:lnTo>
                  <a:lnTo>
                    <a:pt x="101" y="92"/>
                  </a:lnTo>
                  <a:lnTo>
                    <a:pt x="103" y="94"/>
                  </a:lnTo>
                  <a:lnTo>
                    <a:pt x="106" y="96"/>
                  </a:lnTo>
                  <a:lnTo>
                    <a:pt x="108" y="96"/>
                  </a:lnTo>
                  <a:lnTo>
                    <a:pt x="109" y="96"/>
                  </a:lnTo>
                  <a:lnTo>
                    <a:pt x="112" y="96"/>
                  </a:lnTo>
                  <a:lnTo>
                    <a:pt x="112" y="97"/>
                  </a:lnTo>
                  <a:lnTo>
                    <a:pt x="111" y="99"/>
                  </a:lnTo>
                  <a:lnTo>
                    <a:pt x="111" y="101"/>
                  </a:lnTo>
                  <a:lnTo>
                    <a:pt x="109" y="103"/>
                  </a:lnTo>
                  <a:lnTo>
                    <a:pt x="108" y="104"/>
                  </a:lnTo>
                  <a:lnTo>
                    <a:pt x="108" y="106"/>
                  </a:lnTo>
                  <a:lnTo>
                    <a:pt x="108" y="108"/>
                  </a:lnTo>
                  <a:lnTo>
                    <a:pt x="106" y="110"/>
                  </a:lnTo>
                  <a:lnTo>
                    <a:pt x="104" y="110"/>
                  </a:lnTo>
                  <a:lnTo>
                    <a:pt x="103" y="108"/>
                  </a:lnTo>
                  <a:lnTo>
                    <a:pt x="101" y="108"/>
                  </a:lnTo>
                  <a:lnTo>
                    <a:pt x="100" y="108"/>
                  </a:lnTo>
                  <a:lnTo>
                    <a:pt x="100" y="106"/>
                  </a:lnTo>
                  <a:lnTo>
                    <a:pt x="98" y="106"/>
                  </a:lnTo>
                  <a:lnTo>
                    <a:pt x="96" y="106"/>
                  </a:lnTo>
                  <a:lnTo>
                    <a:pt x="95" y="104"/>
                  </a:lnTo>
                  <a:lnTo>
                    <a:pt x="93" y="106"/>
                  </a:lnTo>
                  <a:lnTo>
                    <a:pt x="93" y="106"/>
                  </a:lnTo>
                  <a:lnTo>
                    <a:pt x="92" y="106"/>
                  </a:lnTo>
                  <a:lnTo>
                    <a:pt x="92" y="108"/>
                  </a:lnTo>
                  <a:lnTo>
                    <a:pt x="92" y="108"/>
                  </a:lnTo>
                  <a:lnTo>
                    <a:pt x="92" y="110"/>
                  </a:lnTo>
                  <a:lnTo>
                    <a:pt x="92" y="111"/>
                  </a:lnTo>
                  <a:lnTo>
                    <a:pt x="92" y="113"/>
                  </a:lnTo>
                  <a:lnTo>
                    <a:pt x="92" y="113"/>
                  </a:lnTo>
                  <a:lnTo>
                    <a:pt x="92" y="115"/>
                  </a:lnTo>
                  <a:lnTo>
                    <a:pt x="93" y="115"/>
                  </a:lnTo>
                  <a:lnTo>
                    <a:pt x="93" y="115"/>
                  </a:lnTo>
                  <a:lnTo>
                    <a:pt x="95" y="115"/>
                  </a:lnTo>
                  <a:lnTo>
                    <a:pt x="95" y="117"/>
                  </a:lnTo>
                  <a:lnTo>
                    <a:pt x="96" y="117"/>
                  </a:lnTo>
                  <a:lnTo>
                    <a:pt x="96" y="117"/>
                  </a:lnTo>
                  <a:lnTo>
                    <a:pt x="96" y="117"/>
                  </a:lnTo>
                  <a:lnTo>
                    <a:pt x="96" y="117"/>
                  </a:lnTo>
                  <a:lnTo>
                    <a:pt x="96" y="118"/>
                  </a:lnTo>
                  <a:lnTo>
                    <a:pt x="98" y="118"/>
                  </a:lnTo>
                  <a:lnTo>
                    <a:pt x="98" y="118"/>
                  </a:lnTo>
                  <a:lnTo>
                    <a:pt x="98" y="120"/>
                  </a:lnTo>
                  <a:lnTo>
                    <a:pt x="100" y="120"/>
                  </a:lnTo>
                  <a:lnTo>
                    <a:pt x="100" y="120"/>
                  </a:lnTo>
                  <a:lnTo>
                    <a:pt x="100" y="122"/>
                  </a:lnTo>
                  <a:lnTo>
                    <a:pt x="100" y="124"/>
                  </a:lnTo>
                  <a:lnTo>
                    <a:pt x="100" y="124"/>
                  </a:lnTo>
                  <a:lnTo>
                    <a:pt x="98" y="125"/>
                  </a:lnTo>
                  <a:lnTo>
                    <a:pt x="98" y="127"/>
                  </a:lnTo>
                  <a:lnTo>
                    <a:pt x="96" y="129"/>
                  </a:lnTo>
                  <a:lnTo>
                    <a:pt x="96" y="131"/>
                  </a:lnTo>
                  <a:lnTo>
                    <a:pt x="96" y="131"/>
                  </a:lnTo>
                  <a:lnTo>
                    <a:pt x="96" y="132"/>
                  </a:lnTo>
                  <a:lnTo>
                    <a:pt x="96" y="134"/>
                  </a:lnTo>
                  <a:lnTo>
                    <a:pt x="98" y="136"/>
                  </a:lnTo>
                  <a:lnTo>
                    <a:pt x="98" y="138"/>
                  </a:lnTo>
                  <a:lnTo>
                    <a:pt x="98" y="139"/>
                  </a:lnTo>
                  <a:lnTo>
                    <a:pt x="98" y="141"/>
                  </a:lnTo>
                  <a:lnTo>
                    <a:pt x="98" y="143"/>
                  </a:lnTo>
                  <a:lnTo>
                    <a:pt x="96" y="145"/>
                  </a:lnTo>
                  <a:lnTo>
                    <a:pt x="98" y="143"/>
                  </a:lnTo>
                  <a:lnTo>
                    <a:pt x="98" y="141"/>
                  </a:lnTo>
                  <a:lnTo>
                    <a:pt x="100" y="139"/>
                  </a:lnTo>
                  <a:lnTo>
                    <a:pt x="100" y="138"/>
                  </a:lnTo>
                  <a:lnTo>
                    <a:pt x="101" y="136"/>
                  </a:lnTo>
                  <a:lnTo>
                    <a:pt x="101" y="134"/>
                  </a:lnTo>
                  <a:lnTo>
                    <a:pt x="101" y="132"/>
                  </a:lnTo>
                  <a:lnTo>
                    <a:pt x="100" y="131"/>
                  </a:lnTo>
                  <a:lnTo>
                    <a:pt x="101" y="131"/>
                  </a:lnTo>
                  <a:lnTo>
                    <a:pt x="101" y="131"/>
                  </a:lnTo>
                  <a:lnTo>
                    <a:pt x="103" y="131"/>
                  </a:lnTo>
                  <a:lnTo>
                    <a:pt x="103" y="131"/>
                  </a:lnTo>
                  <a:lnTo>
                    <a:pt x="104" y="131"/>
                  </a:lnTo>
                  <a:lnTo>
                    <a:pt x="104" y="131"/>
                  </a:lnTo>
                  <a:lnTo>
                    <a:pt x="106" y="131"/>
                  </a:lnTo>
                  <a:lnTo>
                    <a:pt x="106" y="131"/>
                  </a:lnTo>
                  <a:lnTo>
                    <a:pt x="106" y="136"/>
                  </a:lnTo>
                  <a:lnTo>
                    <a:pt x="106" y="138"/>
                  </a:lnTo>
                  <a:lnTo>
                    <a:pt x="106" y="141"/>
                  </a:lnTo>
                  <a:lnTo>
                    <a:pt x="106" y="143"/>
                  </a:lnTo>
                  <a:lnTo>
                    <a:pt x="106" y="145"/>
                  </a:lnTo>
                  <a:lnTo>
                    <a:pt x="106" y="146"/>
                  </a:lnTo>
                  <a:lnTo>
                    <a:pt x="106" y="150"/>
                  </a:lnTo>
                  <a:lnTo>
                    <a:pt x="106" y="152"/>
                  </a:lnTo>
                  <a:lnTo>
                    <a:pt x="119" y="173"/>
                  </a:lnTo>
                  <a:lnTo>
                    <a:pt x="115" y="174"/>
                  </a:lnTo>
                  <a:lnTo>
                    <a:pt x="111" y="176"/>
                  </a:lnTo>
                  <a:lnTo>
                    <a:pt x="108" y="178"/>
                  </a:lnTo>
                  <a:lnTo>
                    <a:pt x="104" y="179"/>
                  </a:lnTo>
                  <a:lnTo>
                    <a:pt x="101" y="179"/>
                  </a:lnTo>
                  <a:lnTo>
                    <a:pt x="98" y="181"/>
                  </a:lnTo>
                  <a:lnTo>
                    <a:pt x="95" y="181"/>
                  </a:lnTo>
                  <a:lnTo>
                    <a:pt x="92" y="181"/>
                  </a:lnTo>
                  <a:lnTo>
                    <a:pt x="90" y="181"/>
                  </a:lnTo>
                  <a:lnTo>
                    <a:pt x="90" y="181"/>
                  </a:lnTo>
                  <a:lnTo>
                    <a:pt x="88" y="181"/>
                  </a:lnTo>
                  <a:lnTo>
                    <a:pt x="88" y="181"/>
                  </a:lnTo>
                  <a:lnTo>
                    <a:pt x="87" y="181"/>
                  </a:lnTo>
                  <a:lnTo>
                    <a:pt x="87" y="181"/>
                  </a:lnTo>
                  <a:lnTo>
                    <a:pt x="85" y="181"/>
                  </a:lnTo>
                  <a:lnTo>
                    <a:pt x="85" y="181"/>
                  </a:lnTo>
                  <a:lnTo>
                    <a:pt x="82" y="181"/>
                  </a:lnTo>
                  <a:lnTo>
                    <a:pt x="82" y="179"/>
                  </a:lnTo>
                  <a:lnTo>
                    <a:pt x="81" y="178"/>
                  </a:lnTo>
                  <a:lnTo>
                    <a:pt x="79" y="176"/>
                  </a:lnTo>
                  <a:lnTo>
                    <a:pt x="77" y="174"/>
                  </a:lnTo>
                  <a:lnTo>
                    <a:pt x="76" y="173"/>
                  </a:lnTo>
                  <a:lnTo>
                    <a:pt x="74" y="171"/>
                  </a:lnTo>
                  <a:lnTo>
                    <a:pt x="73" y="169"/>
                  </a:lnTo>
                  <a:lnTo>
                    <a:pt x="71" y="167"/>
                  </a:lnTo>
                  <a:lnTo>
                    <a:pt x="68" y="167"/>
                  </a:lnTo>
                  <a:lnTo>
                    <a:pt x="63" y="166"/>
                  </a:lnTo>
                  <a:lnTo>
                    <a:pt x="58" y="164"/>
                  </a:lnTo>
                  <a:lnTo>
                    <a:pt x="54" y="162"/>
                  </a:lnTo>
                  <a:lnTo>
                    <a:pt x="50" y="160"/>
                  </a:lnTo>
                  <a:lnTo>
                    <a:pt x="47" y="159"/>
                  </a:lnTo>
                  <a:lnTo>
                    <a:pt x="46" y="155"/>
                  </a:lnTo>
                  <a:lnTo>
                    <a:pt x="46" y="152"/>
                  </a:lnTo>
                  <a:lnTo>
                    <a:pt x="47" y="148"/>
                  </a:lnTo>
                  <a:lnTo>
                    <a:pt x="47" y="145"/>
                  </a:lnTo>
                  <a:lnTo>
                    <a:pt x="46" y="141"/>
                  </a:lnTo>
                  <a:lnTo>
                    <a:pt x="46" y="138"/>
                  </a:lnTo>
                  <a:lnTo>
                    <a:pt x="46" y="134"/>
                  </a:lnTo>
                  <a:lnTo>
                    <a:pt x="46" y="132"/>
                  </a:lnTo>
                  <a:lnTo>
                    <a:pt x="46" y="131"/>
                  </a:lnTo>
                  <a:lnTo>
                    <a:pt x="46" y="131"/>
                  </a:lnTo>
                  <a:lnTo>
                    <a:pt x="46" y="127"/>
                  </a:lnTo>
                  <a:lnTo>
                    <a:pt x="47" y="125"/>
                  </a:lnTo>
                  <a:lnTo>
                    <a:pt x="47" y="124"/>
                  </a:lnTo>
                  <a:lnTo>
                    <a:pt x="49" y="122"/>
                  </a:lnTo>
                  <a:lnTo>
                    <a:pt x="49" y="120"/>
                  </a:lnTo>
                  <a:lnTo>
                    <a:pt x="49" y="118"/>
                  </a:lnTo>
                  <a:lnTo>
                    <a:pt x="49" y="118"/>
                  </a:lnTo>
                  <a:lnTo>
                    <a:pt x="50" y="118"/>
                  </a:lnTo>
                  <a:lnTo>
                    <a:pt x="52" y="118"/>
                  </a:lnTo>
                  <a:lnTo>
                    <a:pt x="54" y="117"/>
                  </a:lnTo>
                  <a:lnTo>
                    <a:pt x="54" y="117"/>
                  </a:lnTo>
                  <a:lnTo>
                    <a:pt x="55" y="115"/>
                  </a:lnTo>
                  <a:lnTo>
                    <a:pt x="57" y="115"/>
                  </a:lnTo>
                  <a:lnTo>
                    <a:pt x="57" y="113"/>
                  </a:lnTo>
                  <a:lnTo>
                    <a:pt x="58" y="113"/>
                  </a:lnTo>
                  <a:lnTo>
                    <a:pt x="54" y="108"/>
                  </a:lnTo>
                  <a:lnTo>
                    <a:pt x="49" y="103"/>
                  </a:lnTo>
                  <a:lnTo>
                    <a:pt x="44" y="99"/>
                  </a:lnTo>
                  <a:lnTo>
                    <a:pt x="39" y="96"/>
                  </a:lnTo>
                  <a:lnTo>
                    <a:pt x="35" y="94"/>
                  </a:lnTo>
                  <a:lnTo>
                    <a:pt x="31" y="91"/>
                  </a:lnTo>
                  <a:lnTo>
                    <a:pt x="30" y="89"/>
                  </a:lnTo>
                  <a:lnTo>
                    <a:pt x="28" y="85"/>
                  </a:lnTo>
                  <a:lnTo>
                    <a:pt x="28" y="84"/>
                  </a:lnTo>
                  <a:lnTo>
                    <a:pt x="27" y="82"/>
                  </a:lnTo>
                  <a:lnTo>
                    <a:pt x="23" y="80"/>
                  </a:lnTo>
                  <a:lnTo>
                    <a:pt x="20" y="77"/>
                  </a:lnTo>
                  <a:lnTo>
                    <a:pt x="17" y="73"/>
                  </a:lnTo>
                  <a:lnTo>
                    <a:pt x="14" y="70"/>
                  </a:lnTo>
                  <a:lnTo>
                    <a:pt x="12" y="68"/>
                  </a:lnTo>
                  <a:lnTo>
                    <a:pt x="12" y="66"/>
                  </a:lnTo>
                  <a:lnTo>
                    <a:pt x="11" y="59"/>
                  </a:lnTo>
                  <a:lnTo>
                    <a:pt x="11" y="54"/>
                  </a:lnTo>
                  <a:lnTo>
                    <a:pt x="8" y="52"/>
                  </a:lnTo>
                  <a:lnTo>
                    <a:pt x="6" y="50"/>
                  </a:lnTo>
                  <a:lnTo>
                    <a:pt x="4" y="50"/>
                  </a:lnTo>
                  <a:lnTo>
                    <a:pt x="3" y="49"/>
                  </a:lnTo>
                  <a:lnTo>
                    <a:pt x="1" y="47"/>
                  </a:lnTo>
                  <a:lnTo>
                    <a:pt x="1" y="45"/>
                  </a:lnTo>
                  <a:lnTo>
                    <a:pt x="0" y="42"/>
                  </a:lnTo>
                  <a:lnTo>
                    <a:pt x="0" y="40"/>
                  </a:lnTo>
                  <a:lnTo>
                    <a:pt x="0" y="38"/>
                  </a:lnTo>
                  <a:lnTo>
                    <a:pt x="1" y="36"/>
                  </a:lnTo>
                  <a:lnTo>
                    <a:pt x="1" y="35"/>
                  </a:lnTo>
                  <a:lnTo>
                    <a:pt x="3" y="33"/>
                  </a:lnTo>
                  <a:lnTo>
                    <a:pt x="3" y="29"/>
                  </a:lnTo>
                  <a:lnTo>
                    <a:pt x="4" y="28"/>
                  </a:lnTo>
                  <a:lnTo>
                    <a:pt x="6" y="26"/>
                  </a:lnTo>
                  <a:lnTo>
                    <a:pt x="8" y="26"/>
                  </a:lnTo>
                  <a:lnTo>
                    <a:pt x="12" y="22"/>
                  </a:lnTo>
                  <a:lnTo>
                    <a:pt x="17" y="19"/>
                  </a:lnTo>
                  <a:lnTo>
                    <a:pt x="22" y="14"/>
                  </a:lnTo>
                  <a:lnTo>
                    <a:pt x="27" y="10"/>
                  </a:lnTo>
                  <a:lnTo>
                    <a:pt x="30" y="5"/>
                  </a:lnTo>
                  <a:lnTo>
                    <a:pt x="35" y="2"/>
                  </a:lnTo>
                  <a:lnTo>
                    <a:pt x="39" y="0"/>
                  </a:lnTo>
                  <a:lnTo>
                    <a:pt x="46" y="0"/>
                  </a:lnTo>
                  <a:lnTo>
                    <a:pt x="49" y="0"/>
                  </a:lnTo>
                  <a:lnTo>
                    <a:pt x="50" y="0"/>
                  </a:lnTo>
                  <a:lnTo>
                    <a:pt x="54" y="2"/>
                  </a:lnTo>
                  <a:lnTo>
                    <a:pt x="57" y="2"/>
                  </a:lnTo>
                  <a:lnTo>
                    <a:pt x="60" y="3"/>
                  </a:lnTo>
                  <a:lnTo>
                    <a:pt x="63" y="3"/>
                  </a:lnTo>
                  <a:lnTo>
                    <a:pt x="66" y="5"/>
                  </a:lnTo>
                  <a:lnTo>
                    <a:pt x="69"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6" name="Freeform 634"/>
            <p:cNvSpPr>
              <a:spLocks/>
            </p:cNvSpPr>
            <p:nvPr/>
          </p:nvSpPr>
          <p:spPr bwMode="auto">
            <a:xfrm>
              <a:off x="6544455" y="2088906"/>
              <a:ext cx="895071" cy="370704"/>
            </a:xfrm>
            <a:custGeom>
              <a:avLst/>
              <a:gdLst/>
              <a:ahLst/>
              <a:cxnLst>
                <a:cxn ang="0">
                  <a:pos x="14" y="67"/>
                </a:cxn>
                <a:cxn ang="0">
                  <a:pos x="40" y="75"/>
                </a:cxn>
                <a:cxn ang="0">
                  <a:pos x="52" y="86"/>
                </a:cxn>
                <a:cxn ang="0">
                  <a:pos x="62" y="96"/>
                </a:cxn>
                <a:cxn ang="0">
                  <a:pos x="64" y="102"/>
                </a:cxn>
                <a:cxn ang="0">
                  <a:pos x="64" y="105"/>
                </a:cxn>
                <a:cxn ang="0">
                  <a:pos x="64" y="110"/>
                </a:cxn>
                <a:cxn ang="0">
                  <a:pos x="65" y="114"/>
                </a:cxn>
                <a:cxn ang="0">
                  <a:pos x="68" y="117"/>
                </a:cxn>
                <a:cxn ang="0">
                  <a:pos x="76" y="119"/>
                </a:cxn>
                <a:cxn ang="0">
                  <a:pos x="100" y="124"/>
                </a:cxn>
                <a:cxn ang="0">
                  <a:pos x="129" y="135"/>
                </a:cxn>
                <a:cxn ang="0">
                  <a:pos x="143" y="149"/>
                </a:cxn>
                <a:cxn ang="0">
                  <a:pos x="162" y="159"/>
                </a:cxn>
                <a:cxn ang="0">
                  <a:pos x="225" y="166"/>
                </a:cxn>
                <a:cxn ang="0">
                  <a:pos x="254" y="177"/>
                </a:cxn>
                <a:cxn ang="0">
                  <a:pos x="276" y="180"/>
                </a:cxn>
                <a:cxn ang="0">
                  <a:pos x="292" y="170"/>
                </a:cxn>
                <a:cxn ang="0">
                  <a:pos x="327" y="163"/>
                </a:cxn>
                <a:cxn ang="0">
                  <a:pos x="338" y="154"/>
                </a:cxn>
                <a:cxn ang="0">
                  <a:pos x="344" y="140"/>
                </a:cxn>
                <a:cxn ang="0">
                  <a:pos x="340" y="129"/>
                </a:cxn>
                <a:cxn ang="0">
                  <a:pos x="336" y="117"/>
                </a:cxn>
                <a:cxn ang="0">
                  <a:pos x="373" y="108"/>
                </a:cxn>
                <a:cxn ang="0">
                  <a:pos x="393" y="96"/>
                </a:cxn>
                <a:cxn ang="0">
                  <a:pos x="403" y="95"/>
                </a:cxn>
                <a:cxn ang="0">
                  <a:pos x="411" y="88"/>
                </a:cxn>
                <a:cxn ang="0">
                  <a:pos x="406" y="82"/>
                </a:cxn>
                <a:cxn ang="0">
                  <a:pos x="403" y="77"/>
                </a:cxn>
                <a:cxn ang="0">
                  <a:pos x="397" y="74"/>
                </a:cxn>
                <a:cxn ang="0">
                  <a:pos x="392" y="70"/>
                </a:cxn>
                <a:cxn ang="0">
                  <a:pos x="382" y="72"/>
                </a:cxn>
                <a:cxn ang="0">
                  <a:pos x="378" y="74"/>
                </a:cxn>
                <a:cxn ang="0">
                  <a:pos x="359" y="70"/>
                </a:cxn>
                <a:cxn ang="0">
                  <a:pos x="351" y="54"/>
                </a:cxn>
                <a:cxn ang="0">
                  <a:pos x="346" y="39"/>
                </a:cxn>
                <a:cxn ang="0">
                  <a:pos x="330" y="33"/>
                </a:cxn>
                <a:cxn ang="0">
                  <a:pos x="311" y="35"/>
                </a:cxn>
                <a:cxn ang="0">
                  <a:pos x="305" y="46"/>
                </a:cxn>
                <a:cxn ang="0">
                  <a:pos x="289" y="47"/>
                </a:cxn>
                <a:cxn ang="0">
                  <a:pos x="271" y="47"/>
                </a:cxn>
                <a:cxn ang="0">
                  <a:pos x="246" y="44"/>
                </a:cxn>
                <a:cxn ang="0">
                  <a:pos x="227" y="30"/>
                </a:cxn>
                <a:cxn ang="0">
                  <a:pos x="206" y="28"/>
                </a:cxn>
                <a:cxn ang="0">
                  <a:pos x="197" y="32"/>
                </a:cxn>
                <a:cxn ang="0">
                  <a:pos x="179" y="32"/>
                </a:cxn>
                <a:cxn ang="0">
                  <a:pos x="163" y="21"/>
                </a:cxn>
                <a:cxn ang="0">
                  <a:pos x="110" y="2"/>
                </a:cxn>
                <a:cxn ang="0">
                  <a:pos x="110" y="6"/>
                </a:cxn>
                <a:cxn ang="0">
                  <a:pos x="110" y="9"/>
                </a:cxn>
                <a:cxn ang="0">
                  <a:pos x="116" y="21"/>
                </a:cxn>
                <a:cxn ang="0">
                  <a:pos x="121" y="37"/>
                </a:cxn>
                <a:cxn ang="0">
                  <a:pos x="76" y="33"/>
                </a:cxn>
                <a:cxn ang="0">
                  <a:pos x="73" y="26"/>
                </a:cxn>
                <a:cxn ang="0">
                  <a:pos x="72" y="25"/>
                </a:cxn>
                <a:cxn ang="0">
                  <a:pos x="67" y="25"/>
                </a:cxn>
                <a:cxn ang="0">
                  <a:pos x="56" y="26"/>
                </a:cxn>
                <a:cxn ang="0">
                  <a:pos x="49" y="25"/>
                </a:cxn>
                <a:cxn ang="0">
                  <a:pos x="35" y="26"/>
                </a:cxn>
                <a:cxn ang="0">
                  <a:pos x="21" y="40"/>
                </a:cxn>
                <a:cxn ang="0">
                  <a:pos x="10" y="44"/>
                </a:cxn>
                <a:cxn ang="0">
                  <a:pos x="3" y="47"/>
                </a:cxn>
              </a:cxnLst>
              <a:rect l="0" t="0" r="r" b="b"/>
              <a:pathLst>
                <a:path w="412" h="180">
                  <a:moveTo>
                    <a:pt x="0" y="53"/>
                  </a:moveTo>
                  <a:lnTo>
                    <a:pt x="5" y="58"/>
                  </a:lnTo>
                  <a:lnTo>
                    <a:pt x="8" y="63"/>
                  </a:lnTo>
                  <a:lnTo>
                    <a:pt x="14" y="67"/>
                  </a:lnTo>
                  <a:lnTo>
                    <a:pt x="19" y="70"/>
                  </a:lnTo>
                  <a:lnTo>
                    <a:pt x="26" y="74"/>
                  </a:lnTo>
                  <a:lnTo>
                    <a:pt x="33" y="75"/>
                  </a:lnTo>
                  <a:lnTo>
                    <a:pt x="40" y="75"/>
                  </a:lnTo>
                  <a:lnTo>
                    <a:pt x="48" y="75"/>
                  </a:lnTo>
                  <a:lnTo>
                    <a:pt x="49" y="79"/>
                  </a:lnTo>
                  <a:lnTo>
                    <a:pt x="51" y="82"/>
                  </a:lnTo>
                  <a:lnTo>
                    <a:pt x="52" y="86"/>
                  </a:lnTo>
                  <a:lnTo>
                    <a:pt x="56" y="89"/>
                  </a:lnTo>
                  <a:lnTo>
                    <a:pt x="57" y="93"/>
                  </a:lnTo>
                  <a:lnTo>
                    <a:pt x="60" y="95"/>
                  </a:lnTo>
                  <a:lnTo>
                    <a:pt x="62" y="96"/>
                  </a:lnTo>
                  <a:lnTo>
                    <a:pt x="64" y="98"/>
                  </a:lnTo>
                  <a:lnTo>
                    <a:pt x="64" y="100"/>
                  </a:lnTo>
                  <a:lnTo>
                    <a:pt x="64" y="100"/>
                  </a:lnTo>
                  <a:lnTo>
                    <a:pt x="64" y="102"/>
                  </a:lnTo>
                  <a:lnTo>
                    <a:pt x="64" y="102"/>
                  </a:lnTo>
                  <a:lnTo>
                    <a:pt x="64" y="103"/>
                  </a:lnTo>
                  <a:lnTo>
                    <a:pt x="64" y="103"/>
                  </a:lnTo>
                  <a:lnTo>
                    <a:pt x="64" y="105"/>
                  </a:lnTo>
                  <a:lnTo>
                    <a:pt x="64" y="105"/>
                  </a:lnTo>
                  <a:lnTo>
                    <a:pt x="64" y="107"/>
                  </a:lnTo>
                  <a:lnTo>
                    <a:pt x="64" y="108"/>
                  </a:lnTo>
                  <a:lnTo>
                    <a:pt x="64" y="110"/>
                  </a:lnTo>
                  <a:lnTo>
                    <a:pt x="64" y="110"/>
                  </a:lnTo>
                  <a:lnTo>
                    <a:pt x="64" y="112"/>
                  </a:lnTo>
                  <a:lnTo>
                    <a:pt x="64" y="112"/>
                  </a:lnTo>
                  <a:lnTo>
                    <a:pt x="65" y="114"/>
                  </a:lnTo>
                  <a:lnTo>
                    <a:pt x="65" y="115"/>
                  </a:lnTo>
                  <a:lnTo>
                    <a:pt x="65" y="115"/>
                  </a:lnTo>
                  <a:lnTo>
                    <a:pt x="67" y="117"/>
                  </a:lnTo>
                  <a:lnTo>
                    <a:pt x="68" y="117"/>
                  </a:lnTo>
                  <a:lnTo>
                    <a:pt x="70" y="117"/>
                  </a:lnTo>
                  <a:lnTo>
                    <a:pt x="73" y="119"/>
                  </a:lnTo>
                  <a:lnTo>
                    <a:pt x="75" y="119"/>
                  </a:lnTo>
                  <a:lnTo>
                    <a:pt x="76" y="119"/>
                  </a:lnTo>
                  <a:lnTo>
                    <a:pt x="76" y="119"/>
                  </a:lnTo>
                  <a:lnTo>
                    <a:pt x="86" y="119"/>
                  </a:lnTo>
                  <a:lnTo>
                    <a:pt x="92" y="121"/>
                  </a:lnTo>
                  <a:lnTo>
                    <a:pt x="100" y="124"/>
                  </a:lnTo>
                  <a:lnTo>
                    <a:pt x="108" y="128"/>
                  </a:lnTo>
                  <a:lnTo>
                    <a:pt x="114" y="129"/>
                  </a:lnTo>
                  <a:lnTo>
                    <a:pt x="121" y="133"/>
                  </a:lnTo>
                  <a:lnTo>
                    <a:pt x="129" y="135"/>
                  </a:lnTo>
                  <a:lnTo>
                    <a:pt x="135" y="135"/>
                  </a:lnTo>
                  <a:lnTo>
                    <a:pt x="137" y="140"/>
                  </a:lnTo>
                  <a:lnTo>
                    <a:pt x="140" y="145"/>
                  </a:lnTo>
                  <a:lnTo>
                    <a:pt x="143" y="149"/>
                  </a:lnTo>
                  <a:lnTo>
                    <a:pt x="148" y="152"/>
                  </a:lnTo>
                  <a:lnTo>
                    <a:pt x="152" y="156"/>
                  </a:lnTo>
                  <a:lnTo>
                    <a:pt x="157" y="159"/>
                  </a:lnTo>
                  <a:lnTo>
                    <a:pt x="162" y="159"/>
                  </a:lnTo>
                  <a:lnTo>
                    <a:pt x="167" y="159"/>
                  </a:lnTo>
                  <a:lnTo>
                    <a:pt x="183" y="163"/>
                  </a:lnTo>
                  <a:lnTo>
                    <a:pt x="222" y="163"/>
                  </a:lnTo>
                  <a:lnTo>
                    <a:pt x="225" y="166"/>
                  </a:lnTo>
                  <a:lnTo>
                    <a:pt x="232" y="168"/>
                  </a:lnTo>
                  <a:lnTo>
                    <a:pt x="238" y="171"/>
                  </a:lnTo>
                  <a:lnTo>
                    <a:pt x="246" y="173"/>
                  </a:lnTo>
                  <a:lnTo>
                    <a:pt x="254" y="177"/>
                  </a:lnTo>
                  <a:lnTo>
                    <a:pt x="262" y="178"/>
                  </a:lnTo>
                  <a:lnTo>
                    <a:pt x="268" y="180"/>
                  </a:lnTo>
                  <a:lnTo>
                    <a:pt x="273" y="180"/>
                  </a:lnTo>
                  <a:lnTo>
                    <a:pt x="276" y="180"/>
                  </a:lnTo>
                  <a:lnTo>
                    <a:pt x="279" y="178"/>
                  </a:lnTo>
                  <a:lnTo>
                    <a:pt x="282" y="177"/>
                  </a:lnTo>
                  <a:lnTo>
                    <a:pt x="287" y="173"/>
                  </a:lnTo>
                  <a:lnTo>
                    <a:pt x="292" y="170"/>
                  </a:lnTo>
                  <a:lnTo>
                    <a:pt x="295" y="168"/>
                  </a:lnTo>
                  <a:lnTo>
                    <a:pt x="300" y="166"/>
                  </a:lnTo>
                  <a:lnTo>
                    <a:pt x="303" y="163"/>
                  </a:lnTo>
                  <a:lnTo>
                    <a:pt x="327" y="163"/>
                  </a:lnTo>
                  <a:lnTo>
                    <a:pt x="330" y="163"/>
                  </a:lnTo>
                  <a:lnTo>
                    <a:pt x="332" y="161"/>
                  </a:lnTo>
                  <a:lnTo>
                    <a:pt x="335" y="157"/>
                  </a:lnTo>
                  <a:lnTo>
                    <a:pt x="338" y="154"/>
                  </a:lnTo>
                  <a:lnTo>
                    <a:pt x="340" y="150"/>
                  </a:lnTo>
                  <a:lnTo>
                    <a:pt x="343" y="147"/>
                  </a:lnTo>
                  <a:lnTo>
                    <a:pt x="344" y="143"/>
                  </a:lnTo>
                  <a:lnTo>
                    <a:pt x="344" y="140"/>
                  </a:lnTo>
                  <a:lnTo>
                    <a:pt x="344" y="136"/>
                  </a:lnTo>
                  <a:lnTo>
                    <a:pt x="343" y="135"/>
                  </a:lnTo>
                  <a:lnTo>
                    <a:pt x="341" y="131"/>
                  </a:lnTo>
                  <a:lnTo>
                    <a:pt x="340" y="129"/>
                  </a:lnTo>
                  <a:lnTo>
                    <a:pt x="338" y="128"/>
                  </a:lnTo>
                  <a:lnTo>
                    <a:pt x="336" y="124"/>
                  </a:lnTo>
                  <a:lnTo>
                    <a:pt x="336" y="121"/>
                  </a:lnTo>
                  <a:lnTo>
                    <a:pt x="336" y="117"/>
                  </a:lnTo>
                  <a:lnTo>
                    <a:pt x="363" y="117"/>
                  </a:lnTo>
                  <a:lnTo>
                    <a:pt x="365" y="114"/>
                  </a:lnTo>
                  <a:lnTo>
                    <a:pt x="368" y="112"/>
                  </a:lnTo>
                  <a:lnTo>
                    <a:pt x="373" y="108"/>
                  </a:lnTo>
                  <a:lnTo>
                    <a:pt x="379" y="105"/>
                  </a:lnTo>
                  <a:lnTo>
                    <a:pt x="384" y="102"/>
                  </a:lnTo>
                  <a:lnTo>
                    <a:pt x="389" y="98"/>
                  </a:lnTo>
                  <a:lnTo>
                    <a:pt x="393" y="96"/>
                  </a:lnTo>
                  <a:lnTo>
                    <a:pt x="395" y="96"/>
                  </a:lnTo>
                  <a:lnTo>
                    <a:pt x="398" y="96"/>
                  </a:lnTo>
                  <a:lnTo>
                    <a:pt x="400" y="95"/>
                  </a:lnTo>
                  <a:lnTo>
                    <a:pt x="403" y="95"/>
                  </a:lnTo>
                  <a:lnTo>
                    <a:pt x="406" y="93"/>
                  </a:lnTo>
                  <a:lnTo>
                    <a:pt x="408" y="91"/>
                  </a:lnTo>
                  <a:lnTo>
                    <a:pt x="409" y="89"/>
                  </a:lnTo>
                  <a:lnTo>
                    <a:pt x="411" y="88"/>
                  </a:lnTo>
                  <a:lnTo>
                    <a:pt x="412" y="86"/>
                  </a:lnTo>
                  <a:lnTo>
                    <a:pt x="409" y="84"/>
                  </a:lnTo>
                  <a:lnTo>
                    <a:pt x="408" y="84"/>
                  </a:lnTo>
                  <a:lnTo>
                    <a:pt x="406" y="82"/>
                  </a:lnTo>
                  <a:lnTo>
                    <a:pt x="406" y="81"/>
                  </a:lnTo>
                  <a:lnTo>
                    <a:pt x="405" y="81"/>
                  </a:lnTo>
                  <a:lnTo>
                    <a:pt x="405" y="79"/>
                  </a:lnTo>
                  <a:lnTo>
                    <a:pt x="403" y="77"/>
                  </a:lnTo>
                  <a:lnTo>
                    <a:pt x="403" y="75"/>
                  </a:lnTo>
                  <a:lnTo>
                    <a:pt x="401" y="75"/>
                  </a:lnTo>
                  <a:lnTo>
                    <a:pt x="400" y="74"/>
                  </a:lnTo>
                  <a:lnTo>
                    <a:pt x="397" y="74"/>
                  </a:lnTo>
                  <a:lnTo>
                    <a:pt x="397" y="72"/>
                  </a:lnTo>
                  <a:lnTo>
                    <a:pt x="395" y="72"/>
                  </a:lnTo>
                  <a:lnTo>
                    <a:pt x="393" y="72"/>
                  </a:lnTo>
                  <a:lnTo>
                    <a:pt x="392" y="70"/>
                  </a:lnTo>
                  <a:lnTo>
                    <a:pt x="390" y="70"/>
                  </a:lnTo>
                  <a:lnTo>
                    <a:pt x="387" y="70"/>
                  </a:lnTo>
                  <a:lnTo>
                    <a:pt x="384" y="72"/>
                  </a:lnTo>
                  <a:lnTo>
                    <a:pt x="382" y="72"/>
                  </a:lnTo>
                  <a:lnTo>
                    <a:pt x="381" y="72"/>
                  </a:lnTo>
                  <a:lnTo>
                    <a:pt x="381" y="74"/>
                  </a:lnTo>
                  <a:lnTo>
                    <a:pt x="379" y="74"/>
                  </a:lnTo>
                  <a:lnTo>
                    <a:pt x="378" y="74"/>
                  </a:lnTo>
                  <a:lnTo>
                    <a:pt x="374" y="74"/>
                  </a:lnTo>
                  <a:lnTo>
                    <a:pt x="368" y="74"/>
                  </a:lnTo>
                  <a:lnTo>
                    <a:pt x="363" y="72"/>
                  </a:lnTo>
                  <a:lnTo>
                    <a:pt x="359" y="70"/>
                  </a:lnTo>
                  <a:lnTo>
                    <a:pt x="355" y="67"/>
                  </a:lnTo>
                  <a:lnTo>
                    <a:pt x="354" y="63"/>
                  </a:lnTo>
                  <a:lnTo>
                    <a:pt x="352" y="60"/>
                  </a:lnTo>
                  <a:lnTo>
                    <a:pt x="351" y="54"/>
                  </a:lnTo>
                  <a:lnTo>
                    <a:pt x="349" y="47"/>
                  </a:lnTo>
                  <a:lnTo>
                    <a:pt x="349" y="39"/>
                  </a:lnTo>
                  <a:lnTo>
                    <a:pt x="349" y="39"/>
                  </a:lnTo>
                  <a:lnTo>
                    <a:pt x="346" y="39"/>
                  </a:lnTo>
                  <a:lnTo>
                    <a:pt x="344" y="37"/>
                  </a:lnTo>
                  <a:lnTo>
                    <a:pt x="340" y="35"/>
                  </a:lnTo>
                  <a:lnTo>
                    <a:pt x="335" y="35"/>
                  </a:lnTo>
                  <a:lnTo>
                    <a:pt x="330" y="33"/>
                  </a:lnTo>
                  <a:lnTo>
                    <a:pt x="324" y="33"/>
                  </a:lnTo>
                  <a:lnTo>
                    <a:pt x="319" y="33"/>
                  </a:lnTo>
                  <a:lnTo>
                    <a:pt x="314" y="33"/>
                  </a:lnTo>
                  <a:lnTo>
                    <a:pt x="311" y="35"/>
                  </a:lnTo>
                  <a:lnTo>
                    <a:pt x="309" y="39"/>
                  </a:lnTo>
                  <a:lnTo>
                    <a:pt x="308" y="40"/>
                  </a:lnTo>
                  <a:lnTo>
                    <a:pt x="308" y="44"/>
                  </a:lnTo>
                  <a:lnTo>
                    <a:pt x="305" y="46"/>
                  </a:lnTo>
                  <a:lnTo>
                    <a:pt x="303" y="47"/>
                  </a:lnTo>
                  <a:lnTo>
                    <a:pt x="298" y="47"/>
                  </a:lnTo>
                  <a:lnTo>
                    <a:pt x="294" y="47"/>
                  </a:lnTo>
                  <a:lnTo>
                    <a:pt x="289" y="47"/>
                  </a:lnTo>
                  <a:lnTo>
                    <a:pt x="286" y="47"/>
                  </a:lnTo>
                  <a:lnTo>
                    <a:pt x="281" y="47"/>
                  </a:lnTo>
                  <a:lnTo>
                    <a:pt x="276" y="47"/>
                  </a:lnTo>
                  <a:lnTo>
                    <a:pt x="271" y="47"/>
                  </a:lnTo>
                  <a:lnTo>
                    <a:pt x="265" y="47"/>
                  </a:lnTo>
                  <a:lnTo>
                    <a:pt x="255" y="47"/>
                  </a:lnTo>
                  <a:lnTo>
                    <a:pt x="251" y="46"/>
                  </a:lnTo>
                  <a:lnTo>
                    <a:pt x="246" y="44"/>
                  </a:lnTo>
                  <a:lnTo>
                    <a:pt x="243" y="40"/>
                  </a:lnTo>
                  <a:lnTo>
                    <a:pt x="238" y="37"/>
                  </a:lnTo>
                  <a:lnTo>
                    <a:pt x="232" y="33"/>
                  </a:lnTo>
                  <a:lnTo>
                    <a:pt x="227" y="30"/>
                  </a:lnTo>
                  <a:lnTo>
                    <a:pt x="221" y="28"/>
                  </a:lnTo>
                  <a:lnTo>
                    <a:pt x="213" y="28"/>
                  </a:lnTo>
                  <a:lnTo>
                    <a:pt x="209" y="28"/>
                  </a:lnTo>
                  <a:lnTo>
                    <a:pt x="206" y="28"/>
                  </a:lnTo>
                  <a:lnTo>
                    <a:pt x="203" y="30"/>
                  </a:lnTo>
                  <a:lnTo>
                    <a:pt x="202" y="30"/>
                  </a:lnTo>
                  <a:lnTo>
                    <a:pt x="198" y="32"/>
                  </a:lnTo>
                  <a:lnTo>
                    <a:pt x="197" y="32"/>
                  </a:lnTo>
                  <a:lnTo>
                    <a:pt x="194" y="33"/>
                  </a:lnTo>
                  <a:lnTo>
                    <a:pt x="190" y="33"/>
                  </a:lnTo>
                  <a:lnTo>
                    <a:pt x="184" y="33"/>
                  </a:lnTo>
                  <a:lnTo>
                    <a:pt x="179" y="32"/>
                  </a:lnTo>
                  <a:lnTo>
                    <a:pt x="175" y="30"/>
                  </a:lnTo>
                  <a:lnTo>
                    <a:pt x="170" y="28"/>
                  </a:lnTo>
                  <a:lnTo>
                    <a:pt x="167" y="25"/>
                  </a:lnTo>
                  <a:lnTo>
                    <a:pt x="163" y="21"/>
                  </a:lnTo>
                  <a:lnTo>
                    <a:pt x="162" y="16"/>
                  </a:lnTo>
                  <a:lnTo>
                    <a:pt x="160" y="11"/>
                  </a:lnTo>
                  <a:lnTo>
                    <a:pt x="113" y="0"/>
                  </a:lnTo>
                  <a:lnTo>
                    <a:pt x="110" y="2"/>
                  </a:lnTo>
                  <a:lnTo>
                    <a:pt x="110" y="2"/>
                  </a:lnTo>
                  <a:lnTo>
                    <a:pt x="110" y="4"/>
                  </a:lnTo>
                  <a:lnTo>
                    <a:pt x="110" y="4"/>
                  </a:lnTo>
                  <a:lnTo>
                    <a:pt x="110" y="6"/>
                  </a:lnTo>
                  <a:lnTo>
                    <a:pt x="110" y="6"/>
                  </a:lnTo>
                  <a:lnTo>
                    <a:pt x="110" y="7"/>
                  </a:lnTo>
                  <a:lnTo>
                    <a:pt x="110" y="9"/>
                  </a:lnTo>
                  <a:lnTo>
                    <a:pt x="110" y="9"/>
                  </a:lnTo>
                  <a:lnTo>
                    <a:pt x="110" y="13"/>
                  </a:lnTo>
                  <a:lnTo>
                    <a:pt x="111" y="16"/>
                  </a:lnTo>
                  <a:lnTo>
                    <a:pt x="114" y="20"/>
                  </a:lnTo>
                  <a:lnTo>
                    <a:pt x="116" y="21"/>
                  </a:lnTo>
                  <a:lnTo>
                    <a:pt x="119" y="25"/>
                  </a:lnTo>
                  <a:lnTo>
                    <a:pt x="121" y="28"/>
                  </a:lnTo>
                  <a:lnTo>
                    <a:pt x="121" y="32"/>
                  </a:lnTo>
                  <a:lnTo>
                    <a:pt x="121" y="37"/>
                  </a:lnTo>
                  <a:lnTo>
                    <a:pt x="76" y="37"/>
                  </a:lnTo>
                  <a:lnTo>
                    <a:pt x="76" y="35"/>
                  </a:lnTo>
                  <a:lnTo>
                    <a:pt x="76" y="35"/>
                  </a:lnTo>
                  <a:lnTo>
                    <a:pt x="76" y="33"/>
                  </a:lnTo>
                  <a:lnTo>
                    <a:pt x="75" y="32"/>
                  </a:lnTo>
                  <a:lnTo>
                    <a:pt x="75" y="30"/>
                  </a:lnTo>
                  <a:lnTo>
                    <a:pt x="75" y="28"/>
                  </a:lnTo>
                  <a:lnTo>
                    <a:pt x="73" y="26"/>
                  </a:lnTo>
                  <a:lnTo>
                    <a:pt x="73" y="25"/>
                  </a:lnTo>
                  <a:lnTo>
                    <a:pt x="73" y="25"/>
                  </a:lnTo>
                  <a:lnTo>
                    <a:pt x="72" y="25"/>
                  </a:lnTo>
                  <a:lnTo>
                    <a:pt x="72" y="25"/>
                  </a:lnTo>
                  <a:lnTo>
                    <a:pt x="70" y="25"/>
                  </a:lnTo>
                  <a:lnTo>
                    <a:pt x="70" y="25"/>
                  </a:lnTo>
                  <a:lnTo>
                    <a:pt x="68" y="25"/>
                  </a:lnTo>
                  <a:lnTo>
                    <a:pt x="67" y="25"/>
                  </a:lnTo>
                  <a:lnTo>
                    <a:pt x="67" y="25"/>
                  </a:lnTo>
                  <a:lnTo>
                    <a:pt x="60" y="28"/>
                  </a:lnTo>
                  <a:lnTo>
                    <a:pt x="59" y="28"/>
                  </a:lnTo>
                  <a:lnTo>
                    <a:pt x="56" y="26"/>
                  </a:lnTo>
                  <a:lnTo>
                    <a:pt x="54" y="26"/>
                  </a:lnTo>
                  <a:lnTo>
                    <a:pt x="52" y="26"/>
                  </a:lnTo>
                  <a:lnTo>
                    <a:pt x="51" y="25"/>
                  </a:lnTo>
                  <a:lnTo>
                    <a:pt x="49" y="25"/>
                  </a:lnTo>
                  <a:lnTo>
                    <a:pt x="48" y="25"/>
                  </a:lnTo>
                  <a:lnTo>
                    <a:pt x="45" y="25"/>
                  </a:lnTo>
                  <a:lnTo>
                    <a:pt x="40" y="25"/>
                  </a:lnTo>
                  <a:lnTo>
                    <a:pt x="35" y="26"/>
                  </a:lnTo>
                  <a:lnTo>
                    <a:pt x="32" y="30"/>
                  </a:lnTo>
                  <a:lnTo>
                    <a:pt x="27" y="33"/>
                  </a:lnTo>
                  <a:lnTo>
                    <a:pt x="24" y="37"/>
                  </a:lnTo>
                  <a:lnTo>
                    <a:pt x="21" y="40"/>
                  </a:lnTo>
                  <a:lnTo>
                    <a:pt x="16" y="42"/>
                  </a:lnTo>
                  <a:lnTo>
                    <a:pt x="11" y="42"/>
                  </a:lnTo>
                  <a:lnTo>
                    <a:pt x="10" y="42"/>
                  </a:lnTo>
                  <a:lnTo>
                    <a:pt x="10" y="44"/>
                  </a:lnTo>
                  <a:lnTo>
                    <a:pt x="8" y="44"/>
                  </a:lnTo>
                  <a:lnTo>
                    <a:pt x="6" y="46"/>
                  </a:lnTo>
                  <a:lnTo>
                    <a:pt x="5" y="46"/>
                  </a:lnTo>
                  <a:lnTo>
                    <a:pt x="3" y="47"/>
                  </a:lnTo>
                  <a:lnTo>
                    <a:pt x="2" y="49"/>
                  </a:lnTo>
                  <a:lnTo>
                    <a:pt x="0" y="5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7" name="Freeform 635"/>
            <p:cNvSpPr>
              <a:spLocks/>
            </p:cNvSpPr>
            <p:nvPr/>
          </p:nvSpPr>
          <p:spPr bwMode="auto">
            <a:xfrm>
              <a:off x="6293174" y="2036938"/>
              <a:ext cx="1551701" cy="1171009"/>
            </a:xfrm>
            <a:custGeom>
              <a:avLst/>
              <a:gdLst/>
              <a:ahLst/>
              <a:cxnLst>
                <a:cxn ang="0">
                  <a:pos x="99" y="319"/>
                </a:cxn>
                <a:cxn ang="0">
                  <a:pos x="100" y="349"/>
                </a:cxn>
                <a:cxn ang="0">
                  <a:pos x="149" y="405"/>
                </a:cxn>
                <a:cxn ang="0">
                  <a:pos x="224" y="445"/>
                </a:cxn>
                <a:cxn ang="0">
                  <a:pos x="257" y="440"/>
                </a:cxn>
                <a:cxn ang="0">
                  <a:pos x="308" y="431"/>
                </a:cxn>
                <a:cxn ang="0">
                  <a:pos x="368" y="438"/>
                </a:cxn>
                <a:cxn ang="0">
                  <a:pos x="387" y="480"/>
                </a:cxn>
                <a:cxn ang="0">
                  <a:pos x="392" y="511"/>
                </a:cxn>
                <a:cxn ang="0">
                  <a:pos x="417" y="551"/>
                </a:cxn>
                <a:cxn ang="0">
                  <a:pos x="440" y="541"/>
                </a:cxn>
                <a:cxn ang="0">
                  <a:pos x="495" y="531"/>
                </a:cxn>
                <a:cxn ang="0">
                  <a:pos x="544" y="555"/>
                </a:cxn>
                <a:cxn ang="0">
                  <a:pos x="549" y="571"/>
                </a:cxn>
                <a:cxn ang="0">
                  <a:pos x="570" y="551"/>
                </a:cxn>
                <a:cxn ang="0">
                  <a:pos x="597" y="537"/>
                </a:cxn>
                <a:cxn ang="0">
                  <a:pos x="625" y="525"/>
                </a:cxn>
                <a:cxn ang="0">
                  <a:pos x="662" y="483"/>
                </a:cxn>
                <a:cxn ang="0">
                  <a:pos x="671" y="443"/>
                </a:cxn>
                <a:cxn ang="0">
                  <a:pos x="678" y="408"/>
                </a:cxn>
                <a:cxn ang="0">
                  <a:pos x="655" y="396"/>
                </a:cxn>
                <a:cxn ang="0">
                  <a:pos x="636" y="365"/>
                </a:cxn>
                <a:cxn ang="0">
                  <a:pos x="649" y="356"/>
                </a:cxn>
                <a:cxn ang="0">
                  <a:pos x="616" y="318"/>
                </a:cxn>
                <a:cxn ang="0">
                  <a:pos x="614" y="298"/>
                </a:cxn>
                <a:cxn ang="0">
                  <a:pos x="628" y="274"/>
                </a:cxn>
                <a:cxn ang="0">
                  <a:pos x="595" y="278"/>
                </a:cxn>
                <a:cxn ang="0">
                  <a:pos x="562" y="251"/>
                </a:cxn>
                <a:cxn ang="0">
                  <a:pos x="581" y="234"/>
                </a:cxn>
                <a:cxn ang="0">
                  <a:pos x="595" y="213"/>
                </a:cxn>
                <a:cxn ang="0">
                  <a:pos x="608" y="223"/>
                </a:cxn>
                <a:cxn ang="0">
                  <a:pos x="613" y="241"/>
                </a:cxn>
                <a:cxn ang="0">
                  <a:pos x="649" y="222"/>
                </a:cxn>
                <a:cxn ang="0">
                  <a:pos x="708" y="178"/>
                </a:cxn>
                <a:cxn ang="0">
                  <a:pos x="697" y="141"/>
                </a:cxn>
                <a:cxn ang="0">
                  <a:pos x="708" y="110"/>
                </a:cxn>
                <a:cxn ang="0">
                  <a:pos x="703" y="89"/>
                </a:cxn>
                <a:cxn ang="0">
                  <a:pos x="647" y="91"/>
                </a:cxn>
                <a:cxn ang="0">
                  <a:pos x="567" y="33"/>
                </a:cxn>
                <a:cxn ang="0">
                  <a:pos x="478" y="5"/>
                </a:cxn>
                <a:cxn ang="0">
                  <a:pos x="490" y="23"/>
                </a:cxn>
                <a:cxn ang="0">
                  <a:pos x="492" y="52"/>
                </a:cxn>
                <a:cxn ang="0">
                  <a:pos x="471" y="65"/>
                </a:cxn>
                <a:cxn ang="0">
                  <a:pos x="497" y="100"/>
                </a:cxn>
                <a:cxn ang="0">
                  <a:pos x="521" y="105"/>
                </a:cxn>
                <a:cxn ang="0">
                  <a:pos x="509" y="122"/>
                </a:cxn>
                <a:cxn ang="0">
                  <a:pos x="460" y="162"/>
                </a:cxn>
                <a:cxn ang="0">
                  <a:pos x="398" y="203"/>
                </a:cxn>
                <a:cxn ang="0">
                  <a:pos x="273" y="185"/>
                </a:cxn>
                <a:cxn ang="0">
                  <a:pos x="192" y="145"/>
                </a:cxn>
                <a:cxn ang="0">
                  <a:pos x="180" y="131"/>
                </a:cxn>
                <a:cxn ang="0">
                  <a:pos x="165" y="105"/>
                </a:cxn>
                <a:cxn ang="0">
                  <a:pos x="105" y="86"/>
                </a:cxn>
                <a:cxn ang="0">
                  <a:pos x="94" y="115"/>
                </a:cxn>
                <a:cxn ang="0">
                  <a:pos x="75" y="128"/>
                </a:cxn>
                <a:cxn ang="0">
                  <a:pos x="59" y="159"/>
                </a:cxn>
                <a:cxn ang="0">
                  <a:pos x="65" y="194"/>
                </a:cxn>
                <a:cxn ang="0">
                  <a:pos x="32" y="216"/>
                </a:cxn>
                <a:cxn ang="0">
                  <a:pos x="0" y="234"/>
                </a:cxn>
                <a:cxn ang="0">
                  <a:pos x="23" y="269"/>
                </a:cxn>
              </a:cxnLst>
              <a:rect l="0" t="0" r="r" b="b"/>
              <a:pathLst>
                <a:path w="714" h="571">
                  <a:moveTo>
                    <a:pt x="24" y="272"/>
                  </a:moveTo>
                  <a:lnTo>
                    <a:pt x="30" y="283"/>
                  </a:lnTo>
                  <a:lnTo>
                    <a:pt x="37" y="291"/>
                  </a:lnTo>
                  <a:lnTo>
                    <a:pt x="43" y="298"/>
                  </a:lnTo>
                  <a:lnTo>
                    <a:pt x="50" y="304"/>
                  </a:lnTo>
                  <a:lnTo>
                    <a:pt x="54" y="307"/>
                  </a:lnTo>
                  <a:lnTo>
                    <a:pt x="59" y="309"/>
                  </a:lnTo>
                  <a:lnTo>
                    <a:pt x="65" y="311"/>
                  </a:lnTo>
                  <a:lnTo>
                    <a:pt x="72" y="311"/>
                  </a:lnTo>
                  <a:lnTo>
                    <a:pt x="88" y="307"/>
                  </a:lnTo>
                  <a:lnTo>
                    <a:pt x="91" y="309"/>
                  </a:lnTo>
                  <a:lnTo>
                    <a:pt x="92" y="311"/>
                  </a:lnTo>
                  <a:lnTo>
                    <a:pt x="94" y="314"/>
                  </a:lnTo>
                  <a:lnTo>
                    <a:pt x="97" y="316"/>
                  </a:lnTo>
                  <a:lnTo>
                    <a:pt x="99" y="319"/>
                  </a:lnTo>
                  <a:lnTo>
                    <a:pt x="100" y="323"/>
                  </a:lnTo>
                  <a:lnTo>
                    <a:pt x="102" y="326"/>
                  </a:lnTo>
                  <a:lnTo>
                    <a:pt x="102" y="332"/>
                  </a:lnTo>
                  <a:lnTo>
                    <a:pt x="102" y="332"/>
                  </a:lnTo>
                  <a:lnTo>
                    <a:pt x="100" y="333"/>
                  </a:lnTo>
                  <a:lnTo>
                    <a:pt x="99" y="335"/>
                  </a:lnTo>
                  <a:lnTo>
                    <a:pt x="99" y="337"/>
                  </a:lnTo>
                  <a:lnTo>
                    <a:pt x="97" y="339"/>
                  </a:lnTo>
                  <a:lnTo>
                    <a:pt x="96" y="339"/>
                  </a:lnTo>
                  <a:lnTo>
                    <a:pt x="94" y="340"/>
                  </a:lnTo>
                  <a:lnTo>
                    <a:pt x="94" y="340"/>
                  </a:lnTo>
                  <a:lnTo>
                    <a:pt x="96" y="342"/>
                  </a:lnTo>
                  <a:lnTo>
                    <a:pt x="97" y="344"/>
                  </a:lnTo>
                  <a:lnTo>
                    <a:pt x="99" y="347"/>
                  </a:lnTo>
                  <a:lnTo>
                    <a:pt x="100" y="349"/>
                  </a:lnTo>
                  <a:lnTo>
                    <a:pt x="102" y="353"/>
                  </a:lnTo>
                  <a:lnTo>
                    <a:pt x="102" y="356"/>
                  </a:lnTo>
                  <a:lnTo>
                    <a:pt x="103" y="360"/>
                  </a:lnTo>
                  <a:lnTo>
                    <a:pt x="103" y="363"/>
                  </a:lnTo>
                  <a:lnTo>
                    <a:pt x="91" y="363"/>
                  </a:lnTo>
                  <a:lnTo>
                    <a:pt x="91" y="370"/>
                  </a:lnTo>
                  <a:lnTo>
                    <a:pt x="94" y="377"/>
                  </a:lnTo>
                  <a:lnTo>
                    <a:pt x="99" y="382"/>
                  </a:lnTo>
                  <a:lnTo>
                    <a:pt x="103" y="386"/>
                  </a:lnTo>
                  <a:lnTo>
                    <a:pt x="110" y="389"/>
                  </a:lnTo>
                  <a:lnTo>
                    <a:pt x="115" y="391"/>
                  </a:lnTo>
                  <a:lnTo>
                    <a:pt x="121" y="394"/>
                  </a:lnTo>
                  <a:lnTo>
                    <a:pt x="126" y="398"/>
                  </a:lnTo>
                  <a:lnTo>
                    <a:pt x="129" y="403"/>
                  </a:lnTo>
                  <a:lnTo>
                    <a:pt x="149" y="405"/>
                  </a:lnTo>
                  <a:lnTo>
                    <a:pt x="151" y="407"/>
                  </a:lnTo>
                  <a:lnTo>
                    <a:pt x="153" y="408"/>
                  </a:lnTo>
                  <a:lnTo>
                    <a:pt x="156" y="410"/>
                  </a:lnTo>
                  <a:lnTo>
                    <a:pt x="157" y="410"/>
                  </a:lnTo>
                  <a:lnTo>
                    <a:pt x="161" y="412"/>
                  </a:lnTo>
                  <a:lnTo>
                    <a:pt x="164" y="414"/>
                  </a:lnTo>
                  <a:lnTo>
                    <a:pt x="165" y="414"/>
                  </a:lnTo>
                  <a:lnTo>
                    <a:pt x="165" y="415"/>
                  </a:lnTo>
                  <a:lnTo>
                    <a:pt x="175" y="421"/>
                  </a:lnTo>
                  <a:lnTo>
                    <a:pt x="181" y="426"/>
                  </a:lnTo>
                  <a:lnTo>
                    <a:pt x="189" y="431"/>
                  </a:lnTo>
                  <a:lnTo>
                    <a:pt x="197" y="436"/>
                  </a:lnTo>
                  <a:lnTo>
                    <a:pt x="205" y="440"/>
                  </a:lnTo>
                  <a:lnTo>
                    <a:pt x="214" y="443"/>
                  </a:lnTo>
                  <a:lnTo>
                    <a:pt x="224" y="445"/>
                  </a:lnTo>
                  <a:lnTo>
                    <a:pt x="237" y="447"/>
                  </a:lnTo>
                  <a:lnTo>
                    <a:pt x="238" y="438"/>
                  </a:lnTo>
                  <a:lnTo>
                    <a:pt x="248" y="438"/>
                  </a:lnTo>
                  <a:lnTo>
                    <a:pt x="248" y="440"/>
                  </a:lnTo>
                  <a:lnTo>
                    <a:pt x="248" y="442"/>
                  </a:lnTo>
                  <a:lnTo>
                    <a:pt x="248" y="442"/>
                  </a:lnTo>
                  <a:lnTo>
                    <a:pt x="248" y="443"/>
                  </a:lnTo>
                  <a:lnTo>
                    <a:pt x="249" y="445"/>
                  </a:lnTo>
                  <a:lnTo>
                    <a:pt x="249" y="445"/>
                  </a:lnTo>
                  <a:lnTo>
                    <a:pt x="249" y="447"/>
                  </a:lnTo>
                  <a:lnTo>
                    <a:pt x="251" y="449"/>
                  </a:lnTo>
                  <a:lnTo>
                    <a:pt x="253" y="447"/>
                  </a:lnTo>
                  <a:lnTo>
                    <a:pt x="254" y="445"/>
                  </a:lnTo>
                  <a:lnTo>
                    <a:pt x="256" y="443"/>
                  </a:lnTo>
                  <a:lnTo>
                    <a:pt x="257" y="440"/>
                  </a:lnTo>
                  <a:lnTo>
                    <a:pt x="259" y="438"/>
                  </a:lnTo>
                  <a:lnTo>
                    <a:pt x="259" y="435"/>
                  </a:lnTo>
                  <a:lnTo>
                    <a:pt x="262" y="433"/>
                  </a:lnTo>
                  <a:lnTo>
                    <a:pt x="264" y="433"/>
                  </a:lnTo>
                  <a:lnTo>
                    <a:pt x="265" y="435"/>
                  </a:lnTo>
                  <a:lnTo>
                    <a:pt x="268" y="438"/>
                  </a:lnTo>
                  <a:lnTo>
                    <a:pt x="273" y="440"/>
                  </a:lnTo>
                  <a:lnTo>
                    <a:pt x="276" y="442"/>
                  </a:lnTo>
                  <a:lnTo>
                    <a:pt x="281" y="443"/>
                  </a:lnTo>
                  <a:lnTo>
                    <a:pt x="286" y="445"/>
                  </a:lnTo>
                  <a:lnTo>
                    <a:pt x="289" y="445"/>
                  </a:lnTo>
                  <a:lnTo>
                    <a:pt x="292" y="447"/>
                  </a:lnTo>
                  <a:lnTo>
                    <a:pt x="297" y="440"/>
                  </a:lnTo>
                  <a:lnTo>
                    <a:pt x="302" y="435"/>
                  </a:lnTo>
                  <a:lnTo>
                    <a:pt x="308" y="431"/>
                  </a:lnTo>
                  <a:lnTo>
                    <a:pt x="313" y="428"/>
                  </a:lnTo>
                  <a:lnTo>
                    <a:pt x="319" y="424"/>
                  </a:lnTo>
                  <a:lnTo>
                    <a:pt x="325" y="421"/>
                  </a:lnTo>
                  <a:lnTo>
                    <a:pt x="333" y="419"/>
                  </a:lnTo>
                  <a:lnTo>
                    <a:pt x="340" y="417"/>
                  </a:lnTo>
                  <a:lnTo>
                    <a:pt x="341" y="419"/>
                  </a:lnTo>
                  <a:lnTo>
                    <a:pt x="343" y="422"/>
                  </a:lnTo>
                  <a:lnTo>
                    <a:pt x="346" y="426"/>
                  </a:lnTo>
                  <a:lnTo>
                    <a:pt x="349" y="428"/>
                  </a:lnTo>
                  <a:lnTo>
                    <a:pt x="354" y="431"/>
                  </a:lnTo>
                  <a:lnTo>
                    <a:pt x="357" y="433"/>
                  </a:lnTo>
                  <a:lnTo>
                    <a:pt x="360" y="435"/>
                  </a:lnTo>
                  <a:lnTo>
                    <a:pt x="364" y="433"/>
                  </a:lnTo>
                  <a:lnTo>
                    <a:pt x="367" y="435"/>
                  </a:lnTo>
                  <a:lnTo>
                    <a:pt x="368" y="438"/>
                  </a:lnTo>
                  <a:lnTo>
                    <a:pt x="370" y="440"/>
                  </a:lnTo>
                  <a:lnTo>
                    <a:pt x="373" y="443"/>
                  </a:lnTo>
                  <a:lnTo>
                    <a:pt x="375" y="445"/>
                  </a:lnTo>
                  <a:lnTo>
                    <a:pt x="376" y="447"/>
                  </a:lnTo>
                  <a:lnTo>
                    <a:pt x="379" y="447"/>
                  </a:lnTo>
                  <a:lnTo>
                    <a:pt x="383" y="449"/>
                  </a:lnTo>
                  <a:lnTo>
                    <a:pt x="383" y="452"/>
                  </a:lnTo>
                  <a:lnTo>
                    <a:pt x="384" y="455"/>
                  </a:lnTo>
                  <a:lnTo>
                    <a:pt x="384" y="457"/>
                  </a:lnTo>
                  <a:lnTo>
                    <a:pt x="386" y="461"/>
                  </a:lnTo>
                  <a:lnTo>
                    <a:pt x="386" y="464"/>
                  </a:lnTo>
                  <a:lnTo>
                    <a:pt x="387" y="468"/>
                  </a:lnTo>
                  <a:lnTo>
                    <a:pt x="387" y="471"/>
                  </a:lnTo>
                  <a:lnTo>
                    <a:pt x="387" y="476"/>
                  </a:lnTo>
                  <a:lnTo>
                    <a:pt x="387" y="480"/>
                  </a:lnTo>
                  <a:lnTo>
                    <a:pt x="386" y="483"/>
                  </a:lnTo>
                  <a:lnTo>
                    <a:pt x="384" y="487"/>
                  </a:lnTo>
                  <a:lnTo>
                    <a:pt x="383" y="489"/>
                  </a:lnTo>
                  <a:lnTo>
                    <a:pt x="381" y="492"/>
                  </a:lnTo>
                  <a:lnTo>
                    <a:pt x="379" y="494"/>
                  </a:lnTo>
                  <a:lnTo>
                    <a:pt x="378" y="497"/>
                  </a:lnTo>
                  <a:lnTo>
                    <a:pt x="378" y="503"/>
                  </a:lnTo>
                  <a:lnTo>
                    <a:pt x="378" y="504"/>
                  </a:lnTo>
                  <a:lnTo>
                    <a:pt x="379" y="506"/>
                  </a:lnTo>
                  <a:lnTo>
                    <a:pt x="381" y="508"/>
                  </a:lnTo>
                  <a:lnTo>
                    <a:pt x="383" y="508"/>
                  </a:lnTo>
                  <a:lnTo>
                    <a:pt x="386" y="510"/>
                  </a:lnTo>
                  <a:lnTo>
                    <a:pt x="387" y="510"/>
                  </a:lnTo>
                  <a:lnTo>
                    <a:pt x="391" y="510"/>
                  </a:lnTo>
                  <a:lnTo>
                    <a:pt x="392" y="511"/>
                  </a:lnTo>
                  <a:lnTo>
                    <a:pt x="394" y="513"/>
                  </a:lnTo>
                  <a:lnTo>
                    <a:pt x="395" y="515"/>
                  </a:lnTo>
                  <a:lnTo>
                    <a:pt x="397" y="518"/>
                  </a:lnTo>
                  <a:lnTo>
                    <a:pt x="397" y="520"/>
                  </a:lnTo>
                  <a:lnTo>
                    <a:pt x="398" y="522"/>
                  </a:lnTo>
                  <a:lnTo>
                    <a:pt x="398" y="524"/>
                  </a:lnTo>
                  <a:lnTo>
                    <a:pt x="400" y="525"/>
                  </a:lnTo>
                  <a:lnTo>
                    <a:pt x="402" y="529"/>
                  </a:lnTo>
                  <a:lnTo>
                    <a:pt x="402" y="532"/>
                  </a:lnTo>
                  <a:lnTo>
                    <a:pt x="405" y="536"/>
                  </a:lnTo>
                  <a:lnTo>
                    <a:pt x="406" y="539"/>
                  </a:lnTo>
                  <a:lnTo>
                    <a:pt x="408" y="543"/>
                  </a:lnTo>
                  <a:lnTo>
                    <a:pt x="411" y="546"/>
                  </a:lnTo>
                  <a:lnTo>
                    <a:pt x="414" y="550"/>
                  </a:lnTo>
                  <a:lnTo>
                    <a:pt x="417" y="551"/>
                  </a:lnTo>
                  <a:lnTo>
                    <a:pt x="421" y="551"/>
                  </a:lnTo>
                  <a:lnTo>
                    <a:pt x="422" y="551"/>
                  </a:lnTo>
                  <a:lnTo>
                    <a:pt x="422" y="551"/>
                  </a:lnTo>
                  <a:lnTo>
                    <a:pt x="424" y="551"/>
                  </a:lnTo>
                  <a:lnTo>
                    <a:pt x="425" y="551"/>
                  </a:lnTo>
                  <a:lnTo>
                    <a:pt x="427" y="551"/>
                  </a:lnTo>
                  <a:lnTo>
                    <a:pt x="429" y="551"/>
                  </a:lnTo>
                  <a:lnTo>
                    <a:pt x="429" y="551"/>
                  </a:lnTo>
                  <a:lnTo>
                    <a:pt x="430" y="551"/>
                  </a:lnTo>
                  <a:lnTo>
                    <a:pt x="432" y="551"/>
                  </a:lnTo>
                  <a:lnTo>
                    <a:pt x="433" y="548"/>
                  </a:lnTo>
                  <a:lnTo>
                    <a:pt x="435" y="546"/>
                  </a:lnTo>
                  <a:lnTo>
                    <a:pt x="437" y="544"/>
                  </a:lnTo>
                  <a:lnTo>
                    <a:pt x="438" y="543"/>
                  </a:lnTo>
                  <a:lnTo>
                    <a:pt x="440" y="541"/>
                  </a:lnTo>
                  <a:lnTo>
                    <a:pt x="443" y="539"/>
                  </a:lnTo>
                  <a:lnTo>
                    <a:pt x="444" y="537"/>
                  </a:lnTo>
                  <a:lnTo>
                    <a:pt x="449" y="534"/>
                  </a:lnTo>
                  <a:lnTo>
                    <a:pt x="456" y="531"/>
                  </a:lnTo>
                  <a:lnTo>
                    <a:pt x="460" y="529"/>
                  </a:lnTo>
                  <a:lnTo>
                    <a:pt x="467" y="527"/>
                  </a:lnTo>
                  <a:lnTo>
                    <a:pt x="471" y="527"/>
                  </a:lnTo>
                  <a:lnTo>
                    <a:pt x="476" y="525"/>
                  </a:lnTo>
                  <a:lnTo>
                    <a:pt x="479" y="524"/>
                  </a:lnTo>
                  <a:lnTo>
                    <a:pt x="483" y="520"/>
                  </a:lnTo>
                  <a:lnTo>
                    <a:pt x="484" y="524"/>
                  </a:lnTo>
                  <a:lnTo>
                    <a:pt x="487" y="525"/>
                  </a:lnTo>
                  <a:lnTo>
                    <a:pt x="489" y="527"/>
                  </a:lnTo>
                  <a:lnTo>
                    <a:pt x="492" y="529"/>
                  </a:lnTo>
                  <a:lnTo>
                    <a:pt x="495" y="531"/>
                  </a:lnTo>
                  <a:lnTo>
                    <a:pt x="498" y="531"/>
                  </a:lnTo>
                  <a:lnTo>
                    <a:pt x="500" y="532"/>
                  </a:lnTo>
                  <a:lnTo>
                    <a:pt x="503" y="534"/>
                  </a:lnTo>
                  <a:lnTo>
                    <a:pt x="505" y="536"/>
                  </a:lnTo>
                  <a:lnTo>
                    <a:pt x="508" y="537"/>
                  </a:lnTo>
                  <a:lnTo>
                    <a:pt x="509" y="541"/>
                  </a:lnTo>
                  <a:lnTo>
                    <a:pt x="513" y="543"/>
                  </a:lnTo>
                  <a:lnTo>
                    <a:pt x="514" y="546"/>
                  </a:lnTo>
                  <a:lnTo>
                    <a:pt x="517" y="548"/>
                  </a:lnTo>
                  <a:lnTo>
                    <a:pt x="519" y="550"/>
                  </a:lnTo>
                  <a:lnTo>
                    <a:pt x="522" y="551"/>
                  </a:lnTo>
                  <a:lnTo>
                    <a:pt x="544" y="551"/>
                  </a:lnTo>
                  <a:lnTo>
                    <a:pt x="544" y="553"/>
                  </a:lnTo>
                  <a:lnTo>
                    <a:pt x="544" y="555"/>
                  </a:lnTo>
                  <a:lnTo>
                    <a:pt x="544" y="555"/>
                  </a:lnTo>
                  <a:lnTo>
                    <a:pt x="543" y="557"/>
                  </a:lnTo>
                  <a:lnTo>
                    <a:pt x="543" y="558"/>
                  </a:lnTo>
                  <a:lnTo>
                    <a:pt x="541" y="558"/>
                  </a:lnTo>
                  <a:lnTo>
                    <a:pt x="541" y="560"/>
                  </a:lnTo>
                  <a:lnTo>
                    <a:pt x="541" y="562"/>
                  </a:lnTo>
                  <a:lnTo>
                    <a:pt x="541" y="562"/>
                  </a:lnTo>
                  <a:lnTo>
                    <a:pt x="543" y="564"/>
                  </a:lnTo>
                  <a:lnTo>
                    <a:pt x="543" y="565"/>
                  </a:lnTo>
                  <a:lnTo>
                    <a:pt x="544" y="565"/>
                  </a:lnTo>
                  <a:lnTo>
                    <a:pt x="546" y="567"/>
                  </a:lnTo>
                  <a:lnTo>
                    <a:pt x="548" y="569"/>
                  </a:lnTo>
                  <a:lnTo>
                    <a:pt x="549" y="569"/>
                  </a:lnTo>
                  <a:lnTo>
                    <a:pt x="549" y="571"/>
                  </a:lnTo>
                  <a:lnTo>
                    <a:pt x="549" y="571"/>
                  </a:lnTo>
                  <a:lnTo>
                    <a:pt x="549" y="571"/>
                  </a:lnTo>
                  <a:lnTo>
                    <a:pt x="549" y="569"/>
                  </a:lnTo>
                  <a:lnTo>
                    <a:pt x="549" y="567"/>
                  </a:lnTo>
                  <a:lnTo>
                    <a:pt x="549" y="567"/>
                  </a:lnTo>
                  <a:lnTo>
                    <a:pt x="549" y="565"/>
                  </a:lnTo>
                  <a:lnTo>
                    <a:pt x="549" y="564"/>
                  </a:lnTo>
                  <a:lnTo>
                    <a:pt x="549" y="564"/>
                  </a:lnTo>
                  <a:lnTo>
                    <a:pt x="551" y="562"/>
                  </a:lnTo>
                  <a:lnTo>
                    <a:pt x="552" y="560"/>
                  </a:lnTo>
                  <a:lnTo>
                    <a:pt x="554" y="558"/>
                  </a:lnTo>
                  <a:lnTo>
                    <a:pt x="555" y="557"/>
                  </a:lnTo>
                  <a:lnTo>
                    <a:pt x="559" y="555"/>
                  </a:lnTo>
                  <a:lnTo>
                    <a:pt x="560" y="553"/>
                  </a:lnTo>
                  <a:lnTo>
                    <a:pt x="563" y="553"/>
                  </a:lnTo>
                  <a:lnTo>
                    <a:pt x="565" y="551"/>
                  </a:lnTo>
                  <a:lnTo>
                    <a:pt x="570" y="551"/>
                  </a:lnTo>
                  <a:lnTo>
                    <a:pt x="573" y="550"/>
                  </a:lnTo>
                  <a:lnTo>
                    <a:pt x="576" y="546"/>
                  </a:lnTo>
                  <a:lnTo>
                    <a:pt x="579" y="543"/>
                  </a:lnTo>
                  <a:lnTo>
                    <a:pt x="582" y="537"/>
                  </a:lnTo>
                  <a:lnTo>
                    <a:pt x="586" y="534"/>
                  </a:lnTo>
                  <a:lnTo>
                    <a:pt x="589" y="529"/>
                  </a:lnTo>
                  <a:lnTo>
                    <a:pt x="594" y="525"/>
                  </a:lnTo>
                  <a:lnTo>
                    <a:pt x="594" y="527"/>
                  </a:lnTo>
                  <a:lnTo>
                    <a:pt x="594" y="529"/>
                  </a:lnTo>
                  <a:lnTo>
                    <a:pt x="595" y="531"/>
                  </a:lnTo>
                  <a:lnTo>
                    <a:pt x="595" y="531"/>
                  </a:lnTo>
                  <a:lnTo>
                    <a:pt x="597" y="532"/>
                  </a:lnTo>
                  <a:lnTo>
                    <a:pt x="597" y="534"/>
                  </a:lnTo>
                  <a:lnTo>
                    <a:pt x="597" y="536"/>
                  </a:lnTo>
                  <a:lnTo>
                    <a:pt x="597" y="537"/>
                  </a:lnTo>
                  <a:lnTo>
                    <a:pt x="598" y="536"/>
                  </a:lnTo>
                  <a:lnTo>
                    <a:pt x="598" y="534"/>
                  </a:lnTo>
                  <a:lnTo>
                    <a:pt x="600" y="534"/>
                  </a:lnTo>
                  <a:lnTo>
                    <a:pt x="601" y="534"/>
                  </a:lnTo>
                  <a:lnTo>
                    <a:pt x="603" y="534"/>
                  </a:lnTo>
                  <a:lnTo>
                    <a:pt x="605" y="536"/>
                  </a:lnTo>
                  <a:lnTo>
                    <a:pt x="606" y="536"/>
                  </a:lnTo>
                  <a:lnTo>
                    <a:pt x="608" y="537"/>
                  </a:lnTo>
                  <a:lnTo>
                    <a:pt x="608" y="534"/>
                  </a:lnTo>
                  <a:lnTo>
                    <a:pt x="608" y="531"/>
                  </a:lnTo>
                  <a:lnTo>
                    <a:pt x="611" y="529"/>
                  </a:lnTo>
                  <a:lnTo>
                    <a:pt x="613" y="527"/>
                  </a:lnTo>
                  <a:lnTo>
                    <a:pt x="617" y="527"/>
                  </a:lnTo>
                  <a:lnTo>
                    <a:pt x="620" y="525"/>
                  </a:lnTo>
                  <a:lnTo>
                    <a:pt x="625" y="525"/>
                  </a:lnTo>
                  <a:lnTo>
                    <a:pt x="628" y="524"/>
                  </a:lnTo>
                  <a:lnTo>
                    <a:pt x="633" y="524"/>
                  </a:lnTo>
                  <a:lnTo>
                    <a:pt x="636" y="520"/>
                  </a:lnTo>
                  <a:lnTo>
                    <a:pt x="638" y="515"/>
                  </a:lnTo>
                  <a:lnTo>
                    <a:pt x="641" y="511"/>
                  </a:lnTo>
                  <a:lnTo>
                    <a:pt x="644" y="506"/>
                  </a:lnTo>
                  <a:lnTo>
                    <a:pt x="647" y="503"/>
                  </a:lnTo>
                  <a:lnTo>
                    <a:pt x="651" y="499"/>
                  </a:lnTo>
                  <a:lnTo>
                    <a:pt x="657" y="496"/>
                  </a:lnTo>
                  <a:lnTo>
                    <a:pt x="657" y="494"/>
                  </a:lnTo>
                  <a:lnTo>
                    <a:pt x="657" y="492"/>
                  </a:lnTo>
                  <a:lnTo>
                    <a:pt x="659" y="489"/>
                  </a:lnTo>
                  <a:lnTo>
                    <a:pt x="659" y="487"/>
                  </a:lnTo>
                  <a:lnTo>
                    <a:pt x="660" y="485"/>
                  </a:lnTo>
                  <a:lnTo>
                    <a:pt x="662" y="483"/>
                  </a:lnTo>
                  <a:lnTo>
                    <a:pt x="663" y="482"/>
                  </a:lnTo>
                  <a:lnTo>
                    <a:pt x="665" y="480"/>
                  </a:lnTo>
                  <a:lnTo>
                    <a:pt x="663" y="478"/>
                  </a:lnTo>
                  <a:lnTo>
                    <a:pt x="663" y="476"/>
                  </a:lnTo>
                  <a:lnTo>
                    <a:pt x="662" y="475"/>
                  </a:lnTo>
                  <a:lnTo>
                    <a:pt x="662" y="473"/>
                  </a:lnTo>
                  <a:lnTo>
                    <a:pt x="662" y="469"/>
                  </a:lnTo>
                  <a:lnTo>
                    <a:pt x="660" y="468"/>
                  </a:lnTo>
                  <a:lnTo>
                    <a:pt x="660" y="466"/>
                  </a:lnTo>
                  <a:lnTo>
                    <a:pt x="659" y="464"/>
                  </a:lnTo>
                  <a:lnTo>
                    <a:pt x="662" y="461"/>
                  </a:lnTo>
                  <a:lnTo>
                    <a:pt x="665" y="457"/>
                  </a:lnTo>
                  <a:lnTo>
                    <a:pt x="666" y="452"/>
                  </a:lnTo>
                  <a:lnTo>
                    <a:pt x="670" y="449"/>
                  </a:lnTo>
                  <a:lnTo>
                    <a:pt x="671" y="443"/>
                  </a:lnTo>
                  <a:lnTo>
                    <a:pt x="674" y="438"/>
                  </a:lnTo>
                  <a:lnTo>
                    <a:pt x="678" y="431"/>
                  </a:lnTo>
                  <a:lnTo>
                    <a:pt x="679" y="426"/>
                  </a:lnTo>
                  <a:lnTo>
                    <a:pt x="679" y="424"/>
                  </a:lnTo>
                  <a:lnTo>
                    <a:pt x="678" y="424"/>
                  </a:lnTo>
                  <a:lnTo>
                    <a:pt x="678" y="422"/>
                  </a:lnTo>
                  <a:lnTo>
                    <a:pt x="676" y="421"/>
                  </a:lnTo>
                  <a:lnTo>
                    <a:pt x="676" y="419"/>
                  </a:lnTo>
                  <a:lnTo>
                    <a:pt x="674" y="417"/>
                  </a:lnTo>
                  <a:lnTo>
                    <a:pt x="674" y="415"/>
                  </a:lnTo>
                  <a:lnTo>
                    <a:pt x="674" y="415"/>
                  </a:lnTo>
                  <a:lnTo>
                    <a:pt x="676" y="410"/>
                  </a:lnTo>
                  <a:lnTo>
                    <a:pt x="676" y="410"/>
                  </a:lnTo>
                  <a:lnTo>
                    <a:pt x="678" y="410"/>
                  </a:lnTo>
                  <a:lnTo>
                    <a:pt x="678" y="408"/>
                  </a:lnTo>
                  <a:lnTo>
                    <a:pt x="679" y="408"/>
                  </a:lnTo>
                  <a:lnTo>
                    <a:pt x="679" y="407"/>
                  </a:lnTo>
                  <a:lnTo>
                    <a:pt x="681" y="407"/>
                  </a:lnTo>
                  <a:lnTo>
                    <a:pt x="681" y="407"/>
                  </a:lnTo>
                  <a:lnTo>
                    <a:pt x="682" y="405"/>
                  </a:lnTo>
                  <a:lnTo>
                    <a:pt x="682" y="400"/>
                  </a:lnTo>
                  <a:lnTo>
                    <a:pt x="678" y="401"/>
                  </a:lnTo>
                  <a:lnTo>
                    <a:pt x="674" y="401"/>
                  </a:lnTo>
                  <a:lnTo>
                    <a:pt x="671" y="401"/>
                  </a:lnTo>
                  <a:lnTo>
                    <a:pt x="666" y="401"/>
                  </a:lnTo>
                  <a:lnTo>
                    <a:pt x="663" y="401"/>
                  </a:lnTo>
                  <a:lnTo>
                    <a:pt x="660" y="400"/>
                  </a:lnTo>
                  <a:lnTo>
                    <a:pt x="657" y="398"/>
                  </a:lnTo>
                  <a:lnTo>
                    <a:pt x="652" y="398"/>
                  </a:lnTo>
                  <a:lnTo>
                    <a:pt x="655" y="396"/>
                  </a:lnTo>
                  <a:lnTo>
                    <a:pt x="659" y="394"/>
                  </a:lnTo>
                  <a:lnTo>
                    <a:pt x="660" y="393"/>
                  </a:lnTo>
                  <a:lnTo>
                    <a:pt x="660" y="391"/>
                  </a:lnTo>
                  <a:lnTo>
                    <a:pt x="662" y="389"/>
                  </a:lnTo>
                  <a:lnTo>
                    <a:pt x="663" y="386"/>
                  </a:lnTo>
                  <a:lnTo>
                    <a:pt x="665" y="384"/>
                  </a:lnTo>
                  <a:lnTo>
                    <a:pt x="666" y="380"/>
                  </a:lnTo>
                  <a:lnTo>
                    <a:pt x="662" y="379"/>
                  </a:lnTo>
                  <a:lnTo>
                    <a:pt x="657" y="377"/>
                  </a:lnTo>
                  <a:lnTo>
                    <a:pt x="654" y="375"/>
                  </a:lnTo>
                  <a:lnTo>
                    <a:pt x="649" y="373"/>
                  </a:lnTo>
                  <a:lnTo>
                    <a:pt x="646" y="372"/>
                  </a:lnTo>
                  <a:lnTo>
                    <a:pt x="643" y="370"/>
                  </a:lnTo>
                  <a:lnTo>
                    <a:pt x="640" y="368"/>
                  </a:lnTo>
                  <a:lnTo>
                    <a:pt x="636" y="365"/>
                  </a:lnTo>
                  <a:lnTo>
                    <a:pt x="638" y="365"/>
                  </a:lnTo>
                  <a:lnTo>
                    <a:pt x="641" y="367"/>
                  </a:lnTo>
                  <a:lnTo>
                    <a:pt x="644" y="368"/>
                  </a:lnTo>
                  <a:lnTo>
                    <a:pt x="649" y="368"/>
                  </a:lnTo>
                  <a:lnTo>
                    <a:pt x="654" y="370"/>
                  </a:lnTo>
                  <a:lnTo>
                    <a:pt x="659" y="372"/>
                  </a:lnTo>
                  <a:lnTo>
                    <a:pt x="662" y="373"/>
                  </a:lnTo>
                  <a:lnTo>
                    <a:pt x="666" y="373"/>
                  </a:lnTo>
                  <a:lnTo>
                    <a:pt x="665" y="370"/>
                  </a:lnTo>
                  <a:lnTo>
                    <a:pt x="663" y="367"/>
                  </a:lnTo>
                  <a:lnTo>
                    <a:pt x="660" y="365"/>
                  </a:lnTo>
                  <a:lnTo>
                    <a:pt x="657" y="363"/>
                  </a:lnTo>
                  <a:lnTo>
                    <a:pt x="654" y="361"/>
                  </a:lnTo>
                  <a:lnTo>
                    <a:pt x="651" y="360"/>
                  </a:lnTo>
                  <a:lnTo>
                    <a:pt x="649" y="356"/>
                  </a:lnTo>
                  <a:lnTo>
                    <a:pt x="647" y="353"/>
                  </a:lnTo>
                  <a:lnTo>
                    <a:pt x="647" y="353"/>
                  </a:lnTo>
                  <a:lnTo>
                    <a:pt x="647" y="351"/>
                  </a:lnTo>
                  <a:lnTo>
                    <a:pt x="646" y="351"/>
                  </a:lnTo>
                  <a:lnTo>
                    <a:pt x="646" y="349"/>
                  </a:lnTo>
                  <a:lnTo>
                    <a:pt x="646" y="349"/>
                  </a:lnTo>
                  <a:lnTo>
                    <a:pt x="644" y="347"/>
                  </a:lnTo>
                  <a:lnTo>
                    <a:pt x="643" y="347"/>
                  </a:lnTo>
                  <a:lnTo>
                    <a:pt x="643" y="346"/>
                  </a:lnTo>
                  <a:lnTo>
                    <a:pt x="641" y="344"/>
                  </a:lnTo>
                  <a:lnTo>
                    <a:pt x="636" y="340"/>
                  </a:lnTo>
                  <a:lnTo>
                    <a:pt x="632" y="335"/>
                  </a:lnTo>
                  <a:lnTo>
                    <a:pt x="625" y="328"/>
                  </a:lnTo>
                  <a:lnTo>
                    <a:pt x="620" y="323"/>
                  </a:lnTo>
                  <a:lnTo>
                    <a:pt x="616" y="318"/>
                  </a:lnTo>
                  <a:lnTo>
                    <a:pt x="613" y="312"/>
                  </a:lnTo>
                  <a:lnTo>
                    <a:pt x="611" y="311"/>
                  </a:lnTo>
                  <a:lnTo>
                    <a:pt x="611" y="309"/>
                  </a:lnTo>
                  <a:lnTo>
                    <a:pt x="611" y="309"/>
                  </a:lnTo>
                  <a:lnTo>
                    <a:pt x="611" y="307"/>
                  </a:lnTo>
                  <a:lnTo>
                    <a:pt x="613" y="307"/>
                  </a:lnTo>
                  <a:lnTo>
                    <a:pt x="613" y="305"/>
                  </a:lnTo>
                  <a:lnTo>
                    <a:pt x="614" y="305"/>
                  </a:lnTo>
                  <a:lnTo>
                    <a:pt x="616" y="304"/>
                  </a:lnTo>
                  <a:lnTo>
                    <a:pt x="616" y="300"/>
                  </a:lnTo>
                  <a:lnTo>
                    <a:pt x="616" y="300"/>
                  </a:lnTo>
                  <a:lnTo>
                    <a:pt x="616" y="300"/>
                  </a:lnTo>
                  <a:lnTo>
                    <a:pt x="614" y="300"/>
                  </a:lnTo>
                  <a:lnTo>
                    <a:pt x="614" y="300"/>
                  </a:lnTo>
                  <a:lnTo>
                    <a:pt x="614" y="298"/>
                  </a:lnTo>
                  <a:lnTo>
                    <a:pt x="613" y="298"/>
                  </a:lnTo>
                  <a:lnTo>
                    <a:pt x="613" y="298"/>
                  </a:lnTo>
                  <a:lnTo>
                    <a:pt x="613" y="297"/>
                  </a:lnTo>
                  <a:lnTo>
                    <a:pt x="620" y="297"/>
                  </a:lnTo>
                  <a:lnTo>
                    <a:pt x="620" y="293"/>
                  </a:lnTo>
                  <a:lnTo>
                    <a:pt x="622" y="291"/>
                  </a:lnTo>
                  <a:lnTo>
                    <a:pt x="625" y="288"/>
                  </a:lnTo>
                  <a:lnTo>
                    <a:pt x="627" y="286"/>
                  </a:lnTo>
                  <a:lnTo>
                    <a:pt x="630" y="283"/>
                  </a:lnTo>
                  <a:lnTo>
                    <a:pt x="633" y="281"/>
                  </a:lnTo>
                  <a:lnTo>
                    <a:pt x="635" y="279"/>
                  </a:lnTo>
                  <a:lnTo>
                    <a:pt x="638" y="278"/>
                  </a:lnTo>
                  <a:lnTo>
                    <a:pt x="635" y="276"/>
                  </a:lnTo>
                  <a:lnTo>
                    <a:pt x="632" y="274"/>
                  </a:lnTo>
                  <a:lnTo>
                    <a:pt x="628" y="274"/>
                  </a:lnTo>
                  <a:lnTo>
                    <a:pt x="625" y="272"/>
                  </a:lnTo>
                  <a:lnTo>
                    <a:pt x="622" y="271"/>
                  </a:lnTo>
                  <a:lnTo>
                    <a:pt x="619" y="269"/>
                  </a:lnTo>
                  <a:lnTo>
                    <a:pt x="617" y="265"/>
                  </a:lnTo>
                  <a:lnTo>
                    <a:pt x="616" y="264"/>
                  </a:lnTo>
                  <a:lnTo>
                    <a:pt x="606" y="264"/>
                  </a:lnTo>
                  <a:lnTo>
                    <a:pt x="606" y="265"/>
                  </a:lnTo>
                  <a:lnTo>
                    <a:pt x="606" y="267"/>
                  </a:lnTo>
                  <a:lnTo>
                    <a:pt x="606" y="269"/>
                  </a:lnTo>
                  <a:lnTo>
                    <a:pt x="606" y="269"/>
                  </a:lnTo>
                  <a:lnTo>
                    <a:pt x="606" y="271"/>
                  </a:lnTo>
                  <a:lnTo>
                    <a:pt x="606" y="272"/>
                  </a:lnTo>
                  <a:lnTo>
                    <a:pt x="606" y="274"/>
                  </a:lnTo>
                  <a:lnTo>
                    <a:pt x="606" y="278"/>
                  </a:lnTo>
                  <a:lnTo>
                    <a:pt x="595" y="278"/>
                  </a:lnTo>
                  <a:lnTo>
                    <a:pt x="594" y="276"/>
                  </a:lnTo>
                  <a:lnTo>
                    <a:pt x="594" y="274"/>
                  </a:lnTo>
                  <a:lnTo>
                    <a:pt x="592" y="272"/>
                  </a:lnTo>
                  <a:lnTo>
                    <a:pt x="592" y="271"/>
                  </a:lnTo>
                  <a:lnTo>
                    <a:pt x="592" y="269"/>
                  </a:lnTo>
                  <a:lnTo>
                    <a:pt x="590" y="267"/>
                  </a:lnTo>
                  <a:lnTo>
                    <a:pt x="590" y="265"/>
                  </a:lnTo>
                  <a:lnTo>
                    <a:pt x="589" y="264"/>
                  </a:lnTo>
                  <a:lnTo>
                    <a:pt x="587" y="262"/>
                  </a:lnTo>
                  <a:lnTo>
                    <a:pt x="582" y="260"/>
                  </a:lnTo>
                  <a:lnTo>
                    <a:pt x="579" y="260"/>
                  </a:lnTo>
                  <a:lnTo>
                    <a:pt x="574" y="258"/>
                  </a:lnTo>
                  <a:lnTo>
                    <a:pt x="570" y="257"/>
                  </a:lnTo>
                  <a:lnTo>
                    <a:pt x="565" y="255"/>
                  </a:lnTo>
                  <a:lnTo>
                    <a:pt x="562" y="251"/>
                  </a:lnTo>
                  <a:lnTo>
                    <a:pt x="562" y="248"/>
                  </a:lnTo>
                  <a:lnTo>
                    <a:pt x="562" y="246"/>
                  </a:lnTo>
                  <a:lnTo>
                    <a:pt x="563" y="244"/>
                  </a:lnTo>
                  <a:lnTo>
                    <a:pt x="563" y="243"/>
                  </a:lnTo>
                  <a:lnTo>
                    <a:pt x="565" y="243"/>
                  </a:lnTo>
                  <a:lnTo>
                    <a:pt x="568" y="241"/>
                  </a:lnTo>
                  <a:lnTo>
                    <a:pt x="570" y="241"/>
                  </a:lnTo>
                  <a:lnTo>
                    <a:pt x="571" y="239"/>
                  </a:lnTo>
                  <a:lnTo>
                    <a:pt x="573" y="239"/>
                  </a:lnTo>
                  <a:lnTo>
                    <a:pt x="574" y="239"/>
                  </a:lnTo>
                  <a:lnTo>
                    <a:pt x="576" y="239"/>
                  </a:lnTo>
                  <a:lnTo>
                    <a:pt x="576" y="237"/>
                  </a:lnTo>
                  <a:lnTo>
                    <a:pt x="578" y="236"/>
                  </a:lnTo>
                  <a:lnTo>
                    <a:pt x="579" y="234"/>
                  </a:lnTo>
                  <a:lnTo>
                    <a:pt x="581" y="234"/>
                  </a:lnTo>
                  <a:lnTo>
                    <a:pt x="581" y="232"/>
                  </a:lnTo>
                  <a:lnTo>
                    <a:pt x="582" y="232"/>
                  </a:lnTo>
                  <a:lnTo>
                    <a:pt x="582" y="230"/>
                  </a:lnTo>
                  <a:lnTo>
                    <a:pt x="584" y="230"/>
                  </a:lnTo>
                  <a:lnTo>
                    <a:pt x="586" y="229"/>
                  </a:lnTo>
                  <a:lnTo>
                    <a:pt x="587" y="227"/>
                  </a:lnTo>
                  <a:lnTo>
                    <a:pt x="589" y="225"/>
                  </a:lnTo>
                  <a:lnTo>
                    <a:pt x="589" y="223"/>
                  </a:lnTo>
                  <a:lnTo>
                    <a:pt x="590" y="222"/>
                  </a:lnTo>
                  <a:lnTo>
                    <a:pt x="590" y="220"/>
                  </a:lnTo>
                  <a:lnTo>
                    <a:pt x="592" y="218"/>
                  </a:lnTo>
                  <a:lnTo>
                    <a:pt x="592" y="218"/>
                  </a:lnTo>
                  <a:lnTo>
                    <a:pt x="594" y="216"/>
                  </a:lnTo>
                  <a:lnTo>
                    <a:pt x="595" y="215"/>
                  </a:lnTo>
                  <a:lnTo>
                    <a:pt x="595" y="213"/>
                  </a:lnTo>
                  <a:lnTo>
                    <a:pt x="595" y="211"/>
                  </a:lnTo>
                  <a:lnTo>
                    <a:pt x="597" y="209"/>
                  </a:lnTo>
                  <a:lnTo>
                    <a:pt x="597" y="209"/>
                  </a:lnTo>
                  <a:lnTo>
                    <a:pt x="600" y="209"/>
                  </a:lnTo>
                  <a:lnTo>
                    <a:pt x="601" y="211"/>
                  </a:lnTo>
                  <a:lnTo>
                    <a:pt x="603" y="211"/>
                  </a:lnTo>
                  <a:lnTo>
                    <a:pt x="605" y="213"/>
                  </a:lnTo>
                  <a:lnTo>
                    <a:pt x="606" y="213"/>
                  </a:lnTo>
                  <a:lnTo>
                    <a:pt x="608" y="215"/>
                  </a:lnTo>
                  <a:lnTo>
                    <a:pt x="609" y="216"/>
                  </a:lnTo>
                  <a:lnTo>
                    <a:pt x="611" y="220"/>
                  </a:lnTo>
                  <a:lnTo>
                    <a:pt x="609" y="220"/>
                  </a:lnTo>
                  <a:lnTo>
                    <a:pt x="609" y="222"/>
                  </a:lnTo>
                  <a:lnTo>
                    <a:pt x="609" y="222"/>
                  </a:lnTo>
                  <a:lnTo>
                    <a:pt x="608" y="223"/>
                  </a:lnTo>
                  <a:lnTo>
                    <a:pt x="608" y="223"/>
                  </a:lnTo>
                  <a:lnTo>
                    <a:pt x="606" y="223"/>
                  </a:lnTo>
                  <a:lnTo>
                    <a:pt x="605" y="225"/>
                  </a:lnTo>
                  <a:lnTo>
                    <a:pt x="605" y="225"/>
                  </a:lnTo>
                  <a:lnTo>
                    <a:pt x="605" y="227"/>
                  </a:lnTo>
                  <a:lnTo>
                    <a:pt x="605" y="229"/>
                  </a:lnTo>
                  <a:lnTo>
                    <a:pt x="606" y="230"/>
                  </a:lnTo>
                  <a:lnTo>
                    <a:pt x="608" y="232"/>
                  </a:lnTo>
                  <a:lnTo>
                    <a:pt x="608" y="232"/>
                  </a:lnTo>
                  <a:lnTo>
                    <a:pt x="609" y="234"/>
                  </a:lnTo>
                  <a:lnTo>
                    <a:pt x="611" y="234"/>
                  </a:lnTo>
                  <a:lnTo>
                    <a:pt x="613" y="234"/>
                  </a:lnTo>
                  <a:lnTo>
                    <a:pt x="613" y="239"/>
                  </a:lnTo>
                  <a:lnTo>
                    <a:pt x="613" y="241"/>
                  </a:lnTo>
                  <a:lnTo>
                    <a:pt x="613" y="241"/>
                  </a:lnTo>
                  <a:lnTo>
                    <a:pt x="613" y="243"/>
                  </a:lnTo>
                  <a:lnTo>
                    <a:pt x="613" y="243"/>
                  </a:lnTo>
                  <a:lnTo>
                    <a:pt x="613" y="244"/>
                  </a:lnTo>
                  <a:lnTo>
                    <a:pt x="613" y="246"/>
                  </a:lnTo>
                  <a:lnTo>
                    <a:pt x="613" y="246"/>
                  </a:lnTo>
                  <a:lnTo>
                    <a:pt x="613" y="248"/>
                  </a:lnTo>
                  <a:lnTo>
                    <a:pt x="620" y="239"/>
                  </a:lnTo>
                  <a:lnTo>
                    <a:pt x="625" y="234"/>
                  </a:lnTo>
                  <a:lnTo>
                    <a:pt x="630" y="229"/>
                  </a:lnTo>
                  <a:lnTo>
                    <a:pt x="635" y="227"/>
                  </a:lnTo>
                  <a:lnTo>
                    <a:pt x="638" y="225"/>
                  </a:lnTo>
                  <a:lnTo>
                    <a:pt x="641" y="225"/>
                  </a:lnTo>
                  <a:lnTo>
                    <a:pt x="644" y="225"/>
                  </a:lnTo>
                  <a:lnTo>
                    <a:pt x="647" y="227"/>
                  </a:lnTo>
                  <a:lnTo>
                    <a:pt x="649" y="222"/>
                  </a:lnTo>
                  <a:lnTo>
                    <a:pt x="652" y="218"/>
                  </a:lnTo>
                  <a:lnTo>
                    <a:pt x="655" y="216"/>
                  </a:lnTo>
                  <a:lnTo>
                    <a:pt x="657" y="213"/>
                  </a:lnTo>
                  <a:lnTo>
                    <a:pt x="660" y="211"/>
                  </a:lnTo>
                  <a:lnTo>
                    <a:pt x="663" y="209"/>
                  </a:lnTo>
                  <a:lnTo>
                    <a:pt x="665" y="206"/>
                  </a:lnTo>
                  <a:lnTo>
                    <a:pt x="666" y="203"/>
                  </a:lnTo>
                  <a:lnTo>
                    <a:pt x="674" y="201"/>
                  </a:lnTo>
                  <a:lnTo>
                    <a:pt x="679" y="199"/>
                  </a:lnTo>
                  <a:lnTo>
                    <a:pt x="684" y="196"/>
                  </a:lnTo>
                  <a:lnTo>
                    <a:pt x="689" y="190"/>
                  </a:lnTo>
                  <a:lnTo>
                    <a:pt x="692" y="185"/>
                  </a:lnTo>
                  <a:lnTo>
                    <a:pt x="695" y="182"/>
                  </a:lnTo>
                  <a:lnTo>
                    <a:pt x="700" y="180"/>
                  </a:lnTo>
                  <a:lnTo>
                    <a:pt x="708" y="178"/>
                  </a:lnTo>
                  <a:lnTo>
                    <a:pt x="706" y="173"/>
                  </a:lnTo>
                  <a:lnTo>
                    <a:pt x="705" y="169"/>
                  </a:lnTo>
                  <a:lnTo>
                    <a:pt x="703" y="166"/>
                  </a:lnTo>
                  <a:lnTo>
                    <a:pt x="700" y="162"/>
                  </a:lnTo>
                  <a:lnTo>
                    <a:pt x="697" y="159"/>
                  </a:lnTo>
                  <a:lnTo>
                    <a:pt x="693" y="157"/>
                  </a:lnTo>
                  <a:lnTo>
                    <a:pt x="692" y="152"/>
                  </a:lnTo>
                  <a:lnTo>
                    <a:pt x="692" y="147"/>
                  </a:lnTo>
                  <a:lnTo>
                    <a:pt x="692" y="147"/>
                  </a:lnTo>
                  <a:lnTo>
                    <a:pt x="692" y="145"/>
                  </a:lnTo>
                  <a:lnTo>
                    <a:pt x="693" y="143"/>
                  </a:lnTo>
                  <a:lnTo>
                    <a:pt x="693" y="143"/>
                  </a:lnTo>
                  <a:lnTo>
                    <a:pt x="695" y="143"/>
                  </a:lnTo>
                  <a:lnTo>
                    <a:pt x="695" y="141"/>
                  </a:lnTo>
                  <a:lnTo>
                    <a:pt x="697" y="141"/>
                  </a:lnTo>
                  <a:lnTo>
                    <a:pt x="697" y="141"/>
                  </a:lnTo>
                  <a:lnTo>
                    <a:pt x="698" y="141"/>
                  </a:lnTo>
                  <a:lnTo>
                    <a:pt x="700" y="141"/>
                  </a:lnTo>
                  <a:lnTo>
                    <a:pt x="701" y="141"/>
                  </a:lnTo>
                  <a:lnTo>
                    <a:pt x="705" y="141"/>
                  </a:lnTo>
                  <a:lnTo>
                    <a:pt x="706" y="141"/>
                  </a:lnTo>
                  <a:lnTo>
                    <a:pt x="709" y="141"/>
                  </a:lnTo>
                  <a:lnTo>
                    <a:pt x="711" y="141"/>
                  </a:lnTo>
                  <a:lnTo>
                    <a:pt x="714" y="141"/>
                  </a:lnTo>
                  <a:lnTo>
                    <a:pt x="714" y="119"/>
                  </a:lnTo>
                  <a:lnTo>
                    <a:pt x="712" y="117"/>
                  </a:lnTo>
                  <a:lnTo>
                    <a:pt x="711" y="115"/>
                  </a:lnTo>
                  <a:lnTo>
                    <a:pt x="711" y="114"/>
                  </a:lnTo>
                  <a:lnTo>
                    <a:pt x="709" y="112"/>
                  </a:lnTo>
                  <a:lnTo>
                    <a:pt x="708" y="110"/>
                  </a:lnTo>
                  <a:lnTo>
                    <a:pt x="708" y="107"/>
                  </a:lnTo>
                  <a:lnTo>
                    <a:pt x="708" y="105"/>
                  </a:lnTo>
                  <a:lnTo>
                    <a:pt x="708" y="101"/>
                  </a:lnTo>
                  <a:lnTo>
                    <a:pt x="708" y="101"/>
                  </a:lnTo>
                  <a:lnTo>
                    <a:pt x="708" y="100"/>
                  </a:lnTo>
                  <a:lnTo>
                    <a:pt x="708" y="100"/>
                  </a:lnTo>
                  <a:lnTo>
                    <a:pt x="708" y="98"/>
                  </a:lnTo>
                  <a:lnTo>
                    <a:pt x="708" y="96"/>
                  </a:lnTo>
                  <a:lnTo>
                    <a:pt x="708" y="94"/>
                  </a:lnTo>
                  <a:lnTo>
                    <a:pt x="708" y="93"/>
                  </a:lnTo>
                  <a:lnTo>
                    <a:pt x="708" y="91"/>
                  </a:lnTo>
                  <a:lnTo>
                    <a:pt x="706" y="91"/>
                  </a:lnTo>
                  <a:lnTo>
                    <a:pt x="705" y="91"/>
                  </a:lnTo>
                  <a:lnTo>
                    <a:pt x="705" y="89"/>
                  </a:lnTo>
                  <a:lnTo>
                    <a:pt x="703" y="89"/>
                  </a:lnTo>
                  <a:lnTo>
                    <a:pt x="703" y="89"/>
                  </a:lnTo>
                  <a:lnTo>
                    <a:pt x="701" y="87"/>
                  </a:lnTo>
                  <a:lnTo>
                    <a:pt x="700" y="87"/>
                  </a:lnTo>
                  <a:lnTo>
                    <a:pt x="698" y="87"/>
                  </a:lnTo>
                  <a:lnTo>
                    <a:pt x="693" y="87"/>
                  </a:lnTo>
                  <a:lnTo>
                    <a:pt x="690" y="89"/>
                  </a:lnTo>
                  <a:lnTo>
                    <a:pt x="686" y="91"/>
                  </a:lnTo>
                  <a:lnTo>
                    <a:pt x="682" y="94"/>
                  </a:lnTo>
                  <a:lnTo>
                    <a:pt x="679" y="96"/>
                  </a:lnTo>
                  <a:lnTo>
                    <a:pt x="676" y="98"/>
                  </a:lnTo>
                  <a:lnTo>
                    <a:pt x="671" y="100"/>
                  </a:lnTo>
                  <a:lnTo>
                    <a:pt x="666" y="100"/>
                  </a:lnTo>
                  <a:lnTo>
                    <a:pt x="660" y="100"/>
                  </a:lnTo>
                  <a:lnTo>
                    <a:pt x="654" y="96"/>
                  </a:lnTo>
                  <a:lnTo>
                    <a:pt x="647" y="91"/>
                  </a:lnTo>
                  <a:lnTo>
                    <a:pt x="643" y="86"/>
                  </a:lnTo>
                  <a:lnTo>
                    <a:pt x="638" y="80"/>
                  </a:lnTo>
                  <a:lnTo>
                    <a:pt x="632" y="75"/>
                  </a:lnTo>
                  <a:lnTo>
                    <a:pt x="625" y="70"/>
                  </a:lnTo>
                  <a:lnTo>
                    <a:pt x="619" y="66"/>
                  </a:lnTo>
                  <a:lnTo>
                    <a:pt x="613" y="65"/>
                  </a:lnTo>
                  <a:lnTo>
                    <a:pt x="606" y="63"/>
                  </a:lnTo>
                  <a:lnTo>
                    <a:pt x="600" y="59"/>
                  </a:lnTo>
                  <a:lnTo>
                    <a:pt x="594" y="58"/>
                  </a:lnTo>
                  <a:lnTo>
                    <a:pt x="589" y="54"/>
                  </a:lnTo>
                  <a:lnTo>
                    <a:pt x="584" y="49"/>
                  </a:lnTo>
                  <a:lnTo>
                    <a:pt x="581" y="44"/>
                  </a:lnTo>
                  <a:lnTo>
                    <a:pt x="579" y="37"/>
                  </a:lnTo>
                  <a:lnTo>
                    <a:pt x="571" y="37"/>
                  </a:lnTo>
                  <a:lnTo>
                    <a:pt x="567" y="33"/>
                  </a:lnTo>
                  <a:lnTo>
                    <a:pt x="562" y="30"/>
                  </a:lnTo>
                  <a:lnTo>
                    <a:pt x="557" y="25"/>
                  </a:lnTo>
                  <a:lnTo>
                    <a:pt x="554" y="21"/>
                  </a:lnTo>
                  <a:lnTo>
                    <a:pt x="551" y="16"/>
                  </a:lnTo>
                  <a:lnTo>
                    <a:pt x="546" y="12"/>
                  </a:lnTo>
                  <a:lnTo>
                    <a:pt x="540" y="9"/>
                  </a:lnTo>
                  <a:lnTo>
                    <a:pt x="535" y="7"/>
                  </a:lnTo>
                  <a:lnTo>
                    <a:pt x="532" y="7"/>
                  </a:lnTo>
                  <a:lnTo>
                    <a:pt x="528" y="5"/>
                  </a:lnTo>
                  <a:lnTo>
                    <a:pt x="525" y="5"/>
                  </a:lnTo>
                  <a:lnTo>
                    <a:pt x="521" y="4"/>
                  </a:lnTo>
                  <a:lnTo>
                    <a:pt x="517" y="4"/>
                  </a:lnTo>
                  <a:lnTo>
                    <a:pt x="513" y="2"/>
                  </a:lnTo>
                  <a:lnTo>
                    <a:pt x="508" y="0"/>
                  </a:lnTo>
                  <a:lnTo>
                    <a:pt x="478" y="5"/>
                  </a:lnTo>
                  <a:lnTo>
                    <a:pt x="478" y="5"/>
                  </a:lnTo>
                  <a:lnTo>
                    <a:pt x="478" y="7"/>
                  </a:lnTo>
                  <a:lnTo>
                    <a:pt x="478" y="7"/>
                  </a:lnTo>
                  <a:lnTo>
                    <a:pt x="478" y="9"/>
                  </a:lnTo>
                  <a:lnTo>
                    <a:pt x="478" y="9"/>
                  </a:lnTo>
                  <a:lnTo>
                    <a:pt x="478" y="9"/>
                  </a:lnTo>
                  <a:lnTo>
                    <a:pt x="478" y="11"/>
                  </a:lnTo>
                  <a:lnTo>
                    <a:pt x="478" y="11"/>
                  </a:lnTo>
                  <a:lnTo>
                    <a:pt x="478" y="14"/>
                  </a:lnTo>
                  <a:lnTo>
                    <a:pt x="479" y="16"/>
                  </a:lnTo>
                  <a:lnTo>
                    <a:pt x="481" y="16"/>
                  </a:lnTo>
                  <a:lnTo>
                    <a:pt x="484" y="18"/>
                  </a:lnTo>
                  <a:lnTo>
                    <a:pt x="486" y="19"/>
                  </a:lnTo>
                  <a:lnTo>
                    <a:pt x="489" y="21"/>
                  </a:lnTo>
                  <a:lnTo>
                    <a:pt x="490" y="23"/>
                  </a:lnTo>
                  <a:lnTo>
                    <a:pt x="490" y="26"/>
                  </a:lnTo>
                  <a:lnTo>
                    <a:pt x="490" y="28"/>
                  </a:lnTo>
                  <a:lnTo>
                    <a:pt x="490" y="30"/>
                  </a:lnTo>
                  <a:lnTo>
                    <a:pt x="489" y="32"/>
                  </a:lnTo>
                  <a:lnTo>
                    <a:pt x="489" y="33"/>
                  </a:lnTo>
                  <a:lnTo>
                    <a:pt x="489" y="35"/>
                  </a:lnTo>
                  <a:lnTo>
                    <a:pt x="487" y="37"/>
                  </a:lnTo>
                  <a:lnTo>
                    <a:pt x="487" y="40"/>
                  </a:lnTo>
                  <a:lnTo>
                    <a:pt x="487" y="42"/>
                  </a:lnTo>
                  <a:lnTo>
                    <a:pt x="487" y="44"/>
                  </a:lnTo>
                  <a:lnTo>
                    <a:pt x="487" y="46"/>
                  </a:lnTo>
                  <a:lnTo>
                    <a:pt x="489" y="47"/>
                  </a:lnTo>
                  <a:lnTo>
                    <a:pt x="489" y="49"/>
                  </a:lnTo>
                  <a:lnTo>
                    <a:pt x="490" y="51"/>
                  </a:lnTo>
                  <a:lnTo>
                    <a:pt x="492" y="52"/>
                  </a:lnTo>
                  <a:lnTo>
                    <a:pt x="492" y="52"/>
                  </a:lnTo>
                  <a:lnTo>
                    <a:pt x="494" y="54"/>
                  </a:lnTo>
                  <a:lnTo>
                    <a:pt x="492" y="56"/>
                  </a:lnTo>
                  <a:lnTo>
                    <a:pt x="490" y="58"/>
                  </a:lnTo>
                  <a:lnTo>
                    <a:pt x="489" y="59"/>
                  </a:lnTo>
                  <a:lnTo>
                    <a:pt x="486" y="61"/>
                  </a:lnTo>
                  <a:lnTo>
                    <a:pt x="484" y="63"/>
                  </a:lnTo>
                  <a:lnTo>
                    <a:pt x="481" y="65"/>
                  </a:lnTo>
                  <a:lnTo>
                    <a:pt x="479" y="65"/>
                  </a:lnTo>
                  <a:lnTo>
                    <a:pt x="478" y="65"/>
                  </a:lnTo>
                  <a:lnTo>
                    <a:pt x="476" y="65"/>
                  </a:lnTo>
                  <a:lnTo>
                    <a:pt x="476" y="65"/>
                  </a:lnTo>
                  <a:lnTo>
                    <a:pt x="475" y="65"/>
                  </a:lnTo>
                  <a:lnTo>
                    <a:pt x="473" y="65"/>
                  </a:lnTo>
                  <a:lnTo>
                    <a:pt x="471" y="65"/>
                  </a:lnTo>
                  <a:lnTo>
                    <a:pt x="470" y="65"/>
                  </a:lnTo>
                  <a:lnTo>
                    <a:pt x="468" y="65"/>
                  </a:lnTo>
                  <a:lnTo>
                    <a:pt x="467" y="65"/>
                  </a:lnTo>
                  <a:lnTo>
                    <a:pt x="465" y="73"/>
                  </a:lnTo>
                  <a:lnTo>
                    <a:pt x="467" y="80"/>
                  </a:lnTo>
                  <a:lnTo>
                    <a:pt x="468" y="86"/>
                  </a:lnTo>
                  <a:lnTo>
                    <a:pt x="470" y="89"/>
                  </a:lnTo>
                  <a:lnTo>
                    <a:pt x="471" y="93"/>
                  </a:lnTo>
                  <a:lnTo>
                    <a:pt x="475" y="96"/>
                  </a:lnTo>
                  <a:lnTo>
                    <a:pt x="479" y="98"/>
                  </a:lnTo>
                  <a:lnTo>
                    <a:pt x="484" y="100"/>
                  </a:lnTo>
                  <a:lnTo>
                    <a:pt x="490" y="100"/>
                  </a:lnTo>
                  <a:lnTo>
                    <a:pt x="494" y="100"/>
                  </a:lnTo>
                  <a:lnTo>
                    <a:pt x="495" y="100"/>
                  </a:lnTo>
                  <a:lnTo>
                    <a:pt x="497" y="100"/>
                  </a:lnTo>
                  <a:lnTo>
                    <a:pt x="497" y="98"/>
                  </a:lnTo>
                  <a:lnTo>
                    <a:pt x="498" y="98"/>
                  </a:lnTo>
                  <a:lnTo>
                    <a:pt x="500" y="98"/>
                  </a:lnTo>
                  <a:lnTo>
                    <a:pt x="503" y="96"/>
                  </a:lnTo>
                  <a:lnTo>
                    <a:pt x="506" y="96"/>
                  </a:lnTo>
                  <a:lnTo>
                    <a:pt x="508" y="96"/>
                  </a:lnTo>
                  <a:lnTo>
                    <a:pt x="509" y="98"/>
                  </a:lnTo>
                  <a:lnTo>
                    <a:pt x="511" y="98"/>
                  </a:lnTo>
                  <a:lnTo>
                    <a:pt x="513" y="98"/>
                  </a:lnTo>
                  <a:lnTo>
                    <a:pt x="513" y="100"/>
                  </a:lnTo>
                  <a:lnTo>
                    <a:pt x="516" y="100"/>
                  </a:lnTo>
                  <a:lnTo>
                    <a:pt x="517" y="101"/>
                  </a:lnTo>
                  <a:lnTo>
                    <a:pt x="519" y="101"/>
                  </a:lnTo>
                  <a:lnTo>
                    <a:pt x="519" y="103"/>
                  </a:lnTo>
                  <a:lnTo>
                    <a:pt x="521" y="105"/>
                  </a:lnTo>
                  <a:lnTo>
                    <a:pt x="521" y="107"/>
                  </a:lnTo>
                  <a:lnTo>
                    <a:pt x="522" y="107"/>
                  </a:lnTo>
                  <a:lnTo>
                    <a:pt x="522" y="108"/>
                  </a:lnTo>
                  <a:lnTo>
                    <a:pt x="524" y="110"/>
                  </a:lnTo>
                  <a:lnTo>
                    <a:pt x="525" y="110"/>
                  </a:lnTo>
                  <a:lnTo>
                    <a:pt x="528" y="112"/>
                  </a:lnTo>
                  <a:lnTo>
                    <a:pt x="527" y="114"/>
                  </a:lnTo>
                  <a:lnTo>
                    <a:pt x="525" y="115"/>
                  </a:lnTo>
                  <a:lnTo>
                    <a:pt x="524" y="117"/>
                  </a:lnTo>
                  <a:lnTo>
                    <a:pt x="522" y="119"/>
                  </a:lnTo>
                  <a:lnTo>
                    <a:pt x="519" y="121"/>
                  </a:lnTo>
                  <a:lnTo>
                    <a:pt x="516" y="121"/>
                  </a:lnTo>
                  <a:lnTo>
                    <a:pt x="514" y="122"/>
                  </a:lnTo>
                  <a:lnTo>
                    <a:pt x="511" y="122"/>
                  </a:lnTo>
                  <a:lnTo>
                    <a:pt x="509" y="122"/>
                  </a:lnTo>
                  <a:lnTo>
                    <a:pt x="505" y="124"/>
                  </a:lnTo>
                  <a:lnTo>
                    <a:pt x="500" y="128"/>
                  </a:lnTo>
                  <a:lnTo>
                    <a:pt x="495" y="131"/>
                  </a:lnTo>
                  <a:lnTo>
                    <a:pt x="489" y="134"/>
                  </a:lnTo>
                  <a:lnTo>
                    <a:pt x="484" y="138"/>
                  </a:lnTo>
                  <a:lnTo>
                    <a:pt x="481" y="140"/>
                  </a:lnTo>
                  <a:lnTo>
                    <a:pt x="479" y="143"/>
                  </a:lnTo>
                  <a:lnTo>
                    <a:pt x="452" y="143"/>
                  </a:lnTo>
                  <a:lnTo>
                    <a:pt x="452" y="147"/>
                  </a:lnTo>
                  <a:lnTo>
                    <a:pt x="452" y="150"/>
                  </a:lnTo>
                  <a:lnTo>
                    <a:pt x="454" y="154"/>
                  </a:lnTo>
                  <a:lnTo>
                    <a:pt x="456" y="155"/>
                  </a:lnTo>
                  <a:lnTo>
                    <a:pt x="457" y="157"/>
                  </a:lnTo>
                  <a:lnTo>
                    <a:pt x="459" y="161"/>
                  </a:lnTo>
                  <a:lnTo>
                    <a:pt x="460" y="162"/>
                  </a:lnTo>
                  <a:lnTo>
                    <a:pt x="460" y="166"/>
                  </a:lnTo>
                  <a:lnTo>
                    <a:pt x="460" y="169"/>
                  </a:lnTo>
                  <a:lnTo>
                    <a:pt x="459" y="173"/>
                  </a:lnTo>
                  <a:lnTo>
                    <a:pt x="456" y="176"/>
                  </a:lnTo>
                  <a:lnTo>
                    <a:pt x="454" y="180"/>
                  </a:lnTo>
                  <a:lnTo>
                    <a:pt x="451" y="183"/>
                  </a:lnTo>
                  <a:lnTo>
                    <a:pt x="448" y="187"/>
                  </a:lnTo>
                  <a:lnTo>
                    <a:pt x="446" y="189"/>
                  </a:lnTo>
                  <a:lnTo>
                    <a:pt x="443" y="189"/>
                  </a:lnTo>
                  <a:lnTo>
                    <a:pt x="419" y="189"/>
                  </a:lnTo>
                  <a:lnTo>
                    <a:pt x="416" y="192"/>
                  </a:lnTo>
                  <a:lnTo>
                    <a:pt x="411" y="194"/>
                  </a:lnTo>
                  <a:lnTo>
                    <a:pt x="408" y="196"/>
                  </a:lnTo>
                  <a:lnTo>
                    <a:pt x="403" y="199"/>
                  </a:lnTo>
                  <a:lnTo>
                    <a:pt x="398" y="203"/>
                  </a:lnTo>
                  <a:lnTo>
                    <a:pt x="395" y="204"/>
                  </a:lnTo>
                  <a:lnTo>
                    <a:pt x="392" y="206"/>
                  </a:lnTo>
                  <a:lnTo>
                    <a:pt x="389" y="206"/>
                  </a:lnTo>
                  <a:lnTo>
                    <a:pt x="384" y="206"/>
                  </a:lnTo>
                  <a:lnTo>
                    <a:pt x="378" y="204"/>
                  </a:lnTo>
                  <a:lnTo>
                    <a:pt x="370" y="203"/>
                  </a:lnTo>
                  <a:lnTo>
                    <a:pt x="362" y="199"/>
                  </a:lnTo>
                  <a:lnTo>
                    <a:pt x="354" y="197"/>
                  </a:lnTo>
                  <a:lnTo>
                    <a:pt x="348" y="194"/>
                  </a:lnTo>
                  <a:lnTo>
                    <a:pt x="341" y="192"/>
                  </a:lnTo>
                  <a:lnTo>
                    <a:pt x="338" y="189"/>
                  </a:lnTo>
                  <a:lnTo>
                    <a:pt x="299" y="189"/>
                  </a:lnTo>
                  <a:lnTo>
                    <a:pt x="283" y="185"/>
                  </a:lnTo>
                  <a:lnTo>
                    <a:pt x="278" y="185"/>
                  </a:lnTo>
                  <a:lnTo>
                    <a:pt x="273" y="185"/>
                  </a:lnTo>
                  <a:lnTo>
                    <a:pt x="268" y="182"/>
                  </a:lnTo>
                  <a:lnTo>
                    <a:pt x="264" y="178"/>
                  </a:lnTo>
                  <a:lnTo>
                    <a:pt x="259" y="175"/>
                  </a:lnTo>
                  <a:lnTo>
                    <a:pt x="256" y="171"/>
                  </a:lnTo>
                  <a:lnTo>
                    <a:pt x="253" y="166"/>
                  </a:lnTo>
                  <a:lnTo>
                    <a:pt x="251" y="161"/>
                  </a:lnTo>
                  <a:lnTo>
                    <a:pt x="245" y="161"/>
                  </a:lnTo>
                  <a:lnTo>
                    <a:pt x="237" y="159"/>
                  </a:lnTo>
                  <a:lnTo>
                    <a:pt x="230" y="155"/>
                  </a:lnTo>
                  <a:lnTo>
                    <a:pt x="224" y="154"/>
                  </a:lnTo>
                  <a:lnTo>
                    <a:pt x="216" y="150"/>
                  </a:lnTo>
                  <a:lnTo>
                    <a:pt x="208" y="147"/>
                  </a:lnTo>
                  <a:lnTo>
                    <a:pt x="202" y="145"/>
                  </a:lnTo>
                  <a:lnTo>
                    <a:pt x="192" y="145"/>
                  </a:lnTo>
                  <a:lnTo>
                    <a:pt x="192" y="145"/>
                  </a:lnTo>
                  <a:lnTo>
                    <a:pt x="191" y="145"/>
                  </a:lnTo>
                  <a:lnTo>
                    <a:pt x="189" y="145"/>
                  </a:lnTo>
                  <a:lnTo>
                    <a:pt x="186" y="143"/>
                  </a:lnTo>
                  <a:lnTo>
                    <a:pt x="184" y="143"/>
                  </a:lnTo>
                  <a:lnTo>
                    <a:pt x="183" y="143"/>
                  </a:lnTo>
                  <a:lnTo>
                    <a:pt x="181" y="141"/>
                  </a:lnTo>
                  <a:lnTo>
                    <a:pt x="181" y="141"/>
                  </a:lnTo>
                  <a:lnTo>
                    <a:pt x="181" y="140"/>
                  </a:lnTo>
                  <a:lnTo>
                    <a:pt x="180" y="138"/>
                  </a:lnTo>
                  <a:lnTo>
                    <a:pt x="180" y="138"/>
                  </a:lnTo>
                  <a:lnTo>
                    <a:pt x="180" y="136"/>
                  </a:lnTo>
                  <a:lnTo>
                    <a:pt x="180" y="136"/>
                  </a:lnTo>
                  <a:lnTo>
                    <a:pt x="180" y="134"/>
                  </a:lnTo>
                  <a:lnTo>
                    <a:pt x="180" y="133"/>
                  </a:lnTo>
                  <a:lnTo>
                    <a:pt x="180" y="131"/>
                  </a:lnTo>
                  <a:lnTo>
                    <a:pt x="180" y="131"/>
                  </a:lnTo>
                  <a:lnTo>
                    <a:pt x="180" y="129"/>
                  </a:lnTo>
                  <a:lnTo>
                    <a:pt x="180" y="129"/>
                  </a:lnTo>
                  <a:lnTo>
                    <a:pt x="180" y="128"/>
                  </a:lnTo>
                  <a:lnTo>
                    <a:pt x="180" y="128"/>
                  </a:lnTo>
                  <a:lnTo>
                    <a:pt x="180" y="126"/>
                  </a:lnTo>
                  <a:lnTo>
                    <a:pt x="180" y="126"/>
                  </a:lnTo>
                  <a:lnTo>
                    <a:pt x="180" y="124"/>
                  </a:lnTo>
                  <a:lnTo>
                    <a:pt x="178" y="122"/>
                  </a:lnTo>
                  <a:lnTo>
                    <a:pt x="176" y="121"/>
                  </a:lnTo>
                  <a:lnTo>
                    <a:pt x="173" y="119"/>
                  </a:lnTo>
                  <a:lnTo>
                    <a:pt x="172" y="115"/>
                  </a:lnTo>
                  <a:lnTo>
                    <a:pt x="168" y="112"/>
                  </a:lnTo>
                  <a:lnTo>
                    <a:pt x="167" y="108"/>
                  </a:lnTo>
                  <a:lnTo>
                    <a:pt x="165" y="105"/>
                  </a:lnTo>
                  <a:lnTo>
                    <a:pt x="164" y="101"/>
                  </a:lnTo>
                  <a:lnTo>
                    <a:pt x="156" y="101"/>
                  </a:lnTo>
                  <a:lnTo>
                    <a:pt x="149" y="101"/>
                  </a:lnTo>
                  <a:lnTo>
                    <a:pt x="142" y="100"/>
                  </a:lnTo>
                  <a:lnTo>
                    <a:pt x="135" y="96"/>
                  </a:lnTo>
                  <a:lnTo>
                    <a:pt x="130" y="93"/>
                  </a:lnTo>
                  <a:lnTo>
                    <a:pt x="124" y="89"/>
                  </a:lnTo>
                  <a:lnTo>
                    <a:pt x="121" y="84"/>
                  </a:lnTo>
                  <a:lnTo>
                    <a:pt x="116" y="79"/>
                  </a:lnTo>
                  <a:lnTo>
                    <a:pt x="111" y="77"/>
                  </a:lnTo>
                  <a:lnTo>
                    <a:pt x="108" y="77"/>
                  </a:lnTo>
                  <a:lnTo>
                    <a:pt x="107" y="79"/>
                  </a:lnTo>
                  <a:lnTo>
                    <a:pt x="107" y="80"/>
                  </a:lnTo>
                  <a:lnTo>
                    <a:pt x="107" y="84"/>
                  </a:lnTo>
                  <a:lnTo>
                    <a:pt x="105" y="86"/>
                  </a:lnTo>
                  <a:lnTo>
                    <a:pt x="103" y="89"/>
                  </a:lnTo>
                  <a:lnTo>
                    <a:pt x="99" y="93"/>
                  </a:lnTo>
                  <a:lnTo>
                    <a:pt x="96" y="94"/>
                  </a:lnTo>
                  <a:lnTo>
                    <a:pt x="96" y="96"/>
                  </a:lnTo>
                  <a:lnTo>
                    <a:pt x="97" y="100"/>
                  </a:lnTo>
                  <a:lnTo>
                    <a:pt x="99" y="103"/>
                  </a:lnTo>
                  <a:lnTo>
                    <a:pt x="100" y="107"/>
                  </a:lnTo>
                  <a:lnTo>
                    <a:pt x="102" y="110"/>
                  </a:lnTo>
                  <a:lnTo>
                    <a:pt x="100" y="114"/>
                  </a:lnTo>
                  <a:lnTo>
                    <a:pt x="97" y="115"/>
                  </a:lnTo>
                  <a:lnTo>
                    <a:pt x="96" y="115"/>
                  </a:lnTo>
                  <a:lnTo>
                    <a:pt x="96" y="115"/>
                  </a:lnTo>
                  <a:lnTo>
                    <a:pt x="94" y="115"/>
                  </a:lnTo>
                  <a:lnTo>
                    <a:pt x="94" y="115"/>
                  </a:lnTo>
                  <a:lnTo>
                    <a:pt x="94" y="115"/>
                  </a:lnTo>
                  <a:lnTo>
                    <a:pt x="92" y="115"/>
                  </a:lnTo>
                  <a:lnTo>
                    <a:pt x="92" y="115"/>
                  </a:lnTo>
                  <a:lnTo>
                    <a:pt x="91" y="115"/>
                  </a:lnTo>
                  <a:lnTo>
                    <a:pt x="89" y="115"/>
                  </a:lnTo>
                  <a:lnTo>
                    <a:pt x="88" y="114"/>
                  </a:lnTo>
                  <a:lnTo>
                    <a:pt x="84" y="114"/>
                  </a:lnTo>
                  <a:lnTo>
                    <a:pt x="83" y="114"/>
                  </a:lnTo>
                  <a:lnTo>
                    <a:pt x="80" y="112"/>
                  </a:lnTo>
                  <a:lnTo>
                    <a:pt x="78" y="112"/>
                  </a:lnTo>
                  <a:lnTo>
                    <a:pt x="76" y="110"/>
                  </a:lnTo>
                  <a:lnTo>
                    <a:pt x="75" y="110"/>
                  </a:lnTo>
                  <a:lnTo>
                    <a:pt x="73" y="114"/>
                  </a:lnTo>
                  <a:lnTo>
                    <a:pt x="73" y="117"/>
                  </a:lnTo>
                  <a:lnTo>
                    <a:pt x="75" y="122"/>
                  </a:lnTo>
                  <a:lnTo>
                    <a:pt x="75" y="128"/>
                  </a:lnTo>
                  <a:lnTo>
                    <a:pt x="76" y="133"/>
                  </a:lnTo>
                  <a:lnTo>
                    <a:pt x="76" y="138"/>
                  </a:lnTo>
                  <a:lnTo>
                    <a:pt x="76" y="141"/>
                  </a:lnTo>
                  <a:lnTo>
                    <a:pt x="76" y="143"/>
                  </a:lnTo>
                  <a:lnTo>
                    <a:pt x="73" y="143"/>
                  </a:lnTo>
                  <a:lnTo>
                    <a:pt x="70" y="143"/>
                  </a:lnTo>
                  <a:lnTo>
                    <a:pt x="65" y="143"/>
                  </a:lnTo>
                  <a:lnTo>
                    <a:pt x="61" y="145"/>
                  </a:lnTo>
                  <a:lnTo>
                    <a:pt x="56" y="145"/>
                  </a:lnTo>
                  <a:lnTo>
                    <a:pt x="53" y="147"/>
                  </a:lnTo>
                  <a:lnTo>
                    <a:pt x="50" y="148"/>
                  </a:lnTo>
                  <a:lnTo>
                    <a:pt x="50" y="152"/>
                  </a:lnTo>
                  <a:lnTo>
                    <a:pt x="54" y="154"/>
                  </a:lnTo>
                  <a:lnTo>
                    <a:pt x="57" y="155"/>
                  </a:lnTo>
                  <a:lnTo>
                    <a:pt x="59" y="159"/>
                  </a:lnTo>
                  <a:lnTo>
                    <a:pt x="61" y="164"/>
                  </a:lnTo>
                  <a:lnTo>
                    <a:pt x="62" y="168"/>
                  </a:lnTo>
                  <a:lnTo>
                    <a:pt x="62" y="171"/>
                  </a:lnTo>
                  <a:lnTo>
                    <a:pt x="64" y="173"/>
                  </a:lnTo>
                  <a:lnTo>
                    <a:pt x="65" y="175"/>
                  </a:lnTo>
                  <a:lnTo>
                    <a:pt x="65" y="176"/>
                  </a:lnTo>
                  <a:lnTo>
                    <a:pt x="65" y="176"/>
                  </a:lnTo>
                  <a:lnTo>
                    <a:pt x="65" y="178"/>
                  </a:lnTo>
                  <a:lnTo>
                    <a:pt x="65" y="180"/>
                  </a:lnTo>
                  <a:lnTo>
                    <a:pt x="65" y="180"/>
                  </a:lnTo>
                  <a:lnTo>
                    <a:pt x="65" y="182"/>
                  </a:lnTo>
                  <a:lnTo>
                    <a:pt x="65" y="183"/>
                  </a:lnTo>
                  <a:lnTo>
                    <a:pt x="65" y="183"/>
                  </a:lnTo>
                  <a:lnTo>
                    <a:pt x="65" y="189"/>
                  </a:lnTo>
                  <a:lnTo>
                    <a:pt x="65" y="194"/>
                  </a:lnTo>
                  <a:lnTo>
                    <a:pt x="64" y="197"/>
                  </a:lnTo>
                  <a:lnTo>
                    <a:pt x="62" y="201"/>
                  </a:lnTo>
                  <a:lnTo>
                    <a:pt x="61" y="204"/>
                  </a:lnTo>
                  <a:lnTo>
                    <a:pt x="57" y="208"/>
                  </a:lnTo>
                  <a:lnTo>
                    <a:pt x="56" y="209"/>
                  </a:lnTo>
                  <a:lnTo>
                    <a:pt x="53" y="211"/>
                  </a:lnTo>
                  <a:lnTo>
                    <a:pt x="51" y="213"/>
                  </a:lnTo>
                  <a:lnTo>
                    <a:pt x="48" y="213"/>
                  </a:lnTo>
                  <a:lnTo>
                    <a:pt x="46" y="213"/>
                  </a:lnTo>
                  <a:lnTo>
                    <a:pt x="43" y="213"/>
                  </a:lnTo>
                  <a:lnTo>
                    <a:pt x="40" y="213"/>
                  </a:lnTo>
                  <a:lnTo>
                    <a:pt x="37" y="213"/>
                  </a:lnTo>
                  <a:lnTo>
                    <a:pt x="35" y="213"/>
                  </a:lnTo>
                  <a:lnTo>
                    <a:pt x="32" y="215"/>
                  </a:lnTo>
                  <a:lnTo>
                    <a:pt x="32" y="216"/>
                  </a:lnTo>
                  <a:lnTo>
                    <a:pt x="30" y="218"/>
                  </a:lnTo>
                  <a:lnTo>
                    <a:pt x="30" y="220"/>
                  </a:lnTo>
                  <a:lnTo>
                    <a:pt x="29" y="222"/>
                  </a:lnTo>
                  <a:lnTo>
                    <a:pt x="29" y="223"/>
                  </a:lnTo>
                  <a:lnTo>
                    <a:pt x="27" y="225"/>
                  </a:lnTo>
                  <a:lnTo>
                    <a:pt x="26" y="225"/>
                  </a:lnTo>
                  <a:lnTo>
                    <a:pt x="24" y="227"/>
                  </a:lnTo>
                  <a:lnTo>
                    <a:pt x="21" y="227"/>
                  </a:lnTo>
                  <a:lnTo>
                    <a:pt x="18" y="229"/>
                  </a:lnTo>
                  <a:lnTo>
                    <a:pt x="15" y="229"/>
                  </a:lnTo>
                  <a:lnTo>
                    <a:pt x="10" y="230"/>
                  </a:lnTo>
                  <a:lnTo>
                    <a:pt x="7" y="230"/>
                  </a:lnTo>
                  <a:lnTo>
                    <a:pt x="4" y="232"/>
                  </a:lnTo>
                  <a:lnTo>
                    <a:pt x="0" y="232"/>
                  </a:lnTo>
                  <a:lnTo>
                    <a:pt x="0" y="234"/>
                  </a:lnTo>
                  <a:lnTo>
                    <a:pt x="0" y="237"/>
                  </a:lnTo>
                  <a:lnTo>
                    <a:pt x="0" y="239"/>
                  </a:lnTo>
                  <a:lnTo>
                    <a:pt x="2" y="241"/>
                  </a:lnTo>
                  <a:lnTo>
                    <a:pt x="2" y="244"/>
                  </a:lnTo>
                  <a:lnTo>
                    <a:pt x="4" y="246"/>
                  </a:lnTo>
                  <a:lnTo>
                    <a:pt x="4" y="250"/>
                  </a:lnTo>
                  <a:lnTo>
                    <a:pt x="5" y="253"/>
                  </a:lnTo>
                  <a:lnTo>
                    <a:pt x="5" y="257"/>
                  </a:lnTo>
                  <a:lnTo>
                    <a:pt x="8" y="257"/>
                  </a:lnTo>
                  <a:lnTo>
                    <a:pt x="11" y="257"/>
                  </a:lnTo>
                  <a:lnTo>
                    <a:pt x="15" y="258"/>
                  </a:lnTo>
                  <a:lnTo>
                    <a:pt x="18" y="260"/>
                  </a:lnTo>
                  <a:lnTo>
                    <a:pt x="19" y="262"/>
                  </a:lnTo>
                  <a:lnTo>
                    <a:pt x="21" y="265"/>
                  </a:lnTo>
                  <a:lnTo>
                    <a:pt x="23" y="269"/>
                  </a:lnTo>
                  <a:lnTo>
                    <a:pt x="24" y="27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8" name="Freeform 636"/>
            <p:cNvSpPr>
              <a:spLocks/>
            </p:cNvSpPr>
            <p:nvPr/>
          </p:nvSpPr>
          <p:spPr bwMode="auto">
            <a:xfrm>
              <a:off x="6817745" y="3012201"/>
              <a:ext cx="159572" cy="185352"/>
            </a:xfrm>
            <a:custGeom>
              <a:avLst/>
              <a:gdLst/>
              <a:ahLst/>
              <a:cxnLst>
                <a:cxn ang="0">
                  <a:pos x="62" y="43"/>
                </a:cxn>
                <a:cxn ang="0">
                  <a:pos x="60" y="45"/>
                </a:cxn>
                <a:cxn ang="0">
                  <a:pos x="59" y="47"/>
                </a:cxn>
                <a:cxn ang="0">
                  <a:pos x="57" y="50"/>
                </a:cxn>
                <a:cxn ang="0">
                  <a:pos x="56" y="50"/>
                </a:cxn>
                <a:cxn ang="0">
                  <a:pos x="54" y="50"/>
                </a:cxn>
                <a:cxn ang="0">
                  <a:pos x="52" y="49"/>
                </a:cxn>
                <a:cxn ang="0">
                  <a:pos x="51" y="47"/>
                </a:cxn>
                <a:cxn ang="0">
                  <a:pos x="49" y="43"/>
                </a:cxn>
                <a:cxn ang="0">
                  <a:pos x="51" y="36"/>
                </a:cxn>
                <a:cxn ang="0">
                  <a:pos x="56" y="31"/>
                </a:cxn>
                <a:cxn ang="0">
                  <a:pos x="60" y="24"/>
                </a:cxn>
                <a:cxn ang="0">
                  <a:pos x="62" y="17"/>
                </a:cxn>
                <a:cxn ang="0">
                  <a:pos x="32" y="17"/>
                </a:cxn>
                <a:cxn ang="0">
                  <a:pos x="29" y="15"/>
                </a:cxn>
                <a:cxn ang="0">
                  <a:pos x="25" y="12"/>
                </a:cxn>
                <a:cxn ang="0">
                  <a:pos x="24" y="7"/>
                </a:cxn>
                <a:cxn ang="0">
                  <a:pos x="24" y="5"/>
                </a:cxn>
                <a:cxn ang="0">
                  <a:pos x="22" y="3"/>
                </a:cxn>
                <a:cxn ang="0">
                  <a:pos x="19" y="1"/>
                </a:cxn>
                <a:cxn ang="0">
                  <a:pos x="17" y="0"/>
                </a:cxn>
                <a:cxn ang="0">
                  <a:pos x="16" y="0"/>
                </a:cxn>
                <a:cxn ang="0">
                  <a:pos x="14" y="0"/>
                </a:cxn>
                <a:cxn ang="0">
                  <a:pos x="13" y="0"/>
                </a:cxn>
                <a:cxn ang="0">
                  <a:pos x="10" y="0"/>
                </a:cxn>
                <a:cxn ang="0">
                  <a:pos x="8" y="0"/>
                </a:cxn>
                <a:cxn ang="0">
                  <a:pos x="5" y="0"/>
                </a:cxn>
                <a:cxn ang="0">
                  <a:pos x="3" y="1"/>
                </a:cxn>
                <a:cxn ang="0">
                  <a:pos x="2" y="5"/>
                </a:cxn>
                <a:cxn ang="0">
                  <a:pos x="2" y="7"/>
                </a:cxn>
                <a:cxn ang="0">
                  <a:pos x="5" y="10"/>
                </a:cxn>
                <a:cxn ang="0">
                  <a:pos x="8" y="15"/>
                </a:cxn>
                <a:cxn ang="0">
                  <a:pos x="13" y="19"/>
                </a:cxn>
                <a:cxn ang="0">
                  <a:pos x="13" y="21"/>
                </a:cxn>
                <a:cxn ang="0">
                  <a:pos x="10" y="22"/>
                </a:cxn>
                <a:cxn ang="0">
                  <a:pos x="5" y="26"/>
                </a:cxn>
                <a:cxn ang="0">
                  <a:pos x="3" y="31"/>
                </a:cxn>
                <a:cxn ang="0">
                  <a:pos x="3" y="35"/>
                </a:cxn>
                <a:cxn ang="0">
                  <a:pos x="6" y="38"/>
                </a:cxn>
                <a:cxn ang="0">
                  <a:pos x="11" y="42"/>
                </a:cxn>
                <a:cxn ang="0">
                  <a:pos x="16" y="45"/>
                </a:cxn>
                <a:cxn ang="0">
                  <a:pos x="25" y="75"/>
                </a:cxn>
                <a:cxn ang="0">
                  <a:pos x="27" y="71"/>
                </a:cxn>
                <a:cxn ang="0">
                  <a:pos x="30" y="68"/>
                </a:cxn>
                <a:cxn ang="0">
                  <a:pos x="35" y="68"/>
                </a:cxn>
                <a:cxn ang="0">
                  <a:pos x="41" y="66"/>
                </a:cxn>
                <a:cxn ang="0">
                  <a:pos x="41" y="64"/>
                </a:cxn>
                <a:cxn ang="0">
                  <a:pos x="41" y="62"/>
                </a:cxn>
                <a:cxn ang="0">
                  <a:pos x="41" y="61"/>
                </a:cxn>
                <a:cxn ang="0">
                  <a:pos x="41" y="59"/>
                </a:cxn>
                <a:cxn ang="0">
                  <a:pos x="44" y="59"/>
                </a:cxn>
                <a:cxn ang="0">
                  <a:pos x="46" y="59"/>
                </a:cxn>
                <a:cxn ang="0">
                  <a:pos x="49" y="59"/>
                </a:cxn>
                <a:cxn ang="0">
                  <a:pos x="51" y="59"/>
                </a:cxn>
                <a:cxn ang="0">
                  <a:pos x="52" y="64"/>
                </a:cxn>
                <a:cxn ang="0">
                  <a:pos x="56" y="73"/>
                </a:cxn>
                <a:cxn ang="0">
                  <a:pos x="59" y="82"/>
                </a:cxn>
                <a:cxn ang="0">
                  <a:pos x="63" y="90"/>
                </a:cxn>
                <a:cxn ang="0">
                  <a:pos x="68" y="85"/>
                </a:cxn>
                <a:cxn ang="0">
                  <a:pos x="71" y="80"/>
                </a:cxn>
                <a:cxn ang="0">
                  <a:pos x="73" y="73"/>
                </a:cxn>
                <a:cxn ang="0">
                  <a:pos x="73" y="64"/>
                </a:cxn>
              </a:cxnLst>
              <a:rect l="0" t="0" r="r" b="b"/>
              <a:pathLst>
                <a:path w="73" h="90">
                  <a:moveTo>
                    <a:pt x="73" y="64"/>
                  </a:moveTo>
                  <a:lnTo>
                    <a:pt x="62" y="43"/>
                  </a:lnTo>
                  <a:lnTo>
                    <a:pt x="62" y="43"/>
                  </a:lnTo>
                  <a:lnTo>
                    <a:pt x="60" y="45"/>
                  </a:lnTo>
                  <a:lnTo>
                    <a:pt x="60" y="47"/>
                  </a:lnTo>
                  <a:lnTo>
                    <a:pt x="59" y="47"/>
                  </a:lnTo>
                  <a:lnTo>
                    <a:pt x="59" y="49"/>
                  </a:lnTo>
                  <a:lnTo>
                    <a:pt x="57" y="50"/>
                  </a:lnTo>
                  <a:lnTo>
                    <a:pt x="56" y="50"/>
                  </a:lnTo>
                  <a:lnTo>
                    <a:pt x="56" y="50"/>
                  </a:lnTo>
                  <a:lnTo>
                    <a:pt x="54" y="50"/>
                  </a:lnTo>
                  <a:lnTo>
                    <a:pt x="54" y="50"/>
                  </a:lnTo>
                  <a:lnTo>
                    <a:pt x="52" y="50"/>
                  </a:lnTo>
                  <a:lnTo>
                    <a:pt x="52" y="49"/>
                  </a:lnTo>
                  <a:lnTo>
                    <a:pt x="51" y="49"/>
                  </a:lnTo>
                  <a:lnTo>
                    <a:pt x="51" y="47"/>
                  </a:lnTo>
                  <a:lnTo>
                    <a:pt x="49" y="45"/>
                  </a:lnTo>
                  <a:lnTo>
                    <a:pt x="49" y="43"/>
                  </a:lnTo>
                  <a:lnTo>
                    <a:pt x="51" y="40"/>
                  </a:lnTo>
                  <a:lnTo>
                    <a:pt x="51" y="36"/>
                  </a:lnTo>
                  <a:lnTo>
                    <a:pt x="54" y="33"/>
                  </a:lnTo>
                  <a:lnTo>
                    <a:pt x="56" y="31"/>
                  </a:lnTo>
                  <a:lnTo>
                    <a:pt x="57" y="28"/>
                  </a:lnTo>
                  <a:lnTo>
                    <a:pt x="60" y="24"/>
                  </a:lnTo>
                  <a:lnTo>
                    <a:pt x="60" y="22"/>
                  </a:lnTo>
                  <a:lnTo>
                    <a:pt x="62" y="17"/>
                  </a:lnTo>
                  <a:lnTo>
                    <a:pt x="33" y="17"/>
                  </a:lnTo>
                  <a:lnTo>
                    <a:pt x="32" y="17"/>
                  </a:lnTo>
                  <a:lnTo>
                    <a:pt x="29" y="17"/>
                  </a:lnTo>
                  <a:lnTo>
                    <a:pt x="29" y="15"/>
                  </a:lnTo>
                  <a:lnTo>
                    <a:pt x="27" y="14"/>
                  </a:lnTo>
                  <a:lnTo>
                    <a:pt x="25" y="12"/>
                  </a:lnTo>
                  <a:lnTo>
                    <a:pt x="25" y="10"/>
                  </a:lnTo>
                  <a:lnTo>
                    <a:pt x="24" y="7"/>
                  </a:lnTo>
                  <a:lnTo>
                    <a:pt x="24" y="5"/>
                  </a:lnTo>
                  <a:lnTo>
                    <a:pt x="24" y="5"/>
                  </a:lnTo>
                  <a:lnTo>
                    <a:pt x="22" y="3"/>
                  </a:lnTo>
                  <a:lnTo>
                    <a:pt x="22" y="3"/>
                  </a:lnTo>
                  <a:lnTo>
                    <a:pt x="21" y="3"/>
                  </a:lnTo>
                  <a:lnTo>
                    <a:pt x="19" y="1"/>
                  </a:lnTo>
                  <a:lnTo>
                    <a:pt x="19" y="1"/>
                  </a:lnTo>
                  <a:lnTo>
                    <a:pt x="17" y="0"/>
                  </a:lnTo>
                  <a:lnTo>
                    <a:pt x="17" y="0"/>
                  </a:lnTo>
                  <a:lnTo>
                    <a:pt x="16" y="0"/>
                  </a:lnTo>
                  <a:lnTo>
                    <a:pt x="16" y="0"/>
                  </a:lnTo>
                  <a:lnTo>
                    <a:pt x="14" y="0"/>
                  </a:lnTo>
                  <a:lnTo>
                    <a:pt x="13" y="0"/>
                  </a:lnTo>
                  <a:lnTo>
                    <a:pt x="13" y="0"/>
                  </a:lnTo>
                  <a:lnTo>
                    <a:pt x="11" y="0"/>
                  </a:lnTo>
                  <a:lnTo>
                    <a:pt x="10" y="0"/>
                  </a:lnTo>
                  <a:lnTo>
                    <a:pt x="10" y="0"/>
                  </a:lnTo>
                  <a:lnTo>
                    <a:pt x="8" y="0"/>
                  </a:lnTo>
                  <a:lnTo>
                    <a:pt x="6" y="0"/>
                  </a:lnTo>
                  <a:lnTo>
                    <a:pt x="5" y="0"/>
                  </a:lnTo>
                  <a:lnTo>
                    <a:pt x="3" y="1"/>
                  </a:lnTo>
                  <a:lnTo>
                    <a:pt x="3" y="1"/>
                  </a:lnTo>
                  <a:lnTo>
                    <a:pt x="2" y="3"/>
                  </a:lnTo>
                  <a:lnTo>
                    <a:pt x="2" y="5"/>
                  </a:lnTo>
                  <a:lnTo>
                    <a:pt x="0" y="7"/>
                  </a:lnTo>
                  <a:lnTo>
                    <a:pt x="2" y="7"/>
                  </a:lnTo>
                  <a:lnTo>
                    <a:pt x="2" y="8"/>
                  </a:lnTo>
                  <a:lnTo>
                    <a:pt x="5" y="10"/>
                  </a:lnTo>
                  <a:lnTo>
                    <a:pt x="6" y="14"/>
                  </a:lnTo>
                  <a:lnTo>
                    <a:pt x="8" y="15"/>
                  </a:lnTo>
                  <a:lnTo>
                    <a:pt x="11" y="17"/>
                  </a:lnTo>
                  <a:lnTo>
                    <a:pt x="13" y="19"/>
                  </a:lnTo>
                  <a:lnTo>
                    <a:pt x="14" y="19"/>
                  </a:lnTo>
                  <a:lnTo>
                    <a:pt x="13" y="21"/>
                  </a:lnTo>
                  <a:lnTo>
                    <a:pt x="11" y="22"/>
                  </a:lnTo>
                  <a:lnTo>
                    <a:pt x="10" y="22"/>
                  </a:lnTo>
                  <a:lnTo>
                    <a:pt x="6" y="24"/>
                  </a:lnTo>
                  <a:lnTo>
                    <a:pt x="5" y="26"/>
                  </a:lnTo>
                  <a:lnTo>
                    <a:pt x="3" y="28"/>
                  </a:lnTo>
                  <a:lnTo>
                    <a:pt x="3" y="31"/>
                  </a:lnTo>
                  <a:lnTo>
                    <a:pt x="2" y="33"/>
                  </a:lnTo>
                  <a:lnTo>
                    <a:pt x="3" y="35"/>
                  </a:lnTo>
                  <a:lnTo>
                    <a:pt x="5" y="36"/>
                  </a:lnTo>
                  <a:lnTo>
                    <a:pt x="6" y="38"/>
                  </a:lnTo>
                  <a:lnTo>
                    <a:pt x="8" y="40"/>
                  </a:lnTo>
                  <a:lnTo>
                    <a:pt x="11" y="42"/>
                  </a:lnTo>
                  <a:lnTo>
                    <a:pt x="14" y="43"/>
                  </a:lnTo>
                  <a:lnTo>
                    <a:pt x="16" y="45"/>
                  </a:lnTo>
                  <a:lnTo>
                    <a:pt x="19" y="45"/>
                  </a:lnTo>
                  <a:lnTo>
                    <a:pt x="25" y="75"/>
                  </a:lnTo>
                  <a:lnTo>
                    <a:pt x="27" y="73"/>
                  </a:lnTo>
                  <a:lnTo>
                    <a:pt x="27" y="71"/>
                  </a:lnTo>
                  <a:lnTo>
                    <a:pt x="29" y="69"/>
                  </a:lnTo>
                  <a:lnTo>
                    <a:pt x="30" y="68"/>
                  </a:lnTo>
                  <a:lnTo>
                    <a:pt x="33" y="68"/>
                  </a:lnTo>
                  <a:lnTo>
                    <a:pt x="35" y="68"/>
                  </a:lnTo>
                  <a:lnTo>
                    <a:pt x="38" y="66"/>
                  </a:lnTo>
                  <a:lnTo>
                    <a:pt x="41" y="66"/>
                  </a:lnTo>
                  <a:lnTo>
                    <a:pt x="41" y="66"/>
                  </a:lnTo>
                  <a:lnTo>
                    <a:pt x="41" y="64"/>
                  </a:lnTo>
                  <a:lnTo>
                    <a:pt x="41" y="62"/>
                  </a:lnTo>
                  <a:lnTo>
                    <a:pt x="41" y="62"/>
                  </a:lnTo>
                  <a:lnTo>
                    <a:pt x="41" y="61"/>
                  </a:lnTo>
                  <a:lnTo>
                    <a:pt x="41" y="61"/>
                  </a:lnTo>
                  <a:lnTo>
                    <a:pt x="41" y="59"/>
                  </a:lnTo>
                  <a:lnTo>
                    <a:pt x="41" y="59"/>
                  </a:lnTo>
                  <a:lnTo>
                    <a:pt x="43" y="59"/>
                  </a:lnTo>
                  <a:lnTo>
                    <a:pt x="44" y="59"/>
                  </a:lnTo>
                  <a:lnTo>
                    <a:pt x="44" y="59"/>
                  </a:lnTo>
                  <a:lnTo>
                    <a:pt x="46" y="59"/>
                  </a:lnTo>
                  <a:lnTo>
                    <a:pt x="48" y="59"/>
                  </a:lnTo>
                  <a:lnTo>
                    <a:pt x="49" y="59"/>
                  </a:lnTo>
                  <a:lnTo>
                    <a:pt x="51" y="59"/>
                  </a:lnTo>
                  <a:lnTo>
                    <a:pt x="51" y="59"/>
                  </a:lnTo>
                  <a:lnTo>
                    <a:pt x="52" y="61"/>
                  </a:lnTo>
                  <a:lnTo>
                    <a:pt x="52" y="64"/>
                  </a:lnTo>
                  <a:lnTo>
                    <a:pt x="54" y="69"/>
                  </a:lnTo>
                  <a:lnTo>
                    <a:pt x="56" y="73"/>
                  </a:lnTo>
                  <a:lnTo>
                    <a:pt x="57" y="76"/>
                  </a:lnTo>
                  <a:lnTo>
                    <a:pt x="59" y="82"/>
                  </a:lnTo>
                  <a:lnTo>
                    <a:pt x="60" y="85"/>
                  </a:lnTo>
                  <a:lnTo>
                    <a:pt x="63" y="90"/>
                  </a:lnTo>
                  <a:lnTo>
                    <a:pt x="67" y="89"/>
                  </a:lnTo>
                  <a:lnTo>
                    <a:pt x="68" y="85"/>
                  </a:lnTo>
                  <a:lnTo>
                    <a:pt x="70" y="82"/>
                  </a:lnTo>
                  <a:lnTo>
                    <a:pt x="71" y="80"/>
                  </a:lnTo>
                  <a:lnTo>
                    <a:pt x="71" y="76"/>
                  </a:lnTo>
                  <a:lnTo>
                    <a:pt x="73" y="73"/>
                  </a:lnTo>
                  <a:lnTo>
                    <a:pt x="73" y="68"/>
                  </a:lnTo>
                  <a:lnTo>
                    <a:pt x="73" y="6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49" name="Freeform 637"/>
            <p:cNvSpPr>
              <a:spLocks/>
            </p:cNvSpPr>
            <p:nvPr/>
          </p:nvSpPr>
          <p:spPr bwMode="auto">
            <a:xfrm>
              <a:off x="6628826" y="3595973"/>
              <a:ext cx="67864" cy="138581"/>
            </a:xfrm>
            <a:custGeom>
              <a:avLst/>
              <a:gdLst/>
              <a:ahLst/>
              <a:cxnLst>
                <a:cxn ang="0">
                  <a:pos x="10" y="68"/>
                </a:cxn>
                <a:cxn ang="0">
                  <a:pos x="8" y="66"/>
                </a:cxn>
                <a:cxn ang="0">
                  <a:pos x="7" y="61"/>
                </a:cxn>
                <a:cxn ang="0">
                  <a:pos x="5" y="58"/>
                </a:cxn>
                <a:cxn ang="0">
                  <a:pos x="3" y="52"/>
                </a:cxn>
                <a:cxn ang="0">
                  <a:pos x="2" y="47"/>
                </a:cxn>
                <a:cxn ang="0">
                  <a:pos x="2" y="44"/>
                </a:cxn>
                <a:cxn ang="0">
                  <a:pos x="0" y="40"/>
                </a:cxn>
                <a:cxn ang="0">
                  <a:pos x="0" y="37"/>
                </a:cxn>
                <a:cxn ang="0">
                  <a:pos x="0" y="31"/>
                </a:cxn>
                <a:cxn ang="0">
                  <a:pos x="0" y="26"/>
                </a:cxn>
                <a:cxn ang="0">
                  <a:pos x="2" y="21"/>
                </a:cxn>
                <a:cxn ang="0">
                  <a:pos x="2" y="16"/>
                </a:cxn>
                <a:cxn ang="0">
                  <a:pos x="3" y="12"/>
                </a:cxn>
                <a:cxn ang="0">
                  <a:pos x="5" y="7"/>
                </a:cxn>
                <a:cxn ang="0">
                  <a:pos x="5" y="4"/>
                </a:cxn>
                <a:cxn ang="0">
                  <a:pos x="7" y="0"/>
                </a:cxn>
                <a:cxn ang="0">
                  <a:pos x="11" y="4"/>
                </a:cxn>
                <a:cxn ang="0">
                  <a:pos x="14" y="7"/>
                </a:cxn>
                <a:cxn ang="0">
                  <a:pos x="18" y="11"/>
                </a:cxn>
                <a:cxn ang="0">
                  <a:pos x="21" y="14"/>
                </a:cxn>
                <a:cxn ang="0">
                  <a:pos x="24" y="17"/>
                </a:cxn>
                <a:cxn ang="0">
                  <a:pos x="26" y="24"/>
                </a:cxn>
                <a:cxn ang="0">
                  <a:pos x="29" y="33"/>
                </a:cxn>
                <a:cxn ang="0">
                  <a:pos x="32" y="45"/>
                </a:cxn>
                <a:cxn ang="0">
                  <a:pos x="32" y="52"/>
                </a:cxn>
                <a:cxn ang="0">
                  <a:pos x="30" y="56"/>
                </a:cxn>
                <a:cxn ang="0">
                  <a:pos x="27" y="61"/>
                </a:cxn>
                <a:cxn ang="0">
                  <a:pos x="26" y="63"/>
                </a:cxn>
                <a:cxn ang="0">
                  <a:pos x="21" y="66"/>
                </a:cxn>
                <a:cxn ang="0">
                  <a:pos x="18" y="68"/>
                </a:cxn>
                <a:cxn ang="0">
                  <a:pos x="14" y="68"/>
                </a:cxn>
                <a:cxn ang="0">
                  <a:pos x="10" y="68"/>
                </a:cxn>
              </a:cxnLst>
              <a:rect l="0" t="0" r="r" b="b"/>
              <a:pathLst>
                <a:path w="32" h="68">
                  <a:moveTo>
                    <a:pt x="10" y="68"/>
                  </a:moveTo>
                  <a:lnTo>
                    <a:pt x="8" y="66"/>
                  </a:lnTo>
                  <a:lnTo>
                    <a:pt x="7" y="61"/>
                  </a:lnTo>
                  <a:lnTo>
                    <a:pt x="5" y="58"/>
                  </a:lnTo>
                  <a:lnTo>
                    <a:pt x="3" y="52"/>
                  </a:lnTo>
                  <a:lnTo>
                    <a:pt x="2" y="47"/>
                  </a:lnTo>
                  <a:lnTo>
                    <a:pt x="2" y="44"/>
                  </a:lnTo>
                  <a:lnTo>
                    <a:pt x="0" y="40"/>
                  </a:lnTo>
                  <a:lnTo>
                    <a:pt x="0" y="37"/>
                  </a:lnTo>
                  <a:lnTo>
                    <a:pt x="0" y="31"/>
                  </a:lnTo>
                  <a:lnTo>
                    <a:pt x="0" y="26"/>
                  </a:lnTo>
                  <a:lnTo>
                    <a:pt x="2" y="21"/>
                  </a:lnTo>
                  <a:lnTo>
                    <a:pt x="2" y="16"/>
                  </a:lnTo>
                  <a:lnTo>
                    <a:pt x="3" y="12"/>
                  </a:lnTo>
                  <a:lnTo>
                    <a:pt x="5" y="7"/>
                  </a:lnTo>
                  <a:lnTo>
                    <a:pt x="5" y="4"/>
                  </a:lnTo>
                  <a:lnTo>
                    <a:pt x="7" y="0"/>
                  </a:lnTo>
                  <a:lnTo>
                    <a:pt x="11" y="4"/>
                  </a:lnTo>
                  <a:lnTo>
                    <a:pt x="14" y="7"/>
                  </a:lnTo>
                  <a:lnTo>
                    <a:pt x="18" y="11"/>
                  </a:lnTo>
                  <a:lnTo>
                    <a:pt x="21" y="14"/>
                  </a:lnTo>
                  <a:lnTo>
                    <a:pt x="24" y="17"/>
                  </a:lnTo>
                  <a:lnTo>
                    <a:pt x="26" y="24"/>
                  </a:lnTo>
                  <a:lnTo>
                    <a:pt x="29" y="33"/>
                  </a:lnTo>
                  <a:lnTo>
                    <a:pt x="32" y="45"/>
                  </a:lnTo>
                  <a:lnTo>
                    <a:pt x="32" y="52"/>
                  </a:lnTo>
                  <a:lnTo>
                    <a:pt x="30" y="56"/>
                  </a:lnTo>
                  <a:lnTo>
                    <a:pt x="27" y="61"/>
                  </a:lnTo>
                  <a:lnTo>
                    <a:pt x="26" y="63"/>
                  </a:lnTo>
                  <a:lnTo>
                    <a:pt x="21" y="66"/>
                  </a:lnTo>
                  <a:lnTo>
                    <a:pt x="18" y="68"/>
                  </a:lnTo>
                  <a:lnTo>
                    <a:pt x="14" y="68"/>
                  </a:lnTo>
                  <a:lnTo>
                    <a:pt x="10" y="6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0" name="Freeform 638"/>
            <p:cNvSpPr>
              <a:spLocks/>
            </p:cNvSpPr>
            <p:nvPr/>
          </p:nvSpPr>
          <p:spPr bwMode="auto">
            <a:xfrm>
              <a:off x="5462299" y="2442287"/>
              <a:ext cx="146733" cy="117794"/>
            </a:xfrm>
            <a:custGeom>
              <a:avLst/>
              <a:gdLst/>
              <a:ahLst/>
              <a:cxnLst>
                <a:cxn ang="0">
                  <a:pos x="8" y="26"/>
                </a:cxn>
                <a:cxn ang="0">
                  <a:pos x="13" y="40"/>
                </a:cxn>
                <a:cxn ang="0">
                  <a:pos x="14" y="51"/>
                </a:cxn>
                <a:cxn ang="0">
                  <a:pos x="21" y="53"/>
                </a:cxn>
                <a:cxn ang="0">
                  <a:pos x="26" y="54"/>
                </a:cxn>
                <a:cxn ang="0">
                  <a:pos x="30" y="56"/>
                </a:cxn>
                <a:cxn ang="0">
                  <a:pos x="33" y="58"/>
                </a:cxn>
                <a:cxn ang="0">
                  <a:pos x="37" y="54"/>
                </a:cxn>
                <a:cxn ang="0">
                  <a:pos x="40" y="47"/>
                </a:cxn>
                <a:cxn ang="0">
                  <a:pos x="41" y="42"/>
                </a:cxn>
                <a:cxn ang="0">
                  <a:pos x="46" y="39"/>
                </a:cxn>
                <a:cxn ang="0">
                  <a:pos x="54" y="40"/>
                </a:cxn>
                <a:cxn ang="0">
                  <a:pos x="56" y="42"/>
                </a:cxn>
                <a:cxn ang="0">
                  <a:pos x="56" y="46"/>
                </a:cxn>
                <a:cxn ang="0">
                  <a:pos x="56" y="46"/>
                </a:cxn>
                <a:cxn ang="0">
                  <a:pos x="56" y="42"/>
                </a:cxn>
                <a:cxn ang="0">
                  <a:pos x="57" y="39"/>
                </a:cxn>
                <a:cxn ang="0">
                  <a:pos x="59" y="35"/>
                </a:cxn>
                <a:cxn ang="0">
                  <a:pos x="59" y="33"/>
                </a:cxn>
                <a:cxn ang="0">
                  <a:pos x="62" y="33"/>
                </a:cxn>
                <a:cxn ang="0">
                  <a:pos x="64" y="32"/>
                </a:cxn>
                <a:cxn ang="0">
                  <a:pos x="67" y="30"/>
                </a:cxn>
                <a:cxn ang="0">
                  <a:pos x="68" y="28"/>
                </a:cxn>
                <a:cxn ang="0">
                  <a:pos x="62" y="21"/>
                </a:cxn>
                <a:cxn ang="0">
                  <a:pos x="56" y="16"/>
                </a:cxn>
                <a:cxn ang="0">
                  <a:pos x="49" y="12"/>
                </a:cxn>
                <a:cxn ang="0">
                  <a:pos x="45" y="9"/>
                </a:cxn>
                <a:cxn ang="0">
                  <a:pos x="35" y="18"/>
                </a:cxn>
                <a:cxn ang="0">
                  <a:pos x="19" y="6"/>
                </a:cxn>
                <a:cxn ang="0">
                  <a:pos x="13" y="2"/>
                </a:cxn>
                <a:cxn ang="0">
                  <a:pos x="10" y="16"/>
                </a:cxn>
                <a:cxn ang="0">
                  <a:pos x="0" y="14"/>
                </a:cxn>
              </a:cxnLst>
              <a:rect l="0" t="0" r="r" b="b"/>
              <a:pathLst>
                <a:path w="68" h="58">
                  <a:moveTo>
                    <a:pt x="0" y="14"/>
                  </a:moveTo>
                  <a:lnTo>
                    <a:pt x="8" y="26"/>
                  </a:lnTo>
                  <a:lnTo>
                    <a:pt x="10" y="35"/>
                  </a:lnTo>
                  <a:lnTo>
                    <a:pt x="13" y="40"/>
                  </a:lnTo>
                  <a:lnTo>
                    <a:pt x="14" y="47"/>
                  </a:lnTo>
                  <a:lnTo>
                    <a:pt x="14" y="51"/>
                  </a:lnTo>
                  <a:lnTo>
                    <a:pt x="18" y="51"/>
                  </a:lnTo>
                  <a:lnTo>
                    <a:pt x="21" y="53"/>
                  </a:lnTo>
                  <a:lnTo>
                    <a:pt x="22" y="54"/>
                  </a:lnTo>
                  <a:lnTo>
                    <a:pt x="26" y="54"/>
                  </a:lnTo>
                  <a:lnTo>
                    <a:pt x="27" y="56"/>
                  </a:lnTo>
                  <a:lnTo>
                    <a:pt x="30" y="56"/>
                  </a:lnTo>
                  <a:lnTo>
                    <a:pt x="32" y="58"/>
                  </a:lnTo>
                  <a:lnTo>
                    <a:pt x="33" y="58"/>
                  </a:lnTo>
                  <a:lnTo>
                    <a:pt x="35" y="56"/>
                  </a:lnTo>
                  <a:lnTo>
                    <a:pt x="37" y="54"/>
                  </a:lnTo>
                  <a:lnTo>
                    <a:pt x="38" y="51"/>
                  </a:lnTo>
                  <a:lnTo>
                    <a:pt x="40" y="47"/>
                  </a:lnTo>
                  <a:lnTo>
                    <a:pt x="40" y="46"/>
                  </a:lnTo>
                  <a:lnTo>
                    <a:pt x="41" y="42"/>
                  </a:lnTo>
                  <a:lnTo>
                    <a:pt x="43" y="40"/>
                  </a:lnTo>
                  <a:lnTo>
                    <a:pt x="46" y="39"/>
                  </a:lnTo>
                  <a:lnTo>
                    <a:pt x="51" y="39"/>
                  </a:lnTo>
                  <a:lnTo>
                    <a:pt x="54" y="40"/>
                  </a:lnTo>
                  <a:lnTo>
                    <a:pt x="56" y="40"/>
                  </a:lnTo>
                  <a:lnTo>
                    <a:pt x="56" y="42"/>
                  </a:lnTo>
                  <a:lnTo>
                    <a:pt x="57" y="44"/>
                  </a:lnTo>
                  <a:lnTo>
                    <a:pt x="56" y="46"/>
                  </a:lnTo>
                  <a:lnTo>
                    <a:pt x="56" y="46"/>
                  </a:lnTo>
                  <a:lnTo>
                    <a:pt x="56" y="46"/>
                  </a:lnTo>
                  <a:lnTo>
                    <a:pt x="56" y="46"/>
                  </a:lnTo>
                  <a:lnTo>
                    <a:pt x="56" y="42"/>
                  </a:lnTo>
                  <a:lnTo>
                    <a:pt x="57" y="40"/>
                  </a:lnTo>
                  <a:lnTo>
                    <a:pt x="57" y="39"/>
                  </a:lnTo>
                  <a:lnTo>
                    <a:pt x="59" y="37"/>
                  </a:lnTo>
                  <a:lnTo>
                    <a:pt x="59" y="35"/>
                  </a:lnTo>
                  <a:lnTo>
                    <a:pt x="59" y="33"/>
                  </a:lnTo>
                  <a:lnTo>
                    <a:pt x="59" y="33"/>
                  </a:lnTo>
                  <a:lnTo>
                    <a:pt x="60" y="33"/>
                  </a:lnTo>
                  <a:lnTo>
                    <a:pt x="62" y="33"/>
                  </a:lnTo>
                  <a:lnTo>
                    <a:pt x="64" y="32"/>
                  </a:lnTo>
                  <a:lnTo>
                    <a:pt x="64" y="32"/>
                  </a:lnTo>
                  <a:lnTo>
                    <a:pt x="65" y="30"/>
                  </a:lnTo>
                  <a:lnTo>
                    <a:pt x="67" y="30"/>
                  </a:lnTo>
                  <a:lnTo>
                    <a:pt x="67" y="28"/>
                  </a:lnTo>
                  <a:lnTo>
                    <a:pt x="68" y="28"/>
                  </a:lnTo>
                  <a:lnTo>
                    <a:pt x="65" y="25"/>
                  </a:lnTo>
                  <a:lnTo>
                    <a:pt x="62" y="21"/>
                  </a:lnTo>
                  <a:lnTo>
                    <a:pt x="59" y="18"/>
                  </a:lnTo>
                  <a:lnTo>
                    <a:pt x="56" y="16"/>
                  </a:lnTo>
                  <a:lnTo>
                    <a:pt x="52" y="14"/>
                  </a:lnTo>
                  <a:lnTo>
                    <a:pt x="49" y="12"/>
                  </a:lnTo>
                  <a:lnTo>
                    <a:pt x="46" y="11"/>
                  </a:lnTo>
                  <a:lnTo>
                    <a:pt x="45" y="9"/>
                  </a:lnTo>
                  <a:lnTo>
                    <a:pt x="43" y="9"/>
                  </a:lnTo>
                  <a:lnTo>
                    <a:pt x="35" y="18"/>
                  </a:lnTo>
                  <a:lnTo>
                    <a:pt x="27" y="12"/>
                  </a:lnTo>
                  <a:lnTo>
                    <a:pt x="19" y="6"/>
                  </a:lnTo>
                  <a:lnTo>
                    <a:pt x="8" y="0"/>
                  </a:lnTo>
                  <a:lnTo>
                    <a:pt x="13" y="2"/>
                  </a:lnTo>
                  <a:lnTo>
                    <a:pt x="19" y="19"/>
                  </a:lnTo>
                  <a:lnTo>
                    <a:pt x="10" y="16"/>
                  </a:lnTo>
                  <a:lnTo>
                    <a:pt x="5" y="12"/>
                  </a:lnTo>
                  <a:lnTo>
                    <a:pt x="0"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1" name="Freeform 639"/>
            <p:cNvSpPr>
              <a:spLocks/>
            </p:cNvSpPr>
            <p:nvPr/>
          </p:nvSpPr>
          <p:spPr bwMode="auto">
            <a:xfrm>
              <a:off x="5742926" y="2327958"/>
              <a:ext cx="502560" cy="282359"/>
            </a:xfrm>
            <a:custGeom>
              <a:avLst/>
              <a:gdLst/>
              <a:ahLst/>
              <a:cxnLst>
                <a:cxn ang="0">
                  <a:pos x="155" y="130"/>
                </a:cxn>
                <a:cxn ang="0">
                  <a:pos x="136" y="123"/>
                </a:cxn>
                <a:cxn ang="0">
                  <a:pos x="117" y="110"/>
                </a:cxn>
                <a:cxn ang="0">
                  <a:pos x="95" y="91"/>
                </a:cxn>
                <a:cxn ang="0">
                  <a:pos x="74" y="79"/>
                </a:cxn>
                <a:cxn ang="0">
                  <a:pos x="60" y="63"/>
                </a:cxn>
                <a:cxn ang="0">
                  <a:pos x="46" y="51"/>
                </a:cxn>
                <a:cxn ang="0">
                  <a:pos x="31" y="58"/>
                </a:cxn>
                <a:cxn ang="0">
                  <a:pos x="25" y="72"/>
                </a:cxn>
                <a:cxn ang="0">
                  <a:pos x="11" y="74"/>
                </a:cxn>
                <a:cxn ang="0">
                  <a:pos x="0" y="9"/>
                </a:cxn>
                <a:cxn ang="0">
                  <a:pos x="50" y="11"/>
                </a:cxn>
                <a:cxn ang="0">
                  <a:pos x="96" y="34"/>
                </a:cxn>
                <a:cxn ang="0">
                  <a:pos x="117" y="34"/>
                </a:cxn>
                <a:cxn ang="0">
                  <a:pos x="136" y="51"/>
                </a:cxn>
                <a:cxn ang="0">
                  <a:pos x="152" y="79"/>
                </a:cxn>
                <a:cxn ang="0">
                  <a:pos x="172" y="84"/>
                </a:cxn>
                <a:cxn ang="0">
                  <a:pos x="184" y="68"/>
                </a:cxn>
                <a:cxn ang="0">
                  <a:pos x="198" y="58"/>
                </a:cxn>
                <a:cxn ang="0">
                  <a:pos x="198" y="67"/>
                </a:cxn>
                <a:cxn ang="0">
                  <a:pos x="206" y="79"/>
                </a:cxn>
                <a:cxn ang="0">
                  <a:pos x="222" y="79"/>
                </a:cxn>
                <a:cxn ang="0">
                  <a:pos x="223" y="93"/>
                </a:cxn>
                <a:cxn ang="0">
                  <a:pos x="204" y="93"/>
                </a:cxn>
                <a:cxn ang="0">
                  <a:pos x="196" y="81"/>
                </a:cxn>
                <a:cxn ang="0">
                  <a:pos x="184" y="89"/>
                </a:cxn>
                <a:cxn ang="0">
                  <a:pos x="176" y="102"/>
                </a:cxn>
                <a:cxn ang="0">
                  <a:pos x="163" y="109"/>
                </a:cxn>
                <a:cxn ang="0">
                  <a:pos x="179" y="119"/>
                </a:cxn>
                <a:cxn ang="0">
                  <a:pos x="177" y="138"/>
                </a:cxn>
                <a:cxn ang="0">
                  <a:pos x="174" y="137"/>
                </a:cxn>
                <a:cxn ang="0">
                  <a:pos x="172" y="137"/>
                </a:cxn>
                <a:cxn ang="0">
                  <a:pos x="171" y="137"/>
                </a:cxn>
                <a:cxn ang="0">
                  <a:pos x="168" y="137"/>
                </a:cxn>
                <a:cxn ang="0">
                  <a:pos x="166" y="137"/>
                </a:cxn>
                <a:cxn ang="0">
                  <a:pos x="163" y="135"/>
                </a:cxn>
                <a:cxn ang="0">
                  <a:pos x="161" y="135"/>
                </a:cxn>
                <a:cxn ang="0">
                  <a:pos x="160" y="135"/>
                </a:cxn>
                <a:cxn ang="0">
                  <a:pos x="161" y="131"/>
                </a:cxn>
              </a:cxnLst>
              <a:rect l="0" t="0" r="r" b="b"/>
              <a:pathLst>
                <a:path w="231" h="138">
                  <a:moveTo>
                    <a:pt x="161" y="131"/>
                  </a:moveTo>
                  <a:lnTo>
                    <a:pt x="155" y="130"/>
                  </a:lnTo>
                  <a:lnTo>
                    <a:pt x="147" y="126"/>
                  </a:lnTo>
                  <a:lnTo>
                    <a:pt x="136" y="123"/>
                  </a:lnTo>
                  <a:lnTo>
                    <a:pt x="123" y="116"/>
                  </a:lnTo>
                  <a:lnTo>
                    <a:pt x="117" y="110"/>
                  </a:lnTo>
                  <a:lnTo>
                    <a:pt x="103" y="100"/>
                  </a:lnTo>
                  <a:lnTo>
                    <a:pt x="95" y="91"/>
                  </a:lnTo>
                  <a:lnTo>
                    <a:pt x="84" y="79"/>
                  </a:lnTo>
                  <a:lnTo>
                    <a:pt x="74" y="79"/>
                  </a:lnTo>
                  <a:lnTo>
                    <a:pt x="63" y="72"/>
                  </a:lnTo>
                  <a:lnTo>
                    <a:pt x="60" y="63"/>
                  </a:lnTo>
                  <a:lnTo>
                    <a:pt x="54" y="58"/>
                  </a:lnTo>
                  <a:lnTo>
                    <a:pt x="46" y="51"/>
                  </a:lnTo>
                  <a:lnTo>
                    <a:pt x="36" y="48"/>
                  </a:lnTo>
                  <a:lnTo>
                    <a:pt x="31" y="58"/>
                  </a:lnTo>
                  <a:lnTo>
                    <a:pt x="23" y="62"/>
                  </a:lnTo>
                  <a:lnTo>
                    <a:pt x="25" y="72"/>
                  </a:lnTo>
                  <a:lnTo>
                    <a:pt x="15" y="74"/>
                  </a:lnTo>
                  <a:lnTo>
                    <a:pt x="11" y="74"/>
                  </a:lnTo>
                  <a:lnTo>
                    <a:pt x="11" y="72"/>
                  </a:lnTo>
                  <a:lnTo>
                    <a:pt x="0" y="9"/>
                  </a:lnTo>
                  <a:lnTo>
                    <a:pt x="27" y="0"/>
                  </a:lnTo>
                  <a:lnTo>
                    <a:pt x="50" y="11"/>
                  </a:lnTo>
                  <a:lnTo>
                    <a:pt x="79" y="35"/>
                  </a:lnTo>
                  <a:lnTo>
                    <a:pt x="96" y="34"/>
                  </a:lnTo>
                  <a:lnTo>
                    <a:pt x="107" y="35"/>
                  </a:lnTo>
                  <a:lnTo>
                    <a:pt x="117" y="34"/>
                  </a:lnTo>
                  <a:lnTo>
                    <a:pt x="126" y="41"/>
                  </a:lnTo>
                  <a:lnTo>
                    <a:pt x="136" y="51"/>
                  </a:lnTo>
                  <a:lnTo>
                    <a:pt x="146" y="67"/>
                  </a:lnTo>
                  <a:lnTo>
                    <a:pt x="152" y="79"/>
                  </a:lnTo>
                  <a:lnTo>
                    <a:pt x="163" y="74"/>
                  </a:lnTo>
                  <a:lnTo>
                    <a:pt x="172" y="84"/>
                  </a:lnTo>
                  <a:lnTo>
                    <a:pt x="177" y="79"/>
                  </a:lnTo>
                  <a:lnTo>
                    <a:pt x="184" y="68"/>
                  </a:lnTo>
                  <a:lnTo>
                    <a:pt x="192" y="63"/>
                  </a:lnTo>
                  <a:lnTo>
                    <a:pt x="198" y="58"/>
                  </a:lnTo>
                  <a:lnTo>
                    <a:pt x="204" y="60"/>
                  </a:lnTo>
                  <a:lnTo>
                    <a:pt x="198" y="67"/>
                  </a:lnTo>
                  <a:lnTo>
                    <a:pt x="201" y="74"/>
                  </a:lnTo>
                  <a:lnTo>
                    <a:pt x="206" y="79"/>
                  </a:lnTo>
                  <a:lnTo>
                    <a:pt x="211" y="72"/>
                  </a:lnTo>
                  <a:lnTo>
                    <a:pt x="222" y="79"/>
                  </a:lnTo>
                  <a:lnTo>
                    <a:pt x="231" y="84"/>
                  </a:lnTo>
                  <a:lnTo>
                    <a:pt x="223" y="93"/>
                  </a:lnTo>
                  <a:lnTo>
                    <a:pt x="214" y="95"/>
                  </a:lnTo>
                  <a:lnTo>
                    <a:pt x="204" y="93"/>
                  </a:lnTo>
                  <a:lnTo>
                    <a:pt x="201" y="84"/>
                  </a:lnTo>
                  <a:lnTo>
                    <a:pt x="196" y="81"/>
                  </a:lnTo>
                  <a:lnTo>
                    <a:pt x="185" y="82"/>
                  </a:lnTo>
                  <a:lnTo>
                    <a:pt x="184" y="89"/>
                  </a:lnTo>
                  <a:lnTo>
                    <a:pt x="179" y="95"/>
                  </a:lnTo>
                  <a:lnTo>
                    <a:pt x="176" y="102"/>
                  </a:lnTo>
                  <a:lnTo>
                    <a:pt x="165" y="103"/>
                  </a:lnTo>
                  <a:lnTo>
                    <a:pt x="163" y="109"/>
                  </a:lnTo>
                  <a:lnTo>
                    <a:pt x="172" y="114"/>
                  </a:lnTo>
                  <a:lnTo>
                    <a:pt x="179" y="119"/>
                  </a:lnTo>
                  <a:lnTo>
                    <a:pt x="182" y="128"/>
                  </a:lnTo>
                  <a:lnTo>
                    <a:pt x="177" y="138"/>
                  </a:lnTo>
                  <a:lnTo>
                    <a:pt x="176" y="138"/>
                  </a:lnTo>
                  <a:lnTo>
                    <a:pt x="174" y="137"/>
                  </a:lnTo>
                  <a:lnTo>
                    <a:pt x="172" y="137"/>
                  </a:lnTo>
                  <a:lnTo>
                    <a:pt x="172" y="137"/>
                  </a:lnTo>
                  <a:lnTo>
                    <a:pt x="171" y="137"/>
                  </a:lnTo>
                  <a:lnTo>
                    <a:pt x="171" y="137"/>
                  </a:lnTo>
                  <a:lnTo>
                    <a:pt x="169" y="137"/>
                  </a:lnTo>
                  <a:lnTo>
                    <a:pt x="168" y="137"/>
                  </a:lnTo>
                  <a:lnTo>
                    <a:pt x="166" y="137"/>
                  </a:lnTo>
                  <a:lnTo>
                    <a:pt x="166" y="137"/>
                  </a:lnTo>
                  <a:lnTo>
                    <a:pt x="165" y="135"/>
                  </a:lnTo>
                  <a:lnTo>
                    <a:pt x="163" y="135"/>
                  </a:lnTo>
                  <a:lnTo>
                    <a:pt x="163" y="135"/>
                  </a:lnTo>
                  <a:lnTo>
                    <a:pt x="161" y="135"/>
                  </a:lnTo>
                  <a:lnTo>
                    <a:pt x="161" y="135"/>
                  </a:lnTo>
                  <a:lnTo>
                    <a:pt x="160" y="135"/>
                  </a:lnTo>
                  <a:lnTo>
                    <a:pt x="158" y="135"/>
                  </a:lnTo>
                  <a:lnTo>
                    <a:pt x="161" y="13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2" name="Freeform 640"/>
            <p:cNvSpPr>
              <a:spLocks/>
            </p:cNvSpPr>
            <p:nvPr/>
          </p:nvSpPr>
          <p:spPr bwMode="auto">
            <a:xfrm>
              <a:off x="6151944" y="2411106"/>
              <a:ext cx="278793" cy="142045"/>
            </a:xfrm>
            <a:custGeom>
              <a:avLst/>
              <a:gdLst/>
              <a:ahLst/>
              <a:cxnLst>
                <a:cxn ang="0">
                  <a:pos x="26" y="54"/>
                </a:cxn>
                <a:cxn ang="0">
                  <a:pos x="43" y="43"/>
                </a:cxn>
                <a:cxn ang="0">
                  <a:pos x="23" y="31"/>
                </a:cxn>
                <a:cxn ang="0">
                  <a:pos x="13" y="33"/>
                </a:cxn>
                <a:cxn ang="0">
                  <a:pos x="16" y="19"/>
                </a:cxn>
                <a:cxn ang="0">
                  <a:pos x="11" y="14"/>
                </a:cxn>
                <a:cxn ang="0">
                  <a:pos x="27" y="7"/>
                </a:cxn>
                <a:cxn ang="0">
                  <a:pos x="46" y="0"/>
                </a:cxn>
                <a:cxn ang="0">
                  <a:pos x="75" y="3"/>
                </a:cxn>
                <a:cxn ang="0">
                  <a:pos x="108" y="7"/>
                </a:cxn>
                <a:cxn ang="0">
                  <a:pos x="129" y="15"/>
                </a:cxn>
                <a:cxn ang="0">
                  <a:pos x="127" y="21"/>
                </a:cxn>
                <a:cxn ang="0">
                  <a:pos x="124" y="24"/>
                </a:cxn>
                <a:cxn ang="0">
                  <a:pos x="121" y="27"/>
                </a:cxn>
                <a:cxn ang="0">
                  <a:pos x="118" y="29"/>
                </a:cxn>
                <a:cxn ang="0">
                  <a:pos x="113" y="31"/>
                </a:cxn>
                <a:cxn ang="0">
                  <a:pos x="108" y="31"/>
                </a:cxn>
                <a:cxn ang="0">
                  <a:pos x="102" y="31"/>
                </a:cxn>
                <a:cxn ang="0">
                  <a:pos x="97" y="33"/>
                </a:cxn>
                <a:cxn ang="0">
                  <a:pos x="95" y="36"/>
                </a:cxn>
                <a:cxn ang="0">
                  <a:pos x="94" y="40"/>
                </a:cxn>
                <a:cxn ang="0">
                  <a:pos x="92" y="43"/>
                </a:cxn>
                <a:cxn ang="0">
                  <a:pos x="89" y="45"/>
                </a:cxn>
                <a:cxn ang="0">
                  <a:pos x="83" y="47"/>
                </a:cxn>
                <a:cxn ang="0">
                  <a:pos x="75" y="48"/>
                </a:cxn>
                <a:cxn ang="0">
                  <a:pos x="69" y="50"/>
                </a:cxn>
                <a:cxn ang="0">
                  <a:pos x="65" y="52"/>
                </a:cxn>
                <a:cxn ang="0">
                  <a:pos x="65" y="55"/>
                </a:cxn>
                <a:cxn ang="0">
                  <a:pos x="67" y="59"/>
                </a:cxn>
                <a:cxn ang="0">
                  <a:pos x="67" y="62"/>
                </a:cxn>
                <a:cxn ang="0">
                  <a:pos x="69" y="66"/>
                </a:cxn>
                <a:cxn ang="0">
                  <a:pos x="54" y="66"/>
                </a:cxn>
                <a:cxn ang="0">
                  <a:pos x="27" y="68"/>
                </a:cxn>
                <a:cxn ang="0">
                  <a:pos x="7" y="62"/>
                </a:cxn>
                <a:cxn ang="0">
                  <a:pos x="13" y="48"/>
                </a:cxn>
              </a:cxnLst>
              <a:rect l="0" t="0" r="r" b="b"/>
              <a:pathLst>
                <a:path w="129" h="69">
                  <a:moveTo>
                    <a:pt x="16" y="52"/>
                  </a:moveTo>
                  <a:lnTo>
                    <a:pt x="26" y="54"/>
                  </a:lnTo>
                  <a:lnTo>
                    <a:pt x="35" y="52"/>
                  </a:lnTo>
                  <a:lnTo>
                    <a:pt x="43" y="43"/>
                  </a:lnTo>
                  <a:lnTo>
                    <a:pt x="34" y="38"/>
                  </a:lnTo>
                  <a:lnTo>
                    <a:pt x="23" y="31"/>
                  </a:lnTo>
                  <a:lnTo>
                    <a:pt x="18" y="38"/>
                  </a:lnTo>
                  <a:lnTo>
                    <a:pt x="13" y="33"/>
                  </a:lnTo>
                  <a:lnTo>
                    <a:pt x="10" y="26"/>
                  </a:lnTo>
                  <a:lnTo>
                    <a:pt x="16" y="19"/>
                  </a:lnTo>
                  <a:lnTo>
                    <a:pt x="10" y="17"/>
                  </a:lnTo>
                  <a:lnTo>
                    <a:pt x="11" y="14"/>
                  </a:lnTo>
                  <a:lnTo>
                    <a:pt x="18" y="3"/>
                  </a:lnTo>
                  <a:lnTo>
                    <a:pt x="27" y="7"/>
                  </a:lnTo>
                  <a:lnTo>
                    <a:pt x="43" y="14"/>
                  </a:lnTo>
                  <a:lnTo>
                    <a:pt x="46" y="0"/>
                  </a:lnTo>
                  <a:lnTo>
                    <a:pt x="59" y="3"/>
                  </a:lnTo>
                  <a:lnTo>
                    <a:pt x="75" y="3"/>
                  </a:lnTo>
                  <a:lnTo>
                    <a:pt x="91" y="7"/>
                  </a:lnTo>
                  <a:lnTo>
                    <a:pt x="108" y="7"/>
                  </a:lnTo>
                  <a:lnTo>
                    <a:pt x="126" y="14"/>
                  </a:lnTo>
                  <a:lnTo>
                    <a:pt x="129" y="15"/>
                  </a:lnTo>
                  <a:lnTo>
                    <a:pt x="129" y="17"/>
                  </a:lnTo>
                  <a:lnTo>
                    <a:pt x="127" y="21"/>
                  </a:lnTo>
                  <a:lnTo>
                    <a:pt x="126" y="22"/>
                  </a:lnTo>
                  <a:lnTo>
                    <a:pt x="124" y="24"/>
                  </a:lnTo>
                  <a:lnTo>
                    <a:pt x="122" y="26"/>
                  </a:lnTo>
                  <a:lnTo>
                    <a:pt x="121" y="27"/>
                  </a:lnTo>
                  <a:lnTo>
                    <a:pt x="119" y="27"/>
                  </a:lnTo>
                  <a:lnTo>
                    <a:pt x="118" y="29"/>
                  </a:lnTo>
                  <a:lnTo>
                    <a:pt x="116" y="31"/>
                  </a:lnTo>
                  <a:lnTo>
                    <a:pt x="113" y="31"/>
                  </a:lnTo>
                  <a:lnTo>
                    <a:pt x="111" y="31"/>
                  </a:lnTo>
                  <a:lnTo>
                    <a:pt x="108" y="31"/>
                  </a:lnTo>
                  <a:lnTo>
                    <a:pt x="105" y="31"/>
                  </a:lnTo>
                  <a:lnTo>
                    <a:pt x="102" y="31"/>
                  </a:lnTo>
                  <a:lnTo>
                    <a:pt x="100" y="31"/>
                  </a:lnTo>
                  <a:lnTo>
                    <a:pt x="97" y="33"/>
                  </a:lnTo>
                  <a:lnTo>
                    <a:pt x="97" y="34"/>
                  </a:lnTo>
                  <a:lnTo>
                    <a:pt x="95" y="36"/>
                  </a:lnTo>
                  <a:lnTo>
                    <a:pt x="95" y="38"/>
                  </a:lnTo>
                  <a:lnTo>
                    <a:pt x="94" y="40"/>
                  </a:lnTo>
                  <a:lnTo>
                    <a:pt x="94" y="41"/>
                  </a:lnTo>
                  <a:lnTo>
                    <a:pt x="92" y="43"/>
                  </a:lnTo>
                  <a:lnTo>
                    <a:pt x="91" y="43"/>
                  </a:lnTo>
                  <a:lnTo>
                    <a:pt x="89" y="45"/>
                  </a:lnTo>
                  <a:lnTo>
                    <a:pt x="86" y="45"/>
                  </a:lnTo>
                  <a:lnTo>
                    <a:pt x="83" y="47"/>
                  </a:lnTo>
                  <a:lnTo>
                    <a:pt x="80" y="47"/>
                  </a:lnTo>
                  <a:lnTo>
                    <a:pt x="75" y="48"/>
                  </a:lnTo>
                  <a:lnTo>
                    <a:pt x="72" y="48"/>
                  </a:lnTo>
                  <a:lnTo>
                    <a:pt x="69" y="50"/>
                  </a:lnTo>
                  <a:lnTo>
                    <a:pt x="65" y="50"/>
                  </a:lnTo>
                  <a:lnTo>
                    <a:pt x="65" y="52"/>
                  </a:lnTo>
                  <a:lnTo>
                    <a:pt x="65" y="54"/>
                  </a:lnTo>
                  <a:lnTo>
                    <a:pt x="65" y="55"/>
                  </a:lnTo>
                  <a:lnTo>
                    <a:pt x="65" y="57"/>
                  </a:lnTo>
                  <a:lnTo>
                    <a:pt x="67" y="59"/>
                  </a:lnTo>
                  <a:lnTo>
                    <a:pt x="67" y="61"/>
                  </a:lnTo>
                  <a:lnTo>
                    <a:pt x="67" y="62"/>
                  </a:lnTo>
                  <a:lnTo>
                    <a:pt x="69" y="64"/>
                  </a:lnTo>
                  <a:lnTo>
                    <a:pt x="69" y="66"/>
                  </a:lnTo>
                  <a:lnTo>
                    <a:pt x="65" y="66"/>
                  </a:lnTo>
                  <a:lnTo>
                    <a:pt x="54" y="66"/>
                  </a:lnTo>
                  <a:lnTo>
                    <a:pt x="40" y="69"/>
                  </a:lnTo>
                  <a:lnTo>
                    <a:pt x="27" y="68"/>
                  </a:lnTo>
                  <a:lnTo>
                    <a:pt x="16" y="66"/>
                  </a:lnTo>
                  <a:lnTo>
                    <a:pt x="7" y="62"/>
                  </a:lnTo>
                  <a:lnTo>
                    <a:pt x="0" y="57"/>
                  </a:lnTo>
                  <a:lnTo>
                    <a:pt x="13" y="48"/>
                  </a:lnTo>
                  <a:lnTo>
                    <a:pt x="16" y="5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3" name="Freeform 641"/>
            <p:cNvSpPr>
              <a:spLocks/>
            </p:cNvSpPr>
            <p:nvPr/>
          </p:nvSpPr>
          <p:spPr bwMode="auto">
            <a:xfrm>
              <a:off x="4778157" y="2421500"/>
              <a:ext cx="84371" cy="71023"/>
            </a:xfrm>
            <a:custGeom>
              <a:avLst/>
              <a:gdLst/>
              <a:ahLst/>
              <a:cxnLst>
                <a:cxn ang="0">
                  <a:pos x="26" y="0"/>
                </a:cxn>
                <a:cxn ang="0">
                  <a:pos x="26" y="3"/>
                </a:cxn>
                <a:cxn ang="0">
                  <a:pos x="26" y="5"/>
                </a:cxn>
                <a:cxn ang="0">
                  <a:pos x="26" y="9"/>
                </a:cxn>
                <a:cxn ang="0">
                  <a:pos x="28" y="9"/>
                </a:cxn>
                <a:cxn ang="0">
                  <a:pos x="28" y="10"/>
                </a:cxn>
                <a:cxn ang="0">
                  <a:pos x="30" y="10"/>
                </a:cxn>
                <a:cxn ang="0">
                  <a:pos x="31" y="10"/>
                </a:cxn>
                <a:cxn ang="0">
                  <a:pos x="34" y="10"/>
                </a:cxn>
                <a:cxn ang="0">
                  <a:pos x="34" y="12"/>
                </a:cxn>
                <a:cxn ang="0">
                  <a:pos x="34" y="14"/>
                </a:cxn>
                <a:cxn ang="0">
                  <a:pos x="36" y="14"/>
                </a:cxn>
                <a:cxn ang="0">
                  <a:pos x="36" y="16"/>
                </a:cxn>
                <a:cxn ang="0">
                  <a:pos x="36" y="17"/>
                </a:cxn>
                <a:cxn ang="0">
                  <a:pos x="38" y="19"/>
                </a:cxn>
                <a:cxn ang="0">
                  <a:pos x="38" y="21"/>
                </a:cxn>
                <a:cxn ang="0">
                  <a:pos x="38" y="21"/>
                </a:cxn>
                <a:cxn ang="0">
                  <a:pos x="34" y="22"/>
                </a:cxn>
                <a:cxn ang="0">
                  <a:pos x="31" y="26"/>
                </a:cxn>
                <a:cxn ang="0">
                  <a:pos x="28" y="28"/>
                </a:cxn>
                <a:cxn ang="0">
                  <a:pos x="25" y="29"/>
                </a:cxn>
                <a:cxn ang="0">
                  <a:pos x="22" y="31"/>
                </a:cxn>
                <a:cxn ang="0">
                  <a:pos x="19" y="33"/>
                </a:cxn>
                <a:cxn ang="0">
                  <a:pos x="14" y="33"/>
                </a:cxn>
                <a:cxn ang="0">
                  <a:pos x="11" y="35"/>
                </a:cxn>
                <a:cxn ang="0">
                  <a:pos x="9" y="31"/>
                </a:cxn>
                <a:cxn ang="0">
                  <a:pos x="7" y="29"/>
                </a:cxn>
                <a:cxn ang="0">
                  <a:pos x="6" y="28"/>
                </a:cxn>
                <a:cxn ang="0">
                  <a:pos x="4" y="24"/>
                </a:cxn>
                <a:cxn ang="0">
                  <a:pos x="3" y="22"/>
                </a:cxn>
                <a:cxn ang="0">
                  <a:pos x="1" y="21"/>
                </a:cxn>
                <a:cxn ang="0">
                  <a:pos x="0" y="17"/>
                </a:cxn>
                <a:cxn ang="0">
                  <a:pos x="0" y="16"/>
                </a:cxn>
                <a:cxn ang="0">
                  <a:pos x="0" y="16"/>
                </a:cxn>
                <a:cxn ang="0">
                  <a:pos x="1" y="14"/>
                </a:cxn>
                <a:cxn ang="0">
                  <a:pos x="4" y="12"/>
                </a:cxn>
                <a:cxn ang="0">
                  <a:pos x="9" y="9"/>
                </a:cxn>
                <a:cxn ang="0">
                  <a:pos x="12" y="7"/>
                </a:cxn>
                <a:cxn ang="0">
                  <a:pos x="17" y="5"/>
                </a:cxn>
                <a:cxn ang="0">
                  <a:pos x="22" y="2"/>
                </a:cxn>
                <a:cxn ang="0">
                  <a:pos x="26" y="0"/>
                </a:cxn>
              </a:cxnLst>
              <a:rect l="0" t="0" r="r" b="b"/>
              <a:pathLst>
                <a:path w="38" h="35">
                  <a:moveTo>
                    <a:pt x="26" y="0"/>
                  </a:moveTo>
                  <a:lnTo>
                    <a:pt x="26" y="3"/>
                  </a:lnTo>
                  <a:lnTo>
                    <a:pt x="26" y="5"/>
                  </a:lnTo>
                  <a:lnTo>
                    <a:pt x="26" y="9"/>
                  </a:lnTo>
                  <a:lnTo>
                    <a:pt x="28" y="9"/>
                  </a:lnTo>
                  <a:lnTo>
                    <a:pt x="28" y="10"/>
                  </a:lnTo>
                  <a:lnTo>
                    <a:pt x="30" y="10"/>
                  </a:lnTo>
                  <a:lnTo>
                    <a:pt x="31" y="10"/>
                  </a:lnTo>
                  <a:lnTo>
                    <a:pt x="34" y="10"/>
                  </a:lnTo>
                  <a:lnTo>
                    <a:pt x="34" y="12"/>
                  </a:lnTo>
                  <a:lnTo>
                    <a:pt x="34" y="14"/>
                  </a:lnTo>
                  <a:lnTo>
                    <a:pt x="36" y="14"/>
                  </a:lnTo>
                  <a:lnTo>
                    <a:pt x="36" y="16"/>
                  </a:lnTo>
                  <a:lnTo>
                    <a:pt x="36" y="17"/>
                  </a:lnTo>
                  <a:lnTo>
                    <a:pt x="38" y="19"/>
                  </a:lnTo>
                  <a:lnTo>
                    <a:pt x="38" y="21"/>
                  </a:lnTo>
                  <a:lnTo>
                    <a:pt x="38" y="21"/>
                  </a:lnTo>
                  <a:lnTo>
                    <a:pt x="34" y="22"/>
                  </a:lnTo>
                  <a:lnTo>
                    <a:pt x="31" y="26"/>
                  </a:lnTo>
                  <a:lnTo>
                    <a:pt x="28" y="28"/>
                  </a:lnTo>
                  <a:lnTo>
                    <a:pt x="25" y="29"/>
                  </a:lnTo>
                  <a:lnTo>
                    <a:pt x="22" y="31"/>
                  </a:lnTo>
                  <a:lnTo>
                    <a:pt x="19" y="33"/>
                  </a:lnTo>
                  <a:lnTo>
                    <a:pt x="14" y="33"/>
                  </a:lnTo>
                  <a:lnTo>
                    <a:pt x="11" y="35"/>
                  </a:lnTo>
                  <a:lnTo>
                    <a:pt x="9" y="31"/>
                  </a:lnTo>
                  <a:lnTo>
                    <a:pt x="7" y="29"/>
                  </a:lnTo>
                  <a:lnTo>
                    <a:pt x="6" y="28"/>
                  </a:lnTo>
                  <a:lnTo>
                    <a:pt x="4" y="24"/>
                  </a:lnTo>
                  <a:lnTo>
                    <a:pt x="3" y="22"/>
                  </a:lnTo>
                  <a:lnTo>
                    <a:pt x="1" y="21"/>
                  </a:lnTo>
                  <a:lnTo>
                    <a:pt x="0" y="17"/>
                  </a:lnTo>
                  <a:lnTo>
                    <a:pt x="0" y="16"/>
                  </a:lnTo>
                  <a:lnTo>
                    <a:pt x="0" y="16"/>
                  </a:lnTo>
                  <a:lnTo>
                    <a:pt x="1" y="14"/>
                  </a:lnTo>
                  <a:lnTo>
                    <a:pt x="4" y="12"/>
                  </a:lnTo>
                  <a:lnTo>
                    <a:pt x="9" y="9"/>
                  </a:lnTo>
                  <a:lnTo>
                    <a:pt x="12" y="7"/>
                  </a:lnTo>
                  <a:lnTo>
                    <a:pt x="17" y="5"/>
                  </a:lnTo>
                  <a:lnTo>
                    <a:pt x="22" y="2"/>
                  </a:lnTo>
                  <a:lnTo>
                    <a:pt x="26"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4" name="Freeform 642"/>
            <p:cNvSpPr>
              <a:spLocks/>
            </p:cNvSpPr>
            <p:nvPr/>
          </p:nvSpPr>
          <p:spPr bwMode="auto">
            <a:xfrm>
              <a:off x="7096537" y="3734554"/>
              <a:ext cx="330149" cy="403617"/>
            </a:xfrm>
            <a:custGeom>
              <a:avLst/>
              <a:gdLst/>
              <a:ahLst/>
              <a:cxnLst>
                <a:cxn ang="0">
                  <a:pos x="124" y="96"/>
                </a:cxn>
                <a:cxn ang="0">
                  <a:pos x="120" y="98"/>
                </a:cxn>
                <a:cxn ang="0">
                  <a:pos x="117" y="98"/>
                </a:cxn>
                <a:cxn ang="0">
                  <a:pos x="119" y="110"/>
                </a:cxn>
                <a:cxn ang="0">
                  <a:pos x="124" y="113"/>
                </a:cxn>
                <a:cxn ang="0">
                  <a:pos x="130" y="115"/>
                </a:cxn>
                <a:cxn ang="0">
                  <a:pos x="135" y="126"/>
                </a:cxn>
                <a:cxn ang="0">
                  <a:pos x="141" y="136"/>
                </a:cxn>
                <a:cxn ang="0">
                  <a:pos x="152" y="140"/>
                </a:cxn>
                <a:cxn ang="0">
                  <a:pos x="152" y="143"/>
                </a:cxn>
                <a:cxn ang="0">
                  <a:pos x="152" y="147"/>
                </a:cxn>
                <a:cxn ang="0">
                  <a:pos x="152" y="154"/>
                </a:cxn>
                <a:cxn ang="0">
                  <a:pos x="151" y="171"/>
                </a:cxn>
                <a:cxn ang="0">
                  <a:pos x="149" y="190"/>
                </a:cxn>
                <a:cxn ang="0">
                  <a:pos x="141" y="195"/>
                </a:cxn>
                <a:cxn ang="0">
                  <a:pos x="135" y="197"/>
                </a:cxn>
                <a:cxn ang="0">
                  <a:pos x="128" y="195"/>
                </a:cxn>
                <a:cxn ang="0">
                  <a:pos x="97" y="161"/>
                </a:cxn>
                <a:cxn ang="0">
                  <a:pos x="97" y="157"/>
                </a:cxn>
                <a:cxn ang="0">
                  <a:pos x="95" y="154"/>
                </a:cxn>
                <a:cxn ang="0">
                  <a:pos x="86" y="141"/>
                </a:cxn>
                <a:cxn ang="0">
                  <a:pos x="78" y="131"/>
                </a:cxn>
                <a:cxn ang="0">
                  <a:pos x="73" y="122"/>
                </a:cxn>
                <a:cxn ang="0">
                  <a:pos x="71" y="112"/>
                </a:cxn>
                <a:cxn ang="0">
                  <a:pos x="70" y="103"/>
                </a:cxn>
                <a:cxn ang="0">
                  <a:pos x="63" y="94"/>
                </a:cxn>
                <a:cxn ang="0">
                  <a:pos x="59" y="86"/>
                </a:cxn>
                <a:cxn ang="0">
                  <a:pos x="54" y="73"/>
                </a:cxn>
                <a:cxn ang="0">
                  <a:pos x="47" y="61"/>
                </a:cxn>
                <a:cxn ang="0">
                  <a:pos x="36" y="51"/>
                </a:cxn>
                <a:cxn ang="0">
                  <a:pos x="27" y="38"/>
                </a:cxn>
                <a:cxn ang="0">
                  <a:pos x="13" y="25"/>
                </a:cxn>
                <a:cxn ang="0">
                  <a:pos x="1" y="5"/>
                </a:cxn>
                <a:cxn ang="0">
                  <a:pos x="9" y="4"/>
                </a:cxn>
                <a:cxn ang="0">
                  <a:pos x="21" y="4"/>
                </a:cxn>
                <a:cxn ang="0">
                  <a:pos x="33" y="5"/>
                </a:cxn>
                <a:cxn ang="0">
                  <a:pos x="41" y="16"/>
                </a:cxn>
                <a:cxn ang="0">
                  <a:pos x="51" y="31"/>
                </a:cxn>
                <a:cxn ang="0">
                  <a:pos x="59" y="42"/>
                </a:cxn>
                <a:cxn ang="0">
                  <a:pos x="71" y="58"/>
                </a:cxn>
                <a:cxn ang="0">
                  <a:pos x="86" y="66"/>
                </a:cxn>
                <a:cxn ang="0">
                  <a:pos x="95" y="68"/>
                </a:cxn>
                <a:cxn ang="0">
                  <a:pos x="100" y="73"/>
                </a:cxn>
                <a:cxn ang="0">
                  <a:pos x="103" y="77"/>
                </a:cxn>
              </a:cxnLst>
              <a:rect l="0" t="0" r="r" b="b"/>
              <a:pathLst>
                <a:path w="152" h="197">
                  <a:moveTo>
                    <a:pt x="103" y="77"/>
                  </a:moveTo>
                  <a:lnTo>
                    <a:pt x="124" y="96"/>
                  </a:lnTo>
                  <a:lnTo>
                    <a:pt x="124" y="96"/>
                  </a:lnTo>
                  <a:lnTo>
                    <a:pt x="122" y="96"/>
                  </a:lnTo>
                  <a:lnTo>
                    <a:pt x="122" y="98"/>
                  </a:lnTo>
                  <a:lnTo>
                    <a:pt x="120" y="98"/>
                  </a:lnTo>
                  <a:lnTo>
                    <a:pt x="119" y="98"/>
                  </a:lnTo>
                  <a:lnTo>
                    <a:pt x="119" y="98"/>
                  </a:lnTo>
                  <a:lnTo>
                    <a:pt x="117" y="98"/>
                  </a:lnTo>
                  <a:lnTo>
                    <a:pt x="117" y="98"/>
                  </a:lnTo>
                  <a:lnTo>
                    <a:pt x="117" y="108"/>
                  </a:lnTo>
                  <a:lnTo>
                    <a:pt x="119" y="110"/>
                  </a:lnTo>
                  <a:lnTo>
                    <a:pt x="120" y="112"/>
                  </a:lnTo>
                  <a:lnTo>
                    <a:pt x="122" y="112"/>
                  </a:lnTo>
                  <a:lnTo>
                    <a:pt x="124" y="113"/>
                  </a:lnTo>
                  <a:lnTo>
                    <a:pt x="125" y="113"/>
                  </a:lnTo>
                  <a:lnTo>
                    <a:pt x="128" y="115"/>
                  </a:lnTo>
                  <a:lnTo>
                    <a:pt x="130" y="115"/>
                  </a:lnTo>
                  <a:lnTo>
                    <a:pt x="133" y="113"/>
                  </a:lnTo>
                  <a:lnTo>
                    <a:pt x="133" y="120"/>
                  </a:lnTo>
                  <a:lnTo>
                    <a:pt x="135" y="126"/>
                  </a:lnTo>
                  <a:lnTo>
                    <a:pt x="136" y="131"/>
                  </a:lnTo>
                  <a:lnTo>
                    <a:pt x="138" y="134"/>
                  </a:lnTo>
                  <a:lnTo>
                    <a:pt x="141" y="136"/>
                  </a:lnTo>
                  <a:lnTo>
                    <a:pt x="144" y="138"/>
                  </a:lnTo>
                  <a:lnTo>
                    <a:pt x="147" y="140"/>
                  </a:lnTo>
                  <a:lnTo>
                    <a:pt x="152" y="140"/>
                  </a:lnTo>
                  <a:lnTo>
                    <a:pt x="152" y="141"/>
                  </a:lnTo>
                  <a:lnTo>
                    <a:pt x="152" y="141"/>
                  </a:lnTo>
                  <a:lnTo>
                    <a:pt x="152" y="143"/>
                  </a:lnTo>
                  <a:lnTo>
                    <a:pt x="152" y="143"/>
                  </a:lnTo>
                  <a:lnTo>
                    <a:pt x="152" y="145"/>
                  </a:lnTo>
                  <a:lnTo>
                    <a:pt x="152" y="147"/>
                  </a:lnTo>
                  <a:lnTo>
                    <a:pt x="152" y="148"/>
                  </a:lnTo>
                  <a:lnTo>
                    <a:pt x="152" y="150"/>
                  </a:lnTo>
                  <a:lnTo>
                    <a:pt x="152" y="154"/>
                  </a:lnTo>
                  <a:lnTo>
                    <a:pt x="152" y="159"/>
                  </a:lnTo>
                  <a:lnTo>
                    <a:pt x="152" y="164"/>
                  </a:lnTo>
                  <a:lnTo>
                    <a:pt x="151" y="171"/>
                  </a:lnTo>
                  <a:lnTo>
                    <a:pt x="151" y="178"/>
                  </a:lnTo>
                  <a:lnTo>
                    <a:pt x="151" y="185"/>
                  </a:lnTo>
                  <a:lnTo>
                    <a:pt x="149" y="190"/>
                  </a:lnTo>
                  <a:lnTo>
                    <a:pt x="149" y="195"/>
                  </a:lnTo>
                  <a:lnTo>
                    <a:pt x="146" y="195"/>
                  </a:lnTo>
                  <a:lnTo>
                    <a:pt x="141" y="195"/>
                  </a:lnTo>
                  <a:lnTo>
                    <a:pt x="139" y="195"/>
                  </a:lnTo>
                  <a:lnTo>
                    <a:pt x="136" y="197"/>
                  </a:lnTo>
                  <a:lnTo>
                    <a:pt x="135" y="197"/>
                  </a:lnTo>
                  <a:lnTo>
                    <a:pt x="133" y="197"/>
                  </a:lnTo>
                  <a:lnTo>
                    <a:pt x="132" y="195"/>
                  </a:lnTo>
                  <a:lnTo>
                    <a:pt x="128" y="195"/>
                  </a:lnTo>
                  <a:lnTo>
                    <a:pt x="95" y="162"/>
                  </a:lnTo>
                  <a:lnTo>
                    <a:pt x="95" y="161"/>
                  </a:lnTo>
                  <a:lnTo>
                    <a:pt x="97" y="161"/>
                  </a:lnTo>
                  <a:lnTo>
                    <a:pt x="97" y="159"/>
                  </a:lnTo>
                  <a:lnTo>
                    <a:pt x="97" y="157"/>
                  </a:lnTo>
                  <a:lnTo>
                    <a:pt x="97" y="157"/>
                  </a:lnTo>
                  <a:lnTo>
                    <a:pt x="97" y="155"/>
                  </a:lnTo>
                  <a:lnTo>
                    <a:pt x="95" y="154"/>
                  </a:lnTo>
                  <a:lnTo>
                    <a:pt x="95" y="154"/>
                  </a:lnTo>
                  <a:lnTo>
                    <a:pt x="92" y="150"/>
                  </a:lnTo>
                  <a:lnTo>
                    <a:pt x="89" y="145"/>
                  </a:lnTo>
                  <a:lnTo>
                    <a:pt x="86" y="141"/>
                  </a:lnTo>
                  <a:lnTo>
                    <a:pt x="82" y="138"/>
                  </a:lnTo>
                  <a:lnTo>
                    <a:pt x="79" y="134"/>
                  </a:lnTo>
                  <a:lnTo>
                    <a:pt x="78" y="131"/>
                  </a:lnTo>
                  <a:lnTo>
                    <a:pt x="74" y="127"/>
                  </a:lnTo>
                  <a:lnTo>
                    <a:pt x="73" y="126"/>
                  </a:lnTo>
                  <a:lnTo>
                    <a:pt x="73" y="122"/>
                  </a:lnTo>
                  <a:lnTo>
                    <a:pt x="71" y="119"/>
                  </a:lnTo>
                  <a:lnTo>
                    <a:pt x="71" y="113"/>
                  </a:lnTo>
                  <a:lnTo>
                    <a:pt x="71" y="112"/>
                  </a:lnTo>
                  <a:lnTo>
                    <a:pt x="71" y="108"/>
                  </a:lnTo>
                  <a:lnTo>
                    <a:pt x="71" y="105"/>
                  </a:lnTo>
                  <a:lnTo>
                    <a:pt x="70" y="103"/>
                  </a:lnTo>
                  <a:lnTo>
                    <a:pt x="68" y="101"/>
                  </a:lnTo>
                  <a:lnTo>
                    <a:pt x="67" y="98"/>
                  </a:lnTo>
                  <a:lnTo>
                    <a:pt x="63" y="94"/>
                  </a:lnTo>
                  <a:lnTo>
                    <a:pt x="62" y="93"/>
                  </a:lnTo>
                  <a:lnTo>
                    <a:pt x="60" y="89"/>
                  </a:lnTo>
                  <a:lnTo>
                    <a:pt x="59" y="86"/>
                  </a:lnTo>
                  <a:lnTo>
                    <a:pt x="57" y="80"/>
                  </a:lnTo>
                  <a:lnTo>
                    <a:pt x="55" y="77"/>
                  </a:lnTo>
                  <a:lnTo>
                    <a:pt x="54" y="73"/>
                  </a:lnTo>
                  <a:lnTo>
                    <a:pt x="52" y="70"/>
                  </a:lnTo>
                  <a:lnTo>
                    <a:pt x="51" y="65"/>
                  </a:lnTo>
                  <a:lnTo>
                    <a:pt x="47" y="61"/>
                  </a:lnTo>
                  <a:lnTo>
                    <a:pt x="44" y="58"/>
                  </a:lnTo>
                  <a:lnTo>
                    <a:pt x="40" y="54"/>
                  </a:lnTo>
                  <a:lnTo>
                    <a:pt x="36" y="51"/>
                  </a:lnTo>
                  <a:lnTo>
                    <a:pt x="35" y="45"/>
                  </a:lnTo>
                  <a:lnTo>
                    <a:pt x="33" y="40"/>
                  </a:lnTo>
                  <a:lnTo>
                    <a:pt x="27" y="38"/>
                  </a:lnTo>
                  <a:lnTo>
                    <a:pt x="22" y="35"/>
                  </a:lnTo>
                  <a:lnTo>
                    <a:pt x="17" y="30"/>
                  </a:lnTo>
                  <a:lnTo>
                    <a:pt x="13" y="25"/>
                  </a:lnTo>
                  <a:lnTo>
                    <a:pt x="8" y="19"/>
                  </a:lnTo>
                  <a:lnTo>
                    <a:pt x="5" y="12"/>
                  </a:lnTo>
                  <a:lnTo>
                    <a:pt x="1" y="5"/>
                  </a:lnTo>
                  <a:lnTo>
                    <a:pt x="0" y="0"/>
                  </a:lnTo>
                  <a:lnTo>
                    <a:pt x="5" y="2"/>
                  </a:lnTo>
                  <a:lnTo>
                    <a:pt x="9" y="4"/>
                  </a:lnTo>
                  <a:lnTo>
                    <a:pt x="13" y="4"/>
                  </a:lnTo>
                  <a:lnTo>
                    <a:pt x="16" y="4"/>
                  </a:lnTo>
                  <a:lnTo>
                    <a:pt x="21" y="4"/>
                  </a:lnTo>
                  <a:lnTo>
                    <a:pt x="24" y="4"/>
                  </a:lnTo>
                  <a:lnTo>
                    <a:pt x="28" y="5"/>
                  </a:lnTo>
                  <a:lnTo>
                    <a:pt x="33" y="5"/>
                  </a:lnTo>
                  <a:lnTo>
                    <a:pt x="35" y="7"/>
                  </a:lnTo>
                  <a:lnTo>
                    <a:pt x="38" y="11"/>
                  </a:lnTo>
                  <a:lnTo>
                    <a:pt x="41" y="16"/>
                  </a:lnTo>
                  <a:lnTo>
                    <a:pt x="44" y="21"/>
                  </a:lnTo>
                  <a:lnTo>
                    <a:pt x="47" y="26"/>
                  </a:lnTo>
                  <a:lnTo>
                    <a:pt x="51" y="31"/>
                  </a:lnTo>
                  <a:lnTo>
                    <a:pt x="52" y="35"/>
                  </a:lnTo>
                  <a:lnTo>
                    <a:pt x="54" y="38"/>
                  </a:lnTo>
                  <a:lnTo>
                    <a:pt x="59" y="42"/>
                  </a:lnTo>
                  <a:lnTo>
                    <a:pt x="62" y="47"/>
                  </a:lnTo>
                  <a:lnTo>
                    <a:pt x="67" y="52"/>
                  </a:lnTo>
                  <a:lnTo>
                    <a:pt x="71" y="58"/>
                  </a:lnTo>
                  <a:lnTo>
                    <a:pt x="76" y="61"/>
                  </a:lnTo>
                  <a:lnTo>
                    <a:pt x="81" y="65"/>
                  </a:lnTo>
                  <a:lnTo>
                    <a:pt x="86" y="66"/>
                  </a:lnTo>
                  <a:lnTo>
                    <a:pt x="92" y="68"/>
                  </a:lnTo>
                  <a:lnTo>
                    <a:pt x="93" y="68"/>
                  </a:lnTo>
                  <a:lnTo>
                    <a:pt x="95" y="68"/>
                  </a:lnTo>
                  <a:lnTo>
                    <a:pt x="97" y="70"/>
                  </a:lnTo>
                  <a:lnTo>
                    <a:pt x="98" y="72"/>
                  </a:lnTo>
                  <a:lnTo>
                    <a:pt x="100" y="73"/>
                  </a:lnTo>
                  <a:lnTo>
                    <a:pt x="100" y="75"/>
                  </a:lnTo>
                  <a:lnTo>
                    <a:pt x="101" y="77"/>
                  </a:lnTo>
                  <a:lnTo>
                    <a:pt x="103" y="7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5" name="Freeform 643"/>
            <p:cNvSpPr>
              <a:spLocks/>
            </p:cNvSpPr>
            <p:nvPr/>
          </p:nvSpPr>
          <p:spPr bwMode="auto">
            <a:xfrm>
              <a:off x="6955307" y="2922123"/>
              <a:ext cx="269622" cy="666921"/>
            </a:xfrm>
            <a:custGeom>
              <a:avLst/>
              <a:gdLst/>
              <a:ahLst/>
              <a:cxnLst>
                <a:cxn ang="0">
                  <a:pos x="107" y="309"/>
                </a:cxn>
                <a:cxn ang="0">
                  <a:pos x="105" y="297"/>
                </a:cxn>
                <a:cxn ang="0">
                  <a:pos x="99" y="297"/>
                </a:cxn>
                <a:cxn ang="0">
                  <a:pos x="97" y="288"/>
                </a:cxn>
                <a:cxn ang="0">
                  <a:pos x="97" y="279"/>
                </a:cxn>
                <a:cxn ang="0">
                  <a:pos x="100" y="272"/>
                </a:cxn>
                <a:cxn ang="0">
                  <a:pos x="102" y="267"/>
                </a:cxn>
                <a:cxn ang="0">
                  <a:pos x="102" y="262"/>
                </a:cxn>
                <a:cxn ang="0">
                  <a:pos x="96" y="258"/>
                </a:cxn>
                <a:cxn ang="0">
                  <a:pos x="92" y="243"/>
                </a:cxn>
                <a:cxn ang="0">
                  <a:pos x="78" y="209"/>
                </a:cxn>
                <a:cxn ang="0">
                  <a:pos x="70" y="204"/>
                </a:cxn>
                <a:cxn ang="0">
                  <a:pos x="64" y="209"/>
                </a:cxn>
                <a:cxn ang="0">
                  <a:pos x="54" y="215"/>
                </a:cxn>
                <a:cxn ang="0">
                  <a:pos x="48" y="213"/>
                </a:cxn>
                <a:cxn ang="0">
                  <a:pos x="39" y="213"/>
                </a:cxn>
                <a:cxn ang="0">
                  <a:pos x="31" y="164"/>
                </a:cxn>
                <a:cxn ang="0">
                  <a:pos x="24" y="154"/>
                </a:cxn>
                <a:cxn ang="0">
                  <a:pos x="21" y="148"/>
                </a:cxn>
                <a:cxn ang="0">
                  <a:pos x="18" y="147"/>
                </a:cxn>
                <a:cxn ang="0">
                  <a:pos x="7" y="141"/>
                </a:cxn>
                <a:cxn ang="0">
                  <a:pos x="7" y="129"/>
                </a:cxn>
                <a:cxn ang="0">
                  <a:pos x="12" y="112"/>
                </a:cxn>
                <a:cxn ang="0">
                  <a:pos x="15" y="96"/>
                </a:cxn>
                <a:cxn ang="0">
                  <a:pos x="16" y="79"/>
                </a:cxn>
                <a:cxn ang="0">
                  <a:pos x="24" y="77"/>
                </a:cxn>
                <a:cxn ang="0">
                  <a:pos x="32" y="63"/>
                </a:cxn>
                <a:cxn ang="0">
                  <a:pos x="34" y="35"/>
                </a:cxn>
                <a:cxn ang="0">
                  <a:pos x="43" y="26"/>
                </a:cxn>
                <a:cxn ang="0">
                  <a:pos x="53" y="19"/>
                </a:cxn>
                <a:cxn ang="0">
                  <a:pos x="58" y="4"/>
                </a:cxn>
                <a:cxn ang="0">
                  <a:pos x="65" y="9"/>
                </a:cxn>
                <a:cxn ang="0">
                  <a:pos x="77" y="18"/>
                </a:cxn>
                <a:cxn ang="0">
                  <a:pos x="80" y="33"/>
                </a:cxn>
                <a:cxn ang="0">
                  <a:pos x="80" y="52"/>
                </a:cxn>
                <a:cxn ang="0">
                  <a:pos x="72" y="66"/>
                </a:cxn>
                <a:cxn ang="0">
                  <a:pos x="77" y="77"/>
                </a:cxn>
                <a:cxn ang="0">
                  <a:pos x="88" y="82"/>
                </a:cxn>
                <a:cxn ang="0">
                  <a:pos x="92" y="93"/>
                </a:cxn>
                <a:cxn ang="0">
                  <a:pos x="100" y="110"/>
                </a:cxn>
                <a:cxn ang="0">
                  <a:pos x="113" y="122"/>
                </a:cxn>
                <a:cxn ang="0">
                  <a:pos x="119" y="122"/>
                </a:cxn>
                <a:cxn ang="0">
                  <a:pos x="119" y="127"/>
                </a:cxn>
                <a:cxn ang="0">
                  <a:pos x="115" y="143"/>
                </a:cxn>
                <a:cxn ang="0">
                  <a:pos x="100" y="150"/>
                </a:cxn>
                <a:cxn ang="0">
                  <a:pos x="86" y="171"/>
                </a:cxn>
                <a:cxn ang="0">
                  <a:pos x="99" y="201"/>
                </a:cxn>
                <a:cxn ang="0">
                  <a:pos x="104" y="223"/>
                </a:cxn>
                <a:cxn ang="0">
                  <a:pos x="100" y="230"/>
                </a:cxn>
                <a:cxn ang="0">
                  <a:pos x="107" y="253"/>
                </a:cxn>
                <a:cxn ang="0">
                  <a:pos x="116" y="279"/>
                </a:cxn>
                <a:cxn ang="0">
                  <a:pos x="110" y="321"/>
                </a:cxn>
              </a:cxnLst>
              <a:rect l="0" t="0" r="r" b="b"/>
              <a:pathLst>
                <a:path w="123" h="326">
                  <a:moveTo>
                    <a:pt x="108" y="326"/>
                  </a:moveTo>
                  <a:lnTo>
                    <a:pt x="108" y="321"/>
                  </a:lnTo>
                  <a:lnTo>
                    <a:pt x="108" y="316"/>
                  </a:lnTo>
                  <a:lnTo>
                    <a:pt x="107" y="312"/>
                  </a:lnTo>
                  <a:lnTo>
                    <a:pt x="107" y="309"/>
                  </a:lnTo>
                  <a:lnTo>
                    <a:pt x="107" y="305"/>
                  </a:lnTo>
                  <a:lnTo>
                    <a:pt x="107" y="302"/>
                  </a:lnTo>
                  <a:lnTo>
                    <a:pt x="107" y="300"/>
                  </a:lnTo>
                  <a:lnTo>
                    <a:pt x="108" y="297"/>
                  </a:lnTo>
                  <a:lnTo>
                    <a:pt x="105" y="297"/>
                  </a:lnTo>
                  <a:lnTo>
                    <a:pt x="104" y="297"/>
                  </a:lnTo>
                  <a:lnTo>
                    <a:pt x="102" y="297"/>
                  </a:lnTo>
                  <a:lnTo>
                    <a:pt x="100" y="297"/>
                  </a:lnTo>
                  <a:lnTo>
                    <a:pt x="100" y="297"/>
                  </a:lnTo>
                  <a:lnTo>
                    <a:pt x="99" y="297"/>
                  </a:lnTo>
                  <a:lnTo>
                    <a:pt x="97" y="297"/>
                  </a:lnTo>
                  <a:lnTo>
                    <a:pt x="97" y="297"/>
                  </a:lnTo>
                  <a:lnTo>
                    <a:pt x="97" y="293"/>
                  </a:lnTo>
                  <a:lnTo>
                    <a:pt x="97" y="290"/>
                  </a:lnTo>
                  <a:lnTo>
                    <a:pt x="97" y="288"/>
                  </a:lnTo>
                  <a:lnTo>
                    <a:pt x="97" y="286"/>
                  </a:lnTo>
                  <a:lnTo>
                    <a:pt x="97" y="284"/>
                  </a:lnTo>
                  <a:lnTo>
                    <a:pt x="97" y="283"/>
                  </a:lnTo>
                  <a:lnTo>
                    <a:pt x="97" y="281"/>
                  </a:lnTo>
                  <a:lnTo>
                    <a:pt x="97" y="279"/>
                  </a:lnTo>
                  <a:lnTo>
                    <a:pt x="97" y="277"/>
                  </a:lnTo>
                  <a:lnTo>
                    <a:pt x="99" y="276"/>
                  </a:lnTo>
                  <a:lnTo>
                    <a:pt x="100" y="276"/>
                  </a:lnTo>
                  <a:lnTo>
                    <a:pt x="100" y="274"/>
                  </a:lnTo>
                  <a:lnTo>
                    <a:pt x="100" y="272"/>
                  </a:lnTo>
                  <a:lnTo>
                    <a:pt x="102" y="272"/>
                  </a:lnTo>
                  <a:lnTo>
                    <a:pt x="102" y="270"/>
                  </a:lnTo>
                  <a:lnTo>
                    <a:pt x="102" y="270"/>
                  </a:lnTo>
                  <a:lnTo>
                    <a:pt x="102" y="269"/>
                  </a:lnTo>
                  <a:lnTo>
                    <a:pt x="102" y="267"/>
                  </a:lnTo>
                  <a:lnTo>
                    <a:pt x="102" y="267"/>
                  </a:lnTo>
                  <a:lnTo>
                    <a:pt x="102" y="265"/>
                  </a:lnTo>
                  <a:lnTo>
                    <a:pt x="102" y="263"/>
                  </a:lnTo>
                  <a:lnTo>
                    <a:pt x="102" y="263"/>
                  </a:lnTo>
                  <a:lnTo>
                    <a:pt x="102" y="262"/>
                  </a:lnTo>
                  <a:lnTo>
                    <a:pt x="102" y="260"/>
                  </a:lnTo>
                  <a:lnTo>
                    <a:pt x="99" y="260"/>
                  </a:lnTo>
                  <a:lnTo>
                    <a:pt x="97" y="260"/>
                  </a:lnTo>
                  <a:lnTo>
                    <a:pt x="96" y="260"/>
                  </a:lnTo>
                  <a:lnTo>
                    <a:pt x="96" y="258"/>
                  </a:lnTo>
                  <a:lnTo>
                    <a:pt x="96" y="257"/>
                  </a:lnTo>
                  <a:lnTo>
                    <a:pt x="96" y="255"/>
                  </a:lnTo>
                  <a:lnTo>
                    <a:pt x="96" y="253"/>
                  </a:lnTo>
                  <a:lnTo>
                    <a:pt x="96" y="251"/>
                  </a:lnTo>
                  <a:lnTo>
                    <a:pt x="92" y="243"/>
                  </a:lnTo>
                  <a:lnTo>
                    <a:pt x="89" y="236"/>
                  </a:lnTo>
                  <a:lnTo>
                    <a:pt x="86" y="229"/>
                  </a:lnTo>
                  <a:lnTo>
                    <a:pt x="83" y="222"/>
                  </a:lnTo>
                  <a:lnTo>
                    <a:pt x="81" y="215"/>
                  </a:lnTo>
                  <a:lnTo>
                    <a:pt x="78" y="209"/>
                  </a:lnTo>
                  <a:lnTo>
                    <a:pt x="75" y="202"/>
                  </a:lnTo>
                  <a:lnTo>
                    <a:pt x="72" y="195"/>
                  </a:lnTo>
                  <a:lnTo>
                    <a:pt x="72" y="199"/>
                  </a:lnTo>
                  <a:lnTo>
                    <a:pt x="72" y="201"/>
                  </a:lnTo>
                  <a:lnTo>
                    <a:pt x="70" y="204"/>
                  </a:lnTo>
                  <a:lnTo>
                    <a:pt x="70" y="206"/>
                  </a:lnTo>
                  <a:lnTo>
                    <a:pt x="70" y="208"/>
                  </a:lnTo>
                  <a:lnTo>
                    <a:pt x="69" y="208"/>
                  </a:lnTo>
                  <a:lnTo>
                    <a:pt x="67" y="208"/>
                  </a:lnTo>
                  <a:lnTo>
                    <a:pt x="64" y="209"/>
                  </a:lnTo>
                  <a:lnTo>
                    <a:pt x="59" y="218"/>
                  </a:lnTo>
                  <a:lnTo>
                    <a:pt x="59" y="218"/>
                  </a:lnTo>
                  <a:lnTo>
                    <a:pt x="58" y="216"/>
                  </a:lnTo>
                  <a:lnTo>
                    <a:pt x="56" y="216"/>
                  </a:lnTo>
                  <a:lnTo>
                    <a:pt x="54" y="215"/>
                  </a:lnTo>
                  <a:lnTo>
                    <a:pt x="53" y="215"/>
                  </a:lnTo>
                  <a:lnTo>
                    <a:pt x="53" y="213"/>
                  </a:lnTo>
                  <a:lnTo>
                    <a:pt x="51" y="213"/>
                  </a:lnTo>
                  <a:lnTo>
                    <a:pt x="50" y="213"/>
                  </a:lnTo>
                  <a:lnTo>
                    <a:pt x="48" y="213"/>
                  </a:lnTo>
                  <a:lnTo>
                    <a:pt x="45" y="213"/>
                  </a:lnTo>
                  <a:lnTo>
                    <a:pt x="43" y="213"/>
                  </a:lnTo>
                  <a:lnTo>
                    <a:pt x="42" y="213"/>
                  </a:lnTo>
                  <a:lnTo>
                    <a:pt x="40" y="213"/>
                  </a:lnTo>
                  <a:lnTo>
                    <a:pt x="39" y="213"/>
                  </a:lnTo>
                  <a:lnTo>
                    <a:pt x="39" y="213"/>
                  </a:lnTo>
                  <a:lnTo>
                    <a:pt x="37" y="213"/>
                  </a:lnTo>
                  <a:lnTo>
                    <a:pt x="40" y="188"/>
                  </a:lnTo>
                  <a:lnTo>
                    <a:pt x="32" y="166"/>
                  </a:lnTo>
                  <a:lnTo>
                    <a:pt x="31" y="164"/>
                  </a:lnTo>
                  <a:lnTo>
                    <a:pt x="29" y="161"/>
                  </a:lnTo>
                  <a:lnTo>
                    <a:pt x="27" y="159"/>
                  </a:lnTo>
                  <a:lnTo>
                    <a:pt x="27" y="157"/>
                  </a:lnTo>
                  <a:lnTo>
                    <a:pt x="26" y="155"/>
                  </a:lnTo>
                  <a:lnTo>
                    <a:pt x="24" y="154"/>
                  </a:lnTo>
                  <a:lnTo>
                    <a:pt x="24" y="152"/>
                  </a:lnTo>
                  <a:lnTo>
                    <a:pt x="24" y="148"/>
                  </a:lnTo>
                  <a:lnTo>
                    <a:pt x="23" y="148"/>
                  </a:lnTo>
                  <a:lnTo>
                    <a:pt x="21" y="148"/>
                  </a:lnTo>
                  <a:lnTo>
                    <a:pt x="21" y="148"/>
                  </a:lnTo>
                  <a:lnTo>
                    <a:pt x="19" y="148"/>
                  </a:lnTo>
                  <a:lnTo>
                    <a:pt x="19" y="148"/>
                  </a:lnTo>
                  <a:lnTo>
                    <a:pt x="18" y="148"/>
                  </a:lnTo>
                  <a:lnTo>
                    <a:pt x="18" y="147"/>
                  </a:lnTo>
                  <a:lnTo>
                    <a:pt x="18" y="147"/>
                  </a:lnTo>
                  <a:lnTo>
                    <a:pt x="15" y="147"/>
                  </a:lnTo>
                  <a:lnTo>
                    <a:pt x="12" y="147"/>
                  </a:lnTo>
                  <a:lnTo>
                    <a:pt x="10" y="145"/>
                  </a:lnTo>
                  <a:lnTo>
                    <a:pt x="8" y="143"/>
                  </a:lnTo>
                  <a:lnTo>
                    <a:pt x="7" y="141"/>
                  </a:lnTo>
                  <a:lnTo>
                    <a:pt x="4" y="140"/>
                  </a:lnTo>
                  <a:lnTo>
                    <a:pt x="2" y="136"/>
                  </a:lnTo>
                  <a:lnTo>
                    <a:pt x="0" y="134"/>
                  </a:lnTo>
                  <a:lnTo>
                    <a:pt x="4" y="133"/>
                  </a:lnTo>
                  <a:lnTo>
                    <a:pt x="7" y="129"/>
                  </a:lnTo>
                  <a:lnTo>
                    <a:pt x="8" y="126"/>
                  </a:lnTo>
                  <a:lnTo>
                    <a:pt x="10" y="124"/>
                  </a:lnTo>
                  <a:lnTo>
                    <a:pt x="10" y="120"/>
                  </a:lnTo>
                  <a:lnTo>
                    <a:pt x="12" y="117"/>
                  </a:lnTo>
                  <a:lnTo>
                    <a:pt x="12" y="112"/>
                  </a:lnTo>
                  <a:lnTo>
                    <a:pt x="12" y="108"/>
                  </a:lnTo>
                  <a:lnTo>
                    <a:pt x="13" y="106"/>
                  </a:lnTo>
                  <a:lnTo>
                    <a:pt x="15" y="103"/>
                  </a:lnTo>
                  <a:lnTo>
                    <a:pt x="15" y="100"/>
                  </a:lnTo>
                  <a:lnTo>
                    <a:pt x="15" y="96"/>
                  </a:lnTo>
                  <a:lnTo>
                    <a:pt x="15" y="93"/>
                  </a:lnTo>
                  <a:lnTo>
                    <a:pt x="15" y="87"/>
                  </a:lnTo>
                  <a:lnTo>
                    <a:pt x="15" y="84"/>
                  </a:lnTo>
                  <a:lnTo>
                    <a:pt x="15" y="80"/>
                  </a:lnTo>
                  <a:lnTo>
                    <a:pt x="16" y="79"/>
                  </a:lnTo>
                  <a:lnTo>
                    <a:pt x="16" y="79"/>
                  </a:lnTo>
                  <a:lnTo>
                    <a:pt x="19" y="79"/>
                  </a:lnTo>
                  <a:lnTo>
                    <a:pt x="21" y="77"/>
                  </a:lnTo>
                  <a:lnTo>
                    <a:pt x="23" y="77"/>
                  </a:lnTo>
                  <a:lnTo>
                    <a:pt x="24" y="77"/>
                  </a:lnTo>
                  <a:lnTo>
                    <a:pt x="26" y="77"/>
                  </a:lnTo>
                  <a:lnTo>
                    <a:pt x="27" y="77"/>
                  </a:lnTo>
                  <a:lnTo>
                    <a:pt x="29" y="73"/>
                  </a:lnTo>
                  <a:lnTo>
                    <a:pt x="31" y="68"/>
                  </a:lnTo>
                  <a:lnTo>
                    <a:pt x="32" y="63"/>
                  </a:lnTo>
                  <a:lnTo>
                    <a:pt x="34" y="56"/>
                  </a:lnTo>
                  <a:lnTo>
                    <a:pt x="34" y="51"/>
                  </a:lnTo>
                  <a:lnTo>
                    <a:pt x="34" y="45"/>
                  </a:lnTo>
                  <a:lnTo>
                    <a:pt x="34" y="40"/>
                  </a:lnTo>
                  <a:lnTo>
                    <a:pt x="34" y="35"/>
                  </a:lnTo>
                  <a:lnTo>
                    <a:pt x="35" y="33"/>
                  </a:lnTo>
                  <a:lnTo>
                    <a:pt x="37" y="31"/>
                  </a:lnTo>
                  <a:lnTo>
                    <a:pt x="39" y="30"/>
                  </a:lnTo>
                  <a:lnTo>
                    <a:pt x="42" y="28"/>
                  </a:lnTo>
                  <a:lnTo>
                    <a:pt x="43" y="26"/>
                  </a:lnTo>
                  <a:lnTo>
                    <a:pt x="46" y="26"/>
                  </a:lnTo>
                  <a:lnTo>
                    <a:pt x="48" y="24"/>
                  </a:lnTo>
                  <a:lnTo>
                    <a:pt x="50" y="24"/>
                  </a:lnTo>
                  <a:lnTo>
                    <a:pt x="51" y="23"/>
                  </a:lnTo>
                  <a:lnTo>
                    <a:pt x="53" y="19"/>
                  </a:lnTo>
                  <a:lnTo>
                    <a:pt x="54" y="18"/>
                  </a:lnTo>
                  <a:lnTo>
                    <a:pt x="54" y="14"/>
                  </a:lnTo>
                  <a:lnTo>
                    <a:pt x="56" y="11"/>
                  </a:lnTo>
                  <a:lnTo>
                    <a:pt x="56" y="7"/>
                  </a:lnTo>
                  <a:lnTo>
                    <a:pt x="58" y="4"/>
                  </a:lnTo>
                  <a:lnTo>
                    <a:pt x="58" y="0"/>
                  </a:lnTo>
                  <a:lnTo>
                    <a:pt x="58" y="2"/>
                  </a:lnTo>
                  <a:lnTo>
                    <a:pt x="61" y="4"/>
                  </a:lnTo>
                  <a:lnTo>
                    <a:pt x="62" y="7"/>
                  </a:lnTo>
                  <a:lnTo>
                    <a:pt x="65" y="9"/>
                  </a:lnTo>
                  <a:lnTo>
                    <a:pt x="67" y="12"/>
                  </a:lnTo>
                  <a:lnTo>
                    <a:pt x="69" y="14"/>
                  </a:lnTo>
                  <a:lnTo>
                    <a:pt x="70" y="16"/>
                  </a:lnTo>
                  <a:lnTo>
                    <a:pt x="73" y="16"/>
                  </a:lnTo>
                  <a:lnTo>
                    <a:pt x="77" y="18"/>
                  </a:lnTo>
                  <a:lnTo>
                    <a:pt x="77" y="21"/>
                  </a:lnTo>
                  <a:lnTo>
                    <a:pt x="78" y="24"/>
                  </a:lnTo>
                  <a:lnTo>
                    <a:pt x="78" y="26"/>
                  </a:lnTo>
                  <a:lnTo>
                    <a:pt x="80" y="30"/>
                  </a:lnTo>
                  <a:lnTo>
                    <a:pt x="80" y="33"/>
                  </a:lnTo>
                  <a:lnTo>
                    <a:pt x="81" y="37"/>
                  </a:lnTo>
                  <a:lnTo>
                    <a:pt x="81" y="40"/>
                  </a:lnTo>
                  <a:lnTo>
                    <a:pt x="81" y="45"/>
                  </a:lnTo>
                  <a:lnTo>
                    <a:pt x="81" y="49"/>
                  </a:lnTo>
                  <a:lnTo>
                    <a:pt x="80" y="52"/>
                  </a:lnTo>
                  <a:lnTo>
                    <a:pt x="78" y="56"/>
                  </a:lnTo>
                  <a:lnTo>
                    <a:pt x="77" y="58"/>
                  </a:lnTo>
                  <a:lnTo>
                    <a:pt x="75" y="61"/>
                  </a:lnTo>
                  <a:lnTo>
                    <a:pt x="73" y="63"/>
                  </a:lnTo>
                  <a:lnTo>
                    <a:pt x="72" y="66"/>
                  </a:lnTo>
                  <a:lnTo>
                    <a:pt x="72" y="72"/>
                  </a:lnTo>
                  <a:lnTo>
                    <a:pt x="72" y="73"/>
                  </a:lnTo>
                  <a:lnTo>
                    <a:pt x="73" y="75"/>
                  </a:lnTo>
                  <a:lnTo>
                    <a:pt x="75" y="77"/>
                  </a:lnTo>
                  <a:lnTo>
                    <a:pt x="77" y="77"/>
                  </a:lnTo>
                  <a:lnTo>
                    <a:pt x="80" y="79"/>
                  </a:lnTo>
                  <a:lnTo>
                    <a:pt x="81" y="79"/>
                  </a:lnTo>
                  <a:lnTo>
                    <a:pt x="85" y="79"/>
                  </a:lnTo>
                  <a:lnTo>
                    <a:pt x="86" y="80"/>
                  </a:lnTo>
                  <a:lnTo>
                    <a:pt x="88" y="82"/>
                  </a:lnTo>
                  <a:lnTo>
                    <a:pt x="89" y="84"/>
                  </a:lnTo>
                  <a:lnTo>
                    <a:pt x="91" y="87"/>
                  </a:lnTo>
                  <a:lnTo>
                    <a:pt x="91" y="89"/>
                  </a:lnTo>
                  <a:lnTo>
                    <a:pt x="92" y="91"/>
                  </a:lnTo>
                  <a:lnTo>
                    <a:pt x="92" y="93"/>
                  </a:lnTo>
                  <a:lnTo>
                    <a:pt x="94" y="94"/>
                  </a:lnTo>
                  <a:lnTo>
                    <a:pt x="96" y="98"/>
                  </a:lnTo>
                  <a:lnTo>
                    <a:pt x="96" y="101"/>
                  </a:lnTo>
                  <a:lnTo>
                    <a:pt x="97" y="105"/>
                  </a:lnTo>
                  <a:lnTo>
                    <a:pt x="100" y="110"/>
                  </a:lnTo>
                  <a:lnTo>
                    <a:pt x="102" y="113"/>
                  </a:lnTo>
                  <a:lnTo>
                    <a:pt x="104" y="117"/>
                  </a:lnTo>
                  <a:lnTo>
                    <a:pt x="107" y="120"/>
                  </a:lnTo>
                  <a:lnTo>
                    <a:pt x="110" y="122"/>
                  </a:lnTo>
                  <a:lnTo>
                    <a:pt x="113" y="122"/>
                  </a:lnTo>
                  <a:lnTo>
                    <a:pt x="115" y="122"/>
                  </a:lnTo>
                  <a:lnTo>
                    <a:pt x="115" y="122"/>
                  </a:lnTo>
                  <a:lnTo>
                    <a:pt x="116" y="122"/>
                  </a:lnTo>
                  <a:lnTo>
                    <a:pt x="118" y="122"/>
                  </a:lnTo>
                  <a:lnTo>
                    <a:pt x="119" y="122"/>
                  </a:lnTo>
                  <a:lnTo>
                    <a:pt x="119" y="122"/>
                  </a:lnTo>
                  <a:lnTo>
                    <a:pt x="121" y="122"/>
                  </a:lnTo>
                  <a:lnTo>
                    <a:pt x="123" y="120"/>
                  </a:lnTo>
                  <a:lnTo>
                    <a:pt x="121" y="124"/>
                  </a:lnTo>
                  <a:lnTo>
                    <a:pt x="119" y="127"/>
                  </a:lnTo>
                  <a:lnTo>
                    <a:pt x="119" y="131"/>
                  </a:lnTo>
                  <a:lnTo>
                    <a:pt x="118" y="133"/>
                  </a:lnTo>
                  <a:lnTo>
                    <a:pt x="116" y="136"/>
                  </a:lnTo>
                  <a:lnTo>
                    <a:pt x="116" y="140"/>
                  </a:lnTo>
                  <a:lnTo>
                    <a:pt x="115" y="143"/>
                  </a:lnTo>
                  <a:lnTo>
                    <a:pt x="115" y="147"/>
                  </a:lnTo>
                  <a:lnTo>
                    <a:pt x="115" y="145"/>
                  </a:lnTo>
                  <a:lnTo>
                    <a:pt x="110" y="147"/>
                  </a:lnTo>
                  <a:lnTo>
                    <a:pt x="105" y="148"/>
                  </a:lnTo>
                  <a:lnTo>
                    <a:pt x="100" y="150"/>
                  </a:lnTo>
                  <a:lnTo>
                    <a:pt x="96" y="152"/>
                  </a:lnTo>
                  <a:lnTo>
                    <a:pt x="92" y="154"/>
                  </a:lnTo>
                  <a:lnTo>
                    <a:pt x="89" y="159"/>
                  </a:lnTo>
                  <a:lnTo>
                    <a:pt x="88" y="164"/>
                  </a:lnTo>
                  <a:lnTo>
                    <a:pt x="86" y="171"/>
                  </a:lnTo>
                  <a:lnTo>
                    <a:pt x="88" y="178"/>
                  </a:lnTo>
                  <a:lnTo>
                    <a:pt x="89" y="185"/>
                  </a:lnTo>
                  <a:lnTo>
                    <a:pt x="92" y="190"/>
                  </a:lnTo>
                  <a:lnTo>
                    <a:pt x="96" y="195"/>
                  </a:lnTo>
                  <a:lnTo>
                    <a:pt x="99" y="201"/>
                  </a:lnTo>
                  <a:lnTo>
                    <a:pt x="102" y="206"/>
                  </a:lnTo>
                  <a:lnTo>
                    <a:pt x="104" y="213"/>
                  </a:lnTo>
                  <a:lnTo>
                    <a:pt x="105" y="222"/>
                  </a:lnTo>
                  <a:lnTo>
                    <a:pt x="105" y="223"/>
                  </a:lnTo>
                  <a:lnTo>
                    <a:pt x="104" y="223"/>
                  </a:lnTo>
                  <a:lnTo>
                    <a:pt x="104" y="225"/>
                  </a:lnTo>
                  <a:lnTo>
                    <a:pt x="102" y="227"/>
                  </a:lnTo>
                  <a:lnTo>
                    <a:pt x="102" y="229"/>
                  </a:lnTo>
                  <a:lnTo>
                    <a:pt x="100" y="229"/>
                  </a:lnTo>
                  <a:lnTo>
                    <a:pt x="100" y="230"/>
                  </a:lnTo>
                  <a:lnTo>
                    <a:pt x="100" y="232"/>
                  </a:lnTo>
                  <a:lnTo>
                    <a:pt x="100" y="237"/>
                  </a:lnTo>
                  <a:lnTo>
                    <a:pt x="102" y="243"/>
                  </a:lnTo>
                  <a:lnTo>
                    <a:pt x="105" y="248"/>
                  </a:lnTo>
                  <a:lnTo>
                    <a:pt x="107" y="253"/>
                  </a:lnTo>
                  <a:lnTo>
                    <a:pt x="110" y="257"/>
                  </a:lnTo>
                  <a:lnTo>
                    <a:pt x="113" y="262"/>
                  </a:lnTo>
                  <a:lnTo>
                    <a:pt x="115" y="267"/>
                  </a:lnTo>
                  <a:lnTo>
                    <a:pt x="116" y="272"/>
                  </a:lnTo>
                  <a:lnTo>
                    <a:pt x="116" y="279"/>
                  </a:lnTo>
                  <a:lnTo>
                    <a:pt x="116" y="290"/>
                  </a:lnTo>
                  <a:lnTo>
                    <a:pt x="115" y="298"/>
                  </a:lnTo>
                  <a:lnTo>
                    <a:pt x="113" y="307"/>
                  </a:lnTo>
                  <a:lnTo>
                    <a:pt x="111" y="314"/>
                  </a:lnTo>
                  <a:lnTo>
                    <a:pt x="110" y="321"/>
                  </a:lnTo>
                  <a:lnTo>
                    <a:pt x="108" y="325"/>
                  </a:lnTo>
                  <a:lnTo>
                    <a:pt x="108" y="3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6" name="Freeform 644"/>
            <p:cNvSpPr>
              <a:spLocks/>
            </p:cNvSpPr>
            <p:nvPr/>
          </p:nvSpPr>
          <p:spPr bwMode="auto">
            <a:xfrm>
              <a:off x="7698142" y="2398980"/>
              <a:ext cx="139396" cy="195746"/>
            </a:xfrm>
            <a:custGeom>
              <a:avLst/>
              <a:gdLst/>
              <a:ahLst/>
              <a:cxnLst>
                <a:cxn ang="0">
                  <a:pos x="61" y="2"/>
                </a:cxn>
                <a:cxn ang="0">
                  <a:pos x="59" y="4"/>
                </a:cxn>
                <a:cxn ang="0">
                  <a:pos x="61" y="7"/>
                </a:cxn>
                <a:cxn ang="0">
                  <a:pos x="62" y="13"/>
                </a:cxn>
                <a:cxn ang="0">
                  <a:pos x="64" y="16"/>
                </a:cxn>
                <a:cxn ang="0">
                  <a:pos x="64" y="18"/>
                </a:cxn>
                <a:cxn ang="0">
                  <a:pos x="59" y="16"/>
                </a:cxn>
                <a:cxn ang="0">
                  <a:pos x="54" y="14"/>
                </a:cxn>
                <a:cxn ang="0">
                  <a:pos x="51" y="16"/>
                </a:cxn>
                <a:cxn ang="0">
                  <a:pos x="50" y="20"/>
                </a:cxn>
                <a:cxn ang="0">
                  <a:pos x="48" y="23"/>
                </a:cxn>
                <a:cxn ang="0">
                  <a:pos x="50" y="28"/>
                </a:cxn>
                <a:cxn ang="0">
                  <a:pos x="54" y="33"/>
                </a:cxn>
                <a:cxn ang="0">
                  <a:pos x="54" y="40"/>
                </a:cxn>
                <a:cxn ang="0">
                  <a:pos x="53" y="44"/>
                </a:cxn>
                <a:cxn ang="0">
                  <a:pos x="50" y="46"/>
                </a:cxn>
                <a:cxn ang="0">
                  <a:pos x="45" y="47"/>
                </a:cxn>
                <a:cxn ang="0">
                  <a:pos x="42" y="51"/>
                </a:cxn>
                <a:cxn ang="0">
                  <a:pos x="40" y="54"/>
                </a:cxn>
                <a:cxn ang="0">
                  <a:pos x="42" y="58"/>
                </a:cxn>
                <a:cxn ang="0">
                  <a:pos x="45" y="61"/>
                </a:cxn>
                <a:cxn ang="0">
                  <a:pos x="51" y="65"/>
                </a:cxn>
                <a:cxn ang="0">
                  <a:pos x="58" y="70"/>
                </a:cxn>
                <a:cxn ang="0">
                  <a:pos x="62" y="77"/>
                </a:cxn>
                <a:cxn ang="0">
                  <a:pos x="62" y="82"/>
                </a:cxn>
                <a:cxn ang="0">
                  <a:pos x="54" y="84"/>
                </a:cxn>
                <a:cxn ang="0">
                  <a:pos x="48" y="91"/>
                </a:cxn>
                <a:cxn ang="0">
                  <a:pos x="46" y="95"/>
                </a:cxn>
                <a:cxn ang="0">
                  <a:pos x="43" y="93"/>
                </a:cxn>
                <a:cxn ang="0">
                  <a:pos x="42" y="91"/>
                </a:cxn>
                <a:cxn ang="0">
                  <a:pos x="37" y="89"/>
                </a:cxn>
                <a:cxn ang="0">
                  <a:pos x="34" y="88"/>
                </a:cxn>
                <a:cxn ang="0">
                  <a:pos x="29" y="86"/>
                </a:cxn>
                <a:cxn ang="0">
                  <a:pos x="21" y="84"/>
                </a:cxn>
                <a:cxn ang="0">
                  <a:pos x="13" y="79"/>
                </a:cxn>
                <a:cxn ang="0">
                  <a:pos x="13" y="75"/>
                </a:cxn>
                <a:cxn ang="0">
                  <a:pos x="16" y="72"/>
                </a:cxn>
                <a:cxn ang="0">
                  <a:pos x="19" y="68"/>
                </a:cxn>
                <a:cxn ang="0">
                  <a:pos x="13" y="61"/>
                </a:cxn>
                <a:cxn ang="0">
                  <a:pos x="7" y="54"/>
                </a:cxn>
                <a:cxn ang="0">
                  <a:pos x="2" y="47"/>
                </a:cxn>
                <a:cxn ang="0">
                  <a:pos x="10" y="39"/>
                </a:cxn>
                <a:cxn ang="0">
                  <a:pos x="18" y="30"/>
                </a:cxn>
                <a:cxn ang="0">
                  <a:pos x="34" y="23"/>
                </a:cxn>
                <a:cxn ang="0">
                  <a:pos x="45" y="9"/>
                </a:cxn>
                <a:cxn ang="0">
                  <a:pos x="62" y="0"/>
                </a:cxn>
              </a:cxnLst>
              <a:rect l="0" t="0" r="r" b="b"/>
              <a:pathLst>
                <a:path w="65" h="95">
                  <a:moveTo>
                    <a:pt x="62" y="0"/>
                  </a:moveTo>
                  <a:lnTo>
                    <a:pt x="61" y="0"/>
                  </a:lnTo>
                  <a:lnTo>
                    <a:pt x="61" y="2"/>
                  </a:lnTo>
                  <a:lnTo>
                    <a:pt x="59" y="2"/>
                  </a:lnTo>
                  <a:lnTo>
                    <a:pt x="59" y="4"/>
                  </a:lnTo>
                  <a:lnTo>
                    <a:pt x="59" y="4"/>
                  </a:lnTo>
                  <a:lnTo>
                    <a:pt x="59" y="6"/>
                  </a:lnTo>
                  <a:lnTo>
                    <a:pt x="59" y="7"/>
                  </a:lnTo>
                  <a:lnTo>
                    <a:pt x="61" y="7"/>
                  </a:lnTo>
                  <a:lnTo>
                    <a:pt x="61" y="9"/>
                  </a:lnTo>
                  <a:lnTo>
                    <a:pt x="61" y="11"/>
                  </a:lnTo>
                  <a:lnTo>
                    <a:pt x="62" y="13"/>
                  </a:lnTo>
                  <a:lnTo>
                    <a:pt x="62" y="13"/>
                  </a:lnTo>
                  <a:lnTo>
                    <a:pt x="64" y="14"/>
                  </a:lnTo>
                  <a:lnTo>
                    <a:pt x="64" y="16"/>
                  </a:lnTo>
                  <a:lnTo>
                    <a:pt x="65" y="16"/>
                  </a:lnTo>
                  <a:lnTo>
                    <a:pt x="65" y="18"/>
                  </a:lnTo>
                  <a:lnTo>
                    <a:pt x="64" y="18"/>
                  </a:lnTo>
                  <a:lnTo>
                    <a:pt x="62" y="18"/>
                  </a:lnTo>
                  <a:lnTo>
                    <a:pt x="61" y="18"/>
                  </a:lnTo>
                  <a:lnTo>
                    <a:pt x="59" y="16"/>
                  </a:lnTo>
                  <a:lnTo>
                    <a:pt x="58" y="16"/>
                  </a:lnTo>
                  <a:lnTo>
                    <a:pt x="56" y="16"/>
                  </a:lnTo>
                  <a:lnTo>
                    <a:pt x="54" y="14"/>
                  </a:lnTo>
                  <a:lnTo>
                    <a:pt x="53" y="13"/>
                  </a:lnTo>
                  <a:lnTo>
                    <a:pt x="53" y="14"/>
                  </a:lnTo>
                  <a:lnTo>
                    <a:pt x="51" y="16"/>
                  </a:lnTo>
                  <a:lnTo>
                    <a:pt x="51" y="18"/>
                  </a:lnTo>
                  <a:lnTo>
                    <a:pt x="50" y="18"/>
                  </a:lnTo>
                  <a:lnTo>
                    <a:pt x="50" y="20"/>
                  </a:lnTo>
                  <a:lnTo>
                    <a:pt x="48" y="20"/>
                  </a:lnTo>
                  <a:lnTo>
                    <a:pt x="48" y="21"/>
                  </a:lnTo>
                  <a:lnTo>
                    <a:pt x="48" y="23"/>
                  </a:lnTo>
                  <a:lnTo>
                    <a:pt x="48" y="25"/>
                  </a:lnTo>
                  <a:lnTo>
                    <a:pt x="50" y="27"/>
                  </a:lnTo>
                  <a:lnTo>
                    <a:pt x="50" y="28"/>
                  </a:lnTo>
                  <a:lnTo>
                    <a:pt x="51" y="30"/>
                  </a:lnTo>
                  <a:lnTo>
                    <a:pt x="53" y="32"/>
                  </a:lnTo>
                  <a:lnTo>
                    <a:pt x="54" y="33"/>
                  </a:lnTo>
                  <a:lnTo>
                    <a:pt x="54" y="35"/>
                  </a:lnTo>
                  <a:lnTo>
                    <a:pt x="54" y="37"/>
                  </a:lnTo>
                  <a:lnTo>
                    <a:pt x="54" y="40"/>
                  </a:lnTo>
                  <a:lnTo>
                    <a:pt x="54" y="42"/>
                  </a:lnTo>
                  <a:lnTo>
                    <a:pt x="53" y="44"/>
                  </a:lnTo>
                  <a:lnTo>
                    <a:pt x="53" y="44"/>
                  </a:lnTo>
                  <a:lnTo>
                    <a:pt x="51" y="46"/>
                  </a:lnTo>
                  <a:lnTo>
                    <a:pt x="50" y="46"/>
                  </a:lnTo>
                  <a:lnTo>
                    <a:pt x="50" y="46"/>
                  </a:lnTo>
                  <a:lnTo>
                    <a:pt x="48" y="47"/>
                  </a:lnTo>
                  <a:lnTo>
                    <a:pt x="46" y="47"/>
                  </a:lnTo>
                  <a:lnTo>
                    <a:pt x="45" y="47"/>
                  </a:lnTo>
                  <a:lnTo>
                    <a:pt x="43" y="49"/>
                  </a:lnTo>
                  <a:lnTo>
                    <a:pt x="43" y="49"/>
                  </a:lnTo>
                  <a:lnTo>
                    <a:pt x="42" y="51"/>
                  </a:lnTo>
                  <a:lnTo>
                    <a:pt x="40" y="53"/>
                  </a:lnTo>
                  <a:lnTo>
                    <a:pt x="40" y="53"/>
                  </a:lnTo>
                  <a:lnTo>
                    <a:pt x="40" y="54"/>
                  </a:lnTo>
                  <a:lnTo>
                    <a:pt x="40" y="56"/>
                  </a:lnTo>
                  <a:lnTo>
                    <a:pt x="40" y="58"/>
                  </a:lnTo>
                  <a:lnTo>
                    <a:pt x="42" y="58"/>
                  </a:lnTo>
                  <a:lnTo>
                    <a:pt x="43" y="60"/>
                  </a:lnTo>
                  <a:lnTo>
                    <a:pt x="43" y="61"/>
                  </a:lnTo>
                  <a:lnTo>
                    <a:pt x="45" y="61"/>
                  </a:lnTo>
                  <a:lnTo>
                    <a:pt x="46" y="63"/>
                  </a:lnTo>
                  <a:lnTo>
                    <a:pt x="48" y="63"/>
                  </a:lnTo>
                  <a:lnTo>
                    <a:pt x="51" y="65"/>
                  </a:lnTo>
                  <a:lnTo>
                    <a:pt x="53" y="67"/>
                  </a:lnTo>
                  <a:lnTo>
                    <a:pt x="54" y="68"/>
                  </a:lnTo>
                  <a:lnTo>
                    <a:pt x="58" y="70"/>
                  </a:lnTo>
                  <a:lnTo>
                    <a:pt x="59" y="72"/>
                  </a:lnTo>
                  <a:lnTo>
                    <a:pt x="61" y="75"/>
                  </a:lnTo>
                  <a:lnTo>
                    <a:pt x="62" y="77"/>
                  </a:lnTo>
                  <a:lnTo>
                    <a:pt x="64" y="81"/>
                  </a:lnTo>
                  <a:lnTo>
                    <a:pt x="65" y="82"/>
                  </a:lnTo>
                  <a:lnTo>
                    <a:pt x="62" y="82"/>
                  </a:lnTo>
                  <a:lnTo>
                    <a:pt x="59" y="84"/>
                  </a:lnTo>
                  <a:lnTo>
                    <a:pt x="56" y="84"/>
                  </a:lnTo>
                  <a:lnTo>
                    <a:pt x="54" y="84"/>
                  </a:lnTo>
                  <a:lnTo>
                    <a:pt x="51" y="86"/>
                  </a:lnTo>
                  <a:lnTo>
                    <a:pt x="50" y="88"/>
                  </a:lnTo>
                  <a:lnTo>
                    <a:pt x="48" y="91"/>
                  </a:lnTo>
                  <a:lnTo>
                    <a:pt x="46" y="95"/>
                  </a:lnTo>
                  <a:lnTo>
                    <a:pt x="46" y="95"/>
                  </a:lnTo>
                  <a:lnTo>
                    <a:pt x="46" y="95"/>
                  </a:lnTo>
                  <a:lnTo>
                    <a:pt x="45" y="95"/>
                  </a:lnTo>
                  <a:lnTo>
                    <a:pt x="43" y="95"/>
                  </a:lnTo>
                  <a:lnTo>
                    <a:pt x="43" y="93"/>
                  </a:lnTo>
                  <a:lnTo>
                    <a:pt x="42" y="93"/>
                  </a:lnTo>
                  <a:lnTo>
                    <a:pt x="42" y="93"/>
                  </a:lnTo>
                  <a:lnTo>
                    <a:pt x="42" y="91"/>
                  </a:lnTo>
                  <a:lnTo>
                    <a:pt x="40" y="91"/>
                  </a:lnTo>
                  <a:lnTo>
                    <a:pt x="39" y="91"/>
                  </a:lnTo>
                  <a:lnTo>
                    <a:pt x="37" y="89"/>
                  </a:lnTo>
                  <a:lnTo>
                    <a:pt x="35" y="89"/>
                  </a:lnTo>
                  <a:lnTo>
                    <a:pt x="35" y="88"/>
                  </a:lnTo>
                  <a:lnTo>
                    <a:pt x="34" y="88"/>
                  </a:lnTo>
                  <a:lnTo>
                    <a:pt x="32" y="86"/>
                  </a:lnTo>
                  <a:lnTo>
                    <a:pt x="31" y="86"/>
                  </a:lnTo>
                  <a:lnTo>
                    <a:pt x="29" y="86"/>
                  </a:lnTo>
                  <a:lnTo>
                    <a:pt x="27" y="86"/>
                  </a:lnTo>
                  <a:lnTo>
                    <a:pt x="24" y="84"/>
                  </a:lnTo>
                  <a:lnTo>
                    <a:pt x="21" y="84"/>
                  </a:lnTo>
                  <a:lnTo>
                    <a:pt x="18" y="82"/>
                  </a:lnTo>
                  <a:lnTo>
                    <a:pt x="15" y="81"/>
                  </a:lnTo>
                  <a:lnTo>
                    <a:pt x="13" y="79"/>
                  </a:lnTo>
                  <a:lnTo>
                    <a:pt x="13" y="77"/>
                  </a:lnTo>
                  <a:lnTo>
                    <a:pt x="13" y="75"/>
                  </a:lnTo>
                  <a:lnTo>
                    <a:pt x="13" y="75"/>
                  </a:lnTo>
                  <a:lnTo>
                    <a:pt x="15" y="74"/>
                  </a:lnTo>
                  <a:lnTo>
                    <a:pt x="15" y="74"/>
                  </a:lnTo>
                  <a:lnTo>
                    <a:pt x="16" y="72"/>
                  </a:lnTo>
                  <a:lnTo>
                    <a:pt x="18" y="70"/>
                  </a:lnTo>
                  <a:lnTo>
                    <a:pt x="18" y="70"/>
                  </a:lnTo>
                  <a:lnTo>
                    <a:pt x="19" y="68"/>
                  </a:lnTo>
                  <a:lnTo>
                    <a:pt x="16" y="67"/>
                  </a:lnTo>
                  <a:lnTo>
                    <a:pt x="15" y="63"/>
                  </a:lnTo>
                  <a:lnTo>
                    <a:pt x="13" y="61"/>
                  </a:lnTo>
                  <a:lnTo>
                    <a:pt x="12" y="58"/>
                  </a:lnTo>
                  <a:lnTo>
                    <a:pt x="10" y="56"/>
                  </a:lnTo>
                  <a:lnTo>
                    <a:pt x="7" y="54"/>
                  </a:lnTo>
                  <a:lnTo>
                    <a:pt x="4" y="53"/>
                  </a:lnTo>
                  <a:lnTo>
                    <a:pt x="0" y="53"/>
                  </a:lnTo>
                  <a:lnTo>
                    <a:pt x="2" y="47"/>
                  </a:lnTo>
                  <a:lnTo>
                    <a:pt x="5" y="44"/>
                  </a:lnTo>
                  <a:lnTo>
                    <a:pt x="8" y="42"/>
                  </a:lnTo>
                  <a:lnTo>
                    <a:pt x="10" y="39"/>
                  </a:lnTo>
                  <a:lnTo>
                    <a:pt x="13" y="37"/>
                  </a:lnTo>
                  <a:lnTo>
                    <a:pt x="16" y="33"/>
                  </a:lnTo>
                  <a:lnTo>
                    <a:pt x="18" y="30"/>
                  </a:lnTo>
                  <a:lnTo>
                    <a:pt x="19" y="27"/>
                  </a:lnTo>
                  <a:lnTo>
                    <a:pt x="27" y="25"/>
                  </a:lnTo>
                  <a:lnTo>
                    <a:pt x="34" y="23"/>
                  </a:lnTo>
                  <a:lnTo>
                    <a:pt x="39" y="18"/>
                  </a:lnTo>
                  <a:lnTo>
                    <a:pt x="42" y="13"/>
                  </a:lnTo>
                  <a:lnTo>
                    <a:pt x="45" y="9"/>
                  </a:lnTo>
                  <a:lnTo>
                    <a:pt x="50" y="4"/>
                  </a:lnTo>
                  <a:lnTo>
                    <a:pt x="54" y="2"/>
                  </a:lnTo>
                  <a:lnTo>
                    <a:pt x="6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7" name="Freeform 645"/>
            <p:cNvSpPr>
              <a:spLocks/>
            </p:cNvSpPr>
            <p:nvPr/>
          </p:nvSpPr>
          <p:spPr bwMode="auto">
            <a:xfrm>
              <a:off x="6571967" y="2864959"/>
              <a:ext cx="245778" cy="138581"/>
            </a:xfrm>
            <a:custGeom>
              <a:avLst/>
              <a:gdLst/>
              <a:ahLst/>
              <a:cxnLst>
                <a:cxn ang="0">
                  <a:pos x="1" y="0"/>
                </a:cxn>
                <a:cxn ang="0">
                  <a:pos x="20" y="2"/>
                </a:cxn>
                <a:cxn ang="0">
                  <a:pos x="22" y="4"/>
                </a:cxn>
                <a:cxn ang="0">
                  <a:pos x="24" y="5"/>
                </a:cxn>
                <a:cxn ang="0">
                  <a:pos x="27" y="7"/>
                </a:cxn>
                <a:cxn ang="0">
                  <a:pos x="28" y="7"/>
                </a:cxn>
                <a:cxn ang="0">
                  <a:pos x="32" y="9"/>
                </a:cxn>
                <a:cxn ang="0">
                  <a:pos x="35" y="11"/>
                </a:cxn>
                <a:cxn ang="0">
                  <a:pos x="36" y="11"/>
                </a:cxn>
                <a:cxn ang="0">
                  <a:pos x="36" y="12"/>
                </a:cxn>
                <a:cxn ang="0">
                  <a:pos x="46" y="18"/>
                </a:cxn>
                <a:cxn ang="0">
                  <a:pos x="52" y="23"/>
                </a:cxn>
                <a:cxn ang="0">
                  <a:pos x="60" y="28"/>
                </a:cxn>
                <a:cxn ang="0">
                  <a:pos x="68" y="33"/>
                </a:cxn>
                <a:cxn ang="0">
                  <a:pos x="76" y="37"/>
                </a:cxn>
                <a:cxn ang="0">
                  <a:pos x="85" y="40"/>
                </a:cxn>
                <a:cxn ang="0">
                  <a:pos x="95" y="42"/>
                </a:cxn>
                <a:cxn ang="0">
                  <a:pos x="108" y="44"/>
                </a:cxn>
                <a:cxn ang="0">
                  <a:pos x="108" y="52"/>
                </a:cxn>
                <a:cxn ang="0">
                  <a:pos x="109" y="54"/>
                </a:cxn>
                <a:cxn ang="0">
                  <a:pos x="109" y="54"/>
                </a:cxn>
                <a:cxn ang="0">
                  <a:pos x="109" y="58"/>
                </a:cxn>
                <a:cxn ang="0">
                  <a:pos x="111" y="59"/>
                </a:cxn>
                <a:cxn ang="0">
                  <a:pos x="111" y="61"/>
                </a:cxn>
                <a:cxn ang="0">
                  <a:pos x="112" y="63"/>
                </a:cxn>
                <a:cxn ang="0">
                  <a:pos x="114" y="66"/>
                </a:cxn>
                <a:cxn ang="0">
                  <a:pos x="114" y="66"/>
                </a:cxn>
                <a:cxn ang="0">
                  <a:pos x="111" y="68"/>
                </a:cxn>
                <a:cxn ang="0">
                  <a:pos x="106" y="68"/>
                </a:cxn>
                <a:cxn ang="0">
                  <a:pos x="100" y="66"/>
                </a:cxn>
                <a:cxn ang="0">
                  <a:pos x="93" y="66"/>
                </a:cxn>
                <a:cxn ang="0">
                  <a:pos x="87" y="65"/>
                </a:cxn>
                <a:cxn ang="0">
                  <a:pos x="81" y="63"/>
                </a:cxn>
                <a:cxn ang="0">
                  <a:pos x="76" y="61"/>
                </a:cxn>
                <a:cxn ang="0">
                  <a:pos x="73" y="59"/>
                </a:cxn>
                <a:cxn ang="0">
                  <a:pos x="70" y="59"/>
                </a:cxn>
                <a:cxn ang="0">
                  <a:pos x="68" y="58"/>
                </a:cxn>
                <a:cxn ang="0">
                  <a:pos x="66" y="56"/>
                </a:cxn>
                <a:cxn ang="0">
                  <a:pos x="65" y="54"/>
                </a:cxn>
                <a:cxn ang="0">
                  <a:pos x="65" y="52"/>
                </a:cxn>
                <a:cxn ang="0">
                  <a:pos x="63" y="51"/>
                </a:cxn>
                <a:cxn ang="0">
                  <a:pos x="62" y="49"/>
                </a:cxn>
                <a:cxn ang="0">
                  <a:pos x="59" y="47"/>
                </a:cxn>
                <a:cxn ang="0">
                  <a:pos x="55" y="46"/>
                </a:cxn>
                <a:cxn ang="0">
                  <a:pos x="52" y="47"/>
                </a:cxn>
                <a:cxn ang="0">
                  <a:pos x="49" y="47"/>
                </a:cxn>
                <a:cxn ang="0">
                  <a:pos x="46" y="49"/>
                </a:cxn>
                <a:cxn ang="0">
                  <a:pos x="41" y="49"/>
                </a:cxn>
                <a:cxn ang="0">
                  <a:pos x="38" y="49"/>
                </a:cxn>
                <a:cxn ang="0">
                  <a:pos x="36" y="47"/>
                </a:cxn>
                <a:cxn ang="0">
                  <a:pos x="35" y="44"/>
                </a:cxn>
                <a:cxn ang="0">
                  <a:pos x="32" y="42"/>
                </a:cxn>
                <a:cxn ang="0">
                  <a:pos x="27" y="42"/>
                </a:cxn>
                <a:cxn ang="0">
                  <a:pos x="22" y="39"/>
                </a:cxn>
                <a:cxn ang="0">
                  <a:pos x="17" y="37"/>
                </a:cxn>
                <a:cxn ang="0">
                  <a:pos x="11" y="33"/>
                </a:cxn>
                <a:cxn ang="0">
                  <a:pos x="6" y="30"/>
                </a:cxn>
                <a:cxn ang="0">
                  <a:pos x="3" y="28"/>
                </a:cxn>
                <a:cxn ang="0">
                  <a:pos x="0" y="25"/>
                </a:cxn>
                <a:cxn ang="0">
                  <a:pos x="1" y="0"/>
                </a:cxn>
              </a:cxnLst>
              <a:rect l="0" t="0" r="r" b="b"/>
              <a:pathLst>
                <a:path w="114" h="68">
                  <a:moveTo>
                    <a:pt x="1" y="0"/>
                  </a:moveTo>
                  <a:lnTo>
                    <a:pt x="20" y="2"/>
                  </a:lnTo>
                  <a:lnTo>
                    <a:pt x="22" y="4"/>
                  </a:lnTo>
                  <a:lnTo>
                    <a:pt x="24" y="5"/>
                  </a:lnTo>
                  <a:lnTo>
                    <a:pt x="27" y="7"/>
                  </a:lnTo>
                  <a:lnTo>
                    <a:pt x="28" y="7"/>
                  </a:lnTo>
                  <a:lnTo>
                    <a:pt x="32" y="9"/>
                  </a:lnTo>
                  <a:lnTo>
                    <a:pt x="35" y="11"/>
                  </a:lnTo>
                  <a:lnTo>
                    <a:pt x="36" y="11"/>
                  </a:lnTo>
                  <a:lnTo>
                    <a:pt x="36" y="12"/>
                  </a:lnTo>
                  <a:lnTo>
                    <a:pt x="46" y="18"/>
                  </a:lnTo>
                  <a:lnTo>
                    <a:pt x="52" y="23"/>
                  </a:lnTo>
                  <a:lnTo>
                    <a:pt x="60" y="28"/>
                  </a:lnTo>
                  <a:lnTo>
                    <a:pt x="68" y="33"/>
                  </a:lnTo>
                  <a:lnTo>
                    <a:pt x="76" y="37"/>
                  </a:lnTo>
                  <a:lnTo>
                    <a:pt x="85" y="40"/>
                  </a:lnTo>
                  <a:lnTo>
                    <a:pt x="95" y="42"/>
                  </a:lnTo>
                  <a:lnTo>
                    <a:pt x="108" y="44"/>
                  </a:lnTo>
                  <a:lnTo>
                    <a:pt x="108" y="52"/>
                  </a:lnTo>
                  <a:lnTo>
                    <a:pt x="109" y="54"/>
                  </a:lnTo>
                  <a:lnTo>
                    <a:pt x="109" y="54"/>
                  </a:lnTo>
                  <a:lnTo>
                    <a:pt x="109" y="58"/>
                  </a:lnTo>
                  <a:lnTo>
                    <a:pt x="111" y="59"/>
                  </a:lnTo>
                  <a:lnTo>
                    <a:pt x="111" y="61"/>
                  </a:lnTo>
                  <a:lnTo>
                    <a:pt x="112" y="63"/>
                  </a:lnTo>
                  <a:lnTo>
                    <a:pt x="114" y="66"/>
                  </a:lnTo>
                  <a:lnTo>
                    <a:pt x="114" y="66"/>
                  </a:lnTo>
                  <a:lnTo>
                    <a:pt x="111" y="68"/>
                  </a:lnTo>
                  <a:lnTo>
                    <a:pt x="106" y="68"/>
                  </a:lnTo>
                  <a:lnTo>
                    <a:pt x="100" y="66"/>
                  </a:lnTo>
                  <a:lnTo>
                    <a:pt x="93" y="66"/>
                  </a:lnTo>
                  <a:lnTo>
                    <a:pt x="87" y="65"/>
                  </a:lnTo>
                  <a:lnTo>
                    <a:pt x="81" y="63"/>
                  </a:lnTo>
                  <a:lnTo>
                    <a:pt x="76" y="61"/>
                  </a:lnTo>
                  <a:lnTo>
                    <a:pt x="73" y="59"/>
                  </a:lnTo>
                  <a:lnTo>
                    <a:pt x="70" y="59"/>
                  </a:lnTo>
                  <a:lnTo>
                    <a:pt x="68" y="58"/>
                  </a:lnTo>
                  <a:lnTo>
                    <a:pt x="66" y="56"/>
                  </a:lnTo>
                  <a:lnTo>
                    <a:pt x="65" y="54"/>
                  </a:lnTo>
                  <a:lnTo>
                    <a:pt x="65" y="52"/>
                  </a:lnTo>
                  <a:lnTo>
                    <a:pt x="63" y="51"/>
                  </a:lnTo>
                  <a:lnTo>
                    <a:pt x="62" y="49"/>
                  </a:lnTo>
                  <a:lnTo>
                    <a:pt x="59" y="47"/>
                  </a:lnTo>
                  <a:lnTo>
                    <a:pt x="55" y="46"/>
                  </a:lnTo>
                  <a:lnTo>
                    <a:pt x="52" y="47"/>
                  </a:lnTo>
                  <a:lnTo>
                    <a:pt x="49" y="47"/>
                  </a:lnTo>
                  <a:lnTo>
                    <a:pt x="46" y="49"/>
                  </a:lnTo>
                  <a:lnTo>
                    <a:pt x="41" y="49"/>
                  </a:lnTo>
                  <a:lnTo>
                    <a:pt x="38" y="49"/>
                  </a:lnTo>
                  <a:lnTo>
                    <a:pt x="36" y="47"/>
                  </a:lnTo>
                  <a:lnTo>
                    <a:pt x="35" y="44"/>
                  </a:lnTo>
                  <a:lnTo>
                    <a:pt x="32" y="42"/>
                  </a:lnTo>
                  <a:lnTo>
                    <a:pt x="27" y="42"/>
                  </a:lnTo>
                  <a:lnTo>
                    <a:pt x="22" y="39"/>
                  </a:lnTo>
                  <a:lnTo>
                    <a:pt x="17" y="37"/>
                  </a:lnTo>
                  <a:lnTo>
                    <a:pt x="11" y="33"/>
                  </a:lnTo>
                  <a:lnTo>
                    <a:pt x="6" y="30"/>
                  </a:lnTo>
                  <a:lnTo>
                    <a:pt x="3" y="28"/>
                  </a:lnTo>
                  <a:lnTo>
                    <a:pt x="0" y="25"/>
                  </a:lnTo>
                  <a:lnTo>
                    <a:pt x="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8" name="Freeform 646"/>
            <p:cNvSpPr>
              <a:spLocks/>
            </p:cNvSpPr>
            <p:nvPr/>
          </p:nvSpPr>
          <p:spPr bwMode="auto">
            <a:xfrm>
              <a:off x="6832418" y="2927320"/>
              <a:ext cx="86206" cy="74487"/>
            </a:xfrm>
            <a:custGeom>
              <a:avLst/>
              <a:gdLst/>
              <a:ahLst/>
              <a:cxnLst>
                <a:cxn ang="0">
                  <a:pos x="40" y="14"/>
                </a:cxn>
                <a:cxn ang="0">
                  <a:pos x="40" y="16"/>
                </a:cxn>
                <a:cxn ang="0">
                  <a:pos x="38" y="21"/>
                </a:cxn>
                <a:cxn ang="0">
                  <a:pos x="37" y="24"/>
                </a:cxn>
                <a:cxn ang="0">
                  <a:pos x="37" y="28"/>
                </a:cxn>
                <a:cxn ang="0">
                  <a:pos x="34" y="31"/>
                </a:cxn>
                <a:cxn ang="0">
                  <a:pos x="32" y="35"/>
                </a:cxn>
                <a:cxn ang="0">
                  <a:pos x="30" y="36"/>
                </a:cxn>
                <a:cxn ang="0">
                  <a:pos x="27" y="36"/>
                </a:cxn>
                <a:cxn ang="0">
                  <a:pos x="26" y="36"/>
                </a:cxn>
                <a:cxn ang="0">
                  <a:pos x="24" y="36"/>
                </a:cxn>
                <a:cxn ang="0">
                  <a:pos x="23" y="36"/>
                </a:cxn>
                <a:cxn ang="0">
                  <a:pos x="23" y="36"/>
                </a:cxn>
                <a:cxn ang="0">
                  <a:pos x="21" y="35"/>
                </a:cxn>
                <a:cxn ang="0">
                  <a:pos x="21" y="35"/>
                </a:cxn>
                <a:cxn ang="0">
                  <a:pos x="19" y="33"/>
                </a:cxn>
                <a:cxn ang="0">
                  <a:pos x="19" y="31"/>
                </a:cxn>
                <a:cxn ang="0">
                  <a:pos x="18" y="31"/>
                </a:cxn>
                <a:cxn ang="0">
                  <a:pos x="15" y="31"/>
                </a:cxn>
                <a:cxn ang="0">
                  <a:pos x="13" y="31"/>
                </a:cxn>
                <a:cxn ang="0">
                  <a:pos x="10" y="29"/>
                </a:cxn>
                <a:cxn ang="0">
                  <a:pos x="7" y="29"/>
                </a:cxn>
                <a:cxn ang="0">
                  <a:pos x="5" y="28"/>
                </a:cxn>
                <a:cxn ang="0">
                  <a:pos x="2" y="28"/>
                </a:cxn>
                <a:cxn ang="0">
                  <a:pos x="0" y="26"/>
                </a:cxn>
                <a:cxn ang="0">
                  <a:pos x="0" y="24"/>
                </a:cxn>
                <a:cxn ang="0">
                  <a:pos x="0" y="22"/>
                </a:cxn>
                <a:cxn ang="0">
                  <a:pos x="0" y="22"/>
                </a:cxn>
                <a:cxn ang="0">
                  <a:pos x="0" y="21"/>
                </a:cxn>
                <a:cxn ang="0">
                  <a:pos x="2" y="19"/>
                </a:cxn>
                <a:cxn ang="0">
                  <a:pos x="2" y="17"/>
                </a:cxn>
                <a:cxn ang="0">
                  <a:pos x="2" y="16"/>
                </a:cxn>
                <a:cxn ang="0">
                  <a:pos x="4" y="14"/>
                </a:cxn>
                <a:cxn ang="0">
                  <a:pos x="5" y="12"/>
                </a:cxn>
                <a:cxn ang="0">
                  <a:pos x="8" y="12"/>
                </a:cxn>
                <a:cxn ang="0">
                  <a:pos x="10" y="10"/>
                </a:cxn>
                <a:cxn ang="0">
                  <a:pos x="11" y="9"/>
                </a:cxn>
                <a:cxn ang="0">
                  <a:pos x="11" y="5"/>
                </a:cxn>
                <a:cxn ang="0">
                  <a:pos x="13" y="3"/>
                </a:cxn>
                <a:cxn ang="0">
                  <a:pos x="13" y="2"/>
                </a:cxn>
                <a:cxn ang="0">
                  <a:pos x="15" y="0"/>
                </a:cxn>
                <a:cxn ang="0">
                  <a:pos x="16" y="2"/>
                </a:cxn>
                <a:cxn ang="0">
                  <a:pos x="19" y="5"/>
                </a:cxn>
                <a:cxn ang="0">
                  <a:pos x="23" y="7"/>
                </a:cxn>
                <a:cxn ang="0">
                  <a:pos x="26" y="9"/>
                </a:cxn>
                <a:cxn ang="0">
                  <a:pos x="30" y="10"/>
                </a:cxn>
                <a:cxn ang="0">
                  <a:pos x="34" y="12"/>
                </a:cxn>
                <a:cxn ang="0">
                  <a:pos x="37" y="12"/>
                </a:cxn>
                <a:cxn ang="0">
                  <a:pos x="40" y="14"/>
                </a:cxn>
              </a:cxnLst>
              <a:rect l="0" t="0" r="r" b="b"/>
              <a:pathLst>
                <a:path w="40" h="36">
                  <a:moveTo>
                    <a:pt x="40" y="14"/>
                  </a:moveTo>
                  <a:lnTo>
                    <a:pt x="40" y="16"/>
                  </a:lnTo>
                  <a:lnTo>
                    <a:pt x="38" y="21"/>
                  </a:lnTo>
                  <a:lnTo>
                    <a:pt x="37" y="24"/>
                  </a:lnTo>
                  <a:lnTo>
                    <a:pt x="37" y="28"/>
                  </a:lnTo>
                  <a:lnTo>
                    <a:pt x="34" y="31"/>
                  </a:lnTo>
                  <a:lnTo>
                    <a:pt x="32" y="35"/>
                  </a:lnTo>
                  <a:lnTo>
                    <a:pt x="30" y="36"/>
                  </a:lnTo>
                  <a:lnTo>
                    <a:pt x="27" y="36"/>
                  </a:lnTo>
                  <a:lnTo>
                    <a:pt x="26" y="36"/>
                  </a:lnTo>
                  <a:lnTo>
                    <a:pt x="24" y="36"/>
                  </a:lnTo>
                  <a:lnTo>
                    <a:pt x="23" y="36"/>
                  </a:lnTo>
                  <a:lnTo>
                    <a:pt x="23" y="36"/>
                  </a:lnTo>
                  <a:lnTo>
                    <a:pt x="21" y="35"/>
                  </a:lnTo>
                  <a:lnTo>
                    <a:pt x="21" y="35"/>
                  </a:lnTo>
                  <a:lnTo>
                    <a:pt x="19" y="33"/>
                  </a:lnTo>
                  <a:lnTo>
                    <a:pt x="19" y="31"/>
                  </a:lnTo>
                  <a:lnTo>
                    <a:pt x="18" y="31"/>
                  </a:lnTo>
                  <a:lnTo>
                    <a:pt x="15" y="31"/>
                  </a:lnTo>
                  <a:lnTo>
                    <a:pt x="13" y="31"/>
                  </a:lnTo>
                  <a:lnTo>
                    <a:pt x="10" y="29"/>
                  </a:lnTo>
                  <a:lnTo>
                    <a:pt x="7" y="29"/>
                  </a:lnTo>
                  <a:lnTo>
                    <a:pt x="5" y="28"/>
                  </a:lnTo>
                  <a:lnTo>
                    <a:pt x="2" y="28"/>
                  </a:lnTo>
                  <a:lnTo>
                    <a:pt x="0" y="26"/>
                  </a:lnTo>
                  <a:lnTo>
                    <a:pt x="0" y="24"/>
                  </a:lnTo>
                  <a:lnTo>
                    <a:pt x="0" y="22"/>
                  </a:lnTo>
                  <a:lnTo>
                    <a:pt x="0" y="22"/>
                  </a:lnTo>
                  <a:lnTo>
                    <a:pt x="0" y="21"/>
                  </a:lnTo>
                  <a:lnTo>
                    <a:pt x="2" y="19"/>
                  </a:lnTo>
                  <a:lnTo>
                    <a:pt x="2" y="17"/>
                  </a:lnTo>
                  <a:lnTo>
                    <a:pt x="2" y="16"/>
                  </a:lnTo>
                  <a:lnTo>
                    <a:pt x="4" y="14"/>
                  </a:lnTo>
                  <a:lnTo>
                    <a:pt x="5" y="12"/>
                  </a:lnTo>
                  <a:lnTo>
                    <a:pt x="8" y="12"/>
                  </a:lnTo>
                  <a:lnTo>
                    <a:pt x="10" y="10"/>
                  </a:lnTo>
                  <a:lnTo>
                    <a:pt x="11" y="9"/>
                  </a:lnTo>
                  <a:lnTo>
                    <a:pt x="11" y="5"/>
                  </a:lnTo>
                  <a:lnTo>
                    <a:pt x="13" y="3"/>
                  </a:lnTo>
                  <a:lnTo>
                    <a:pt x="13" y="2"/>
                  </a:lnTo>
                  <a:lnTo>
                    <a:pt x="15" y="0"/>
                  </a:lnTo>
                  <a:lnTo>
                    <a:pt x="16" y="2"/>
                  </a:lnTo>
                  <a:lnTo>
                    <a:pt x="19" y="5"/>
                  </a:lnTo>
                  <a:lnTo>
                    <a:pt x="23" y="7"/>
                  </a:lnTo>
                  <a:lnTo>
                    <a:pt x="26" y="9"/>
                  </a:lnTo>
                  <a:lnTo>
                    <a:pt x="30" y="10"/>
                  </a:lnTo>
                  <a:lnTo>
                    <a:pt x="34" y="12"/>
                  </a:lnTo>
                  <a:lnTo>
                    <a:pt x="37" y="12"/>
                  </a:lnTo>
                  <a:lnTo>
                    <a:pt x="40"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59" name="Freeform 647"/>
            <p:cNvSpPr>
              <a:spLocks/>
            </p:cNvSpPr>
            <p:nvPr/>
          </p:nvSpPr>
          <p:spPr bwMode="auto">
            <a:xfrm>
              <a:off x="7256109" y="3104011"/>
              <a:ext cx="256783" cy="519678"/>
            </a:xfrm>
            <a:custGeom>
              <a:avLst/>
              <a:gdLst/>
              <a:ahLst/>
              <a:cxnLst>
                <a:cxn ang="0">
                  <a:pos x="70" y="33"/>
                </a:cxn>
                <a:cxn ang="0">
                  <a:pos x="61" y="42"/>
                </a:cxn>
                <a:cxn ang="0">
                  <a:pos x="48" y="58"/>
                </a:cxn>
                <a:cxn ang="0">
                  <a:pos x="51" y="70"/>
                </a:cxn>
                <a:cxn ang="0">
                  <a:pos x="61" y="84"/>
                </a:cxn>
                <a:cxn ang="0">
                  <a:pos x="67" y="89"/>
                </a:cxn>
                <a:cxn ang="0">
                  <a:pos x="69" y="96"/>
                </a:cxn>
                <a:cxn ang="0">
                  <a:pos x="72" y="103"/>
                </a:cxn>
                <a:cxn ang="0">
                  <a:pos x="73" y="106"/>
                </a:cxn>
                <a:cxn ang="0">
                  <a:pos x="77" y="108"/>
                </a:cxn>
                <a:cxn ang="0">
                  <a:pos x="78" y="110"/>
                </a:cxn>
                <a:cxn ang="0">
                  <a:pos x="110" y="155"/>
                </a:cxn>
                <a:cxn ang="0">
                  <a:pos x="115" y="171"/>
                </a:cxn>
                <a:cxn ang="0">
                  <a:pos x="118" y="188"/>
                </a:cxn>
                <a:cxn ang="0">
                  <a:pos x="116" y="195"/>
                </a:cxn>
                <a:cxn ang="0">
                  <a:pos x="116" y="201"/>
                </a:cxn>
                <a:cxn ang="0">
                  <a:pos x="111" y="208"/>
                </a:cxn>
                <a:cxn ang="0">
                  <a:pos x="99" y="215"/>
                </a:cxn>
                <a:cxn ang="0">
                  <a:pos x="91" y="225"/>
                </a:cxn>
                <a:cxn ang="0">
                  <a:pos x="86" y="229"/>
                </a:cxn>
                <a:cxn ang="0">
                  <a:pos x="81" y="229"/>
                </a:cxn>
                <a:cxn ang="0">
                  <a:pos x="78" y="229"/>
                </a:cxn>
                <a:cxn ang="0">
                  <a:pos x="73" y="239"/>
                </a:cxn>
                <a:cxn ang="0">
                  <a:pos x="64" y="250"/>
                </a:cxn>
                <a:cxn ang="0">
                  <a:pos x="58" y="253"/>
                </a:cxn>
                <a:cxn ang="0">
                  <a:pos x="56" y="251"/>
                </a:cxn>
                <a:cxn ang="0">
                  <a:pos x="54" y="248"/>
                </a:cxn>
                <a:cxn ang="0">
                  <a:pos x="56" y="241"/>
                </a:cxn>
                <a:cxn ang="0">
                  <a:pos x="56" y="234"/>
                </a:cxn>
                <a:cxn ang="0">
                  <a:pos x="56" y="227"/>
                </a:cxn>
                <a:cxn ang="0">
                  <a:pos x="64" y="223"/>
                </a:cxn>
                <a:cxn ang="0">
                  <a:pos x="69" y="218"/>
                </a:cxn>
                <a:cxn ang="0">
                  <a:pos x="75" y="211"/>
                </a:cxn>
                <a:cxn ang="0">
                  <a:pos x="81" y="195"/>
                </a:cxn>
                <a:cxn ang="0">
                  <a:pos x="92" y="181"/>
                </a:cxn>
                <a:cxn ang="0">
                  <a:pos x="89" y="145"/>
                </a:cxn>
                <a:cxn ang="0">
                  <a:pos x="78" y="117"/>
                </a:cxn>
                <a:cxn ang="0">
                  <a:pos x="59" y="96"/>
                </a:cxn>
                <a:cxn ang="0">
                  <a:pos x="45" y="80"/>
                </a:cxn>
                <a:cxn ang="0">
                  <a:pos x="31" y="65"/>
                </a:cxn>
                <a:cxn ang="0">
                  <a:pos x="19" y="47"/>
                </a:cxn>
                <a:cxn ang="0">
                  <a:pos x="13" y="35"/>
                </a:cxn>
                <a:cxn ang="0">
                  <a:pos x="5" y="23"/>
                </a:cxn>
                <a:cxn ang="0">
                  <a:pos x="7" y="14"/>
                </a:cxn>
                <a:cxn ang="0">
                  <a:pos x="23" y="11"/>
                </a:cxn>
                <a:cxn ang="0">
                  <a:pos x="35" y="4"/>
                </a:cxn>
                <a:cxn ang="0">
                  <a:pos x="43" y="5"/>
                </a:cxn>
                <a:cxn ang="0">
                  <a:pos x="51" y="11"/>
                </a:cxn>
                <a:cxn ang="0">
                  <a:pos x="59" y="14"/>
                </a:cxn>
                <a:cxn ang="0">
                  <a:pos x="64" y="19"/>
                </a:cxn>
                <a:cxn ang="0">
                  <a:pos x="69" y="24"/>
                </a:cxn>
              </a:cxnLst>
              <a:rect l="0" t="0" r="r" b="b"/>
              <a:pathLst>
                <a:path w="118" h="253">
                  <a:moveTo>
                    <a:pt x="73" y="31"/>
                  </a:moveTo>
                  <a:lnTo>
                    <a:pt x="72" y="33"/>
                  </a:lnTo>
                  <a:lnTo>
                    <a:pt x="70" y="33"/>
                  </a:lnTo>
                  <a:lnTo>
                    <a:pt x="69" y="35"/>
                  </a:lnTo>
                  <a:lnTo>
                    <a:pt x="65" y="38"/>
                  </a:lnTo>
                  <a:lnTo>
                    <a:pt x="61" y="42"/>
                  </a:lnTo>
                  <a:lnTo>
                    <a:pt x="58" y="47"/>
                  </a:lnTo>
                  <a:lnTo>
                    <a:pt x="53" y="52"/>
                  </a:lnTo>
                  <a:lnTo>
                    <a:pt x="48" y="58"/>
                  </a:lnTo>
                  <a:lnTo>
                    <a:pt x="48" y="61"/>
                  </a:lnTo>
                  <a:lnTo>
                    <a:pt x="50" y="65"/>
                  </a:lnTo>
                  <a:lnTo>
                    <a:pt x="51" y="70"/>
                  </a:lnTo>
                  <a:lnTo>
                    <a:pt x="54" y="75"/>
                  </a:lnTo>
                  <a:lnTo>
                    <a:pt x="58" y="80"/>
                  </a:lnTo>
                  <a:lnTo>
                    <a:pt x="61" y="84"/>
                  </a:lnTo>
                  <a:lnTo>
                    <a:pt x="64" y="87"/>
                  </a:lnTo>
                  <a:lnTo>
                    <a:pt x="67" y="87"/>
                  </a:lnTo>
                  <a:lnTo>
                    <a:pt x="67" y="89"/>
                  </a:lnTo>
                  <a:lnTo>
                    <a:pt x="69" y="91"/>
                  </a:lnTo>
                  <a:lnTo>
                    <a:pt x="69" y="94"/>
                  </a:lnTo>
                  <a:lnTo>
                    <a:pt x="69" y="96"/>
                  </a:lnTo>
                  <a:lnTo>
                    <a:pt x="70" y="98"/>
                  </a:lnTo>
                  <a:lnTo>
                    <a:pt x="70" y="99"/>
                  </a:lnTo>
                  <a:lnTo>
                    <a:pt x="72" y="103"/>
                  </a:lnTo>
                  <a:lnTo>
                    <a:pt x="72" y="105"/>
                  </a:lnTo>
                  <a:lnTo>
                    <a:pt x="72" y="105"/>
                  </a:lnTo>
                  <a:lnTo>
                    <a:pt x="73" y="106"/>
                  </a:lnTo>
                  <a:lnTo>
                    <a:pt x="73" y="106"/>
                  </a:lnTo>
                  <a:lnTo>
                    <a:pt x="75" y="108"/>
                  </a:lnTo>
                  <a:lnTo>
                    <a:pt x="77" y="108"/>
                  </a:lnTo>
                  <a:lnTo>
                    <a:pt x="77" y="108"/>
                  </a:lnTo>
                  <a:lnTo>
                    <a:pt x="78" y="110"/>
                  </a:lnTo>
                  <a:lnTo>
                    <a:pt x="78" y="110"/>
                  </a:lnTo>
                  <a:lnTo>
                    <a:pt x="107" y="143"/>
                  </a:lnTo>
                  <a:lnTo>
                    <a:pt x="108" y="150"/>
                  </a:lnTo>
                  <a:lnTo>
                    <a:pt x="110" y="155"/>
                  </a:lnTo>
                  <a:lnTo>
                    <a:pt x="111" y="161"/>
                  </a:lnTo>
                  <a:lnTo>
                    <a:pt x="113" y="166"/>
                  </a:lnTo>
                  <a:lnTo>
                    <a:pt x="115" y="171"/>
                  </a:lnTo>
                  <a:lnTo>
                    <a:pt x="116" y="176"/>
                  </a:lnTo>
                  <a:lnTo>
                    <a:pt x="118" y="183"/>
                  </a:lnTo>
                  <a:lnTo>
                    <a:pt x="118" y="188"/>
                  </a:lnTo>
                  <a:lnTo>
                    <a:pt x="118" y="192"/>
                  </a:lnTo>
                  <a:lnTo>
                    <a:pt x="118" y="194"/>
                  </a:lnTo>
                  <a:lnTo>
                    <a:pt x="116" y="195"/>
                  </a:lnTo>
                  <a:lnTo>
                    <a:pt x="116" y="197"/>
                  </a:lnTo>
                  <a:lnTo>
                    <a:pt x="116" y="199"/>
                  </a:lnTo>
                  <a:lnTo>
                    <a:pt x="116" y="201"/>
                  </a:lnTo>
                  <a:lnTo>
                    <a:pt x="116" y="202"/>
                  </a:lnTo>
                  <a:lnTo>
                    <a:pt x="118" y="206"/>
                  </a:lnTo>
                  <a:lnTo>
                    <a:pt x="111" y="208"/>
                  </a:lnTo>
                  <a:lnTo>
                    <a:pt x="107" y="209"/>
                  </a:lnTo>
                  <a:lnTo>
                    <a:pt x="104" y="211"/>
                  </a:lnTo>
                  <a:lnTo>
                    <a:pt x="99" y="215"/>
                  </a:lnTo>
                  <a:lnTo>
                    <a:pt x="96" y="218"/>
                  </a:lnTo>
                  <a:lnTo>
                    <a:pt x="94" y="222"/>
                  </a:lnTo>
                  <a:lnTo>
                    <a:pt x="91" y="225"/>
                  </a:lnTo>
                  <a:lnTo>
                    <a:pt x="89" y="229"/>
                  </a:lnTo>
                  <a:lnTo>
                    <a:pt x="88" y="229"/>
                  </a:lnTo>
                  <a:lnTo>
                    <a:pt x="86" y="229"/>
                  </a:lnTo>
                  <a:lnTo>
                    <a:pt x="84" y="229"/>
                  </a:lnTo>
                  <a:lnTo>
                    <a:pt x="83" y="229"/>
                  </a:lnTo>
                  <a:lnTo>
                    <a:pt x="81" y="229"/>
                  </a:lnTo>
                  <a:lnTo>
                    <a:pt x="80" y="229"/>
                  </a:lnTo>
                  <a:lnTo>
                    <a:pt x="80" y="229"/>
                  </a:lnTo>
                  <a:lnTo>
                    <a:pt x="78" y="229"/>
                  </a:lnTo>
                  <a:lnTo>
                    <a:pt x="78" y="232"/>
                  </a:lnTo>
                  <a:lnTo>
                    <a:pt x="75" y="234"/>
                  </a:lnTo>
                  <a:lnTo>
                    <a:pt x="73" y="239"/>
                  </a:lnTo>
                  <a:lnTo>
                    <a:pt x="70" y="243"/>
                  </a:lnTo>
                  <a:lnTo>
                    <a:pt x="67" y="246"/>
                  </a:lnTo>
                  <a:lnTo>
                    <a:pt x="64" y="250"/>
                  </a:lnTo>
                  <a:lnTo>
                    <a:pt x="61" y="253"/>
                  </a:lnTo>
                  <a:lnTo>
                    <a:pt x="59" y="253"/>
                  </a:lnTo>
                  <a:lnTo>
                    <a:pt x="58" y="253"/>
                  </a:lnTo>
                  <a:lnTo>
                    <a:pt x="58" y="253"/>
                  </a:lnTo>
                  <a:lnTo>
                    <a:pt x="56" y="251"/>
                  </a:lnTo>
                  <a:lnTo>
                    <a:pt x="56" y="251"/>
                  </a:lnTo>
                  <a:lnTo>
                    <a:pt x="56" y="250"/>
                  </a:lnTo>
                  <a:lnTo>
                    <a:pt x="56" y="248"/>
                  </a:lnTo>
                  <a:lnTo>
                    <a:pt x="54" y="248"/>
                  </a:lnTo>
                  <a:lnTo>
                    <a:pt x="54" y="246"/>
                  </a:lnTo>
                  <a:lnTo>
                    <a:pt x="54" y="243"/>
                  </a:lnTo>
                  <a:lnTo>
                    <a:pt x="56" y="241"/>
                  </a:lnTo>
                  <a:lnTo>
                    <a:pt x="56" y="239"/>
                  </a:lnTo>
                  <a:lnTo>
                    <a:pt x="56" y="236"/>
                  </a:lnTo>
                  <a:lnTo>
                    <a:pt x="56" y="234"/>
                  </a:lnTo>
                  <a:lnTo>
                    <a:pt x="56" y="232"/>
                  </a:lnTo>
                  <a:lnTo>
                    <a:pt x="56" y="230"/>
                  </a:lnTo>
                  <a:lnTo>
                    <a:pt x="56" y="227"/>
                  </a:lnTo>
                  <a:lnTo>
                    <a:pt x="59" y="227"/>
                  </a:lnTo>
                  <a:lnTo>
                    <a:pt x="62" y="225"/>
                  </a:lnTo>
                  <a:lnTo>
                    <a:pt x="64" y="223"/>
                  </a:lnTo>
                  <a:lnTo>
                    <a:pt x="65" y="222"/>
                  </a:lnTo>
                  <a:lnTo>
                    <a:pt x="67" y="220"/>
                  </a:lnTo>
                  <a:lnTo>
                    <a:pt x="69" y="218"/>
                  </a:lnTo>
                  <a:lnTo>
                    <a:pt x="72" y="218"/>
                  </a:lnTo>
                  <a:lnTo>
                    <a:pt x="73" y="216"/>
                  </a:lnTo>
                  <a:lnTo>
                    <a:pt x="75" y="211"/>
                  </a:lnTo>
                  <a:lnTo>
                    <a:pt x="77" y="206"/>
                  </a:lnTo>
                  <a:lnTo>
                    <a:pt x="78" y="201"/>
                  </a:lnTo>
                  <a:lnTo>
                    <a:pt x="81" y="195"/>
                  </a:lnTo>
                  <a:lnTo>
                    <a:pt x="84" y="190"/>
                  </a:lnTo>
                  <a:lnTo>
                    <a:pt x="89" y="187"/>
                  </a:lnTo>
                  <a:lnTo>
                    <a:pt x="92" y="181"/>
                  </a:lnTo>
                  <a:lnTo>
                    <a:pt x="96" y="180"/>
                  </a:lnTo>
                  <a:lnTo>
                    <a:pt x="91" y="157"/>
                  </a:lnTo>
                  <a:lnTo>
                    <a:pt x="89" y="145"/>
                  </a:lnTo>
                  <a:lnTo>
                    <a:pt x="88" y="133"/>
                  </a:lnTo>
                  <a:lnTo>
                    <a:pt x="83" y="124"/>
                  </a:lnTo>
                  <a:lnTo>
                    <a:pt x="78" y="117"/>
                  </a:lnTo>
                  <a:lnTo>
                    <a:pt x="72" y="110"/>
                  </a:lnTo>
                  <a:lnTo>
                    <a:pt x="65" y="103"/>
                  </a:lnTo>
                  <a:lnTo>
                    <a:pt x="59" y="96"/>
                  </a:lnTo>
                  <a:lnTo>
                    <a:pt x="53" y="89"/>
                  </a:lnTo>
                  <a:lnTo>
                    <a:pt x="48" y="86"/>
                  </a:lnTo>
                  <a:lnTo>
                    <a:pt x="45" y="80"/>
                  </a:lnTo>
                  <a:lnTo>
                    <a:pt x="40" y="75"/>
                  </a:lnTo>
                  <a:lnTo>
                    <a:pt x="35" y="70"/>
                  </a:lnTo>
                  <a:lnTo>
                    <a:pt x="31" y="65"/>
                  </a:lnTo>
                  <a:lnTo>
                    <a:pt x="27" y="58"/>
                  </a:lnTo>
                  <a:lnTo>
                    <a:pt x="23" y="52"/>
                  </a:lnTo>
                  <a:lnTo>
                    <a:pt x="19" y="47"/>
                  </a:lnTo>
                  <a:lnTo>
                    <a:pt x="18" y="44"/>
                  </a:lnTo>
                  <a:lnTo>
                    <a:pt x="15" y="38"/>
                  </a:lnTo>
                  <a:lnTo>
                    <a:pt x="13" y="35"/>
                  </a:lnTo>
                  <a:lnTo>
                    <a:pt x="12" y="31"/>
                  </a:lnTo>
                  <a:lnTo>
                    <a:pt x="8" y="28"/>
                  </a:lnTo>
                  <a:lnTo>
                    <a:pt x="5" y="23"/>
                  </a:lnTo>
                  <a:lnTo>
                    <a:pt x="4" y="19"/>
                  </a:lnTo>
                  <a:lnTo>
                    <a:pt x="0" y="16"/>
                  </a:lnTo>
                  <a:lnTo>
                    <a:pt x="7" y="14"/>
                  </a:lnTo>
                  <a:lnTo>
                    <a:pt x="13" y="12"/>
                  </a:lnTo>
                  <a:lnTo>
                    <a:pt x="18" y="12"/>
                  </a:lnTo>
                  <a:lnTo>
                    <a:pt x="23" y="11"/>
                  </a:lnTo>
                  <a:lnTo>
                    <a:pt x="27" y="9"/>
                  </a:lnTo>
                  <a:lnTo>
                    <a:pt x="32" y="7"/>
                  </a:lnTo>
                  <a:lnTo>
                    <a:pt x="35" y="4"/>
                  </a:lnTo>
                  <a:lnTo>
                    <a:pt x="39" y="0"/>
                  </a:lnTo>
                  <a:lnTo>
                    <a:pt x="40" y="4"/>
                  </a:lnTo>
                  <a:lnTo>
                    <a:pt x="43" y="5"/>
                  </a:lnTo>
                  <a:lnTo>
                    <a:pt x="45" y="7"/>
                  </a:lnTo>
                  <a:lnTo>
                    <a:pt x="48" y="9"/>
                  </a:lnTo>
                  <a:lnTo>
                    <a:pt x="51" y="11"/>
                  </a:lnTo>
                  <a:lnTo>
                    <a:pt x="54" y="11"/>
                  </a:lnTo>
                  <a:lnTo>
                    <a:pt x="56" y="12"/>
                  </a:lnTo>
                  <a:lnTo>
                    <a:pt x="59" y="14"/>
                  </a:lnTo>
                  <a:lnTo>
                    <a:pt x="61" y="16"/>
                  </a:lnTo>
                  <a:lnTo>
                    <a:pt x="62" y="17"/>
                  </a:lnTo>
                  <a:lnTo>
                    <a:pt x="64" y="19"/>
                  </a:lnTo>
                  <a:lnTo>
                    <a:pt x="65" y="21"/>
                  </a:lnTo>
                  <a:lnTo>
                    <a:pt x="67" y="23"/>
                  </a:lnTo>
                  <a:lnTo>
                    <a:pt x="69" y="24"/>
                  </a:lnTo>
                  <a:lnTo>
                    <a:pt x="72" y="28"/>
                  </a:lnTo>
                  <a:lnTo>
                    <a:pt x="73" y="3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0" name="Freeform 648"/>
            <p:cNvSpPr>
              <a:spLocks/>
            </p:cNvSpPr>
            <p:nvPr/>
          </p:nvSpPr>
          <p:spPr bwMode="auto">
            <a:xfrm>
              <a:off x="7206587" y="3138656"/>
              <a:ext cx="247612" cy="304878"/>
            </a:xfrm>
            <a:custGeom>
              <a:avLst/>
              <a:gdLst/>
              <a:ahLst/>
              <a:cxnLst>
                <a:cxn ang="0">
                  <a:pos x="25" y="2"/>
                </a:cxn>
                <a:cxn ang="0">
                  <a:pos x="20" y="6"/>
                </a:cxn>
                <a:cxn ang="0">
                  <a:pos x="16" y="9"/>
                </a:cxn>
                <a:cxn ang="0">
                  <a:pos x="11" y="11"/>
                </a:cxn>
                <a:cxn ang="0">
                  <a:pos x="8" y="16"/>
                </a:cxn>
                <a:cxn ang="0">
                  <a:pos x="6" y="23"/>
                </a:cxn>
                <a:cxn ang="0">
                  <a:pos x="3" y="30"/>
                </a:cxn>
                <a:cxn ang="0">
                  <a:pos x="1" y="37"/>
                </a:cxn>
                <a:cxn ang="0">
                  <a:pos x="0" y="39"/>
                </a:cxn>
                <a:cxn ang="0">
                  <a:pos x="4" y="42"/>
                </a:cxn>
                <a:cxn ang="0">
                  <a:pos x="8" y="46"/>
                </a:cxn>
                <a:cxn ang="0">
                  <a:pos x="11" y="49"/>
                </a:cxn>
                <a:cxn ang="0">
                  <a:pos x="16" y="51"/>
                </a:cxn>
                <a:cxn ang="0">
                  <a:pos x="17" y="62"/>
                </a:cxn>
                <a:cxn ang="0">
                  <a:pos x="19" y="74"/>
                </a:cxn>
                <a:cxn ang="0">
                  <a:pos x="20" y="84"/>
                </a:cxn>
                <a:cxn ang="0">
                  <a:pos x="23" y="88"/>
                </a:cxn>
                <a:cxn ang="0">
                  <a:pos x="27" y="86"/>
                </a:cxn>
                <a:cxn ang="0">
                  <a:pos x="30" y="82"/>
                </a:cxn>
                <a:cxn ang="0">
                  <a:pos x="30" y="77"/>
                </a:cxn>
                <a:cxn ang="0">
                  <a:pos x="31" y="75"/>
                </a:cxn>
                <a:cxn ang="0">
                  <a:pos x="35" y="75"/>
                </a:cxn>
                <a:cxn ang="0">
                  <a:pos x="36" y="77"/>
                </a:cxn>
                <a:cxn ang="0">
                  <a:pos x="38" y="79"/>
                </a:cxn>
                <a:cxn ang="0">
                  <a:pos x="41" y="81"/>
                </a:cxn>
                <a:cxn ang="0">
                  <a:pos x="44" y="79"/>
                </a:cxn>
                <a:cxn ang="0">
                  <a:pos x="46" y="75"/>
                </a:cxn>
                <a:cxn ang="0">
                  <a:pos x="47" y="70"/>
                </a:cxn>
                <a:cxn ang="0">
                  <a:pos x="50" y="69"/>
                </a:cxn>
                <a:cxn ang="0">
                  <a:pos x="55" y="70"/>
                </a:cxn>
                <a:cxn ang="0">
                  <a:pos x="58" y="72"/>
                </a:cxn>
                <a:cxn ang="0">
                  <a:pos x="60" y="75"/>
                </a:cxn>
                <a:cxn ang="0">
                  <a:pos x="62" y="79"/>
                </a:cxn>
                <a:cxn ang="0">
                  <a:pos x="69" y="91"/>
                </a:cxn>
                <a:cxn ang="0">
                  <a:pos x="77" y="103"/>
                </a:cxn>
                <a:cxn ang="0">
                  <a:pos x="85" y="117"/>
                </a:cxn>
                <a:cxn ang="0">
                  <a:pos x="88" y="131"/>
                </a:cxn>
                <a:cxn ang="0">
                  <a:pos x="87" y="133"/>
                </a:cxn>
                <a:cxn ang="0">
                  <a:pos x="85" y="137"/>
                </a:cxn>
                <a:cxn ang="0">
                  <a:pos x="84" y="138"/>
                </a:cxn>
                <a:cxn ang="0">
                  <a:pos x="82" y="140"/>
                </a:cxn>
                <a:cxn ang="0">
                  <a:pos x="85" y="142"/>
                </a:cxn>
                <a:cxn ang="0">
                  <a:pos x="88" y="145"/>
                </a:cxn>
                <a:cxn ang="0">
                  <a:pos x="92" y="147"/>
                </a:cxn>
                <a:cxn ang="0">
                  <a:pos x="95" y="149"/>
                </a:cxn>
                <a:cxn ang="0">
                  <a:pos x="98" y="142"/>
                </a:cxn>
                <a:cxn ang="0">
                  <a:pos x="103" y="140"/>
                </a:cxn>
                <a:cxn ang="0">
                  <a:pos x="107" y="140"/>
                </a:cxn>
                <a:cxn ang="0">
                  <a:pos x="114" y="140"/>
                </a:cxn>
                <a:cxn ang="0">
                  <a:pos x="111" y="116"/>
                </a:cxn>
                <a:cxn ang="0">
                  <a:pos x="101" y="100"/>
                </a:cxn>
                <a:cxn ang="0">
                  <a:pos x="88" y="86"/>
                </a:cxn>
                <a:cxn ang="0">
                  <a:pos x="76" y="72"/>
                </a:cxn>
                <a:cxn ang="0">
                  <a:pos x="68" y="63"/>
                </a:cxn>
                <a:cxn ang="0">
                  <a:pos x="58" y="53"/>
                </a:cxn>
                <a:cxn ang="0">
                  <a:pos x="50" y="41"/>
                </a:cxn>
                <a:cxn ang="0">
                  <a:pos x="42" y="30"/>
                </a:cxn>
                <a:cxn ang="0">
                  <a:pos x="38" y="21"/>
                </a:cxn>
                <a:cxn ang="0">
                  <a:pos x="33" y="14"/>
                </a:cxn>
                <a:cxn ang="0">
                  <a:pos x="28" y="7"/>
                </a:cxn>
                <a:cxn ang="0">
                  <a:pos x="27" y="0"/>
                </a:cxn>
              </a:cxnLst>
              <a:rect l="0" t="0" r="r" b="b"/>
              <a:pathLst>
                <a:path w="114" h="149">
                  <a:moveTo>
                    <a:pt x="27" y="0"/>
                  </a:moveTo>
                  <a:lnTo>
                    <a:pt x="25" y="2"/>
                  </a:lnTo>
                  <a:lnTo>
                    <a:pt x="22" y="4"/>
                  </a:lnTo>
                  <a:lnTo>
                    <a:pt x="20" y="6"/>
                  </a:lnTo>
                  <a:lnTo>
                    <a:pt x="19" y="7"/>
                  </a:lnTo>
                  <a:lnTo>
                    <a:pt x="16" y="9"/>
                  </a:lnTo>
                  <a:lnTo>
                    <a:pt x="14" y="11"/>
                  </a:lnTo>
                  <a:lnTo>
                    <a:pt x="11" y="11"/>
                  </a:lnTo>
                  <a:lnTo>
                    <a:pt x="9" y="13"/>
                  </a:lnTo>
                  <a:lnTo>
                    <a:pt x="8" y="16"/>
                  </a:lnTo>
                  <a:lnTo>
                    <a:pt x="6" y="20"/>
                  </a:lnTo>
                  <a:lnTo>
                    <a:pt x="6" y="23"/>
                  </a:lnTo>
                  <a:lnTo>
                    <a:pt x="4" y="27"/>
                  </a:lnTo>
                  <a:lnTo>
                    <a:pt x="3" y="30"/>
                  </a:lnTo>
                  <a:lnTo>
                    <a:pt x="1" y="34"/>
                  </a:lnTo>
                  <a:lnTo>
                    <a:pt x="1" y="37"/>
                  </a:lnTo>
                  <a:lnTo>
                    <a:pt x="0" y="41"/>
                  </a:lnTo>
                  <a:lnTo>
                    <a:pt x="0" y="39"/>
                  </a:lnTo>
                  <a:lnTo>
                    <a:pt x="3" y="41"/>
                  </a:lnTo>
                  <a:lnTo>
                    <a:pt x="4" y="42"/>
                  </a:lnTo>
                  <a:lnTo>
                    <a:pt x="6" y="44"/>
                  </a:lnTo>
                  <a:lnTo>
                    <a:pt x="8" y="46"/>
                  </a:lnTo>
                  <a:lnTo>
                    <a:pt x="9" y="48"/>
                  </a:lnTo>
                  <a:lnTo>
                    <a:pt x="11" y="49"/>
                  </a:lnTo>
                  <a:lnTo>
                    <a:pt x="12" y="49"/>
                  </a:lnTo>
                  <a:lnTo>
                    <a:pt x="16" y="51"/>
                  </a:lnTo>
                  <a:lnTo>
                    <a:pt x="17" y="55"/>
                  </a:lnTo>
                  <a:lnTo>
                    <a:pt x="17" y="62"/>
                  </a:lnTo>
                  <a:lnTo>
                    <a:pt x="19" y="67"/>
                  </a:lnTo>
                  <a:lnTo>
                    <a:pt x="19" y="74"/>
                  </a:lnTo>
                  <a:lnTo>
                    <a:pt x="20" y="79"/>
                  </a:lnTo>
                  <a:lnTo>
                    <a:pt x="20" y="84"/>
                  </a:lnTo>
                  <a:lnTo>
                    <a:pt x="22" y="86"/>
                  </a:lnTo>
                  <a:lnTo>
                    <a:pt x="23" y="88"/>
                  </a:lnTo>
                  <a:lnTo>
                    <a:pt x="25" y="88"/>
                  </a:lnTo>
                  <a:lnTo>
                    <a:pt x="27" y="86"/>
                  </a:lnTo>
                  <a:lnTo>
                    <a:pt x="28" y="84"/>
                  </a:lnTo>
                  <a:lnTo>
                    <a:pt x="30" y="82"/>
                  </a:lnTo>
                  <a:lnTo>
                    <a:pt x="30" y="79"/>
                  </a:lnTo>
                  <a:lnTo>
                    <a:pt x="30" y="77"/>
                  </a:lnTo>
                  <a:lnTo>
                    <a:pt x="30" y="75"/>
                  </a:lnTo>
                  <a:lnTo>
                    <a:pt x="31" y="75"/>
                  </a:lnTo>
                  <a:lnTo>
                    <a:pt x="33" y="75"/>
                  </a:lnTo>
                  <a:lnTo>
                    <a:pt x="35" y="75"/>
                  </a:lnTo>
                  <a:lnTo>
                    <a:pt x="35" y="77"/>
                  </a:lnTo>
                  <a:lnTo>
                    <a:pt x="36" y="77"/>
                  </a:lnTo>
                  <a:lnTo>
                    <a:pt x="38" y="79"/>
                  </a:lnTo>
                  <a:lnTo>
                    <a:pt x="38" y="79"/>
                  </a:lnTo>
                  <a:lnTo>
                    <a:pt x="39" y="81"/>
                  </a:lnTo>
                  <a:lnTo>
                    <a:pt x="41" y="81"/>
                  </a:lnTo>
                  <a:lnTo>
                    <a:pt x="42" y="79"/>
                  </a:lnTo>
                  <a:lnTo>
                    <a:pt x="44" y="79"/>
                  </a:lnTo>
                  <a:lnTo>
                    <a:pt x="46" y="77"/>
                  </a:lnTo>
                  <a:lnTo>
                    <a:pt x="46" y="75"/>
                  </a:lnTo>
                  <a:lnTo>
                    <a:pt x="47" y="72"/>
                  </a:lnTo>
                  <a:lnTo>
                    <a:pt x="47" y="70"/>
                  </a:lnTo>
                  <a:lnTo>
                    <a:pt x="49" y="70"/>
                  </a:lnTo>
                  <a:lnTo>
                    <a:pt x="50" y="69"/>
                  </a:lnTo>
                  <a:lnTo>
                    <a:pt x="54" y="69"/>
                  </a:lnTo>
                  <a:lnTo>
                    <a:pt x="55" y="70"/>
                  </a:lnTo>
                  <a:lnTo>
                    <a:pt x="57" y="70"/>
                  </a:lnTo>
                  <a:lnTo>
                    <a:pt x="58" y="72"/>
                  </a:lnTo>
                  <a:lnTo>
                    <a:pt x="58" y="74"/>
                  </a:lnTo>
                  <a:lnTo>
                    <a:pt x="60" y="75"/>
                  </a:lnTo>
                  <a:lnTo>
                    <a:pt x="60" y="77"/>
                  </a:lnTo>
                  <a:lnTo>
                    <a:pt x="62" y="79"/>
                  </a:lnTo>
                  <a:lnTo>
                    <a:pt x="65" y="84"/>
                  </a:lnTo>
                  <a:lnTo>
                    <a:pt x="69" y="91"/>
                  </a:lnTo>
                  <a:lnTo>
                    <a:pt x="73" y="98"/>
                  </a:lnTo>
                  <a:lnTo>
                    <a:pt x="77" y="103"/>
                  </a:lnTo>
                  <a:lnTo>
                    <a:pt x="82" y="110"/>
                  </a:lnTo>
                  <a:lnTo>
                    <a:pt x="85" y="117"/>
                  </a:lnTo>
                  <a:lnTo>
                    <a:pt x="87" y="124"/>
                  </a:lnTo>
                  <a:lnTo>
                    <a:pt x="88" y="131"/>
                  </a:lnTo>
                  <a:lnTo>
                    <a:pt x="88" y="131"/>
                  </a:lnTo>
                  <a:lnTo>
                    <a:pt x="87" y="133"/>
                  </a:lnTo>
                  <a:lnTo>
                    <a:pt x="87" y="135"/>
                  </a:lnTo>
                  <a:lnTo>
                    <a:pt x="85" y="137"/>
                  </a:lnTo>
                  <a:lnTo>
                    <a:pt x="84" y="138"/>
                  </a:lnTo>
                  <a:lnTo>
                    <a:pt x="84" y="138"/>
                  </a:lnTo>
                  <a:lnTo>
                    <a:pt x="82" y="140"/>
                  </a:lnTo>
                  <a:lnTo>
                    <a:pt x="82" y="140"/>
                  </a:lnTo>
                  <a:lnTo>
                    <a:pt x="84" y="142"/>
                  </a:lnTo>
                  <a:lnTo>
                    <a:pt x="85" y="142"/>
                  </a:lnTo>
                  <a:lnTo>
                    <a:pt x="87" y="144"/>
                  </a:lnTo>
                  <a:lnTo>
                    <a:pt x="88" y="145"/>
                  </a:lnTo>
                  <a:lnTo>
                    <a:pt x="90" y="145"/>
                  </a:lnTo>
                  <a:lnTo>
                    <a:pt x="92" y="147"/>
                  </a:lnTo>
                  <a:lnTo>
                    <a:pt x="93" y="147"/>
                  </a:lnTo>
                  <a:lnTo>
                    <a:pt x="95" y="149"/>
                  </a:lnTo>
                  <a:lnTo>
                    <a:pt x="96" y="145"/>
                  </a:lnTo>
                  <a:lnTo>
                    <a:pt x="98" y="142"/>
                  </a:lnTo>
                  <a:lnTo>
                    <a:pt x="100" y="140"/>
                  </a:lnTo>
                  <a:lnTo>
                    <a:pt x="103" y="140"/>
                  </a:lnTo>
                  <a:lnTo>
                    <a:pt x="104" y="140"/>
                  </a:lnTo>
                  <a:lnTo>
                    <a:pt x="107" y="140"/>
                  </a:lnTo>
                  <a:lnTo>
                    <a:pt x="111" y="140"/>
                  </a:lnTo>
                  <a:lnTo>
                    <a:pt x="114" y="140"/>
                  </a:lnTo>
                  <a:lnTo>
                    <a:pt x="112" y="128"/>
                  </a:lnTo>
                  <a:lnTo>
                    <a:pt x="111" y="116"/>
                  </a:lnTo>
                  <a:lnTo>
                    <a:pt x="106" y="107"/>
                  </a:lnTo>
                  <a:lnTo>
                    <a:pt x="101" y="100"/>
                  </a:lnTo>
                  <a:lnTo>
                    <a:pt x="95" y="93"/>
                  </a:lnTo>
                  <a:lnTo>
                    <a:pt x="88" y="86"/>
                  </a:lnTo>
                  <a:lnTo>
                    <a:pt x="82" y="79"/>
                  </a:lnTo>
                  <a:lnTo>
                    <a:pt x="76" y="72"/>
                  </a:lnTo>
                  <a:lnTo>
                    <a:pt x="71" y="69"/>
                  </a:lnTo>
                  <a:lnTo>
                    <a:pt x="68" y="63"/>
                  </a:lnTo>
                  <a:lnTo>
                    <a:pt x="63" y="58"/>
                  </a:lnTo>
                  <a:lnTo>
                    <a:pt x="58" y="53"/>
                  </a:lnTo>
                  <a:lnTo>
                    <a:pt x="54" y="48"/>
                  </a:lnTo>
                  <a:lnTo>
                    <a:pt x="50" y="41"/>
                  </a:lnTo>
                  <a:lnTo>
                    <a:pt x="46" y="35"/>
                  </a:lnTo>
                  <a:lnTo>
                    <a:pt x="42" y="30"/>
                  </a:lnTo>
                  <a:lnTo>
                    <a:pt x="41" y="27"/>
                  </a:lnTo>
                  <a:lnTo>
                    <a:pt x="38" y="21"/>
                  </a:lnTo>
                  <a:lnTo>
                    <a:pt x="36" y="18"/>
                  </a:lnTo>
                  <a:lnTo>
                    <a:pt x="33" y="14"/>
                  </a:lnTo>
                  <a:lnTo>
                    <a:pt x="31" y="11"/>
                  </a:lnTo>
                  <a:lnTo>
                    <a:pt x="28" y="7"/>
                  </a:lnTo>
                  <a:lnTo>
                    <a:pt x="28" y="4"/>
                  </a:lnTo>
                  <a:lnTo>
                    <a:pt x="27"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1" name="Freeform 649"/>
            <p:cNvSpPr>
              <a:spLocks/>
            </p:cNvSpPr>
            <p:nvPr/>
          </p:nvSpPr>
          <p:spPr bwMode="auto">
            <a:xfrm>
              <a:off x="7307466" y="3426211"/>
              <a:ext cx="155904" cy="143778"/>
            </a:xfrm>
            <a:custGeom>
              <a:avLst/>
              <a:gdLst/>
              <a:ahLst/>
              <a:cxnLst>
                <a:cxn ang="0">
                  <a:pos x="35" y="4"/>
                </a:cxn>
                <a:cxn ang="0">
                  <a:pos x="40" y="5"/>
                </a:cxn>
                <a:cxn ang="0">
                  <a:pos x="43" y="5"/>
                </a:cxn>
                <a:cxn ang="0">
                  <a:pos x="46" y="7"/>
                </a:cxn>
                <a:cxn ang="0">
                  <a:pos x="49" y="5"/>
                </a:cxn>
                <a:cxn ang="0">
                  <a:pos x="53" y="0"/>
                </a:cxn>
                <a:cxn ang="0">
                  <a:pos x="57" y="0"/>
                </a:cxn>
                <a:cxn ang="0">
                  <a:pos x="64" y="0"/>
                </a:cxn>
                <a:cxn ang="0">
                  <a:pos x="72" y="23"/>
                </a:cxn>
                <a:cxn ang="0">
                  <a:pos x="65" y="30"/>
                </a:cxn>
                <a:cxn ang="0">
                  <a:pos x="57" y="38"/>
                </a:cxn>
                <a:cxn ang="0">
                  <a:pos x="53" y="49"/>
                </a:cxn>
                <a:cxn ang="0">
                  <a:pos x="49" y="59"/>
                </a:cxn>
                <a:cxn ang="0">
                  <a:pos x="45" y="61"/>
                </a:cxn>
                <a:cxn ang="0">
                  <a:pos x="41" y="65"/>
                </a:cxn>
                <a:cxn ang="0">
                  <a:pos x="38" y="68"/>
                </a:cxn>
                <a:cxn ang="0">
                  <a:pos x="32" y="70"/>
                </a:cxn>
                <a:cxn ang="0">
                  <a:pos x="26" y="68"/>
                </a:cxn>
                <a:cxn ang="0">
                  <a:pos x="18" y="66"/>
                </a:cxn>
                <a:cxn ang="0">
                  <a:pos x="13" y="63"/>
                </a:cxn>
                <a:cxn ang="0">
                  <a:pos x="11" y="58"/>
                </a:cxn>
                <a:cxn ang="0">
                  <a:pos x="10" y="56"/>
                </a:cxn>
                <a:cxn ang="0">
                  <a:pos x="11" y="54"/>
                </a:cxn>
                <a:cxn ang="0">
                  <a:pos x="11" y="52"/>
                </a:cxn>
                <a:cxn ang="0">
                  <a:pos x="13" y="51"/>
                </a:cxn>
                <a:cxn ang="0">
                  <a:pos x="11" y="40"/>
                </a:cxn>
                <a:cxn ang="0">
                  <a:pos x="7" y="33"/>
                </a:cxn>
                <a:cxn ang="0">
                  <a:pos x="2" y="24"/>
                </a:cxn>
                <a:cxn ang="0">
                  <a:pos x="0" y="14"/>
                </a:cxn>
                <a:cxn ang="0">
                  <a:pos x="2" y="9"/>
                </a:cxn>
                <a:cxn ang="0">
                  <a:pos x="7" y="5"/>
                </a:cxn>
                <a:cxn ang="0">
                  <a:pos x="13" y="4"/>
                </a:cxn>
                <a:cxn ang="0">
                  <a:pos x="18" y="4"/>
                </a:cxn>
                <a:cxn ang="0">
                  <a:pos x="21" y="4"/>
                </a:cxn>
                <a:cxn ang="0">
                  <a:pos x="24" y="2"/>
                </a:cxn>
                <a:cxn ang="0">
                  <a:pos x="27" y="2"/>
                </a:cxn>
                <a:cxn ang="0">
                  <a:pos x="32" y="2"/>
                </a:cxn>
              </a:cxnLst>
              <a:rect l="0" t="0" r="r" b="b"/>
              <a:pathLst>
                <a:path w="72" h="70">
                  <a:moveTo>
                    <a:pt x="32" y="2"/>
                  </a:moveTo>
                  <a:lnTo>
                    <a:pt x="35" y="4"/>
                  </a:lnTo>
                  <a:lnTo>
                    <a:pt x="37" y="4"/>
                  </a:lnTo>
                  <a:lnTo>
                    <a:pt x="40" y="5"/>
                  </a:lnTo>
                  <a:lnTo>
                    <a:pt x="41" y="5"/>
                  </a:lnTo>
                  <a:lnTo>
                    <a:pt x="43" y="5"/>
                  </a:lnTo>
                  <a:lnTo>
                    <a:pt x="45" y="7"/>
                  </a:lnTo>
                  <a:lnTo>
                    <a:pt x="46" y="7"/>
                  </a:lnTo>
                  <a:lnTo>
                    <a:pt x="48" y="9"/>
                  </a:lnTo>
                  <a:lnTo>
                    <a:pt x="49" y="5"/>
                  </a:lnTo>
                  <a:lnTo>
                    <a:pt x="51" y="2"/>
                  </a:lnTo>
                  <a:lnTo>
                    <a:pt x="53" y="0"/>
                  </a:lnTo>
                  <a:lnTo>
                    <a:pt x="56" y="0"/>
                  </a:lnTo>
                  <a:lnTo>
                    <a:pt x="57" y="0"/>
                  </a:lnTo>
                  <a:lnTo>
                    <a:pt x="60" y="0"/>
                  </a:lnTo>
                  <a:lnTo>
                    <a:pt x="64" y="0"/>
                  </a:lnTo>
                  <a:lnTo>
                    <a:pt x="67" y="0"/>
                  </a:lnTo>
                  <a:lnTo>
                    <a:pt x="72" y="23"/>
                  </a:lnTo>
                  <a:lnTo>
                    <a:pt x="68" y="24"/>
                  </a:lnTo>
                  <a:lnTo>
                    <a:pt x="65" y="30"/>
                  </a:lnTo>
                  <a:lnTo>
                    <a:pt x="60" y="33"/>
                  </a:lnTo>
                  <a:lnTo>
                    <a:pt x="57" y="38"/>
                  </a:lnTo>
                  <a:lnTo>
                    <a:pt x="54" y="44"/>
                  </a:lnTo>
                  <a:lnTo>
                    <a:pt x="53" y="49"/>
                  </a:lnTo>
                  <a:lnTo>
                    <a:pt x="51" y="54"/>
                  </a:lnTo>
                  <a:lnTo>
                    <a:pt x="49" y="59"/>
                  </a:lnTo>
                  <a:lnTo>
                    <a:pt x="48" y="61"/>
                  </a:lnTo>
                  <a:lnTo>
                    <a:pt x="45" y="61"/>
                  </a:lnTo>
                  <a:lnTo>
                    <a:pt x="43" y="63"/>
                  </a:lnTo>
                  <a:lnTo>
                    <a:pt x="41" y="65"/>
                  </a:lnTo>
                  <a:lnTo>
                    <a:pt x="40" y="66"/>
                  </a:lnTo>
                  <a:lnTo>
                    <a:pt x="38" y="68"/>
                  </a:lnTo>
                  <a:lnTo>
                    <a:pt x="35" y="70"/>
                  </a:lnTo>
                  <a:lnTo>
                    <a:pt x="32" y="70"/>
                  </a:lnTo>
                  <a:lnTo>
                    <a:pt x="29" y="70"/>
                  </a:lnTo>
                  <a:lnTo>
                    <a:pt x="26" y="68"/>
                  </a:lnTo>
                  <a:lnTo>
                    <a:pt x="21" y="68"/>
                  </a:lnTo>
                  <a:lnTo>
                    <a:pt x="18" y="66"/>
                  </a:lnTo>
                  <a:lnTo>
                    <a:pt x="15" y="65"/>
                  </a:lnTo>
                  <a:lnTo>
                    <a:pt x="13" y="63"/>
                  </a:lnTo>
                  <a:lnTo>
                    <a:pt x="11" y="59"/>
                  </a:lnTo>
                  <a:lnTo>
                    <a:pt x="11" y="58"/>
                  </a:lnTo>
                  <a:lnTo>
                    <a:pt x="10" y="58"/>
                  </a:lnTo>
                  <a:lnTo>
                    <a:pt x="10" y="56"/>
                  </a:lnTo>
                  <a:lnTo>
                    <a:pt x="10" y="56"/>
                  </a:lnTo>
                  <a:lnTo>
                    <a:pt x="11" y="54"/>
                  </a:lnTo>
                  <a:lnTo>
                    <a:pt x="11" y="52"/>
                  </a:lnTo>
                  <a:lnTo>
                    <a:pt x="11" y="52"/>
                  </a:lnTo>
                  <a:lnTo>
                    <a:pt x="13" y="51"/>
                  </a:lnTo>
                  <a:lnTo>
                    <a:pt x="13" y="51"/>
                  </a:lnTo>
                  <a:lnTo>
                    <a:pt x="11" y="45"/>
                  </a:lnTo>
                  <a:lnTo>
                    <a:pt x="11" y="40"/>
                  </a:lnTo>
                  <a:lnTo>
                    <a:pt x="8" y="37"/>
                  </a:lnTo>
                  <a:lnTo>
                    <a:pt x="7" y="33"/>
                  </a:lnTo>
                  <a:lnTo>
                    <a:pt x="5" y="28"/>
                  </a:lnTo>
                  <a:lnTo>
                    <a:pt x="2" y="24"/>
                  </a:lnTo>
                  <a:lnTo>
                    <a:pt x="2" y="19"/>
                  </a:lnTo>
                  <a:lnTo>
                    <a:pt x="0" y="14"/>
                  </a:lnTo>
                  <a:lnTo>
                    <a:pt x="2" y="12"/>
                  </a:lnTo>
                  <a:lnTo>
                    <a:pt x="2" y="9"/>
                  </a:lnTo>
                  <a:lnTo>
                    <a:pt x="5" y="7"/>
                  </a:lnTo>
                  <a:lnTo>
                    <a:pt x="7" y="5"/>
                  </a:lnTo>
                  <a:lnTo>
                    <a:pt x="10" y="5"/>
                  </a:lnTo>
                  <a:lnTo>
                    <a:pt x="13" y="4"/>
                  </a:lnTo>
                  <a:lnTo>
                    <a:pt x="15" y="4"/>
                  </a:lnTo>
                  <a:lnTo>
                    <a:pt x="18" y="4"/>
                  </a:lnTo>
                  <a:lnTo>
                    <a:pt x="19" y="4"/>
                  </a:lnTo>
                  <a:lnTo>
                    <a:pt x="21" y="4"/>
                  </a:lnTo>
                  <a:lnTo>
                    <a:pt x="22" y="4"/>
                  </a:lnTo>
                  <a:lnTo>
                    <a:pt x="24" y="2"/>
                  </a:lnTo>
                  <a:lnTo>
                    <a:pt x="26" y="2"/>
                  </a:lnTo>
                  <a:lnTo>
                    <a:pt x="27" y="2"/>
                  </a:lnTo>
                  <a:lnTo>
                    <a:pt x="30" y="2"/>
                  </a:lnTo>
                  <a:lnTo>
                    <a:pt x="32"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2" name="Freeform 650"/>
            <p:cNvSpPr>
              <a:spLocks/>
            </p:cNvSpPr>
            <p:nvPr/>
          </p:nvSpPr>
          <p:spPr bwMode="auto">
            <a:xfrm>
              <a:off x="7791685" y="2565278"/>
              <a:ext cx="104547" cy="140313"/>
            </a:xfrm>
            <a:custGeom>
              <a:avLst/>
              <a:gdLst/>
              <a:ahLst/>
              <a:cxnLst>
                <a:cxn ang="0">
                  <a:pos x="3" y="14"/>
                </a:cxn>
                <a:cxn ang="0">
                  <a:pos x="5" y="10"/>
                </a:cxn>
                <a:cxn ang="0">
                  <a:pos x="8" y="7"/>
                </a:cxn>
                <a:cxn ang="0">
                  <a:pos x="11" y="3"/>
                </a:cxn>
                <a:cxn ang="0">
                  <a:pos x="15" y="1"/>
                </a:cxn>
                <a:cxn ang="0">
                  <a:pos x="16" y="1"/>
                </a:cxn>
                <a:cxn ang="0">
                  <a:pos x="18" y="0"/>
                </a:cxn>
                <a:cxn ang="0">
                  <a:pos x="19" y="0"/>
                </a:cxn>
                <a:cxn ang="0">
                  <a:pos x="21" y="0"/>
                </a:cxn>
                <a:cxn ang="0">
                  <a:pos x="22" y="3"/>
                </a:cxn>
                <a:cxn ang="0">
                  <a:pos x="26" y="7"/>
                </a:cxn>
                <a:cxn ang="0">
                  <a:pos x="27" y="10"/>
                </a:cxn>
                <a:cxn ang="0">
                  <a:pos x="30" y="14"/>
                </a:cxn>
                <a:cxn ang="0">
                  <a:pos x="32" y="15"/>
                </a:cxn>
                <a:cxn ang="0">
                  <a:pos x="35" y="19"/>
                </a:cxn>
                <a:cxn ang="0">
                  <a:pos x="38" y="19"/>
                </a:cxn>
                <a:cxn ang="0">
                  <a:pos x="43" y="21"/>
                </a:cxn>
                <a:cxn ang="0">
                  <a:pos x="43" y="24"/>
                </a:cxn>
                <a:cxn ang="0">
                  <a:pos x="45" y="28"/>
                </a:cxn>
                <a:cxn ang="0">
                  <a:pos x="45" y="31"/>
                </a:cxn>
                <a:cxn ang="0">
                  <a:pos x="46" y="36"/>
                </a:cxn>
                <a:cxn ang="0">
                  <a:pos x="48" y="40"/>
                </a:cxn>
                <a:cxn ang="0">
                  <a:pos x="48" y="43"/>
                </a:cxn>
                <a:cxn ang="0">
                  <a:pos x="49" y="47"/>
                </a:cxn>
                <a:cxn ang="0">
                  <a:pos x="49" y="52"/>
                </a:cxn>
                <a:cxn ang="0">
                  <a:pos x="48" y="59"/>
                </a:cxn>
                <a:cxn ang="0">
                  <a:pos x="46" y="62"/>
                </a:cxn>
                <a:cxn ang="0">
                  <a:pos x="42" y="62"/>
                </a:cxn>
                <a:cxn ang="0">
                  <a:pos x="38" y="64"/>
                </a:cxn>
                <a:cxn ang="0">
                  <a:pos x="34" y="64"/>
                </a:cxn>
                <a:cxn ang="0">
                  <a:pos x="30" y="64"/>
                </a:cxn>
                <a:cxn ang="0">
                  <a:pos x="27" y="66"/>
                </a:cxn>
                <a:cxn ang="0">
                  <a:pos x="26" y="69"/>
                </a:cxn>
                <a:cxn ang="0">
                  <a:pos x="22" y="69"/>
                </a:cxn>
                <a:cxn ang="0">
                  <a:pos x="19" y="68"/>
                </a:cxn>
                <a:cxn ang="0">
                  <a:pos x="18" y="64"/>
                </a:cxn>
                <a:cxn ang="0">
                  <a:pos x="18" y="59"/>
                </a:cxn>
                <a:cxn ang="0">
                  <a:pos x="18" y="55"/>
                </a:cxn>
                <a:cxn ang="0">
                  <a:pos x="18" y="50"/>
                </a:cxn>
                <a:cxn ang="0">
                  <a:pos x="18" y="47"/>
                </a:cxn>
                <a:cxn ang="0">
                  <a:pos x="18" y="41"/>
                </a:cxn>
                <a:cxn ang="0">
                  <a:pos x="15" y="40"/>
                </a:cxn>
                <a:cxn ang="0">
                  <a:pos x="13" y="38"/>
                </a:cxn>
                <a:cxn ang="0">
                  <a:pos x="10" y="36"/>
                </a:cxn>
                <a:cxn ang="0">
                  <a:pos x="7" y="34"/>
                </a:cxn>
                <a:cxn ang="0">
                  <a:pos x="3" y="34"/>
                </a:cxn>
                <a:cxn ang="0">
                  <a:pos x="2" y="33"/>
                </a:cxn>
                <a:cxn ang="0">
                  <a:pos x="0" y="31"/>
                </a:cxn>
                <a:cxn ang="0">
                  <a:pos x="0" y="28"/>
                </a:cxn>
                <a:cxn ang="0">
                  <a:pos x="0" y="26"/>
                </a:cxn>
                <a:cxn ang="0">
                  <a:pos x="0" y="24"/>
                </a:cxn>
                <a:cxn ang="0">
                  <a:pos x="2" y="22"/>
                </a:cxn>
                <a:cxn ang="0">
                  <a:pos x="2" y="22"/>
                </a:cxn>
                <a:cxn ang="0">
                  <a:pos x="2" y="21"/>
                </a:cxn>
                <a:cxn ang="0">
                  <a:pos x="3" y="19"/>
                </a:cxn>
                <a:cxn ang="0">
                  <a:pos x="3" y="17"/>
                </a:cxn>
                <a:cxn ang="0">
                  <a:pos x="3" y="14"/>
                </a:cxn>
              </a:cxnLst>
              <a:rect l="0" t="0" r="r" b="b"/>
              <a:pathLst>
                <a:path w="49" h="69">
                  <a:moveTo>
                    <a:pt x="3" y="14"/>
                  </a:moveTo>
                  <a:lnTo>
                    <a:pt x="5" y="10"/>
                  </a:lnTo>
                  <a:lnTo>
                    <a:pt x="8" y="7"/>
                  </a:lnTo>
                  <a:lnTo>
                    <a:pt x="11" y="3"/>
                  </a:lnTo>
                  <a:lnTo>
                    <a:pt x="15" y="1"/>
                  </a:lnTo>
                  <a:lnTo>
                    <a:pt x="16" y="1"/>
                  </a:lnTo>
                  <a:lnTo>
                    <a:pt x="18" y="0"/>
                  </a:lnTo>
                  <a:lnTo>
                    <a:pt x="19" y="0"/>
                  </a:lnTo>
                  <a:lnTo>
                    <a:pt x="21" y="0"/>
                  </a:lnTo>
                  <a:lnTo>
                    <a:pt x="22" y="3"/>
                  </a:lnTo>
                  <a:lnTo>
                    <a:pt x="26" y="7"/>
                  </a:lnTo>
                  <a:lnTo>
                    <a:pt x="27" y="10"/>
                  </a:lnTo>
                  <a:lnTo>
                    <a:pt x="30" y="14"/>
                  </a:lnTo>
                  <a:lnTo>
                    <a:pt x="32" y="15"/>
                  </a:lnTo>
                  <a:lnTo>
                    <a:pt x="35" y="19"/>
                  </a:lnTo>
                  <a:lnTo>
                    <a:pt x="38" y="19"/>
                  </a:lnTo>
                  <a:lnTo>
                    <a:pt x="43" y="21"/>
                  </a:lnTo>
                  <a:lnTo>
                    <a:pt x="43" y="24"/>
                  </a:lnTo>
                  <a:lnTo>
                    <a:pt x="45" y="28"/>
                  </a:lnTo>
                  <a:lnTo>
                    <a:pt x="45" y="31"/>
                  </a:lnTo>
                  <a:lnTo>
                    <a:pt x="46" y="36"/>
                  </a:lnTo>
                  <a:lnTo>
                    <a:pt x="48" y="40"/>
                  </a:lnTo>
                  <a:lnTo>
                    <a:pt x="48" y="43"/>
                  </a:lnTo>
                  <a:lnTo>
                    <a:pt x="49" y="47"/>
                  </a:lnTo>
                  <a:lnTo>
                    <a:pt x="49" y="52"/>
                  </a:lnTo>
                  <a:lnTo>
                    <a:pt x="48" y="59"/>
                  </a:lnTo>
                  <a:lnTo>
                    <a:pt x="46" y="62"/>
                  </a:lnTo>
                  <a:lnTo>
                    <a:pt x="42" y="62"/>
                  </a:lnTo>
                  <a:lnTo>
                    <a:pt x="38" y="64"/>
                  </a:lnTo>
                  <a:lnTo>
                    <a:pt x="34" y="64"/>
                  </a:lnTo>
                  <a:lnTo>
                    <a:pt x="30" y="64"/>
                  </a:lnTo>
                  <a:lnTo>
                    <a:pt x="27" y="66"/>
                  </a:lnTo>
                  <a:lnTo>
                    <a:pt x="26" y="69"/>
                  </a:lnTo>
                  <a:lnTo>
                    <a:pt x="22" y="69"/>
                  </a:lnTo>
                  <a:lnTo>
                    <a:pt x="19" y="68"/>
                  </a:lnTo>
                  <a:lnTo>
                    <a:pt x="18" y="64"/>
                  </a:lnTo>
                  <a:lnTo>
                    <a:pt x="18" y="59"/>
                  </a:lnTo>
                  <a:lnTo>
                    <a:pt x="18" y="55"/>
                  </a:lnTo>
                  <a:lnTo>
                    <a:pt x="18" y="50"/>
                  </a:lnTo>
                  <a:lnTo>
                    <a:pt x="18" y="47"/>
                  </a:lnTo>
                  <a:lnTo>
                    <a:pt x="18" y="41"/>
                  </a:lnTo>
                  <a:lnTo>
                    <a:pt x="15" y="40"/>
                  </a:lnTo>
                  <a:lnTo>
                    <a:pt x="13" y="38"/>
                  </a:lnTo>
                  <a:lnTo>
                    <a:pt x="10" y="36"/>
                  </a:lnTo>
                  <a:lnTo>
                    <a:pt x="7" y="34"/>
                  </a:lnTo>
                  <a:lnTo>
                    <a:pt x="3" y="34"/>
                  </a:lnTo>
                  <a:lnTo>
                    <a:pt x="2" y="33"/>
                  </a:lnTo>
                  <a:lnTo>
                    <a:pt x="0" y="31"/>
                  </a:lnTo>
                  <a:lnTo>
                    <a:pt x="0" y="28"/>
                  </a:lnTo>
                  <a:lnTo>
                    <a:pt x="0" y="26"/>
                  </a:lnTo>
                  <a:lnTo>
                    <a:pt x="0" y="24"/>
                  </a:lnTo>
                  <a:lnTo>
                    <a:pt x="2" y="22"/>
                  </a:lnTo>
                  <a:lnTo>
                    <a:pt x="2" y="22"/>
                  </a:lnTo>
                  <a:lnTo>
                    <a:pt x="2" y="21"/>
                  </a:lnTo>
                  <a:lnTo>
                    <a:pt x="3" y="19"/>
                  </a:lnTo>
                  <a:lnTo>
                    <a:pt x="3" y="17"/>
                  </a:lnTo>
                  <a:lnTo>
                    <a:pt x="3"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3" name="Freeform 651"/>
            <p:cNvSpPr>
              <a:spLocks/>
            </p:cNvSpPr>
            <p:nvPr/>
          </p:nvSpPr>
          <p:spPr bwMode="auto">
            <a:xfrm>
              <a:off x="7248773" y="3722428"/>
              <a:ext cx="121055" cy="173226"/>
            </a:xfrm>
            <a:custGeom>
              <a:avLst/>
              <a:gdLst/>
              <a:ahLst/>
              <a:cxnLst>
                <a:cxn ang="0">
                  <a:pos x="35" y="3"/>
                </a:cxn>
                <a:cxn ang="0">
                  <a:pos x="37" y="9"/>
                </a:cxn>
                <a:cxn ang="0">
                  <a:pos x="40" y="14"/>
                </a:cxn>
                <a:cxn ang="0">
                  <a:pos x="43" y="16"/>
                </a:cxn>
                <a:cxn ang="0">
                  <a:pos x="46" y="47"/>
                </a:cxn>
                <a:cxn ang="0">
                  <a:pos x="46" y="56"/>
                </a:cxn>
                <a:cxn ang="0">
                  <a:pos x="49" y="63"/>
                </a:cxn>
                <a:cxn ang="0">
                  <a:pos x="53" y="66"/>
                </a:cxn>
                <a:cxn ang="0">
                  <a:pos x="56" y="71"/>
                </a:cxn>
                <a:cxn ang="0">
                  <a:pos x="54" y="84"/>
                </a:cxn>
                <a:cxn ang="0">
                  <a:pos x="51" y="84"/>
                </a:cxn>
                <a:cxn ang="0">
                  <a:pos x="48" y="82"/>
                </a:cxn>
                <a:cxn ang="0">
                  <a:pos x="43" y="80"/>
                </a:cxn>
                <a:cxn ang="0">
                  <a:pos x="37" y="75"/>
                </a:cxn>
                <a:cxn ang="0">
                  <a:pos x="27" y="68"/>
                </a:cxn>
                <a:cxn ang="0">
                  <a:pos x="21" y="59"/>
                </a:cxn>
                <a:cxn ang="0">
                  <a:pos x="15" y="49"/>
                </a:cxn>
                <a:cxn ang="0">
                  <a:pos x="10" y="42"/>
                </a:cxn>
                <a:cxn ang="0">
                  <a:pos x="7" y="38"/>
                </a:cxn>
                <a:cxn ang="0">
                  <a:pos x="3" y="36"/>
                </a:cxn>
                <a:cxn ang="0">
                  <a:pos x="0" y="31"/>
                </a:cxn>
                <a:cxn ang="0">
                  <a:pos x="0" y="30"/>
                </a:cxn>
                <a:cxn ang="0">
                  <a:pos x="2" y="26"/>
                </a:cxn>
                <a:cxn ang="0">
                  <a:pos x="3" y="24"/>
                </a:cxn>
                <a:cxn ang="0">
                  <a:pos x="3" y="23"/>
                </a:cxn>
                <a:cxn ang="0">
                  <a:pos x="3" y="17"/>
                </a:cxn>
                <a:cxn ang="0">
                  <a:pos x="3" y="12"/>
                </a:cxn>
                <a:cxn ang="0">
                  <a:pos x="2" y="7"/>
                </a:cxn>
                <a:cxn ang="0">
                  <a:pos x="2" y="2"/>
                </a:cxn>
                <a:cxn ang="0">
                  <a:pos x="5" y="0"/>
                </a:cxn>
                <a:cxn ang="0">
                  <a:pos x="11" y="2"/>
                </a:cxn>
                <a:cxn ang="0">
                  <a:pos x="15" y="5"/>
                </a:cxn>
                <a:cxn ang="0">
                  <a:pos x="19" y="7"/>
                </a:cxn>
                <a:cxn ang="0">
                  <a:pos x="22" y="7"/>
                </a:cxn>
                <a:cxn ang="0">
                  <a:pos x="26" y="7"/>
                </a:cxn>
                <a:cxn ang="0">
                  <a:pos x="29" y="5"/>
                </a:cxn>
                <a:cxn ang="0">
                  <a:pos x="32" y="3"/>
                </a:cxn>
              </a:cxnLst>
              <a:rect l="0" t="0" r="r" b="b"/>
              <a:pathLst>
                <a:path w="56" h="84">
                  <a:moveTo>
                    <a:pt x="32" y="2"/>
                  </a:moveTo>
                  <a:lnTo>
                    <a:pt x="35" y="3"/>
                  </a:lnTo>
                  <a:lnTo>
                    <a:pt x="35" y="7"/>
                  </a:lnTo>
                  <a:lnTo>
                    <a:pt x="37" y="9"/>
                  </a:lnTo>
                  <a:lnTo>
                    <a:pt x="38" y="12"/>
                  </a:lnTo>
                  <a:lnTo>
                    <a:pt x="40" y="14"/>
                  </a:lnTo>
                  <a:lnTo>
                    <a:pt x="42" y="16"/>
                  </a:lnTo>
                  <a:lnTo>
                    <a:pt x="43" y="16"/>
                  </a:lnTo>
                  <a:lnTo>
                    <a:pt x="46" y="17"/>
                  </a:lnTo>
                  <a:lnTo>
                    <a:pt x="46" y="47"/>
                  </a:lnTo>
                  <a:lnTo>
                    <a:pt x="46" y="52"/>
                  </a:lnTo>
                  <a:lnTo>
                    <a:pt x="46" y="56"/>
                  </a:lnTo>
                  <a:lnTo>
                    <a:pt x="48" y="59"/>
                  </a:lnTo>
                  <a:lnTo>
                    <a:pt x="49" y="63"/>
                  </a:lnTo>
                  <a:lnTo>
                    <a:pt x="51" y="64"/>
                  </a:lnTo>
                  <a:lnTo>
                    <a:pt x="53" y="66"/>
                  </a:lnTo>
                  <a:lnTo>
                    <a:pt x="54" y="68"/>
                  </a:lnTo>
                  <a:lnTo>
                    <a:pt x="56" y="71"/>
                  </a:lnTo>
                  <a:lnTo>
                    <a:pt x="56" y="84"/>
                  </a:lnTo>
                  <a:lnTo>
                    <a:pt x="54" y="84"/>
                  </a:lnTo>
                  <a:lnTo>
                    <a:pt x="53" y="84"/>
                  </a:lnTo>
                  <a:lnTo>
                    <a:pt x="51" y="84"/>
                  </a:lnTo>
                  <a:lnTo>
                    <a:pt x="49" y="82"/>
                  </a:lnTo>
                  <a:lnTo>
                    <a:pt x="48" y="82"/>
                  </a:lnTo>
                  <a:lnTo>
                    <a:pt x="45" y="82"/>
                  </a:lnTo>
                  <a:lnTo>
                    <a:pt x="43" y="80"/>
                  </a:lnTo>
                  <a:lnTo>
                    <a:pt x="42" y="80"/>
                  </a:lnTo>
                  <a:lnTo>
                    <a:pt x="37" y="75"/>
                  </a:lnTo>
                  <a:lnTo>
                    <a:pt x="32" y="71"/>
                  </a:lnTo>
                  <a:lnTo>
                    <a:pt x="27" y="68"/>
                  </a:lnTo>
                  <a:lnTo>
                    <a:pt x="24" y="63"/>
                  </a:lnTo>
                  <a:lnTo>
                    <a:pt x="21" y="59"/>
                  </a:lnTo>
                  <a:lnTo>
                    <a:pt x="18" y="54"/>
                  </a:lnTo>
                  <a:lnTo>
                    <a:pt x="15" y="49"/>
                  </a:lnTo>
                  <a:lnTo>
                    <a:pt x="11" y="45"/>
                  </a:lnTo>
                  <a:lnTo>
                    <a:pt x="10" y="42"/>
                  </a:lnTo>
                  <a:lnTo>
                    <a:pt x="8" y="40"/>
                  </a:lnTo>
                  <a:lnTo>
                    <a:pt x="7" y="38"/>
                  </a:lnTo>
                  <a:lnTo>
                    <a:pt x="5" y="36"/>
                  </a:lnTo>
                  <a:lnTo>
                    <a:pt x="3" y="36"/>
                  </a:lnTo>
                  <a:lnTo>
                    <a:pt x="2" y="35"/>
                  </a:lnTo>
                  <a:lnTo>
                    <a:pt x="0" y="31"/>
                  </a:lnTo>
                  <a:lnTo>
                    <a:pt x="0" y="30"/>
                  </a:lnTo>
                  <a:lnTo>
                    <a:pt x="0" y="30"/>
                  </a:lnTo>
                  <a:lnTo>
                    <a:pt x="0" y="28"/>
                  </a:lnTo>
                  <a:lnTo>
                    <a:pt x="2" y="26"/>
                  </a:lnTo>
                  <a:lnTo>
                    <a:pt x="2" y="26"/>
                  </a:lnTo>
                  <a:lnTo>
                    <a:pt x="3" y="24"/>
                  </a:lnTo>
                  <a:lnTo>
                    <a:pt x="3" y="23"/>
                  </a:lnTo>
                  <a:lnTo>
                    <a:pt x="3" y="23"/>
                  </a:lnTo>
                  <a:lnTo>
                    <a:pt x="3" y="21"/>
                  </a:lnTo>
                  <a:lnTo>
                    <a:pt x="3" y="17"/>
                  </a:lnTo>
                  <a:lnTo>
                    <a:pt x="3" y="14"/>
                  </a:lnTo>
                  <a:lnTo>
                    <a:pt x="3" y="12"/>
                  </a:lnTo>
                  <a:lnTo>
                    <a:pt x="3" y="9"/>
                  </a:lnTo>
                  <a:lnTo>
                    <a:pt x="2" y="7"/>
                  </a:lnTo>
                  <a:lnTo>
                    <a:pt x="2" y="3"/>
                  </a:lnTo>
                  <a:lnTo>
                    <a:pt x="2" y="2"/>
                  </a:lnTo>
                  <a:lnTo>
                    <a:pt x="0" y="0"/>
                  </a:lnTo>
                  <a:lnTo>
                    <a:pt x="5" y="0"/>
                  </a:lnTo>
                  <a:lnTo>
                    <a:pt x="8" y="2"/>
                  </a:lnTo>
                  <a:lnTo>
                    <a:pt x="11" y="2"/>
                  </a:lnTo>
                  <a:lnTo>
                    <a:pt x="13" y="3"/>
                  </a:lnTo>
                  <a:lnTo>
                    <a:pt x="15" y="5"/>
                  </a:lnTo>
                  <a:lnTo>
                    <a:pt x="18" y="7"/>
                  </a:lnTo>
                  <a:lnTo>
                    <a:pt x="19" y="7"/>
                  </a:lnTo>
                  <a:lnTo>
                    <a:pt x="21" y="7"/>
                  </a:lnTo>
                  <a:lnTo>
                    <a:pt x="22" y="7"/>
                  </a:lnTo>
                  <a:lnTo>
                    <a:pt x="24" y="7"/>
                  </a:lnTo>
                  <a:lnTo>
                    <a:pt x="26" y="7"/>
                  </a:lnTo>
                  <a:lnTo>
                    <a:pt x="27" y="5"/>
                  </a:lnTo>
                  <a:lnTo>
                    <a:pt x="29" y="5"/>
                  </a:lnTo>
                  <a:lnTo>
                    <a:pt x="30" y="3"/>
                  </a:lnTo>
                  <a:lnTo>
                    <a:pt x="32" y="3"/>
                  </a:lnTo>
                  <a:lnTo>
                    <a:pt x="32"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4" name="Freeform 652"/>
            <p:cNvSpPr>
              <a:spLocks/>
            </p:cNvSpPr>
            <p:nvPr/>
          </p:nvSpPr>
          <p:spPr bwMode="auto">
            <a:xfrm>
              <a:off x="7839373" y="1998828"/>
              <a:ext cx="240275" cy="297949"/>
            </a:xfrm>
            <a:custGeom>
              <a:avLst/>
              <a:gdLst/>
              <a:ahLst/>
              <a:cxnLst>
                <a:cxn ang="0">
                  <a:pos x="8" y="14"/>
                </a:cxn>
                <a:cxn ang="0">
                  <a:pos x="5" y="9"/>
                </a:cxn>
                <a:cxn ang="0">
                  <a:pos x="4" y="7"/>
                </a:cxn>
                <a:cxn ang="0">
                  <a:pos x="2" y="2"/>
                </a:cxn>
                <a:cxn ang="0">
                  <a:pos x="2" y="0"/>
                </a:cxn>
                <a:cxn ang="0">
                  <a:pos x="4" y="0"/>
                </a:cxn>
                <a:cxn ang="0">
                  <a:pos x="5" y="2"/>
                </a:cxn>
                <a:cxn ang="0">
                  <a:pos x="8" y="0"/>
                </a:cxn>
                <a:cxn ang="0">
                  <a:pos x="15" y="7"/>
                </a:cxn>
                <a:cxn ang="0">
                  <a:pos x="23" y="19"/>
                </a:cxn>
                <a:cxn ang="0">
                  <a:pos x="29" y="26"/>
                </a:cxn>
                <a:cxn ang="0">
                  <a:pos x="34" y="31"/>
                </a:cxn>
                <a:cxn ang="0">
                  <a:pos x="39" y="37"/>
                </a:cxn>
                <a:cxn ang="0">
                  <a:pos x="45" y="45"/>
                </a:cxn>
                <a:cxn ang="0">
                  <a:pos x="51" y="52"/>
                </a:cxn>
                <a:cxn ang="0">
                  <a:pos x="56" y="59"/>
                </a:cxn>
                <a:cxn ang="0">
                  <a:pos x="64" y="68"/>
                </a:cxn>
                <a:cxn ang="0">
                  <a:pos x="75" y="77"/>
                </a:cxn>
                <a:cxn ang="0">
                  <a:pos x="86" y="84"/>
                </a:cxn>
                <a:cxn ang="0">
                  <a:pos x="96" y="94"/>
                </a:cxn>
                <a:cxn ang="0">
                  <a:pos x="97" y="98"/>
                </a:cxn>
                <a:cxn ang="0">
                  <a:pos x="92" y="94"/>
                </a:cxn>
                <a:cxn ang="0">
                  <a:pos x="86" y="89"/>
                </a:cxn>
                <a:cxn ang="0">
                  <a:pos x="81" y="85"/>
                </a:cxn>
                <a:cxn ang="0">
                  <a:pos x="80" y="84"/>
                </a:cxn>
                <a:cxn ang="0">
                  <a:pos x="78" y="84"/>
                </a:cxn>
                <a:cxn ang="0">
                  <a:pos x="77" y="84"/>
                </a:cxn>
                <a:cxn ang="0">
                  <a:pos x="77" y="85"/>
                </a:cxn>
                <a:cxn ang="0">
                  <a:pos x="77" y="96"/>
                </a:cxn>
                <a:cxn ang="0">
                  <a:pos x="85" y="110"/>
                </a:cxn>
                <a:cxn ang="0">
                  <a:pos x="96" y="120"/>
                </a:cxn>
                <a:cxn ang="0">
                  <a:pos x="107" y="131"/>
                </a:cxn>
                <a:cxn ang="0">
                  <a:pos x="110" y="136"/>
                </a:cxn>
                <a:cxn ang="0">
                  <a:pos x="108" y="134"/>
                </a:cxn>
                <a:cxn ang="0">
                  <a:pos x="105" y="134"/>
                </a:cxn>
                <a:cxn ang="0">
                  <a:pos x="104" y="133"/>
                </a:cxn>
                <a:cxn ang="0">
                  <a:pos x="97" y="133"/>
                </a:cxn>
                <a:cxn ang="0">
                  <a:pos x="97" y="136"/>
                </a:cxn>
                <a:cxn ang="0">
                  <a:pos x="97" y="140"/>
                </a:cxn>
                <a:cxn ang="0">
                  <a:pos x="97" y="143"/>
                </a:cxn>
                <a:cxn ang="0">
                  <a:pos x="97" y="145"/>
                </a:cxn>
                <a:cxn ang="0">
                  <a:pos x="94" y="140"/>
                </a:cxn>
                <a:cxn ang="0">
                  <a:pos x="89" y="133"/>
                </a:cxn>
                <a:cxn ang="0">
                  <a:pos x="85" y="127"/>
                </a:cxn>
                <a:cxn ang="0">
                  <a:pos x="83" y="122"/>
                </a:cxn>
                <a:cxn ang="0">
                  <a:pos x="81" y="119"/>
                </a:cxn>
                <a:cxn ang="0">
                  <a:pos x="78" y="115"/>
                </a:cxn>
                <a:cxn ang="0">
                  <a:pos x="75" y="110"/>
                </a:cxn>
                <a:cxn ang="0">
                  <a:pos x="75" y="105"/>
                </a:cxn>
                <a:cxn ang="0">
                  <a:pos x="69" y="101"/>
                </a:cxn>
                <a:cxn ang="0">
                  <a:pos x="64" y="96"/>
                </a:cxn>
                <a:cxn ang="0">
                  <a:pos x="61" y="89"/>
                </a:cxn>
                <a:cxn ang="0">
                  <a:pos x="59" y="84"/>
                </a:cxn>
                <a:cxn ang="0">
                  <a:pos x="56" y="78"/>
                </a:cxn>
                <a:cxn ang="0">
                  <a:pos x="51" y="73"/>
                </a:cxn>
                <a:cxn ang="0">
                  <a:pos x="45" y="65"/>
                </a:cxn>
                <a:cxn ang="0">
                  <a:pos x="40" y="59"/>
                </a:cxn>
                <a:cxn ang="0">
                  <a:pos x="34" y="47"/>
                </a:cxn>
                <a:cxn ang="0">
                  <a:pos x="23" y="40"/>
                </a:cxn>
                <a:cxn ang="0">
                  <a:pos x="13" y="31"/>
                </a:cxn>
                <a:cxn ang="0">
                  <a:pos x="8" y="17"/>
                </a:cxn>
              </a:cxnLst>
              <a:rect l="0" t="0" r="r" b="b"/>
              <a:pathLst>
                <a:path w="110" h="145">
                  <a:moveTo>
                    <a:pt x="8" y="17"/>
                  </a:moveTo>
                  <a:lnTo>
                    <a:pt x="8" y="14"/>
                  </a:lnTo>
                  <a:lnTo>
                    <a:pt x="7" y="12"/>
                  </a:lnTo>
                  <a:lnTo>
                    <a:pt x="5" y="9"/>
                  </a:lnTo>
                  <a:lnTo>
                    <a:pt x="5" y="7"/>
                  </a:lnTo>
                  <a:lnTo>
                    <a:pt x="4" y="7"/>
                  </a:lnTo>
                  <a:lnTo>
                    <a:pt x="2" y="5"/>
                  </a:lnTo>
                  <a:lnTo>
                    <a:pt x="2" y="2"/>
                  </a:lnTo>
                  <a:lnTo>
                    <a:pt x="0" y="0"/>
                  </a:lnTo>
                  <a:lnTo>
                    <a:pt x="2" y="0"/>
                  </a:lnTo>
                  <a:lnTo>
                    <a:pt x="2" y="0"/>
                  </a:lnTo>
                  <a:lnTo>
                    <a:pt x="4" y="0"/>
                  </a:lnTo>
                  <a:lnTo>
                    <a:pt x="5" y="0"/>
                  </a:lnTo>
                  <a:lnTo>
                    <a:pt x="5" y="2"/>
                  </a:lnTo>
                  <a:lnTo>
                    <a:pt x="7" y="2"/>
                  </a:lnTo>
                  <a:lnTo>
                    <a:pt x="8" y="0"/>
                  </a:lnTo>
                  <a:lnTo>
                    <a:pt x="8" y="0"/>
                  </a:lnTo>
                  <a:lnTo>
                    <a:pt x="15" y="7"/>
                  </a:lnTo>
                  <a:lnTo>
                    <a:pt x="20" y="14"/>
                  </a:lnTo>
                  <a:lnTo>
                    <a:pt x="23" y="19"/>
                  </a:lnTo>
                  <a:lnTo>
                    <a:pt x="26" y="23"/>
                  </a:lnTo>
                  <a:lnTo>
                    <a:pt x="29" y="26"/>
                  </a:lnTo>
                  <a:lnTo>
                    <a:pt x="31" y="28"/>
                  </a:lnTo>
                  <a:lnTo>
                    <a:pt x="34" y="31"/>
                  </a:lnTo>
                  <a:lnTo>
                    <a:pt x="35" y="33"/>
                  </a:lnTo>
                  <a:lnTo>
                    <a:pt x="39" y="37"/>
                  </a:lnTo>
                  <a:lnTo>
                    <a:pt x="42" y="40"/>
                  </a:lnTo>
                  <a:lnTo>
                    <a:pt x="45" y="45"/>
                  </a:lnTo>
                  <a:lnTo>
                    <a:pt x="48" y="49"/>
                  </a:lnTo>
                  <a:lnTo>
                    <a:pt x="51" y="52"/>
                  </a:lnTo>
                  <a:lnTo>
                    <a:pt x="53" y="56"/>
                  </a:lnTo>
                  <a:lnTo>
                    <a:pt x="56" y="59"/>
                  </a:lnTo>
                  <a:lnTo>
                    <a:pt x="59" y="63"/>
                  </a:lnTo>
                  <a:lnTo>
                    <a:pt x="64" y="68"/>
                  </a:lnTo>
                  <a:lnTo>
                    <a:pt x="69" y="71"/>
                  </a:lnTo>
                  <a:lnTo>
                    <a:pt x="75" y="77"/>
                  </a:lnTo>
                  <a:lnTo>
                    <a:pt x="81" y="80"/>
                  </a:lnTo>
                  <a:lnTo>
                    <a:pt x="86" y="84"/>
                  </a:lnTo>
                  <a:lnTo>
                    <a:pt x="91" y="89"/>
                  </a:lnTo>
                  <a:lnTo>
                    <a:pt x="96" y="94"/>
                  </a:lnTo>
                  <a:lnTo>
                    <a:pt x="100" y="99"/>
                  </a:lnTo>
                  <a:lnTo>
                    <a:pt x="97" y="98"/>
                  </a:lnTo>
                  <a:lnTo>
                    <a:pt x="96" y="96"/>
                  </a:lnTo>
                  <a:lnTo>
                    <a:pt x="92" y="94"/>
                  </a:lnTo>
                  <a:lnTo>
                    <a:pt x="89" y="91"/>
                  </a:lnTo>
                  <a:lnTo>
                    <a:pt x="86" y="89"/>
                  </a:lnTo>
                  <a:lnTo>
                    <a:pt x="85" y="87"/>
                  </a:lnTo>
                  <a:lnTo>
                    <a:pt x="81" y="85"/>
                  </a:lnTo>
                  <a:lnTo>
                    <a:pt x="80" y="84"/>
                  </a:lnTo>
                  <a:lnTo>
                    <a:pt x="80" y="84"/>
                  </a:lnTo>
                  <a:lnTo>
                    <a:pt x="80" y="84"/>
                  </a:lnTo>
                  <a:lnTo>
                    <a:pt x="78" y="84"/>
                  </a:lnTo>
                  <a:lnTo>
                    <a:pt x="78" y="84"/>
                  </a:lnTo>
                  <a:lnTo>
                    <a:pt x="77" y="84"/>
                  </a:lnTo>
                  <a:lnTo>
                    <a:pt x="77" y="85"/>
                  </a:lnTo>
                  <a:lnTo>
                    <a:pt x="77" y="85"/>
                  </a:lnTo>
                  <a:lnTo>
                    <a:pt x="77" y="85"/>
                  </a:lnTo>
                  <a:lnTo>
                    <a:pt x="77" y="96"/>
                  </a:lnTo>
                  <a:lnTo>
                    <a:pt x="80" y="103"/>
                  </a:lnTo>
                  <a:lnTo>
                    <a:pt x="85" y="110"/>
                  </a:lnTo>
                  <a:lnTo>
                    <a:pt x="91" y="115"/>
                  </a:lnTo>
                  <a:lnTo>
                    <a:pt x="96" y="120"/>
                  </a:lnTo>
                  <a:lnTo>
                    <a:pt x="102" y="126"/>
                  </a:lnTo>
                  <a:lnTo>
                    <a:pt x="107" y="131"/>
                  </a:lnTo>
                  <a:lnTo>
                    <a:pt x="110" y="136"/>
                  </a:lnTo>
                  <a:lnTo>
                    <a:pt x="110" y="136"/>
                  </a:lnTo>
                  <a:lnTo>
                    <a:pt x="108" y="134"/>
                  </a:lnTo>
                  <a:lnTo>
                    <a:pt x="108" y="134"/>
                  </a:lnTo>
                  <a:lnTo>
                    <a:pt x="107" y="134"/>
                  </a:lnTo>
                  <a:lnTo>
                    <a:pt x="105" y="134"/>
                  </a:lnTo>
                  <a:lnTo>
                    <a:pt x="105" y="133"/>
                  </a:lnTo>
                  <a:lnTo>
                    <a:pt x="104" y="133"/>
                  </a:lnTo>
                  <a:lnTo>
                    <a:pt x="104" y="133"/>
                  </a:lnTo>
                  <a:lnTo>
                    <a:pt x="97" y="133"/>
                  </a:lnTo>
                  <a:lnTo>
                    <a:pt x="97" y="134"/>
                  </a:lnTo>
                  <a:lnTo>
                    <a:pt x="97" y="136"/>
                  </a:lnTo>
                  <a:lnTo>
                    <a:pt x="97" y="138"/>
                  </a:lnTo>
                  <a:lnTo>
                    <a:pt x="97" y="140"/>
                  </a:lnTo>
                  <a:lnTo>
                    <a:pt x="97" y="141"/>
                  </a:lnTo>
                  <a:lnTo>
                    <a:pt x="97" y="143"/>
                  </a:lnTo>
                  <a:lnTo>
                    <a:pt x="97" y="143"/>
                  </a:lnTo>
                  <a:lnTo>
                    <a:pt x="97" y="145"/>
                  </a:lnTo>
                  <a:lnTo>
                    <a:pt x="96" y="141"/>
                  </a:lnTo>
                  <a:lnTo>
                    <a:pt x="94" y="140"/>
                  </a:lnTo>
                  <a:lnTo>
                    <a:pt x="91" y="136"/>
                  </a:lnTo>
                  <a:lnTo>
                    <a:pt x="89" y="133"/>
                  </a:lnTo>
                  <a:lnTo>
                    <a:pt x="86" y="131"/>
                  </a:lnTo>
                  <a:lnTo>
                    <a:pt x="85" y="127"/>
                  </a:lnTo>
                  <a:lnTo>
                    <a:pt x="83" y="126"/>
                  </a:lnTo>
                  <a:lnTo>
                    <a:pt x="83" y="122"/>
                  </a:lnTo>
                  <a:lnTo>
                    <a:pt x="83" y="122"/>
                  </a:lnTo>
                  <a:lnTo>
                    <a:pt x="81" y="119"/>
                  </a:lnTo>
                  <a:lnTo>
                    <a:pt x="80" y="117"/>
                  </a:lnTo>
                  <a:lnTo>
                    <a:pt x="78" y="115"/>
                  </a:lnTo>
                  <a:lnTo>
                    <a:pt x="77" y="112"/>
                  </a:lnTo>
                  <a:lnTo>
                    <a:pt x="75" y="110"/>
                  </a:lnTo>
                  <a:lnTo>
                    <a:pt x="75" y="106"/>
                  </a:lnTo>
                  <a:lnTo>
                    <a:pt x="75" y="105"/>
                  </a:lnTo>
                  <a:lnTo>
                    <a:pt x="72" y="103"/>
                  </a:lnTo>
                  <a:lnTo>
                    <a:pt x="69" y="101"/>
                  </a:lnTo>
                  <a:lnTo>
                    <a:pt x="65" y="98"/>
                  </a:lnTo>
                  <a:lnTo>
                    <a:pt x="64" y="96"/>
                  </a:lnTo>
                  <a:lnTo>
                    <a:pt x="62" y="92"/>
                  </a:lnTo>
                  <a:lnTo>
                    <a:pt x="61" y="89"/>
                  </a:lnTo>
                  <a:lnTo>
                    <a:pt x="59" y="85"/>
                  </a:lnTo>
                  <a:lnTo>
                    <a:pt x="59" y="84"/>
                  </a:lnTo>
                  <a:lnTo>
                    <a:pt x="59" y="82"/>
                  </a:lnTo>
                  <a:lnTo>
                    <a:pt x="56" y="78"/>
                  </a:lnTo>
                  <a:lnTo>
                    <a:pt x="54" y="77"/>
                  </a:lnTo>
                  <a:lnTo>
                    <a:pt x="51" y="73"/>
                  </a:lnTo>
                  <a:lnTo>
                    <a:pt x="48" y="68"/>
                  </a:lnTo>
                  <a:lnTo>
                    <a:pt x="45" y="65"/>
                  </a:lnTo>
                  <a:lnTo>
                    <a:pt x="42" y="63"/>
                  </a:lnTo>
                  <a:lnTo>
                    <a:pt x="40" y="59"/>
                  </a:lnTo>
                  <a:lnTo>
                    <a:pt x="39" y="52"/>
                  </a:lnTo>
                  <a:lnTo>
                    <a:pt x="34" y="47"/>
                  </a:lnTo>
                  <a:lnTo>
                    <a:pt x="29" y="44"/>
                  </a:lnTo>
                  <a:lnTo>
                    <a:pt x="23" y="40"/>
                  </a:lnTo>
                  <a:lnTo>
                    <a:pt x="18" y="35"/>
                  </a:lnTo>
                  <a:lnTo>
                    <a:pt x="13" y="31"/>
                  </a:lnTo>
                  <a:lnTo>
                    <a:pt x="10" y="24"/>
                  </a:lnTo>
                  <a:lnTo>
                    <a:pt x="8" y="1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5" name="Freeform 653"/>
            <p:cNvSpPr>
              <a:spLocks/>
            </p:cNvSpPr>
            <p:nvPr/>
          </p:nvSpPr>
          <p:spPr bwMode="auto">
            <a:xfrm>
              <a:off x="8053970" y="2314100"/>
              <a:ext cx="165075" cy="135116"/>
            </a:xfrm>
            <a:custGeom>
              <a:avLst/>
              <a:gdLst/>
              <a:ahLst/>
              <a:cxnLst>
                <a:cxn ang="0">
                  <a:pos x="17" y="67"/>
                </a:cxn>
                <a:cxn ang="0">
                  <a:pos x="14" y="67"/>
                </a:cxn>
                <a:cxn ang="0">
                  <a:pos x="12" y="67"/>
                </a:cxn>
                <a:cxn ang="0">
                  <a:pos x="14" y="65"/>
                </a:cxn>
                <a:cxn ang="0">
                  <a:pos x="16" y="63"/>
                </a:cxn>
                <a:cxn ang="0">
                  <a:pos x="14" y="62"/>
                </a:cxn>
                <a:cxn ang="0">
                  <a:pos x="9" y="56"/>
                </a:cxn>
                <a:cxn ang="0">
                  <a:pos x="6" y="51"/>
                </a:cxn>
                <a:cxn ang="0">
                  <a:pos x="8" y="44"/>
                </a:cxn>
                <a:cxn ang="0">
                  <a:pos x="11" y="41"/>
                </a:cxn>
                <a:cxn ang="0">
                  <a:pos x="16" y="41"/>
                </a:cxn>
                <a:cxn ang="0">
                  <a:pos x="16" y="37"/>
                </a:cxn>
                <a:cxn ang="0">
                  <a:pos x="16" y="35"/>
                </a:cxn>
                <a:cxn ang="0">
                  <a:pos x="16" y="34"/>
                </a:cxn>
                <a:cxn ang="0">
                  <a:pos x="14" y="34"/>
                </a:cxn>
                <a:cxn ang="0">
                  <a:pos x="12" y="34"/>
                </a:cxn>
                <a:cxn ang="0">
                  <a:pos x="12" y="32"/>
                </a:cxn>
                <a:cxn ang="0">
                  <a:pos x="12" y="28"/>
                </a:cxn>
                <a:cxn ang="0">
                  <a:pos x="12" y="25"/>
                </a:cxn>
                <a:cxn ang="0">
                  <a:pos x="11" y="20"/>
                </a:cxn>
                <a:cxn ang="0">
                  <a:pos x="9" y="13"/>
                </a:cxn>
                <a:cxn ang="0">
                  <a:pos x="6" y="9"/>
                </a:cxn>
                <a:cxn ang="0">
                  <a:pos x="1" y="6"/>
                </a:cxn>
                <a:cxn ang="0">
                  <a:pos x="0" y="0"/>
                </a:cxn>
                <a:cxn ang="0">
                  <a:pos x="1" y="0"/>
                </a:cxn>
                <a:cxn ang="0">
                  <a:pos x="3" y="0"/>
                </a:cxn>
                <a:cxn ang="0">
                  <a:pos x="6" y="0"/>
                </a:cxn>
                <a:cxn ang="0">
                  <a:pos x="11" y="4"/>
                </a:cxn>
                <a:cxn ang="0">
                  <a:pos x="19" y="11"/>
                </a:cxn>
                <a:cxn ang="0">
                  <a:pos x="27" y="16"/>
                </a:cxn>
                <a:cxn ang="0">
                  <a:pos x="38" y="21"/>
                </a:cxn>
                <a:cxn ang="0">
                  <a:pos x="51" y="25"/>
                </a:cxn>
                <a:cxn ang="0">
                  <a:pos x="55" y="23"/>
                </a:cxn>
                <a:cxn ang="0">
                  <a:pos x="55" y="21"/>
                </a:cxn>
                <a:cxn ang="0">
                  <a:pos x="57" y="18"/>
                </a:cxn>
                <a:cxn ang="0">
                  <a:pos x="63" y="27"/>
                </a:cxn>
                <a:cxn ang="0">
                  <a:pos x="70" y="34"/>
                </a:cxn>
                <a:cxn ang="0">
                  <a:pos x="73" y="37"/>
                </a:cxn>
                <a:cxn ang="0">
                  <a:pos x="65" y="41"/>
                </a:cxn>
                <a:cxn ang="0">
                  <a:pos x="58" y="42"/>
                </a:cxn>
                <a:cxn ang="0">
                  <a:pos x="57" y="46"/>
                </a:cxn>
                <a:cxn ang="0">
                  <a:pos x="55" y="51"/>
                </a:cxn>
                <a:cxn ang="0">
                  <a:pos x="55" y="55"/>
                </a:cxn>
                <a:cxn ang="0">
                  <a:pos x="44" y="53"/>
                </a:cxn>
                <a:cxn ang="0">
                  <a:pos x="36" y="48"/>
                </a:cxn>
                <a:cxn ang="0">
                  <a:pos x="28" y="46"/>
                </a:cxn>
                <a:cxn ang="0">
                  <a:pos x="24" y="49"/>
                </a:cxn>
                <a:cxn ang="0">
                  <a:pos x="19" y="51"/>
                </a:cxn>
                <a:cxn ang="0">
                  <a:pos x="19" y="55"/>
                </a:cxn>
                <a:cxn ang="0">
                  <a:pos x="25" y="56"/>
                </a:cxn>
                <a:cxn ang="0">
                  <a:pos x="30" y="60"/>
                </a:cxn>
                <a:cxn ang="0">
                  <a:pos x="25" y="65"/>
                </a:cxn>
                <a:cxn ang="0">
                  <a:pos x="22" y="67"/>
                </a:cxn>
              </a:cxnLst>
              <a:rect l="0" t="0" r="r" b="b"/>
              <a:pathLst>
                <a:path w="76" h="67">
                  <a:moveTo>
                    <a:pt x="17" y="67"/>
                  </a:moveTo>
                  <a:lnTo>
                    <a:pt x="17" y="67"/>
                  </a:lnTo>
                  <a:lnTo>
                    <a:pt x="17" y="67"/>
                  </a:lnTo>
                  <a:lnTo>
                    <a:pt x="16" y="67"/>
                  </a:lnTo>
                  <a:lnTo>
                    <a:pt x="16" y="67"/>
                  </a:lnTo>
                  <a:lnTo>
                    <a:pt x="14" y="67"/>
                  </a:lnTo>
                  <a:lnTo>
                    <a:pt x="14" y="67"/>
                  </a:lnTo>
                  <a:lnTo>
                    <a:pt x="14" y="67"/>
                  </a:lnTo>
                  <a:lnTo>
                    <a:pt x="12" y="67"/>
                  </a:lnTo>
                  <a:lnTo>
                    <a:pt x="12" y="65"/>
                  </a:lnTo>
                  <a:lnTo>
                    <a:pt x="12" y="65"/>
                  </a:lnTo>
                  <a:lnTo>
                    <a:pt x="14" y="65"/>
                  </a:lnTo>
                  <a:lnTo>
                    <a:pt x="14" y="63"/>
                  </a:lnTo>
                  <a:lnTo>
                    <a:pt x="16" y="63"/>
                  </a:lnTo>
                  <a:lnTo>
                    <a:pt x="16" y="63"/>
                  </a:lnTo>
                  <a:lnTo>
                    <a:pt x="16" y="63"/>
                  </a:lnTo>
                  <a:lnTo>
                    <a:pt x="16" y="63"/>
                  </a:lnTo>
                  <a:lnTo>
                    <a:pt x="14" y="62"/>
                  </a:lnTo>
                  <a:lnTo>
                    <a:pt x="12" y="60"/>
                  </a:lnTo>
                  <a:lnTo>
                    <a:pt x="11" y="58"/>
                  </a:lnTo>
                  <a:lnTo>
                    <a:pt x="9" y="56"/>
                  </a:lnTo>
                  <a:lnTo>
                    <a:pt x="8" y="55"/>
                  </a:lnTo>
                  <a:lnTo>
                    <a:pt x="8" y="53"/>
                  </a:lnTo>
                  <a:lnTo>
                    <a:pt x="6" y="51"/>
                  </a:lnTo>
                  <a:lnTo>
                    <a:pt x="6" y="48"/>
                  </a:lnTo>
                  <a:lnTo>
                    <a:pt x="6" y="46"/>
                  </a:lnTo>
                  <a:lnTo>
                    <a:pt x="8" y="44"/>
                  </a:lnTo>
                  <a:lnTo>
                    <a:pt x="8" y="42"/>
                  </a:lnTo>
                  <a:lnTo>
                    <a:pt x="9" y="42"/>
                  </a:lnTo>
                  <a:lnTo>
                    <a:pt x="11" y="41"/>
                  </a:lnTo>
                  <a:lnTo>
                    <a:pt x="12" y="41"/>
                  </a:lnTo>
                  <a:lnTo>
                    <a:pt x="14" y="41"/>
                  </a:lnTo>
                  <a:lnTo>
                    <a:pt x="16" y="41"/>
                  </a:lnTo>
                  <a:lnTo>
                    <a:pt x="16" y="39"/>
                  </a:lnTo>
                  <a:lnTo>
                    <a:pt x="16" y="39"/>
                  </a:lnTo>
                  <a:lnTo>
                    <a:pt x="16" y="37"/>
                  </a:lnTo>
                  <a:lnTo>
                    <a:pt x="16" y="35"/>
                  </a:lnTo>
                  <a:lnTo>
                    <a:pt x="16" y="35"/>
                  </a:lnTo>
                  <a:lnTo>
                    <a:pt x="16" y="35"/>
                  </a:lnTo>
                  <a:lnTo>
                    <a:pt x="16" y="34"/>
                  </a:lnTo>
                  <a:lnTo>
                    <a:pt x="16" y="34"/>
                  </a:lnTo>
                  <a:lnTo>
                    <a:pt x="16" y="34"/>
                  </a:lnTo>
                  <a:lnTo>
                    <a:pt x="16" y="34"/>
                  </a:lnTo>
                  <a:lnTo>
                    <a:pt x="16" y="34"/>
                  </a:lnTo>
                  <a:lnTo>
                    <a:pt x="14" y="34"/>
                  </a:lnTo>
                  <a:lnTo>
                    <a:pt x="14" y="34"/>
                  </a:lnTo>
                  <a:lnTo>
                    <a:pt x="12" y="34"/>
                  </a:lnTo>
                  <a:lnTo>
                    <a:pt x="12" y="34"/>
                  </a:lnTo>
                  <a:lnTo>
                    <a:pt x="12" y="34"/>
                  </a:lnTo>
                  <a:lnTo>
                    <a:pt x="12" y="32"/>
                  </a:lnTo>
                  <a:lnTo>
                    <a:pt x="12" y="32"/>
                  </a:lnTo>
                  <a:lnTo>
                    <a:pt x="12" y="30"/>
                  </a:lnTo>
                  <a:lnTo>
                    <a:pt x="12" y="30"/>
                  </a:lnTo>
                  <a:lnTo>
                    <a:pt x="12" y="28"/>
                  </a:lnTo>
                  <a:lnTo>
                    <a:pt x="12" y="27"/>
                  </a:lnTo>
                  <a:lnTo>
                    <a:pt x="12" y="27"/>
                  </a:lnTo>
                  <a:lnTo>
                    <a:pt x="12" y="25"/>
                  </a:lnTo>
                  <a:lnTo>
                    <a:pt x="12" y="23"/>
                  </a:lnTo>
                  <a:lnTo>
                    <a:pt x="12" y="21"/>
                  </a:lnTo>
                  <a:lnTo>
                    <a:pt x="11" y="20"/>
                  </a:lnTo>
                  <a:lnTo>
                    <a:pt x="11" y="18"/>
                  </a:lnTo>
                  <a:lnTo>
                    <a:pt x="9" y="14"/>
                  </a:lnTo>
                  <a:lnTo>
                    <a:pt x="9" y="13"/>
                  </a:lnTo>
                  <a:lnTo>
                    <a:pt x="8" y="11"/>
                  </a:lnTo>
                  <a:lnTo>
                    <a:pt x="8" y="9"/>
                  </a:lnTo>
                  <a:lnTo>
                    <a:pt x="6" y="9"/>
                  </a:lnTo>
                  <a:lnTo>
                    <a:pt x="5" y="7"/>
                  </a:lnTo>
                  <a:lnTo>
                    <a:pt x="3" y="7"/>
                  </a:lnTo>
                  <a:lnTo>
                    <a:pt x="1" y="6"/>
                  </a:lnTo>
                  <a:lnTo>
                    <a:pt x="0" y="4"/>
                  </a:lnTo>
                  <a:lnTo>
                    <a:pt x="0" y="2"/>
                  </a:lnTo>
                  <a:lnTo>
                    <a:pt x="0" y="0"/>
                  </a:lnTo>
                  <a:lnTo>
                    <a:pt x="0" y="0"/>
                  </a:lnTo>
                  <a:lnTo>
                    <a:pt x="0" y="0"/>
                  </a:lnTo>
                  <a:lnTo>
                    <a:pt x="1" y="0"/>
                  </a:lnTo>
                  <a:lnTo>
                    <a:pt x="1" y="0"/>
                  </a:lnTo>
                  <a:lnTo>
                    <a:pt x="3" y="0"/>
                  </a:lnTo>
                  <a:lnTo>
                    <a:pt x="3" y="0"/>
                  </a:lnTo>
                  <a:lnTo>
                    <a:pt x="5" y="0"/>
                  </a:lnTo>
                  <a:lnTo>
                    <a:pt x="5" y="0"/>
                  </a:lnTo>
                  <a:lnTo>
                    <a:pt x="6" y="0"/>
                  </a:lnTo>
                  <a:lnTo>
                    <a:pt x="8" y="0"/>
                  </a:lnTo>
                  <a:lnTo>
                    <a:pt x="9" y="2"/>
                  </a:lnTo>
                  <a:lnTo>
                    <a:pt x="11" y="4"/>
                  </a:lnTo>
                  <a:lnTo>
                    <a:pt x="14" y="6"/>
                  </a:lnTo>
                  <a:lnTo>
                    <a:pt x="16" y="9"/>
                  </a:lnTo>
                  <a:lnTo>
                    <a:pt x="19" y="11"/>
                  </a:lnTo>
                  <a:lnTo>
                    <a:pt x="20" y="13"/>
                  </a:lnTo>
                  <a:lnTo>
                    <a:pt x="24" y="14"/>
                  </a:lnTo>
                  <a:lnTo>
                    <a:pt x="27" y="16"/>
                  </a:lnTo>
                  <a:lnTo>
                    <a:pt x="32" y="18"/>
                  </a:lnTo>
                  <a:lnTo>
                    <a:pt x="35" y="20"/>
                  </a:lnTo>
                  <a:lnTo>
                    <a:pt x="38" y="21"/>
                  </a:lnTo>
                  <a:lnTo>
                    <a:pt x="43" y="21"/>
                  </a:lnTo>
                  <a:lnTo>
                    <a:pt x="46" y="23"/>
                  </a:lnTo>
                  <a:lnTo>
                    <a:pt x="51" y="25"/>
                  </a:lnTo>
                  <a:lnTo>
                    <a:pt x="55" y="25"/>
                  </a:lnTo>
                  <a:lnTo>
                    <a:pt x="55" y="25"/>
                  </a:lnTo>
                  <a:lnTo>
                    <a:pt x="55" y="23"/>
                  </a:lnTo>
                  <a:lnTo>
                    <a:pt x="55" y="23"/>
                  </a:lnTo>
                  <a:lnTo>
                    <a:pt x="55" y="21"/>
                  </a:lnTo>
                  <a:lnTo>
                    <a:pt x="55" y="21"/>
                  </a:lnTo>
                  <a:lnTo>
                    <a:pt x="57" y="20"/>
                  </a:lnTo>
                  <a:lnTo>
                    <a:pt x="57" y="20"/>
                  </a:lnTo>
                  <a:lnTo>
                    <a:pt x="57" y="18"/>
                  </a:lnTo>
                  <a:lnTo>
                    <a:pt x="58" y="21"/>
                  </a:lnTo>
                  <a:lnTo>
                    <a:pt x="62" y="25"/>
                  </a:lnTo>
                  <a:lnTo>
                    <a:pt x="63" y="27"/>
                  </a:lnTo>
                  <a:lnTo>
                    <a:pt x="65" y="28"/>
                  </a:lnTo>
                  <a:lnTo>
                    <a:pt x="68" y="30"/>
                  </a:lnTo>
                  <a:lnTo>
                    <a:pt x="70" y="34"/>
                  </a:lnTo>
                  <a:lnTo>
                    <a:pt x="73" y="35"/>
                  </a:lnTo>
                  <a:lnTo>
                    <a:pt x="76" y="37"/>
                  </a:lnTo>
                  <a:lnTo>
                    <a:pt x="73" y="37"/>
                  </a:lnTo>
                  <a:lnTo>
                    <a:pt x="70" y="39"/>
                  </a:lnTo>
                  <a:lnTo>
                    <a:pt x="68" y="39"/>
                  </a:lnTo>
                  <a:lnTo>
                    <a:pt x="65" y="41"/>
                  </a:lnTo>
                  <a:lnTo>
                    <a:pt x="63" y="41"/>
                  </a:lnTo>
                  <a:lnTo>
                    <a:pt x="62" y="42"/>
                  </a:lnTo>
                  <a:lnTo>
                    <a:pt x="58" y="42"/>
                  </a:lnTo>
                  <a:lnTo>
                    <a:pt x="57" y="42"/>
                  </a:lnTo>
                  <a:lnTo>
                    <a:pt x="57" y="44"/>
                  </a:lnTo>
                  <a:lnTo>
                    <a:pt x="57" y="46"/>
                  </a:lnTo>
                  <a:lnTo>
                    <a:pt x="55" y="48"/>
                  </a:lnTo>
                  <a:lnTo>
                    <a:pt x="55" y="49"/>
                  </a:lnTo>
                  <a:lnTo>
                    <a:pt x="55" y="51"/>
                  </a:lnTo>
                  <a:lnTo>
                    <a:pt x="54" y="53"/>
                  </a:lnTo>
                  <a:lnTo>
                    <a:pt x="55" y="55"/>
                  </a:lnTo>
                  <a:lnTo>
                    <a:pt x="55" y="55"/>
                  </a:lnTo>
                  <a:lnTo>
                    <a:pt x="51" y="55"/>
                  </a:lnTo>
                  <a:lnTo>
                    <a:pt x="47" y="55"/>
                  </a:lnTo>
                  <a:lnTo>
                    <a:pt x="44" y="53"/>
                  </a:lnTo>
                  <a:lnTo>
                    <a:pt x="41" y="51"/>
                  </a:lnTo>
                  <a:lnTo>
                    <a:pt x="39" y="49"/>
                  </a:lnTo>
                  <a:lnTo>
                    <a:pt x="36" y="48"/>
                  </a:lnTo>
                  <a:lnTo>
                    <a:pt x="35" y="46"/>
                  </a:lnTo>
                  <a:lnTo>
                    <a:pt x="32" y="46"/>
                  </a:lnTo>
                  <a:lnTo>
                    <a:pt x="28" y="46"/>
                  </a:lnTo>
                  <a:lnTo>
                    <a:pt x="27" y="48"/>
                  </a:lnTo>
                  <a:lnTo>
                    <a:pt x="25" y="48"/>
                  </a:lnTo>
                  <a:lnTo>
                    <a:pt x="24" y="49"/>
                  </a:lnTo>
                  <a:lnTo>
                    <a:pt x="22" y="49"/>
                  </a:lnTo>
                  <a:lnTo>
                    <a:pt x="20" y="51"/>
                  </a:lnTo>
                  <a:lnTo>
                    <a:pt x="19" y="51"/>
                  </a:lnTo>
                  <a:lnTo>
                    <a:pt x="16" y="51"/>
                  </a:lnTo>
                  <a:lnTo>
                    <a:pt x="17" y="53"/>
                  </a:lnTo>
                  <a:lnTo>
                    <a:pt x="19" y="55"/>
                  </a:lnTo>
                  <a:lnTo>
                    <a:pt x="22" y="55"/>
                  </a:lnTo>
                  <a:lnTo>
                    <a:pt x="24" y="56"/>
                  </a:lnTo>
                  <a:lnTo>
                    <a:pt x="25" y="56"/>
                  </a:lnTo>
                  <a:lnTo>
                    <a:pt x="27" y="58"/>
                  </a:lnTo>
                  <a:lnTo>
                    <a:pt x="28" y="58"/>
                  </a:lnTo>
                  <a:lnTo>
                    <a:pt x="30" y="60"/>
                  </a:lnTo>
                  <a:lnTo>
                    <a:pt x="28" y="62"/>
                  </a:lnTo>
                  <a:lnTo>
                    <a:pt x="27" y="63"/>
                  </a:lnTo>
                  <a:lnTo>
                    <a:pt x="25" y="65"/>
                  </a:lnTo>
                  <a:lnTo>
                    <a:pt x="24" y="65"/>
                  </a:lnTo>
                  <a:lnTo>
                    <a:pt x="24" y="67"/>
                  </a:lnTo>
                  <a:lnTo>
                    <a:pt x="22" y="67"/>
                  </a:lnTo>
                  <a:lnTo>
                    <a:pt x="19" y="67"/>
                  </a:lnTo>
                  <a:lnTo>
                    <a:pt x="17" y="6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6" name="Freeform 654"/>
            <p:cNvSpPr>
              <a:spLocks/>
            </p:cNvSpPr>
            <p:nvPr/>
          </p:nvSpPr>
          <p:spPr bwMode="auto">
            <a:xfrm>
              <a:off x="7965930" y="2454413"/>
              <a:ext cx="260451" cy="278894"/>
            </a:xfrm>
            <a:custGeom>
              <a:avLst/>
              <a:gdLst/>
              <a:ahLst/>
              <a:cxnLst>
                <a:cxn ang="0">
                  <a:pos x="27" y="102"/>
                </a:cxn>
                <a:cxn ang="0">
                  <a:pos x="32" y="102"/>
                </a:cxn>
                <a:cxn ang="0">
                  <a:pos x="43" y="97"/>
                </a:cxn>
                <a:cxn ang="0">
                  <a:pos x="48" y="99"/>
                </a:cxn>
                <a:cxn ang="0">
                  <a:pos x="51" y="104"/>
                </a:cxn>
                <a:cxn ang="0">
                  <a:pos x="54" y="101"/>
                </a:cxn>
                <a:cxn ang="0">
                  <a:pos x="54" y="97"/>
                </a:cxn>
                <a:cxn ang="0">
                  <a:pos x="52" y="94"/>
                </a:cxn>
                <a:cxn ang="0">
                  <a:pos x="54" y="90"/>
                </a:cxn>
                <a:cxn ang="0">
                  <a:pos x="56" y="83"/>
                </a:cxn>
                <a:cxn ang="0">
                  <a:pos x="56" y="75"/>
                </a:cxn>
                <a:cxn ang="0">
                  <a:pos x="57" y="73"/>
                </a:cxn>
                <a:cxn ang="0">
                  <a:pos x="60" y="76"/>
                </a:cxn>
                <a:cxn ang="0">
                  <a:pos x="72" y="69"/>
                </a:cxn>
                <a:cxn ang="0">
                  <a:pos x="75" y="62"/>
                </a:cxn>
                <a:cxn ang="0">
                  <a:pos x="68" y="55"/>
                </a:cxn>
                <a:cxn ang="0">
                  <a:pos x="75" y="57"/>
                </a:cxn>
                <a:cxn ang="0">
                  <a:pos x="83" y="59"/>
                </a:cxn>
                <a:cxn ang="0">
                  <a:pos x="83" y="54"/>
                </a:cxn>
                <a:cxn ang="0">
                  <a:pos x="76" y="36"/>
                </a:cxn>
                <a:cxn ang="0">
                  <a:pos x="70" y="12"/>
                </a:cxn>
                <a:cxn ang="0">
                  <a:pos x="73" y="3"/>
                </a:cxn>
                <a:cxn ang="0">
                  <a:pos x="83" y="6"/>
                </a:cxn>
                <a:cxn ang="0">
                  <a:pos x="97" y="17"/>
                </a:cxn>
                <a:cxn ang="0">
                  <a:pos x="103" y="33"/>
                </a:cxn>
                <a:cxn ang="0">
                  <a:pos x="106" y="50"/>
                </a:cxn>
                <a:cxn ang="0">
                  <a:pos x="103" y="52"/>
                </a:cxn>
                <a:cxn ang="0">
                  <a:pos x="102" y="55"/>
                </a:cxn>
                <a:cxn ang="0">
                  <a:pos x="106" y="59"/>
                </a:cxn>
                <a:cxn ang="0">
                  <a:pos x="110" y="76"/>
                </a:cxn>
                <a:cxn ang="0">
                  <a:pos x="119" y="109"/>
                </a:cxn>
                <a:cxn ang="0">
                  <a:pos x="113" y="104"/>
                </a:cxn>
                <a:cxn ang="0">
                  <a:pos x="110" y="102"/>
                </a:cxn>
                <a:cxn ang="0">
                  <a:pos x="106" y="106"/>
                </a:cxn>
                <a:cxn ang="0">
                  <a:pos x="105" y="111"/>
                </a:cxn>
                <a:cxn ang="0">
                  <a:pos x="103" y="116"/>
                </a:cxn>
                <a:cxn ang="0">
                  <a:pos x="98" y="109"/>
                </a:cxn>
                <a:cxn ang="0">
                  <a:pos x="95" y="109"/>
                </a:cxn>
                <a:cxn ang="0">
                  <a:pos x="92" y="109"/>
                </a:cxn>
                <a:cxn ang="0">
                  <a:pos x="91" y="116"/>
                </a:cxn>
                <a:cxn ang="0">
                  <a:pos x="83" y="118"/>
                </a:cxn>
                <a:cxn ang="0">
                  <a:pos x="79" y="113"/>
                </a:cxn>
                <a:cxn ang="0">
                  <a:pos x="75" y="116"/>
                </a:cxn>
                <a:cxn ang="0">
                  <a:pos x="72" y="125"/>
                </a:cxn>
                <a:cxn ang="0">
                  <a:pos x="73" y="132"/>
                </a:cxn>
                <a:cxn ang="0">
                  <a:pos x="73" y="136"/>
                </a:cxn>
                <a:cxn ang="0">
                  <a:pos x="65" y="136"/>
                </a:cxn>
                <a:cxn ang="0">
                  <a:pos x="60" y="132"/>
                </a:cxn>
                <a:cxn ang="0">
                  <a:pos x="57" y="120"/>
                </a:cxn>
                <a:cxn ang="0">
                  <a:pos x="49" y="116"/>
                </a:cxn>
                <a:cxn ang="0">
                  <a:pos x="43" y="115"/>
                </a:cxn>
                <a:cxn ang="0">
                  <a:pos x="26" y="122"/>
                </a:cxn>
                <a:cxn ang="0">
                  <a:pos x="18" y="132"/>
                </a:cxn>
                <a:cxn ang="0">
                  <a:pos x="6" y="132"/>
                </a:cxn>
                <a:cxn ang="0">
                  <a:pos x="0" y="123"/>
                </a:cxn>
                <a:cxn ang="0">
                  <a:pos x="2" y="118"/>
                </a:cxn>
                <a:cxn ang="0">
                  <a:pos x="6" y="118"/>
                </a:cxn>
                <a:cxn ang="0">
                  <a:pos x="18" y="106"/>
                </a:cxn>
              </a:cxnLst>
              <a:rect l="0" t="0" r="r" b="b"/>
              <a:pathLst>
                <a:path w="119" h="136">
                  <a:moveTo>
                    <a:pt x="24" y="102"/>
                  </a:moveTo>
                  <a:lnTo>
                    <a:pt x="24" y="102"/>
                  </a:lnTo>
                  <a:lnTo>
                    <a:pt x="26" y="102"/>
                  </a:lnTo>
                  <a:lnTo>
                    <a:pt x="27" y="102"/>
                  </a:lnTo>
                  <a:lnTo>
                    <a:pt x="27" y="102"/>
                  </a:lnTo>
                  <a:lnTo>
                    <a:pt x="29" y="102"/>
                  </a:lnTo>
                  <a:lnTo>
                    <a:pt x="29" y="102"/>
                  </a:lnTo>
                  <a:lnTo>
                    <a:pt x="30" y="102"/>
                  </a:lnTo>
                  <a:lnTo>
                    <a:pt x="30" y="102"/>
                  </a:lnTo>
                  <a:lnTo>
                    <a:pt x="32" y="102"/>
                  </a:lnTo>
                  <a:lnTo>
                    <a:pt x="35" y="101"/>
                  </a:lnTo>
                  <a:lnTo>
                    <a:pt x="37" y="101"/>
                  </a:lnTo>
                  <a:lnTo>
                    <a:pt x="38" y="99"/>
                  </a:lnTo>
                  <a:lnTo>
                    <a:pt x="41" y="99"/>
                  </a:lnTo>
                  <a:lnTo>
                    <a:pt x="43" y="97"/>
                  </a:lnTo>
                  <a:lnTo>
                    <a:pt x="45" y="97"/>
                  </a:lnTo>
                  <a:lnTo>
                    <a:pt x="48" y="95"/>
                  </a:lnTo>
                  <a:lnTo>
                    <a:pt x="48" y="97"/>
                  </a:lnTo>
                  <a:lnTo>
                    <a:pt x="48" y="97"/>
                  </a:lnTo>
                  <a:lnTo>
                    <a:pt x="48" y="99"/>
                  </a:lnTo>
                  <a:lnTo>
                    <a:pt x="49" y="101"/>
                  </a:lnTo>
                  <a:lnTo>
                    <a:pt x="49" y="101"/>
                  </a:lnTo>
                  <a:lnTo>
                    <a:pt x="49" y="102"/>
                  </a:lnTo>
                  <a:lnTo>
                    <a:pt x="51" y="102"/>
                  </a:lnTo>
                  <a:lnTo>
                    <a:pt x="51" y="104"/>
                  </a:lnTo>
                  <a:lnTo>
                    <a:pt x="51" y="102"/>
                  </a:lnTo>
                  <a:lnTo>
                    <a:pt x="52" y="102"/>
                  </a:lnTo>
                  <a:lnTo>
                    <a:pt x="52" y="101"/>
                  </a:lnTo>
                  <a:lnTo>
                    <a:pt x="54" y="101"/>
                  </a:lnTo>
                  <a:lnTo>
                    <a:pt x="54" y="101"/>
                  </a:lnTo>
                  <a:lnTo>
                    <a:pt x="54" y="99"/>
                  </a:lnTo>
                  <a:lnTo>
                    <a:pt x="56" y="99"/>
                  </a:lnTo>
                  <a:lnTo>
                    <a:pt x="56" y="97"/>
                  </a:lnTo>
                  <a:lnTo>
                    <a:pt x="56" y="97"/>
                  </a:lnTo>
                  <a:lnTo>
                    <a:pt x="54" y="97"/>
                  </a:lnTo>
                  <a:lnTo>
                    <a:pt x="54" y="95"/>
                  </a:lnTo>
                  <a:lnTo>
                    <a:pt x="54" y="95"/>
                  </a:lnTo>
                  <a:lnTo>
                    <a:pt x="54" y="94"/>
                  </a:lnTo>
                  <a:lnTo>
                    <a:pt x="52" y="94"/>
                  </a:lnTo>
                  <a:lnTo>
                    <a:pt x="52" y="94"/>
                  </a:lnTo>
                  <a:lnTo>
                    <a:pt x="52" y="92"/>
                  </a:lnTo>
                  <a:lnTo>
                    <a:pt x="52" y="92"/>
                  </a:lnTo>
                  <a:lnTo>
                    <a:pt x="52" y="90"/>
                  </a:lnTo>
                  <a:lnTo>
                    <a:pt x="54" y="90"/>
                  </a:lnTo>
                  <a:lnTo>
                    <a:pt x="54" y="90"/>
                  </a:lnTo>
                  <a:lnTo>
                    <a:pt x="56" y="88"/>
                  </a:lnTo>
                  <a:lnTo>
                    <a:pt x="56" y="88"/>
                  </a:lnTo>
                  <a:lnTo>
                    <a:pt x="56" y="87"/>
                  </a:lnTo>
                  <a:lnTo>
                    <a:pt x="56" y="87"/>
                  </a:lnTo>
                  <a:lnTo>
                    <a:pt x="56" y="83"/>
                  </a:lnTo>
                  <a:lnTo>
                    <a:pt x="56" y="82"/>
                  </a:lnTo>
                  <a:lnTo>
                    <a:pt x="56" y="80"/>
                  </a:lnTo>
                  <a:lnTo>
                    <a:pt x="56" y="78"/>
                  </a:lnTo>
                  <a:lnTo>
                    <a:pt x="56" y="76"/>
                  </a:lnTo>
                  <a:lnTo>
                    <a:pt x="56" y="75"/>
                  </a:lnTo>
                  <a:lnTo>
                    <a:pt x="56" y="73"/>
                  </a:lnTo>
                  <a:lnTo>
                    <a:pt x="56" y="69"/>
                  </a:lnTo>
                  <a:lnTo>
                    <a:pt x="57" y="71"/>
                  </a:lnTo>
                  <a:lnTo>
                    <a:pt x="57" y="71"/>
                  </a:lnTo>
                  <a:lnTo>
                    <a:pt x="57" y="73"/>
                  </a:lnTo>
                  <a:lnTo>
                    <a:pt x="59" y="73"/>
                  </a:lnTo>
                  <a:lnTo>
                    <a:pt x="59" y="73"/>
                  </a:lnTo>
                  <a:lnTo>
                    <a:pt x="60" y="75"/>
                  </a:lnTo>
                  <a:lnTo>
                    <a:pt x="60" y="75"/>
                  </a:lnTo>
                  <a:lnTo>
                    <a:pt x="60" y="76"/>
                  </a:lnTo>
                  <a:lnTo>
                    <a:pt x="64" y="73"/>
                  </a:lnTo>
                  <a:lnTo>
                    <a:pt x="65" y="71"/>
                  </a:lnTo>
                  <a:lnTo>
                    <a:pt x="68" y="71"/>
                  </a:lnTo>
                  <a:lnTo>
                    <a:pt x="70" y="69"/>
                  </a:lnTo>
                  <a:lnTo>
                    <a:pt x="72" y="69"/>
                  </a:lnTo>
                  <a:lnTo>
                    <a:pt x="75" y="68"/>
                  </a:lnTo>
                  <a:lnTo>
                    <a:pt x="76" y="68"/>
                  </a:lnTo>
                  <a:lnTo>
                    <a:pt x="78" y="64"/>
                  </a:lnTo>
                  <a:lnTo>
                    <a:pt x="76" y="62"/>
                  </a:lnTo>
                  <a:lnTo>
                    <a:pt x="75" y="62"/>
                  </a:lnTo>
                  <a:lnTo>
                    <a:pt x="73" y="61"/>
                  </a:lnTo>
                  <a:lnTo>
                    <a:pt x="73" y="59"/>
                  </a:lnTo>
                  <a:lnTo>
                    <a:pt x="72" y="57"/>
                  </a:lnTo>
                  <a:lnTo>
                    <a:pt x="70" y="55"/>
                  </a:lnTo>
                  <a:lnTo>
                    <a:pt x="68" y="55"/>
                  </a:lnTo>
                  <a:lnTo>
                    <a:pt x="68" y="54"/>
                  </a:lnTo>
                  <a:lnTo>
                    <a:pt x="70" y="54"/>
                  </a:lnTo>
                  <a:lnTo>
                    <a:pt x="72" y="55"/>
                  </a:lnTo>
                  <a:lnTo>
                    <a:pt x="73" y="55"/>
                  </a:lnTo>
                  <a:lnTo>
                    <a:pt x="75" y="57"/>
                  </a:lnTo>
                  <a:lnTo>
                    <a:pt x="76" y="57"/>
                  </a:lnTo>
                  <a:lnTo>
                    <a:pt x="78" y="59"/>
                  </a:lnTo>
                  <a:lnTo>
                    <a:pt x="79" y="59"/>
                  </a:lnTo>
                  <a:lnTo>
                    <a:pt x="81" y="59"/>
                  </a:lnTo>
                  <a:lnTo>
                    <a:pt x="83" y="59"/>
                  </a:lnTo>
                  <a:lnTo>
                    <a:pt x="83" y="59"/>
                  </a:lnTo>
                  <a:lnTo>
                    <a:pt x="84" y="57"/>
                  </a:lnTo>
                  <a:lnTo>
                    <a:pt x="84" y="55"/>
                  </a:lnTo>
                  <a:lnTo>
                    <a:pt x="84" y="55"/>
                  </a:lnTo>
                  <a:lnTo>
                    <a:pt x="83" y="54"/>
                  </a:lnTo>
                  <a:lnTo>
                    <a:pt x="83" y="52"/>
                  </a:lnTo>
                  <a:lnTo>
                    <a:pt x="83" y="52"/>
                  </a:lnTo>
                  <a:lnTo>
                    <a:pt x="81" y="45"/>
                  </a:lnTo>
                  <a:lnTo>
                    <a:pt x="78" y="40"/>
                  </a:lnTo>
                  <a:lnTo>
                    <a:pt x="76" y="36"/>
                  </a:lnTo>
                  <a:lnTo>
                    <a:pt x="73" y="31"/>
                  </a:lnTo>
                  <a:lnTo>
                    <a:pt x="72" y="27"/>
                  </a:lnTo>
                  <a:lnTo>
                    <a:pt x="72" y="22"/>
                  </a:lnTo>
                  <a:lnTo>
                    <a:pt x="70" y="17"/>
                  </a:lnTo>
                  <a:lnTo>
                    <a:pt x="70" y="12"/>
                  </a:lnTo>
                  <a:lnTo>
                    <a:pt x="70" y="10"/>
                  </a:lnTo>
                  <a:lnTo>
                    <a:pt x="70" y="8"/>
                  </a:lnTo>
                  <a:lnTo>
                    <a:pt x="72" y="6"/>
                  </a:lnTo>
                  <a:lnTo>
                    <a:pt x="72" y="5"/>
                  </a:lnTo>
                  <a:lnTo>
                    <a:pt x="73" y="3"/>
                  </a:lnTo>
                  <a:lnTo>
                    <a:pt x="75" y="1"/>
                  </a:lnTo>
                  <a:lnTo>
                    <a:pt x="76" y="0"/>
                  </a:lnTo>
                  <a:lnTo>
                    <a:pt x="78" y="0"/>
                  </a:lnTo>
                  <a:lnTo>
                    <a:pt x="79" y="3"/>
                  </a:lnTo>
                  <a:lnTo>
                    <a:pt x="83" y="6"/>
                  </a:lnTo>
                  <a:lnTo>
                    <a:pt x="84" y="8"/>
                  </a:lnTo>
                  <a:lnTo>
                    <a:pt x="87" y="12"/>
                  </a:lnTo>
                  <a:lnTo>
                    <a:pt x="91" y="13"/>
                  </a:lnTo>
                  <a:lnTo>
                    <a:pt x="94" y="15"/>
                  </a:lnTo>
                  <a:lnTo>
                    <a:pt x="97" y="17"/>
                  </a:lnTo>
                  <a:lnTo>
                    <a:pt x="100" y="20"/>
                  </a:lnTo>
                  <a:lnTo>
                    <a:pt x="102" y="22"/>
                  </a:lnTo>
                  <a:lnTo>
                    <a:pt x="103" y="26"/>
                  </a:lnTo>
                  <a:lnTo>
                    <a:pt x="103" y="29"/>
                  </a:lnTo>
                  <a:lnTo>
                    <a:pt x="103" y="33"/>
                  </a:lnTo>
                  <a:lnTo>
                    <a:pt x="105" y="36"/>
                  </a:lnTo>
                  <a:lnTo>
                    <a:pt x="105" y="40"/>
                  </a:lnTo>
                  <a:lnTo>
                    <a:pt x="106" y="41"/>
                  </a:lnTo>
                  <a:lnTo>
                    <a:pt x="106" y="45"/>
                  </a:lnTo>
                  <a:lnTo>
                    <a:pt x="106" y="50"/>
                  </a:lnTo>
                  <a:lnTo>
                    <a:pt x="106" y="50"/>
                  </a:lnTo>
                  <a:lnTo>
                    <a:pt x="105" y="50"/>
                  </a:lnTo>
                  <a:lnTo>
                    <a:pt x="105" y="50"/>
                  </a:lnTo>
                  <a:lnTo>
                    <a:pt x="103" y="52"/>
                  </a:lnTo>
                  <a:lnTo>
                    <a:pt x="103" y="52"/>
                  </a:lnTo>
                  <a:lnTo>
                    <a:pt x="102" y="54"/>
                  </a:lnTo>
                  <a:lnTo>
                    <a:pt x="102" y="54"/>
                  </a:lnTo>
                  <a:lnTo>
                    <a:pt x="100" y="54"/>
                  </a:lnTo>
                  <a:lnTo>
                    <a:pt x="100" y="55"/>
                  </a:lnTo>
                  <a:lnTo>
                    <a:pt x="102" y="55"/>
                  </a:lnTo>
                  <a:lnTo>
                    <a:pt x="102" y="57"/>
                  </a:lnTo>
                  <a:lnTo>
                    <a:pt x="103" y="57"/>
                  </a:lnTo>
                  <a:lnTo>
                    <a:pt x="105" y="59"/>
                  </a:lnTo>
                  <a:lnTo>
                    <a:pt x="105" y="59"/>
                  </a:lnTo>
                  <a:lnTo>
                    <a:pt x="106" y="59"/>
                  </a:lnTo>
                  <a:lnTo>
                    <a:pt x="106" y="59"/>
                  </a:lnTo>
                  <a:lnTo>
                    <a:pt x="106" y="61"/>
                  </a:lnTo>
                  <a:lnTo>
                    <a:pt x="108" y="66"/>
                  </a:lnTo>
                  <a:lnTo>
                    <a:pt x="108" y="71"/>
                  </a:lnTo>
                  <a:lnTo>
                    <a:pt x="110" y="76"/>
                  </a:lnTo>
                  <a:lnTo>
                    <a:pt x="111" y="82"/>
                  </a:lnTo>
                  <a:lnTo>
                    <a:pt x="114" y="87"/>
                  </a:lnTo>
                  <a:lnTo>
                    <a:pt x="116" y="90"/>
                  </a:lnTo>
                  <a:lnTo>
                    <a:pt x="119" y="92"/>
                  </a:lnTo>
                  <a:lnTo>
                    <a:pt x="119" y="109"/>
                  </a:lnTo>
                  <a:lnTo>
                    <a:pt x="118" y="109"/>
                  </a:lnTo>
                  <a:lnTo>
                    <a:pt x="116" y="108"/>
                  </a:lnTo>
                  <a:lnTo>
                    <a:pt x="114" y="108"/>
                  </a:lnTo>
                  <a:lnTo>
                    <a:pt x="113" y="106"/>
                  </a:lnTo>
                  <a:lnTo>
                    <a:pt x="113" y="104"/>
                  </a:lnTo>
                  <a:lnTo>
                    <a:pt x="111" y="104"/>
                  </a:lnTo>
                  <a:lnTo>
                    <a:pt x="111" y="102"/>
                  </a:lnTo>
                  <a:lnTo>
                    <a:pt x="110" y="102"/>
                  </a:lnTo>
                  <a:lnTo>
                    <a:pt x="110" y="102"/>
                  </a:lnTo>
                  <a:lnTo>
                    <a:pt x="110" y="102"/>
                  </a:lnTo>
                  <a:lnTo>
                    <a:pt x="110" y="104"/>
                  </a:lnTo>
                  <a:lnTo>
                    <a:pt x="108" y="104"/>
                  </a:lnTo>
                  <a:lnTo>
                    <a:pt x="108" y="104"/>
                  </a:lnTo>
                  <a:lnTo>
                    <a:pt x="106" y="106"/>
                  </a:lnTo>
                  <a:lnTo>
                    <a:pt x="106" y="106"/>
                  </a:lnTo>
                  <a:lnTo>
                    <a:pt x="105" y="106"/>
                  </a:lnTo>
                  <a:lnTo>
                    <a:pt x="105" y="108"/>
                  </a:lnTo>
                  <a:lnTo>
                    <a:pt x="105" y="109"/>
                  </a:lnTo>
                  <a:lnTo>
                    <a:pt x="105" y="111"/>
                  </a:lnTo>
                  <a:lnTo>
                    <a:pt x="105" y="111"/>
                  </a:lnTo>
                  <a:lnTo>
                    <a:pt x="105" y="113"/>
                  </a:lnTo>
                  <a:lnTo>
                    <a:pt x="105" y="115"/>
                  </a:lnTo>
                  <a:lnTo>
                    <a:pt x="103" y="116"/>
                  </a:lnTo>
                  <a:lnTo>
                    <a:pt x="103" y="118"/>
                  </a:lnTo>
                  <a:lnTo>
                    <a:pt x="103" y="116"/>
                  </a:lnTo>
                  <a:lnTo>
                    <a:pt x="102" y="115"/>
                  </a:lnTo>
                  <a:lnTo>
                    <a:pt x="102" y="115"/>
                  </a:lnTo>
                  <a:lnTo>
                    <a:pt x="100" y="113"/>
                  </a:lnTo>
                  <a:lnTo>
                    <a:pt x="98" y="111"/>
                  </a:lnTo>
                  <a:lnTo>
                    <a:pt x="98" y="109"/>
                  </a:lnTo>
                  <a:lnTo>
                    <a:pt x="97" y="109"/>
                  </a:lnTo>
                  <a:lnTo>
                    <a:pt x="97" y="109"/>
                  </a:lnTo>
                  <a:lnTo>
                    <a:pt x="95" y="109"/>
                  </a:lnTo>
                  <a:lnTo>
                    <a:pt x="95" y="109"/>
                  </a:lnTo>
                  <a:lnTo>
                    <a:pt x="95" y="109"/>
                  </a:lnTo>
                  <a:lnTo>
                    <a:pt x="94" y="109"/>
                  </a:lnTo>
                  <a:lnTo>
                    <a:pt x="94" y="109"/>
                  </a:lnTo>
                  <a:lnTo>
                    <a:pt x="92" y="109"/>
                  </a:lnTo>
                  <a:lnTo>
                    <a:pt x="92" y="109"/>
                  </a:lnTo>
                  <a:lnTo>
                    <a:pt x="92" y="109"/>
                  </a:lnTo>
                  <a:lnTo>
                    <a:pt x="92" y="111"/>
                  </a:lnTo>
                  <a:lnTo>
                    <a:pt x="91" y="111"/>
                  </a:lnTo>
                  <a:lnTo>
                    <a:pt x="91" y="113"/>
                  </a:lnTo>
                  <a:lnTo>
                    <a:pt x="91" y="115"/>
                  </a:lnTo>
                  <a:lnTo>
                    <a:pt x="91" y="116"/>
                  </a:lnTo>
                  <a:lnTo>
                    <a:pt x="91" y="116"/>
                  </a:lnTo>
                  <a:lnTo>
                    <a:pt x="91" y="118"/>
                  </a:lnTo>
                  <a:lnTo>
                    <a:pt x="92" y="118"/>
                  </a:lnTo>
                  <a:lnTo>
                    <a:pt x="83" y="118"/>
                  </a:lnTo>
                  <a:lnTo>
                    <a:pt x="83" y="118"/>
                  </a:lnTo>
                  <a:lnTo>
                    <a:pt x="83" y="118"/>
                  </a:lnTo>
                  <a:lnTo>
                    <a:pt x="81" y="116"/>
                  </a:lnTo>
                  <a:lnTo>
                    <a:pt x="81" y="115"/>
                  </a:lnTo>
                  <a:lnTo>
                    <a:pt x="81" y="115"/>
                  </a:lnTo>
                  <a:lnTo>
                    <a:pt x="79" y="113"/>
                  </a:lnTo>
                  <a:lnTo>
                    <a:pt x="79" y="111"/>
                  </a:lnTo>
                  <a:lnTo>
                    <a:pt x="79" y="111"/>
                  </a:lnTo>
                  <a:lnTo>
                    <a:pt x="75" y="111"/>
                  </a:lnTo>
                  <a:lnTo>
                    <a:pt x="75" y="115"/>
                  </a:lnTo>
                  <a:lnTo>
                    <a:pt x="75" y="116"/>
                  </a:lnTo>
                  <a:lnTo>
                    <a:pt x="73" y="118"/>
                  </a:lnTo>
                  <a:lnTo>
                    <a:pt x="73" y="122"/>
                  </a:lnTo>
                  <a:lnTo>
                    <a:pt x="73" y="122"/>
                  </a:lnTo>
                  <a:lnTo>
                    <a:pt x="72" y="123"/>
                  </a:lnTo>
                  <a:lnTo>
                    <a:pt x="72" y="125"/>
                  </a:lnTo>
                  <a:lnTo>
                    <a:pt x="72" y="129"/>
                  </a:lnTo>
                  <a:lnTo>
                    <a:pt x="72" y="129"/>
                  </a:lnTo>
                  <a:lnTo>
                    <a:pt x="72" y="129"/>
                  </a:lnTo>
                  <a:lnTo>
                    <a:pt x="72" y="130"/>
                  </a:lnTo>
                  <a:lnTo>
                    <a:pt x="73" y="132"/>
                  </a:lnTo>
                  <a:lnTo>
                    <a:pt x="73" y="132"/>
                  </a:lnTo>
                  <a:lnTo>
                    <a:pt x="73" y="134"/>
                  </a:lnTo>
                  <a:lnTo>
                    <a:pt x="75" y="134"/>
                  </a:lnTo>
                  <a:lnTo>
                    <a:pt x="75" y="136"/>
                  </a:lnTo>
                  <a:lnTo>
                    <a:pt x="73" y="136"/>
                  </a:lnTo>
                  <a:lnTo>
                    <a:pt x="72" y="136"/>
                  </a:lnTo>
                  <a:lnTo>
                    <a:pt x="70" y="136"/>
                  </a:lnTo>
                  <a:lnTo>
                    <a:pt x="68" y="136"/>
                  </a:lnTo>
                  <a:lnTo>
                    <a:pt x="67" y="136"/>
                  </a:lnTo>
                  <a:lnTo>
                    <a:pt x="65" y="136"/>
                  </a:lnTo>
                  <a:lnTo>
                    <a:pt x="64" y="136"/>
                  </a:lnTo>
                  <a:lnTo>
                    <a:pt x="64" y="136"/>
                  </a:lnTo>
                  <a:lnTo>
                    <a:pt x="62" y="136"/>
                  </a:lnTo>
                  <a:lnTo>
                    <a:pt x="60" y="134"/>
                  </a:lnTo>
                  <a:lnTo>
                    <a:pt x="60" y="132"/>
                  </a:lnTo>
                  <a:lnTo>
                    <a:pt x="59" y="129"/>
                  </a:lnTo>
                  <a:lnTo>
                    <a:pt x="59" y="127"/>
                  </a:lnTo>
                  <a:lnTo>
                    <a:pt x="59" y="123"/>
                  </a:lnTo>
                  <a:lnTo>
                    <a:pt x="57" y="122"/>
                  </a:lnTo>
                  <a:lnTo>
                    <a:pt x="57" y="120"/>
                  </a:lnTo>
                  <a:lnTo>
                    <a:pt x="56" y="120"/>
                  </a:lnTo>
                  <a:lnTo>
                    <a:pt x="54" y="120"/>
                  </a:lnTo>
                  <a:lnTo>
                    <a:pt x="51" y="118"/>
                  </a:lnTo>
                  <a:lnTo>
                    <a:pt x="51" y="118"/>
                  </a:lnTo>
                  <a:lnTo>
                    <a:pt x="49" y="116"/>
                  </a:lnTo>
                  <a:lnTo>
                    <a:pt x="48" y="116"/>
                  </a:lnTo>
                  <a:lnTo>
                    <a:pt x="48" y="115"/>
                  </a:lnTo>
                  <a:lnTo>
                    <a:pt x="48" y="113"/>
                  </a:lnTo>
                  <a:lnTo>
                    <a:pt x="45" y="115"/>
                  </a:lnTo>
                  <a:lnTo>
                    <a:pt x="43" y="115"/>
                  </a:lnTo>
                  <a:lnTo>
                    <a:pt x="40" y="116"/>
                  </a:lnTo>
                  <a:lnTo>
                    <a:pt x="35" y="118"/>
                  </a:lnTo>
                  <a:lnTo>
                    <a:pt x="32" y="120"/>
                  </a:lnTo>
                  <a:lnTo>
                    <a:pt x="29" y="122"/>
                  </a:lnTo>
                  <a:lnTo>
                    <a:pt x="26" y="122"/>
                  </a:lnTo>
                  <a:lnTo>
                    <a:pt x="22" y="122"/>
                  </a:lnTo>
                  <a:lnTo>
                    <a:pt x="21" y="125"/>
                  </a:lnTo>
                  <a:lnTo>
                    <a:pt x="21" y="129"/>
                  </a:lnTo>
                  <a:lnTo>
                    <a:pt x="19" y="130"/>
                  </a:lnTo>
                  <a:lnTo>
                    <a:pt x="18" y="132"/>
                  </a:lnTo>
                  <a:lnTo>
                    <a:pt x="16" y="132"/>
                  </a:lnTo>
                  <a:lnTo>
                    <a:pt x="13" y="132"/>
                  </a:lnTo>
                  <a:lnTo>
                    <a:pt x="11" y="134"/>
                  </a:lnTo>
                  <a:lnTo>
                    <a:pt x="8" y="134"/>
                  </a:lnTo>
                  <a:lnTo>
                    <a:pt x="6" y="132"/>
                  </a:lnTo>
                  <a:lnTo>
                    <a:pt x="5" y="132"/>
                  </a:lnTo>
                  <a:lnTo>
                    <a:pt x="3" y="130"/>
                  </a:lnTo>
                  <a:lnTo>
                    <a:pt x="3" y="129"/>
                  </a:lnTo>
                  <a:lnTo>
                    <a:pt x="2" y="127"/>
                  </a:lnTo>
                  <a:lnTo>
                    <a:pt x="0" y="123"/>
                  </a:lnTo>
                  <a:lnTo>
                    <a:pt x="0" y="122"/>
                  </a:lnTo>
                  <a:lnTo>
                    <a:pt x="0" y="120"/>
                  </a:lnTo>
                  <a:lnTo>
                    <a:pt x="0" y="120"/>
                  </a:lnTo>
                  <a:lnTo>
                    <a:pt x="2" y="118"/>
                  </a:lnTo>
                  <a:lnTo>
                    <a:pt x="2" y="118"/>
                  </a:lnTo>
                  <a:lnTo>
                    <a:pt x="3" y="118"/>
                  </a:lnTo>
                  <a:lnTo>
                    <a:pt x="5" y="118"/>
                  </a:lnTo>
                  <a:lnTo>
                    <a:pt x="5" y="120"/>
                  </a:lnTo>
                  <a:lnTo>
                    <a:pt x="6" y="118"/>
                  </a:lnTo>
                  <a:lnTo>
                    <a:pt x="6" y="118"/>
                  </a:lnTo>
                  <a:lnTo>
                    <a:pt x="10" y="116"/>
                  </a:lnTo>
                  <a:lnTo>
                    <a:pt x="11" y="115"/>
                  </a:lnTo>
                  <a:lnTo>
                    <a:pt x="14" y="113"/>
                  </a:lnTo>
                  <a:lnTo>
                    <a:pt x="16" y="109"/>
                  </a:lnTo>
                  <a:lnTo>
                    <a:pt x="18" y="106"/>
                  </a:lnTo>
                  <a:lnTo>
                    <a:pt x="19" y="104"/>
                  </a:lnTo>
                  <a:lnTo>
                    <a:pt x="21" y="102"/>
                  </a:lnTo>
                  <a:lnTo>
                    <a:pt x="24" y="10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7" name="Freeform 655"/>
            <p:cNvSpPr>
              <a:spLocks/>
            </p:cNvSpPr>
            <p:nvPr/>
          </p:nvSpPr>
          <p:spPr bwMode="auto">
            <a:xfrm>
              <a:off x="6445410" y="2669213"/>
              <a:ext cx="67864" cy="65826"/>
            </a:xfrm>
            <a:custGeom>
              <a:avLst/>
              <a:gdLst/>
              <a:ahLst/>
              <a:cxnLst>
                <a:cxn ang="0">
                  <a:pos x="0" y="5"/>
                </a:cxn>
                <a:cxn ang="0">
                  <a:pos x="18" y="0"/>
                </a:cxn>
                <a:cxn ang="0">
                  <a:pos x="21" y="2"/>
                </a:cxn>
                <a:cxn ang="0">
                  <a:pos x="22" y="4"/>
                </a:cxn>
                <a:cxn ang="0">
                  <a:pos x="24" y="7"/>
                </a:cxn>
                <a:cxn ang="0">
                  <a:pos x="27" y="9"/>
                </a:cxn>
                <a:cxn ang="0">
                  <a:pos x="29" y="12"/>
                </a:cxn>
                <a:cxn ang="0">
                  <a:pos x="30" y="16"/>
                </a:cxn>
                <a:cxn ang="0">
                  <a:pos x="32" y="19"/>
                </a:cxn>
                <a:cxn ang="0">
                  <a:pos x="32" y="25"/>
                </a:cxn>
                <a:cxn ang="0">
                  <a:pos x="32" y="25"/>
                </a:cxn>
                <a:cxn ang="0">
                  <a:pos x="30" y="26"/>
                </a:cxn>
                <a:cxn ang="0">
                  <a:pos x="30" y="28"/>
                </a:cxn>
                <a:cxn ang="0">
                  <a:pos x="29" y="30"/>
                </a:cxn>
                <a:cxn ang="0">
                  <a:pos x="27" y="32"/>
                </a:cxn>
                <a:cxn ang="0">
                  <a:pos x="26" y="32"/>
                </a:cxn>
                <a:cxn ang="0">
                  <a:pos x="24" y="33"/>
                </a:cxn>
                <a:cxn ang="0">
                  <a:pos x="24" y="33"/>
                </a:cxn>
                <a:cxn ang="0">
                  <a:pos x="21" y="30"/>
                </a:cxn>
                <a:cxn ang="0">
                  <a:pos x="18" y="26"/>
                </a:cxn>
                <a:cxn ang="0">
                  <a:pos x="14" y="23"/>
                </a:cxn>
                <a:cxn ang="0">
                  <a:pos x="11" y="19"/>
                </a:cxn>
                <a:cxn ang="0">
                  <a:pos x="8" y="16"/>
                </a:cxn>
                <a:cxn ang="0">
                  <a:pos x="5" y="12"/>
                </a:cxn>
                <a:cxn ang="0">
                  <a:pos x="2" y="9"/>
                </a:cxn>
                <a:cxn ang="0">
                  <a:pos x="0" y="5"/>
                </a:cxn>
              </a:cxnLst>
              <a:rect l="0" t="0" r="r" b="b"/>
              <a:pathLst>
                <a:path w="32" h="33">
                  <a:moveTo>
                    <a:pt x="0" y="5"/>
                  </a:moveTo>
                  <a:lnTo>
                    <a:pt x="18" y="0"/>
                  </a:lnTo>
                  <a:lnTo>
                    <a:pt x="21" y="2"/>
                  </a:lnTo>
                  <a:lnTo>
                    <a:pt x="22" y="4"/>
                  </a:lnTo>
                  <a:lnTo>
                    <a:pt x="24" y="7"/>
                  </a:lnTo>
                  <a:lnTo>
                    <a:pt x="27" y="9"/>
                  </a:lnTo>
                  <a:lnTo>
                    <a:pt x="29" y="12"/>
                  </a:lnTo>
                  <a:lnTo>
                    <a:pt x="30" y="16"/>
                  </a:lnTo>
                  <a:lnTo>
                    <a:pt x="32" y="19"/>
                  </a:lnTo>
                  <a:lnTo>
                    <a:pt x="32" y="25"/>
                  </a:lnTo>
                  <a:lnTo>
                    <a:pt x="32" y="25"/>
                  </a:lnTo>
                  <a:lnTo>
                    <a:pt x="30" y="26"/>
                  </a:lnTo>
                  <a:lnTo>
                    <a:pt x="30" y="28"/>
                  </a:lnTo>
                  <a:lnTo>
                    <a:pt x="29" y="30"/>
                  </a:lnTo>
                  <a:lnTo>
                    <a:pt x="27" y="32"/>
                  </a:lnTo>
                  <a:lnTo>
                    <a:pt x="26" y="32"/>
                  </a:lnTo>
                  <a:lnTo>
                    <a:pt x="24" y="33"/>
                  </a:lnTo>
                  <a:lnTo>
                    <a:pt x="24" y="33"/>
                  </a:lnTo>
                  <a:lnTo>
                    <a:pt x="21" y="30"/>
                  </a:lnTo>
                  <a:lnTo>
                    <a:pt x="18" y="26"/>
                  </a:lnTo>
                  <a:lnTo>
                    <a:pt x="14" y="23"/>
                  </a:lnTo>
                  <a:lnTo>
                    <a:pt x="11" y="19"/>
                  </a:lnTo>
                  <a:lnTo>
                    <a:pt x="8" y="16"/>
                  </a:lnTo>
                  <a:lnTo>
                    <a:pt x="5" y="12"/>
                  </a:lnTo>
                  <a:lnTo>
                    <a:pt x="2" y="9"/>
                  </a:lnTo>
                  <a:lnTo>
                    <a:pt x="0"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8" name="Freeform 656"/>
            <p:cNvSpPr>
              <a:spLocks/>
            </p:cNvSpPr>
            <p:nvPr/>
          </p:nvSpPr>
          <p:spPr bwMode="auto">
            <a:xfrm>
              <a:off x="6098753" y="2492523"/>
              <a:ext cx="245778" cy="136849"/>
            </a:xfrm>
            <a:custGeom>
              <a:avLst/>
              <a:gdLst/>
              <a:ahLst/>
              <a:cxnLst>
                <a:cxn ang="0">
                  <a:pos x="25" y="17"/>
                </a:cxn>
                <a:cxn ang="0">
                  <a:pos x="41" y="26"/>
                </a:cxn>
                <a:cxn ang="0">
                  <a:pos x="65" y="29"/>
                </a:cxn>
                <a:cxn ang="0">
                  <a:pos x="90" y="26"/>
                </a:cxn>
                <a:cxn ang="0">
                  <a:pos x="94" y="26"/>
                </a:cxn>
                <a:cxn ang="0">
                  <a:pos x="94" y="28"/>
                </a:cxn>
                <a:cxn ang="0">
                  <a:pos x="95" y="31"/>
                </a:cxn>
                <a:cxn ang="0">
                  <a:pos x="95" y="33"/>
                </a:cxn>
                <a:cxn ang="0">
                  <a:pos x="98" y="35"/>
                </a:cxn>
                <a:cxn ang="0">
                  <a:pos x="105" y="36"/>
                </a:cxn>
                <a:cxn ang="0">
                  <a:pos x="108" y="42"/>
                </a:cxn>
                <a:cxn ang="0">
                  <a:pos x="109" y="49"/>
                </a:cxn>
                <a:cxn ang="0">
                  <a:pos x="114" y="56"/>
                </a:cxn>
                <a:cxn ang="0">
                  <a:pos x="86" y="56"/>
                </a:cxn>
                <a:cxn ang="0">
                  <a:pos x="84" y="61"/>
                </a:cxn>
                <a:cxn ang="0">
                  <a:pos x="81" y="64"/>
                </a:cxn>
                <a:cxn ang="0">
                  <a:pos x="78" y="66"/>
                </a:cxn>
                <a:cxn ang="0">
                  <a:pos x="75" y="66"/>
                </a:cxn>
                <a:cxn ang="0">
                  <a:pos x="71" y="63"/>
                </a:cxn>
                <a:cxn ang="0">
                  <a:pos x="68" y="56"/>
                </a:cxn>
                <a:cxn ang="0">
                  <a:pos x="68" y="49"/>
                </a:cxn>
                <a:cxn ang="0">
                  <a:pos x="65" y="45"/>
                </a:cxn>
                <a:cxn ang="0">
                  <a:pos x="63" y="42"/>
                </a:cxn>
                <a:cxn ang="0">
                  <a:pos x="60" y="40"/>
                </a:cxn>
                <a:cxn ang="0">
                  <a:pos x="57" y="38"/>
                </a:cxn>
                <a:cxn ang="0">
                  <a:pos x="55" y="38"/>
                </a:cxn>
                <a:cxn ang="0">
                  <a:pos x="54" y="42"/>
                </a:cxn>
                <a:cxn ang="0">
                  <a:pos x="51" y="47"/>
                </a:cxn>
                <a:cxn ang="0">
                  <a:pos x="49" y="50"/>
                </a:cxn>
                <a:cxn ang="0">
                  <a:pos x="46" y="54"/>
                </a:cxn>
                <a:cxn ang="0">
                  <a:pos x="41" y="57"/>
                </a:cxn>
                <a:cxn ang="0">
                  <a:pos x="36" y="61"/>
                </a:cxn>
                <a:cxn ang="0">
                  <a:pos x="30" y="64"/>
                </a:cxn>
                <a:cxn ang="0">
                  <a:pos x="24" y="64"/>
                </a:cxn>
                <a:cxn ang="0">
                  <a:pos x="21" y="63"/>
                </a:cxn>
                <a:cxn ang="0">
                  <a:pos x="17" y="59"/>
                </a:cxn>
                <a:cxn ang="0">
                  <a:pos x="14" y="57"/>
                </a:cxn>
                <a:cxn ang="0">
                  <a:pos x="14" y="57"/>
                </a:cxn>
                <a:cxn ang="0">
                  <a:pos x="16" y="38"/>
                </a:cxn>
                <a:cxn ang="0">
                  <a:pos x="0" y="28"/>
                </a:cxn>
                <a:cxn ang="0">
                  <a:pos x="13" y="21"/>
                </a:cxn>
                <a:cxn ang="0">
                  <a:pos x="21" y="8"/>
                </a:cxn>
                <a:cxn ang="0">
                  <a:pos x="33" y="0"/>
                </a:cxn>
                <a:cxn ang="0">
                  <a:pos x="41" y="12"/>
                </a:cxn>
              </a:cxnLst>
              <a:rect l="0" t="0" r="r" b="b"/>
              <a:pathLst>
                <a:path w="114" h="66">
                  <a:moveTo>
                    <a:pt x="38" y="8"/>
                  </a:moveTo>
                  <a:lnTo>
                    <a:pt x="25" y="17"/>
                  </a:lnTo>
                  <a:lnTo>
                    <a:pt x="32" y="22"/>
                  </a:lnTo>
                  <a:lnTo>
                    <a:pt x="41" y="26"/>
                  </a:lnTo>
                  <a:lnTo>
                    <a:pt x="52" y="28"/>
                  </a:lnTo>
                  <a:lnTo>
                    <a:pt x="65" y="29"/>
                  </a:lnTo>
                  <a:lnTo>
                    <a:pt x="79" y="26"/>
                  </a:lnTo>
                  <a:lnTo>
                    <a:pt x="90" y="26"/>
                  </a:lnTo>
                  <a:lnTo>
                    <a:pt x="94" y="26"/>
                  </a:lnTo>
                  <a:lnTo>
                    <a:pt x="94" y="26"/>
                  </a:lnTo>
                  <a:lnTo>
                    <a:pt x="94" y="28"/>
                  </a:lnTo>
                  <a:lnTo>
                    <a:pt x="94" y="28"/>
                  </a:lnTo>
                  <a:lnTo>
                    <a:pt x="95" y="29"/>
                  </a:lnTo>
                  <a:lnTo>
                    <a:pt x="95" y="31"/>
                  </a:lnTo>
                  <a:lnTo>
                    <a:pt x="95" y="31"/>
                  </a:lnTo>
                  <a:lnTo>
                    <a:pt x="95" y="33"/>
                  </a:lnTo>
                  <a:lnTo>
                    <a:pt x="95" y="35"/>
                  </a:lnTo>
                  <a:lnTo>
                    <a:pt x="98" y="35"/>
                  </a:lnTo>
                  <a:lnTo>
                    <a:pt x="101" y="35"/>
                  </a:lnTo>
                  <a:lnTo>
                    <a:pt x="105" y="36"/>
                  </a:lnTo>
                  <a:lnTo>
                    <a:pt x="106" y="38"/>
                  </a:lnTo>
                  <a:lnTo>
                    <a:pt x="108" y="42"/>
                  </a:lnTo>
                  <a:lnTo>
                    <a:pt x="109" y="45"/>
                  </a:lnTo>
                  <a:lnTo>
                    <a:pt x="109" y="49"/>
                  </a:lnTo>
                  <a:lnTo>
                    <a:pt x="111" y="54"/>
                  </a:lnTo>
                  <a:lnTo>
                    <a:pt x="114" y="56"/>
                  </a:lnTo>
                  <a:lnTo>
                    <a:pt x="87" y="56"/>
                  </a:lnTo>
                  <a:lnTo>
                    <a:pt x="86" y="56"/>
                  </a:lnTo>
                  <a:lnTo>
                    <a:pt x="84" y="59"/>
                  </a:lnTo>
                  <a:lnTo>
                    <a:pt x="84" y="61"/>
                  </a:lnTo>
                  <a:lnTo>
                    <a:pt x="82" y="63"/>
                  </a:lnTo>
                  <a:lnTo>
                    <a:pt x="81" y="64"/>
                  </a:lnTo>
                  <a:lnTo>
                    <a:pt x="79" y="64"/>
                  </a:lnTo>
                  <a:lnTo>
                    <a:pt x="78" y="66"/>
                  </a:lnTo>
                  <a:lnTo>
                    <a:pt x="76" y="66"/>
                  </a:lnTo>
                  <a:lnTo>
                    <a:pt x="75" y="66"/>
                  </a:lnTo>
                  <a:lnTo>
                    <a:pt x="71" y="64"/>
                  </a:lnTo>
                  <a:lnTo>
                    <a:pt x="71" y="63"/>
                  </a:lnTo>
                  <a:lnTo>
                    <a:pt x="70" y="59"/>
                  </a:lnTo>
                  <a:lnTo>
                    <a:pt x="68" y="56"/>
                  </a:lnTo>
                  <a:lnTo>
                    <a:pt x="68" y="52"/>
                  </a:lnTo>
                  <a:lnTo>
                    <a:pt x="68" y="49"/>
                  </a:lnTo>
                  <a:lnTo>
                    <a:pt x="67" y="45"/>
                  </a:lnTo>
                  <a:lnTo>
                    <a:pt x="65" y="45"/>
                  </a:lnTo>
                  <a:lnTo>
                    <a:pt x="65" y="43"/>
                  </a:lnTo>
                  <a:lnTo>
                    <a:pt x="63" y="42"/>
                  </a:lnTo>
                  <a:lnTo>
                    <a:pt x="62" y="42"/>
                  </a:lnTo>
                  <a:lnTo>
                    <a:pt x="60" y="40"/>
                  </a:lnTo>
                  <a:lnTo>
                    <a:pt x="59" y="38"/>
                  </a:lnTo>
                  <a:lnTo>
                    <a:pt x="57" y="38"/>
                  </a:lnTo>
                  <a:lnTo>
                    <a:pt x="57" y="36"/>
                  </a:lnTo>
                  <a:lnTo>
                    <a:pt x="55" y="38"/>
                  </a:lnTo>
                  <a:lnTo>
                    <a:pt x="54" y="40"/>
                  </a:lnTo>
                  <a:lnTo>
                    <a:pt x="54" y="42"/>
                  </a:lnTo>
                  <a:lnTo>
                    <a:pt x="52" y="43"/>
                  </a:lnTo>
                  <a:lnTo>
                    <a:pt x="51" y="47"/>
                  </a:lnTo>
                  <a:lnTo>
                    <a:pt x="51" y="49"/>
                  </a:lnTo>
                  <a:lnTo>
                    <a:pt x="49" y="50"/>
                  </a:lnTo>
                  <a:lnTo>
                    <a:pt x="49" y="54"/>
                  </a:lnTo>
                  <a:lnTo>
                    <a:pt x="46" y="54"/>
                  </a:lnTo>
                  <a:lnTo>
                    <a:pt x="43" y="56"/>
                  </a:lnTo>
                  <a:lnTo>
                    <a:pt x="41" y="57"/>
                  </a:lnTo>
                  <a:lnTo>
                    <a:pt x="38" y="59"/>
                  </a:lnTo>
                  <a:lnTo>
                    <a:pt x="36" y="61"/>
                  </a:lnTo>
                  <a:lnTo>
                    <a:pt x="33" y="63"/>
                  </a:lnTo>
                  <a:lnTo>
                    <a:pt x="30" y="64"/>
                  </a:lnTo>
                  <a:lnTo>
                    <a:pt x="25" y="64"/>
                  </a:lnTo>
                  <a:lnTo>
                    <a:pt x="24" y="64"/>
                  </a:lnTo>
                  <a:lnTo>
                    <a:pt x="22" y="63"/>
                  </a:lnTo>
                  <a:lnTo>
                    <a:pt x="21" y="63"/>
                  </a:lnTo>
                  <a:lnTo>
                    <a:pt x="19" y="61"/>
                  </a:lnTo>
                  <a:lnTo>
                    <a:pt x="17" y="59"/>
                  </a:lnTo>
                  <a:lnTo>
                    <a:pt x="16" y="59"/>
                  </a:lnTo>
                  <a:lnTo>
                    <a:pt x="14" y="57"/>
                  </a:lnTo>
                  <a:lnTo>
                    <a:pt x="13" y="57"/>
                  </a:lnTo>
                  <a:lnTo>
                    <a:pt x="14" y="57"/>
                  </a:lnTo>
                  <a:lnTo>
                    <a:pt x="19" y="47"/>
                  </a:lnTo>
                  <a:lnTo>
                    <a:pt x="16" y="38"/>
                  </a:lnTo>
                  <a:lnTo>
                    <a:pt x="9" y="33"/>
                  </a:lnTo>
                  <a:lnTo>
                    <a:pt x="0" y="28"/>
                  </a:lnTo>
                  <a:lnTo>
                    <a:pt x="2" y="22"/>
                  </a:lnTo>
                  <a:lnTo>
                    <a:pt x="13" y="21"/>
                  </a:lnTo>
                  <a:lnTo>
                    <a:pt x="16" y="14"/>
                  </a:lnTo>
                  <a:lnTo>
                    <a:pt x="21" y="8"/>
                  </a:lnTo>
                  <a:lnTo>
                    <a:pt x="22" y="1"/>
                  </a:lnTo>
                  <a:lnTo>
                    <a:pt x="33" y="0"/>
                  </a:lnTo>
                  <a:lnTo>
                    <a:pt x="38" y="3"/>
                  </a:lnTo>
                  <a:lnTo>
                    <a:pt x="41" y="12"/>
                  </a:lnTo>
                  <a:lnTo>
                    <a:pt x="38" y="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69" name="Freeform 657"/>
            <p:cNvSpPr>
              <a:spLocks/>
            </p:cNvSpPr>
            <p:nvPr/>
          </p:nvSpPr>
          <p:spPr bwMode="auto">
            <a:xfrm>
              <a:off x="4666273" y="2187645"/>
              <a:ext cx="152235" cy="57165"/>
            </a:xfrm>
            <a:custGeom>
              <a:avLst/>
              <a:gdLst/>
              <a:ahLst/>
              <a:cxnLst>
                <a:cxn ang="0">
                  <a:pos x="28" y="0"/>
                </a:cxn>
                <a:cxn ang="0">
                  <a:pos x="31" y="0"/>
                </a:cxn>
                <a:cxn ang="0">
                  <a:pos x="35" y="0"/>
                </a:cxn>
                <a:cxn ang="0">
                  <a:pos x="38" y="0"/>
                </a:cxn>
                <a:cxn ang="0">
                  <a:pos x="44" y="0"/>
                </a:cxn>
                <a:cxn ang="0">
                  <a:pos x="51" y="2"/>
                </a:cxn>
                <a:cxn ang="0">
                  <a:pos x="57" y="2"/>
                </a:cxn>
                <a:cxn ang="0">
                  <a:pos x="63" y="2"/>
                </a:cxn>
                <a:cxn ang="0">
                  <a:pos x="70" y="2"/>
                </a:cxn>
                <a:cxn ang="0">
                  <a:pos x="70" y="7"/>
                </a:cxn>
                <a:cxn ang="0">
                  <a:pos x="70" y="11"/>
                </a:cxn>
                <a:cxn ang="0">
                  <a:pos x="68" y="14"/>
                </a:cxn>
                <a:cxn ang="0">
                  <a:pos x="66" y="18"/>
                </a:cxn>
                <a:cxn ang="0">
                  <a:pos x="35" y="20"/>
                </a:cxn>
                <a:cxn ang="0">
                  <a:pos x="30" y="21"/>
                </a:cxn>
                <a:cxn ang="0">
                  <a:pos x="24" y="27"/>
                </a:cxn>
                <a:cxn ang="0">
                  <a:pos x="19" y="28"/>
                </a:cxn>
                <a:cxn ang="0">
                  <a:pos x="14" y="28"/>
                </a:cxn>
                <a:cxn ang="0">
                  <a:pos x="12" y="28"/>
                </a:cxn>
                <a:cxn ang="0">
                  <a:pos x="9" y="27"/>
                </a:cxn>
                <a:cxn ang="0">
                  <a:pos x="8" y="27"/>
                </a:cxn>
                <a:cxn ang="0">
                  <a:pos x="6" y="25"/>
                </a:cxn>
                <a:cxn ang="0">
                  <a:pos x="5" y="23"/>
                </a:cxn>
                <a:cxn ang="0">
                  <a:pos x="3" y="20"/>
                </a:cxn>
                <a:cxn ang="0">
                  <a:pos x="1" y="16"/>
                </a:cxn>
                <a:cxn ang="0">
                  <a:pos x="1" y="14"/>
                </a:cxn>
                <a:cxn ang="0">
                  <a:pos x="0" y="11"/>
                </a:cxn>
                <a:cxn ang="0">
                  <a:pos x="1" y="7"/>
                </a:cxn>
                <a:cxn ang="0">
                  <a:pos x="3" y="6"/>
                </a:cxn>
                <a:cxn ang="0">
                  <a:pos x="8" y="9"/>
                </a:cxn>
                <a:cxn ang="0">
                  <a:pos x="12" y="9"/>
                </a:cxn>
                <a:cxn ang="0">
                  <a:pos x="16" y="9"/>
                </a:cxn>
                <a:cxn ang="0">
                  <a:pos x="19" y="6"/>
                </a:cxn>
                <a:cxn ang="0">
                  <a:pos x="20" y="4"/>
                </a:cxn>
                <a:cxn ang="0">
                  <a:pos x="22" y="2"/>
                </a:cxn>
                <a:cxn ang="0">
                  <a:pos x="25" y="2"/>
                </a:cxn>
                <a:cxn ang="0">
                  <a:pos x="27" y="0"/>
                </a:cxn>
              </a:cxnLst>
              <a:rect l="0" t="0" r="r" b="b"/>
              <a:pathLst>
                <a:path w="70" h="28">
                  <a:moveTo>
                    <a:pt x="28" y="0"/>
                  </a:moveTo>
                  <a:lnTo>
                    <a:pt x="28" y="0"/>
                  </a:lnTo>
                  <a:lnTo>
                    <a:pt x="30" y="0"/>
                  </a:lnTo>
                  <a:lnTo>
                    <a:pt x="31" y="0"/>
                  </a:lnTo>
                  <a:lnTo>
                    <a:pt x="33" y="0"/>
                  </a:lnTo>
                  <a:lnTo>
                    <a:pt x="35" y="0"/>
                  </a:lnTo>
                  <a:lnTo>
                    <a:pt x="36" y="0"/>
                  </a:lnTo>
                  <a:lnTo>
                    <a:pt x="38" y="0"/>
                  </a:lnTo>
                  <a:lnTo>
                    <a:pt x="41" y="0"/>
                  </a:lnTo>
                  <a:lnTo>
                    <a:pt x="44" y="0"/>
                  </a:lnTo>
                  <a:lnTo>
                    <a:pt x="47" y="2"/>
                  </a:lnTo>
                  <a:lnTo>
                    <a:pt x="51" y="2"/>
                  </a:lnTo>
                  <a:lnTo>
                    <a:pt x="54" y="2"/>
                  </a:lnTo>
                  <a:lnTo>
                    <a:pt x="57" y="2"/>
                  </a:lnTo>
                  <a:lnTo>
                    <a:pt x="60" y="2"/>
                  </a:lnTo>
                  <a:lnTo>
                    <a:pt x="63" y="2"/>
                  </a:lnTo>
                  <a:lnTo>
                    <a:pt x="66" y="2"/>
                  </a:lnTo>
                  <a:lnTo>
                    <a:pt x="70" y="2"/>
                  </a:lnTo>
                  <a:lnTo>
                    <a:pt x="70" y="6"/>
                  </a:lnTo>
                  <a:lnTo>
                    <a:pt x="70" y="7"/>
                  </a:lnTo>
                  <a:lnTo>
                    <a:pt x="70" y="9"/>
                  </a:lnTo>
                  <a:lnTo>
                    <a:pt x="70" y="11"/>
                  </a:lnTo>
                  <a:lnTo>
                    <a:pt x="68" y="13"/>
                  </a:lnTo>
                  <a:lnTo>
                    <a:pt x="68" y="14"/>
                  </a:lnTo>
                  <a:lnTo>
                    <a:pt x="68" y="16"/>
                  </a:lnTo>
                  <a:lnTo>
                    <a:pt x="66" y="18"/>
                  </a:lnTo>
                  <a:lnTo>
                    <a:pt x="36" y="18"/>
                  </a:lnTo>
                  <a:lnTo>
                    <a:pt x="35" y="20"/>
                  </a:lnTo>
                  <a:lnTo>
                    <a:pt x="31" y="20"/>
                  </a:lnTo>
                  <a:lnTo>
                    <a:pt x="30" y="21"/>
                  </a:lnTo>
                  <a:lnTo>
                    <a:pt x="27" y="25"/>
                  </a:lnTo>
                  <a:lnTo>
                    <a:pt x="24" y="27"/>
                  </a:lnTo>
                  <a:lnTo>
                    <a:pt x="22" y="28"/>
                  </a:lnTo>
                  <a:lnTo>
                    <a:pt x="19" y="28"/>
                  </a:lnTo>
                  <a:lnTo>
                    <a:pt x="16" y="28"/>
                  </a:lnTo>
                  <a:lnTo>
                    <a:pt x="14" y="28"/>
                  </a:lnTo>
                  <a:lnTo>
                    <a:pt x="14" y="28"/>
                  </a:lnTo>
                  <a:lnTo>
                    <a:pt x="12" y="28"/>
                  </a:lnTo>
                  <a:lnTo>
                    <a:pt x="11" y="28"/>
                  </a:lnTo>
                  <a:lnTo>
                    <a:pt x="9" y="27"/>
                  </a:lnTo>
                  <a:lnTo>
                    <a:pt x="9" y="27"/>
                  </a:lnTo>
                  <a:lnTo>
                    <a:pt x="8" y="27"/>
                  </a:lnTo>
                  <a:lnTo>
                    <a:pt x="8" y="25"/>
                  </a:lnTo>
                  <a:lnTo>
                    <a:pt x="6" y="25"/>
                  </a:lnTo>
                  <a:lnTo>
                    <a:pt x="6" y="23"/>
                  </a:lnTo>
                  <a:lnTo>
                    <a:pt x="5" y="23"/>
                  </a:lnTo>
                  <a:lnTo>
                    <a:pt x="3" y="21"/>
                  </a:lnTo>
                  <a:lnTo>
                    <a:pt x="3" y="20"/>
                  </a:lnTo>
                  <a:lnTo>
                    <a:pt x="1" y="18"/>
                  </a:lnTo>
                  <a:lnTo>
                    <a:pt x="1" y="16"/>
                  </a:lnTo>
                  <a:lnTo>
                    <a:pt x="1" y="14"/>
                  </a:lnTo>
                  <a:lnTo>
                    <a:pt x="1" y="14"/>
                  </a:lnTo>
                  <a:lnTo>
                    <a:pt x="0" y="13"/>
                  </a:lnTo>
                  <a:lnTo>
                    <a:pt x="0" y="11"/>
                  </a:lnTo>
                  <a:lnTo>
                    <a:pt x="1" y="9"/>
                  </a:lnTo>
                  <a:lnTo>
                    <a:pt x="1" y="7"/>
                  </a:lnTo>
                  <a:lnTo>
                    <a:pt x="1" y="6"/>
                  </a:lnTo>
                  <a:lnTo>
                    <a:pt x="3" y="6"/>
                  </a:lnTo>
                  <a:lnTo>
                    <a:pt x="6" y="7"/>
                  </a:lnTo>
                  <a:lnTo>
                    <a:pt x="8" y="9"/>
                  </a:lnTo>
                  <a:lnTo>
                    <a:pt x="11" y="9"/>
                  </a:lnTo>
                  <a:lnTo>
                    <a:pt x="12" y="9"/>
                  </a:lnTo>
                  <a:lnTo>
                    <a:pt x="14" y="9"/>
                  </a:lnTo>
                  <a:lnTo>
                    <a:pt x="16" y="9"/>
                  </a:lnTo>
                  <a:lnTo>
                    <a:pt x="17" y="7"/>
                  </a:lnTo>
                  <a:lnTo>
                    <a:pt x="19" y="6"/>
                  </a:lnTo>
                  <a:lnTo>
                    <a:pt x="19" y="6"/>
                  </a:lnTo>
                  <a:lnTo>
                    <a:pt x="20" y="4"/>
                  </a:lnTo>
                  <a:lnTo>
                    <a:pt x="22" y="4"/>
                  </a:lnTo>
                  <a:lnTo>
                    <a:pt x="22" y="2"/>
                  </a:lnTo>
                  <a:lnTo>
                    <a:pt x="24" y="2"/>
                  </a:lnTo>
                  <a:lnTo>
                    <a:pt x="25" y="2"/>
                  </a:lnTo>
                  <a:lnTo>
                    <a:pt x="27" y="2"/>
                  </a:lnTo>
                  <a:lnTo>
                    <a:pt x="27" y="0"/>
                  </a:lnTo>
                  <a:lnTo>
                    <a:pt x="28"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0" name="Freeform 658"/>
            <p:cNvSpPr>
              <a:spLocks/>
            </p:cNvSpPr>
            <p:nvPr/>
          </p:nvSpPr>
          <p:spPr bwMode="auto">
            <a:xfrm>
              <a:off x="4279264" y="2521971"/>
              <a:ext cx="14673" cy="27716"/>
            </a:xfrm>
            <a:custGeom>
              <a:avLst/>
              <a:gdLst/>
              <a:ahLst/>
              <a:cxnLst>
                <a:cxn ang="0">
                  <a:pos x="7" y="14"/>
                </a:cxn>
                <a:cxn ang="0">
                  <a:pos x="7" y="12"/>
                </a:cxn>
                <a:cxn ang="0">
                  <a:pos x="7" y="12"/>
                </a:cxn>
                <a:cxn ang="0">
                  <a:pos x="7" y="10"/>
                </a:cxn>
                <a:cxn ang="0">
                  <a:pos x="7" y="10"/>
                </a:cxn>
                <a:cxn ang="0">
                  <a:pos x="7" y="8"/>
                </a:cxn>
                <a:cxn ang="0">
                  <a:pos x="7" y="8"/>
                </a:cxn>
                <a:cxn ang="0">
                  <a:pos x="7" y="7"/>
                </a:cxn>
                <a:cxn ang="0">
                  <a:pos x="7" y="5"/>
                </a:cxn>
                <a:cxn ang="0">
                  <a:pos x="7" y="5"/>
                </a:cxn>
                <a:cxn ang="0">
                  <a:pos x="7" y="5"/>
                </a:cxn>
                <a:cxn ang="0">
                  <a:pos x="6" y="3"/>
                </a:cxn>
                <a:cxn ang="0">
                  <a:pos x="6" y="3"/>
                </a:cxn>
                <a:cxn ang="0">
                  <a:pos x="6" y="1"/>
                </a:cxn>
                <a:cxn ang="0">
                  <a:pos x="4" y="1"/>
                </a:cxn>
                <a:cxn ang="0">
                  <a:pos x="4" y="1"/>
                </a:cxn>
                <a:cxn ang="0">
                  <a:pos x="4" y="0"/>
                </a:cxn>
                <a:cxn ang="0">
                  <a:pos x="3" y="0"/>
                </a:cxn>
                <a:cxn ang="0">
                  <a:pos x="3" y="0"/>
                </a:cxn>
                <a:cxn ang="0">
                  <a:pos x="1" y="0"/>
                </a:cxn>
                <a:cxn ang="0">
                  <a:pos x="1" y="0"/>
                </a:cxn>
                <a:cxn ang="0">
                  <a:pos x="0" y="0"/>
                </a:cxn>
                <a:cxn ang="0">
                  <a:pos x="0" y="0"/>
                </a:cxn>
                <a:cxn ang="0">
                  <a:pos x="0" y="0"/>
                </a:cxn>
                <a:cxn ang="0">
                  <a:pos x="0" y="0"/>
                </a:cxn>
                <a:cxn ang="0">
                  <a:pos x="0" y="3"/>
                </a:cxn>
                <a:cxn ang="0">
                  <a:pos x="0" y="5"/>
                </a:cxn>
                <a:cxn ang="0">
                  <a:pos x="1" y="8"/>
                </a:cxn>
                <a:cxn ang="0">
                  <a:pos x="3" y="8"/>
                </a:cxn>
                <a:cxn ang="0">
                  <a:pos x="3" y="10"/>
                </a:cxn>
                <a:cxn ang="0">
                  <a:pos x="4" y="12"/>
                </a:cxn>
                <a:cxn ang="0">
                  <a:pos x="6" y="12"/>
                </a:cxn>
                <a:cxn ang="0">
                  <a:pos x="7" y="14"/>
                </a:cxn>
              </a:cxnLst>
              <a:rect l="0" t="0" r="r" b="b"/>
              <a:pathLst>
                <a:path w="7" h="14">
                  <a:moveTo>
                    <a:pt x="7" y="14"/>
                  </a:moveTo>
                  <a:lnTo>
                    <a:pt x="7" y="12"/>
                  </a:lnTo>
                  <a:lnTo>
                    <a:pt x="7" y="12"/>
                  </a:lnTo>
                  <a:lnTo>
                    <a:pt x="7" y="10"/>
                  </a:lnTo>
                  <a:lnTo>
                    <a:pt x="7" y="10"/>
                  </a:lnTo>
                  <a:lnTo>
                    <a:pt x="7" y="8"/>
                  </a:lnTo>
                  <a:lnTo>
                    <a:pt x="7" y="8"/>
                  </a:lnTo>
                  <a:lnTo>
                    <a:pt x="7" y="7"/>
                  </a:lnTo>
                  <a:lnTo>
                    <a:pt x="7" y="5"/>
                  </a:lnTo>
                  <a:lnTo>
                    <a:pt x="7" y="5"/>
                  </a:lnTo>
                  <a:lnTo>
                    <a:pt x="7" y="5"/>
                  </a:lnTo>
                  <a:lnTo>
                    <a:pt x="6" y="3"/>
                  </a:lnTo>
                  <a:lnTo>
                    <a:pt x="6" y="3"/>
                  </a:lnTo>
                  <a:lnTo>
                    <a:pt x="6" y="1"/>
                  </a:lnTo>
                  <a:lnTo>
                    <a:pt x="4" y="1"/>
                  </a:lnTo>
                  <a:lnTo>
                    <a:pt x="4" y="1"/>
                  </a:lnTo>
                  <a:lnTo>
                    <a:pt x="4" y="0"/>
                  </a:lnTo>
                  <a:lnTo>
                    <a:pt x="3" y="0"/>
                  </a:lnTo>
                  <a:lnTo>
                    <a:pt x="3" y="0"/>
                  </a:lnTo>
                  <a:lnTo>
                    <a:pt x="1" y="0"/>
                  </a:lnTo>
                  <a:lnTo>
                    <a:pt x="1" y="0"/>
                  </a:lnTo>
                  <a:lnTo>
                    <a:pt x="0" y="0"/>
                  </a:lnTo>
                  <a:lnTo>
                    <a:pt x="0" y="0"/>
                  </a:lnTo>
                  <a:lnTo>
                    <a:pt x="0" y="0"/>
                  </a:lnTo>
                  <a:lnTo>
                    <a:pt x="0" y="0"/>
                  </a:lnTo>
                  <a:lnTo>
                    <a:pt x="0" y="3"/>
                  </a:lnTo>
                  <a:lnTo>
                    <a:pt x="0" y="5"/>
                  </a:lnTo>
                  <a:lnTo>
                    <a:pt x="1" y="8"/>
                  </a:lnTo>
                  <a:lnTo>
                    <a:pt x="3" y="8"/>
                  </a:lnTo>
                  <a:lnTo>
                    <a:pt x="3" y="10"/>
                  </a:lnTo>
                  <a:lnTo>
                    <a:pt x="4" y="12"/>
                  </a:lnTo>
                  <a:lnTo>
                    <a:pt x="6" y="12"/>
                  </a:lnTo>
                  <a:lnTo>
                    <a:pt x="7"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1" name="Freeform 659"/>
            <p:cNvSpPr>
              <a:spLocks/>
            </p:cNvSpPr>
            <p:nvPr/>
          </p:nvSpPr>
          <p:spPr bwMode="auto">
            <a:xfrm>
              <a:off x="4484691" y="1969380"/>
              <a:ext cx="34849" cy="34645"/>
            </a:xfrm>
            <a:custGeom>
              <a:avLst/>
              <a:gdLst/>
              <a:ahLst/>
              <a:cxnLst>
                <a:cxn ang="0">
                  <a:pos x="0" y="0"/>
                </a:cxn>
                <a:cxn ang="0">
                  <a:pos x="0" y="0"/>
                </a:cxn>
                <a:cxn ang="0">
                  <a:pos x="0" y="0"/>
                </a:cxn>
                <a:cxn ang="0">
                  <a:pos x="0" y="2"/>
                </a:cxn>
                <a:cxn ang="0">
                  <a:pos x="0" y="2"/>
                </a:cxn>
                <a:cxn ang="0">
                  <a:pos x="0" y="3"/>
                </a:cxn>
                <a:cxn ang="0">
                  <a:pos x="0" y="3"/>
                </a:cxn>
                <a:cxn ang="0">
                  <a:pos x="0" y="3"/>
                </a:cxn>
                <a:cxn ang="0">
                  <a:pos x="0" y="5"/>
                </a:cxn>
                <a:cxn ang="0">
                  <a:pos x="0" y="7"/>
                </a:cxn>
                <a:cxn ang="0">
                  <a:pos x="1" y="9"/>
                </a:cxn>
                <a:cxn ang="0">
                  <a:pos x="1" y="9"/>
                </a:cxn>
                <a:cxn ang="0">
                  <a:pos x="1" y="10"/>
                </a:cxn>
                <a:cxn ang="0">
                  <a:pos x="3" y="12"/>
                </a:cxn>
                <a:cxn ang="0">
                  <a:pos x="4" y="14"/>
                </a:cxn>
                <a:cxn ang="0">
                  <a:pos x="4" y="16"/>
                </a:cxn>
                <a:cxn ang="0">
                  <a:pos x="4" y="17"/>
                </a:cxn>
                <a:cxn ang="0">
                  <a:pos x="8" y="17"/>
                </a:cxn>
                <a:cxn ang="0">
                  <a:pos x="9" y="16"/>
                </a:cxn>
                <a:cxn ang="0">
                  <a:pos x="11" y="16"/>
                </a:cxn>
                <a:cxn ang="0">
                  <a:pos x="12" y="14"/>
                </a:cxn>
                <a:cxn ang="0">
                  <a:pos x="14" y="12"/>
                </a:cxn>
                <a:cxn ang="0">
                  <a:pos x="14" y="10"/>
                </a:cxn>
                <a:cxn ang="0">
                  <a:pos x="16" y="9"/>
                </a:cxn>
                <a:cxn ang="0">
                  <a:pos x="16" y="7"/>
                </a:cxn>
                <a:cxn ang="0">
                  <a:pos x="16" y="5"/>
                </a:cxn>
                <a:cxn ang="0">
                  <a:pos x="16" y="3"/>
                </a:cxn>
                <a:cxn ang="0">
                  <a:pos x="14" y="3"/>
                </a:cxn>
                <a:cxn ang="0">
                  <a:pos x="14" y="2"/>
                </a:cxn>
                <a:cxn ang="0">
                  <a:pos x="12" y="2"/>
                </a:cxn>
                <a:cxn ang="0">
                  <a:pos x="12" y="0"/>
                </a:cxn>
                <a:cxn ang="0">
                  <a:pos x="12" y="0"/>
                </a:cxn>
                <a:cxn ang="0">
                  <a:pos x="12" y="0"/>
                </a:cxn>
                <a:cxn ang="0">
                  <a:pos x="11" y="0"/>
                </a:cxn>
                <a:cxn ang="0">
                  <a:pos x="9" y="0"/>
                </a:cxn>
                <a:cxn ang="0">
                  <a:pos x="8" y="0"/>
                </a:cxn>
                <a:cxn ang="0">
                  <a:pos x="6" y="0"/>
                </a:cxn>
                <a:cxn ang="0">
                  <a:pos x="4" y="0"/>
                </a:cxn>
                <a:cxn ang="0">
                  <a:pos x="3" y="0"/>
                </a:cxn>
                <a:cxn ang="0">
                  <a:pos x="1" y="0"/>
                </a:cxn>
                <a:cxn ang="0">
                  <a:pos x="0" y="0"/>
                </a:cxn>
              </a:cxnLst>
              <a:rect l="0" t="0" r="r" b="b"/>
              <a:pathLst>
                <a:path w="16" h="17">
                  <a:moveTo>
                    <a:pt x="0" y="0"/>
                  </a:moveTo>
                  <a:lnTo>
                    <a:pt x="0" y="0"/>
                  </a:lnTo>
                  <a:lnTo>
                    <a:pt x="0" y="0"/>
                  </a:lnTo>
                  <a:lnTo>
                    <a:pt x="0" y="2"/>
                  </a:lnTo>
                  <a:lnTo>
                    <a:pt x="0" y="2"/>
                  </a:lnTo>
                  <a:lnTo>
                    <a:pt x="0" y="3"/>
                  </a:lnTo>
                  <a:lnTo>
                    <a:pt x="0" y="3"/>
                  </a:lnTo>
                  <a:lnTo>
                    <a:pt x="0" y="3"/>
                  </a:lnTo>
                  <a:lnTo>
                    <a:pt x="0" y="5"/>
                  </a:lnTo>
                  <a:lnTo>
                    <a:pt x="0" y="7"/>
                  </a:lnTo>
                  <a:lnTo>
                    <a:pt x="1" y="9"/>
                  </a:lnTo>
                  <a:lnTo>
                    <a:pt x="1" y="9"/>
                  </a:lnTo>
                  <a:lnTo>
                    <a:pt x="1" y="10"/>
                  </a:lnTo>
                  <a:lnTo>
                    <a:pt x="3" y="12"/>
                  </a:lnTo>
                  <a:lnTo>
                    <a:pt x="4" y="14"/>
                  </a:lnTo>
                  <a:lnTo>
                    <a:pt x="4" y="16"/>
                  </a:lnTo>
                  <a:lnTo>
                    <a:pt x="4" y="17"/>
                  </a:lnTo>
                  <a:lnTo>
                    <a:pt x="8" y="17"/>
                  </a:lnTo>
                  <a:lnTo>
                    <a:pt x="9" y="16"/>
                  </a:lnTo>
                  <a:lnTo>
                    <a:pt x="11" y="16"/>
                  </a:lnTo>
                  <a:lnTo>
                    <a:pt x="12" y="14"/>
                  </a:lnTo>
                  <a:lnTo>
                    <a:pt x="14" y="12"/>
                  </a:lnTo>
                  <a:lnTo>
                    <a:pt x="14" y="10"/>
                  </a:lnTo>
                  <a:lnTo>
                    <a:pt x="16" y="9"/>
                  </a:lnTo>
                  <a:lnTo>
                    <a:pt x="16" y="7"/>
                  </a:lnTo>
                  <a:lnTo>
                    <a:pt x="16" y="5"/>
                  </a:lnTo>
                  <a:lnTo>
                    <a:pt x="16" y="3"/>
                  </a:lnTo>
                  <a:lnTo>
                    <a:pt x="14" y="3"/>
                  </a:lnTo>
                  <a:lnTo>
                    <a:pt x="14" y="2"/>
                  </a:lnTo>
                  <a:lnTo>
                    <a:pt x="12" y="2"/>
                  </a:lnTo>
                  <a:lnTo>
                    <a:pt x="12" y="0"/>
                  </a:lnTo>
                  <a:lnTo>
                    <a:pt x="12" y="0"/>
                  </a:lnTo>
                  <a:lnTo>
                    <a:pt x="12" y="0"/>
                  </a:lnTo>
                  <a:lnTo>
                    <a:pt x="11" y="0"/>
                  </a:lnTo>
                  <a:lnTo>
                    <a:pt x="9" y="0"/>
                  </a:lnTo>
                  <a:lnTo>
                    <a:pt x="8" y="0"/>
                  </a:lnTo>
                  <a:lnTo>
                    <a:pt x="6" y="0"/>
                  </a:lnTo>
                  <a:lnTo>
                    <a:pt x="4" y="0"/>
                  </a:lnTo>
                  <a:lnTo>
                    <a:pt x="3" y="0"/>
                  </a:lnTo>
                  <a:lnTo>
                    <a:pt x="1"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2" name="Freeform 660"/>
            <p:cNvSpPr>
              <a:spLocks/>
            </p:cNvSpPr>
            <p:nvPr/>
          </p:nvSpPr>
          <p:spPr bwMode="auto">
            <a:xfrm>
              <a:off x="4451676" y="1976309"/>
              <a:ext cx="34849" cy="27716"/>
            </a:xfrm>
            <a:custGeom>
              <a:avLst/>
              <a:gdLst/>
              <a:ahLst/>
              <a:cxnLst>
                <a:cxn ang="0">
                  <a:pos x="0" y="2"/>
                </a:cxn>
                <a:cxn ang="0">
                  <a:pos x="0" y="7"/>
                </a:cxn>
                <a:cxn ang="0">
                  <a:pos x="0" y="9"/>
                </a:cxn>
                <a:cxn ang="0">
                  <a:pos x="2" y="11"/>
                </a:cxn>
                <a:cxn ang="0">
                  <a:pos x="4" y="13"/>
                </a:cxn>
                <a:cxn ang="0">
                  <a:pos x="5" y="13"/>
                </a:cxn>
                <a:cxn ang="0">
                  <a:pos x="7" y="14"/>
                </a:cxn>
                <a:cxn ang="0">
                  <a:pos x="7" y="14"/>
                </a:cxn>
                <a:cxn ang="0">
                  <a:pos x="8" y="14"/>
                </a:cxn>
                <a:cxn ang="0">
                  <a:pos x="10" y="14"/>
                </a:cxn>
                <a:cxn ang="0">
                  <a:pos x="10" y="14"/>
                </a:cxn>
                <a:cxn ang="0">
                  <a:pos x="12" y="14"/>
                </a:cxn>
                <a:cxn ang="0">
                  <a:pos x="12" y="14"/>
                </a:cxn>
                <a:cxn ang="0">
                  <a:pos x="13" y="14"/>
                </a:cxn>
                <a:cxn ang="0">
                  <a:pos x="13" y="13"/>
                </a:cxn>
                <a:cxn ang="0">
                  <a:pos x="13" y="13"/>
                </a:cxn>
                <a:cxn ang="0">
                  <a:pos x="15" y="13"/>
                </a:cxn>
                <a:cxn ang="0">
                  <a:pos x="15" y="13"/>
                </a:cxn>
                <a:cxn ang="0">
                  <a:pos x="13" y="11"/>
                </a:cxn>
                <a:cxn ang="0">
                  <a:pos x="13" y="9"/>
                </a:cxn>
                <a:cxn ang="0">
                  <a:pos x="12" y="7"/>
                </a:cxn>
                <a:cxn ang="0">
                  <a:pos x="10" y="6"/>
                </a:cxn>
                <a:cxn ang="0">
                  <a:pos x="10" y="6"/>
                </a:cxn>
                <a:cxn ang="0">
                  <a:pos x="8" y="4"/>
                </a:cxn>
                <a:cxn ang="0">
                  <a:pos x="8" y="2"/>
                </a:cxn>
                <a:cxn ang="0">
                  <a:pos x="8" y="0"/>
                </a:cxn>
                <a:cxn ang="0">
                  <a:pos x="7" y="0"/>
                </a:cxn>
                <a:cxn ang="0">
                  <a:pos x="5" y="0"/>
                </a:cxn>
                <a:cxn ang="0">
                  <a:pos x="5" y="0"/>
                </a:cxn>
                <a:cxn ang="0">
                  <a:pos x="4" y="0"/>
                </a:cxn>
                <a:cxn ang="0">
                  <a:pos x="2" y="0"/>
                </a:cxn>
                <a:cxn ang="0">
                  <a:pos x="2" y="2"/>
                </a:cxn>
                <a:cxn ang="0">
                  <a:pos x="0" y="2"/>
                </a:cxn>
                <a:cxn ang="0">
                  <a:pos x="0" y="2"/>
                </a:cxn>
              </a:cxnLst>
              <a:rect l="0" t="0" r="r" b="b"/>
              <a:pathLst>
                <a:path w="15" h="14">
                  <a:moveTo>
                    <a:pt x="0" y="2"/>
                  </a:moveTo>
                  <a:lnTo>
                    <a:pt x="0" y="7"/>
                  </a:lnTo>
                  <a:lnTo>
                    <a:pt x="0" y="9"/>
                  </a:lnTo>
                  <a:lnTo>
                    <a:pt x="2" y="11"/>
                  </a:lnTo>
                  <a:lnTo>
                    <a:pt x="4" y="13"/>
                  </a:lnTo>
                  <a:lnTo>
                    <a:pt x="5" y="13"/>
                  </a:lnTo>
                  <a:lnTo>
                    <a:pt x="7" y="14"/>
                  </a:lnTo>
                  <a:lnTo>
                    <a:pt x="7" y="14"/>
                  </a:lnTo>
                  <a:lnTo>
                    <a:pt x="8" y="14"/>
                  </a:lnTo>
                  <a:lnTo>
                    <a:pt x="10" y="14"/>
                  </a:lnTo>
                  <a:lnTo>
                    <a:pt x="10" y="14"/>
                  </a:lnTo>
                  <a:lnTo>
                    <a:pt x="12" y="14"/>
                  </a:lnTo>
                  <a:lnTo>
                    <a:pt x="12" y="14"/>
                  </a:lnTo>
                  <a:lnTo>
                    <a:pt x="13" y="14"/>
                  </a:lnTo>
                  <a:lnTo>
                    <a:pt x="13" y="13"/>
                  </a:lnTo>
                  <a:lnTo>
                    <a:pt x="13" y="13"/>
                  </a:lnTo>
                  <a:lnTo>
                    <a:pt x="15" y="13"/>
                  </a:lnTo>
                  <a:lnTo>
                    <a:pt x="15" y="13"/>
                  </a:lnTo>
                  <a:lnTo>
                    <a:pt x="13" y="11"/>
                  </a:lnTo>
                  <a:lnTo>
                    <a:pt x="13" y="9"/>
                  </a:lnTo>
                  <a:lnTo>
                    <a:pt x="12" y="7"/>
                  </a:lnTo>
                  <a:lnTo>
                    <a:pt x="10" y="6"/>
                  </a:lnTo>
                  <a:lnTo>
                    <a:pt x="10" y="6"/>
                  </a:lnTo>
                  <a:lnTo>
                    <a:pt x="8" y="4"/>
                  </a:lnTo>
                  <a:lnTo>
                    <a:pt x="8" y="2"/>
                  </a:lnTo>
                  <a:lnTo>
                    <a:pt x="8" y="0"/>
                  </a:lnTo>
                  <a:lnTo>
                    <a:pt x="7" y="0"/>
                  </a:lnTo>
                  <a:lnTo>
                    <a:pt x="5" y="0"/>
                  </a:lnTo>
                  <a:lnTo>
                    <a:pt x="5" y="0"/>
                  </a:lnTo>
                  <a:lnTo>
                    <a:pt x="4" y="0"/>
                  </a:lnTo>
                  <a:lnTo>
                    <a:pt x="2" y="0"/>
                  </a:lnTo>
                  <a:lnTo>
                    <a:pt x="2" y="2"/>
                  </a:lnTo>
                  <a:lnTo>
                    <a:pt x="0" y="2"/>
                  </a:lnTo>
                  <a:lnTo>
                    <a:pt x="0"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3" name="Freeform 661"/>
            <p:cNvSpPr>
              <a:spLocks/>
            </p:cNvSpPr>
            <p:nvPr/>
          </p:nvSpPr>
          <p:spPr bwMode="auto">
            <a:xfrm>
              <a:off x="4708458" y="1983238"/>
              <a:ext cx="58693" cy="32913"/>
            </a:xfrm>
            <a:custGeom>
              <a:avLst/>
              <a:gdLst/>
              <a:ahLst/>
              <a:cxnLst>
                <a:cxn ang="0">
                  <a:pos x="11" y="0"/>
                </a:cxn>
                <a:cxn ang="0">
                  <a:pos x="27" y="3"/>
                </a:cxn>
                <a:cxn ang="0">
                  <a:pos x="25" y="16"/>
                </a:cxn>
                <a:cxn ang="0">
                  <a:pos x="6" y="16"/>
                </a:cxn>
                <a:cxn ang="0">
                  <a:pos x="0" y="12"/>
                </a:cxn>
                <a:cxn ang="0">
                  <a:pos x="1" y="10"/>
                </a:cxn>
                <a:cxn ang="0">
                  <a:pos x="1" y="9"/>
                </a:cxn>
                <a:cxn ang="0">
                  <a:pos x="3" y="7"/>
                </a:cxn>
                <a:cxn ang="0">
                  <a:pos x="6" y="5"/>
                </a:cxn>
                <a:cxn ang="0">
                  <a:pos x="8" y="3"/>
                </a:cxn>
                <a:cxn ang="0">
                  <a:pos x="9" y="2"/>
                </a:cxn>
                <a:cxn ang="0">
                  <a:pos x="9" y="0"/>
                </a:cxn>
                <a:cxn ang="0">
                  <a:pos x="11" y="0"/>
                </a:cxn>
              </a:cxnLst>
              <a:rect l="0" t="0" r="r" b="b"/>
              <a:pathLst>
                <a:path w="27" h="16">
                  <a:moveTo>
                    <a:pt x="11" y="0"/>
                  </a:moveTo>
                  <a:lnTo>
                    <a:pt x="27" y="3"/>
                  </a:lnTo>
                  <a:lnTo>
                    <a:pt x="25" y="16"/>
                  </a:lnTo>
                  <a:lnTo>
                    <a:pt x="6" y="16"/>
                  </a:lnTo>
                  <a:lnTo>
                    <a:pt x="0" y="12"/>
                  </a:lnTo>
                  <a:lnTo>
                    <a:pt x="1" y="10"/>
                  </a:lnTo>
                  <a:lnTo>
                    <a:pt x="1" y="9"/>
                  </a:lnTo>
                  <a:lnTo>
                    <a:pt x="3" y="7"/>
                  </a:lnTo>
                  <a:lnTo>
                    <a:pt x="6" y="5"/>
                  </a:lnTo>
                  <a:lnTo>
                    <a:pt x="8" y="3"/>
                  </a:lnTo>
                  <a:lnTo>
                    <a:pt x="9" y="2"/>
                  </a:lnTo>
                  <a:lnTo>
                    <a:pt x="9" y="0"/>
                  </a:lnTo>
                  <a:lnTo>
                    <a:pt x="1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4" name="Freeform 662"/>
            <p:cNvSpPr>
              <a:spLocks/>
            </p:cNvSpPr>
            <p:nvPr/>
          </p:nvSpPr>
          <p:spPr bwMode="auto">
            <a:xfrm>
              <a:off x="4945065" y="2449216"/>
              <a:ext cx="56859" cy="46771"/>
            </a:xfrm>
            <a:custGeom>
              <a:avLst/>
              <a:gdLst/>
              <a:ahLst/>
              <a:cxnLst>
                <a:cxn ang="0">
                  <a:pos x="0" y="3"/>
                </a:cxn>
                <a:cxn ang="0">
                  <a:pos x="0" y="5"/>
                </a:cxn>
                <a:cxn ang="0">
                  <a:pos x="0" y="8"/>
                </a:cxn>
                <a:cxn ang="0">
                  <a:pos x="0" y="12"/>
                </a:cxn>
                <a:cxn ang="0">
                  <a:pos x="0" y="15"/>
                </a:cxn>
                <a:cxn ang="0">
                  <a:pos x="2" y="17"/>
                </a:cxn>
                <a:cxn ang="0">
                  <a:pos x="2" y="19"/>
                </a:cxn>
                <a:cxn ang="0">
                  <a:pos x="2" y="21"/>
                </a:cxn>
                <a:cxn ang="0">
                  <a:pos x="2" y="22"/>
                </a:cxn>
                <a:cxn ang="0">
                  <a:pos x="2" y="22"/>
                </a:cxn>
                <a:cxn ang="0">
                  <a:pos x="5" y="21"/>
                </a:cxn>
                <a:cxn ang="0">
                  <a:pos x="8" y="19"/>
                </a:cxn>
                <a:cxn ang="0">
                  <a:pos x="11" y="17"/>
                </a:cxn>
                <a:cxn ang="0">
                  <a:pos x="16" y="17"/>
                </a:cxn>
                <a:cxn ang="0">
                  <a:pos x="19" y="15"/>
                </a:cxn>
                <a:cxn ang="0">
                  <a:pos x="22" y="14"/>
                </a:cxn>
                <a:cxn ang="0">
                  <a:pos x="26" y="12"/>
                </a:cxn>
                <a:cxn ang="0">
                  <a:pos x="24" y="10"/>
                </a:cxn>
                <a:cxn ang="0">
                  <a:pos x="22" y="10"/>
                </a:cxn>
                <a:cxn ang="0">
                  <a:pos x="21" y="8"/>
                </a:cxn>
                <a:cxn ang="0">
                  <a:pos x="19" y="7"/>
                </a:cxn>
                <a:cxn ang="0">
                  <a:pos x="18" y="7"/>
                </a:cxn>
                <a:cxn ang="0">
                  <a:pos x="16" y="5"/>
                </a:cxn>
                <a:cxn ang="0">
                  <a:pos x="15" y="3"/>
                </a:cxn>
                <a:cxn ang="0">
                  <a:pos x="15" y="0"/>
                </a:cxn>
                <a:cxn ang="0">
                  <a:pos x="15" y="0"/>
                </a:cxn>
                <a:cxn ang="0">
                  <a:pos x="13" y="0"/>
                </a:cxn>
                <a:cxn ang="0">
                  <a:pos x="11" y="0"/>
                </a:cxn>
                <a:cxn ang="0">
                  <a:pos x="10" y="2"/>
                </a:cxn>
                <a:cxn ang="0">
                  <a:pos x="7" y="2"/>
                </a:cxn>
                <a:cxn ang="0">
                  <a:pos x="3" y="2"/>
                </a:cxn>
                <a:cxn ang="0">
                  <a:pos x="2" y="3"/>
                </a:cxn>
                <a:cxn ang="0">
                  <a:pos x="0" y="3"/>
                </a:cxn>
              </a:cxnLst>
              <a:rect l="0" t="0" r="r" b="b"/>
              <a:pathLst>
                <a:path w="26" h="22">
                  <a:moveTo>
                    <a:pt x="0" y="3"/>
                  </a:moveTo>
                  <a:lnTo>
                    <a:pt x="0" y="5"/>
                  </a:lnTo>
                  <a:lnTo>
                    <a:pt x="0" y="8"/>
                  </a:lnTo>
                  <a:lnTo>
                    <a:pt x="0" y="12"/>
                  </a:lnTo>
                  <a:lnTo>
                    <a:pt x="0" y="15"/>
                  </a:lnTo>
                  <a:lnTo>
                    <a:pt x="2" y="17"/>
                  </a:lnTo>
                  <a:lnTo>
                    <a:pt x="2" y="19"/>
                  </a:lnTo>
                  <a:lnTo>
                    <a:pt x="2" y="21"/>
                  </a:lnTo>
                  <a:lnTo>
                    <a:pt x="2" y="22"/>
                  </a:lnTo>
                  <a:lnTo>
                    <a:pt x="2" y="22"/>
                  </a:lnTo>
                  <a:lnTo>
                    <a:pt x="5" y="21"/>
                  </a:lnTo>
                  <a:lnTo>
                    <a:pt x="8" y="19"/>
                  </a:lnTo>
                  <a:lnTo>
                    <a:pt x="11" y="17"/>
                  </a:lnTo>
                  <a:lnTo>
                    <a:pt x="16" y="17"/>
                  </a:lnTo>
                  <a:lnTo>
                    <a:pt x="19" y="15"/>
                  </a:lnTo>
                  <a:lnTo>
                    <a:pt x="22" y="14"/>
                  </a:lnTo>
                  <a:lnTo>
                    <a:pt x="26" y="12"/>
                  </a:lnTo>
                  <a:lnTo>
                    <a:pt x="24" y="10"/>
                  </a:lnTo>
                  <a:lnTo>
                    <a:pt x="22" y="10"/>
                  </a:lnTo>
                  <a:lnTo>
                    <a:pt x="21" y="8"/>
                  </a:lnTo>
                  <a:lnTo>
                    <a:pt x="19" y="7"/>
                  </a:lnTo>
                  <a:lnTo>
                    <a:pt x="18" y="7"/>
                  </a:lnTo>
                  <a:lnTo>
                    <a:pt x="16" y="5"/>
                  </a:lnTo>
                  <a:lnTo>
                    <a:pt x="15" y="3"/>
                  </a:lnTo>
                  <a:lnTo>
                    <a:pt x="15" y="0"/>
                  </a:lnTo>
                  <a:lnTo>
                    <a:pt x="15" y="0"/>
                  </a:lnTo>
                  <a:lnTo>
                    <a:pt x="13" y="0"/>
                  </a:lnTo>
                  <a:lnTo>
                    <a:pt x="11" y="0"/>
                  </a:lnTo>
                  <a:lnTo>
                    <a:pt x="10" y="2"/>
                  </a:lnTo>
                  <a:lnTo>
                    <a:pt x="7" y="2"/>
                  </a:lnTo>
                  <a:lnTo>
                    <a:pt x="3" y="2"/>
                  </a:lnTo>
                  <a:lnTo>
                    <a:pt x="2" y="3"/>
                  </a:lnTo>
                  <a:lnTo>
                    <a:pt x="0"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5" name="Freeform 663"/>
            <p:cNvSpPr>
              <a:spLocks/>
            </p:cNvSpPr>
            <p:nvPr/>
          </p:nvSpPr>
          <p:spPr bwMode="auto">
            <a:xfrm>
              <a:off x="4391148" y="2248274"/>
              <a:ext cx="110050" cy="58897"/>
            </a:xfrm>
            <a:custGeom>
              <a:avLst/>
              <a:gdLst/>
              <a:ahLst/>
              <a:cxnLst>
                <a:cxn ang="0">
                  <a:pos x="51" y="16"/>
                </a:cxn>
                <a:cxn ang="0">
                  <a:pos x="49" y="16"/>
                </a:cxn>
                <a:cxn ang="0">
                  <a:pos x="47" y="18"/>
                </a:cxn>
                <a:cxn ang="0">
                  <a:pos x="44" y="19"/>
                </a:cxn>
                <a:cxn ang="0">
                  <a:pos x="43" y="21"/>
                </a:cxn>
                <a:cxn ang="0">
                  <a:pos x="40" y="23"/>
                </a:cxn>
                <a:cxn ang="0">
                  <a:pos x="38" y="25"/>
                </a:cxn>
                <a:cxn ang="0">
                  <a:pos x="36" y="28"/>
                </a:cxn>
                <a:cxn ang="0">
                  <a:pos x="35" y="28"/>
                </a:cxn>
                <a:cxn ang="0">
                  <a:pos x="33" y="28"/>
                </a:cxn>
                <a:cxn ang="0">
                  <a:pos x="32" y="28"/>
                </a:cxn>
                <a:cxn ang="0">
                  <a:pos x="30" y="28"/>
                </a:cxn>
                <a:cxn ang="0">
                  <a:pos x="28" y="28"/>
                </a:cxn>
                <a:cxn ang="0">
                  <a:pos x="27" y="26"/>
                </a:cxn>
                <a:cxn ang="0">
                  <a:pos x="25" y="26"/>
                </a:cxn>
                <a:cxn ang="0">
                  <a:pos x="25" y="25"/>
                </a:cxn>
                <a:cxn ang="0">
                  <a:pos x="25" y="21"/>
                </a:cxn>
                <a:cxn ang="0">
                  <a:pos x="24" y="23"/>
                </a:cxn>
                <a:cxn ang="0">
                  <a:pos x="22" y="23"/>
                </a:cxn>
                <a:cxn ang="0">
                  <a:pos x="21" y="25"/>
                </a:cxn>
                <a:cxn ang="0">
                  <a:pos x="21" y="25"/>
                </a:cxn>
                <a:cxn ang="0">
                  <a:pos x="19" y="26"/>
                </a:cxn>
                <a:cxn ang="0">
                  <a:pos x="17" y="26"/>
                </a:cxn>
                <a:cxn ang="0">
                  <a:pos x="16" y="28"/>
                </a:cxn>
                <a:cxn ang="0">
                  <a:pos x="14" y="28"/>
                </a:cxn>
                <a:cxn ang="0">
                  <a:pos x="9" y="28"/>
                </a:cxn>
                <a:cxn ang="0">
                  <a:pos x="8" y="28"/>
                </a:cxn>
                <a:cxn ang="0">
                  <a:pos x="8" y="28"/>
                </a:cxn>
                <a:cxn ang="0">
                  <a:pos x="5" y="28"/>
                </a:cxn>
                <a:cxn ang="0">
                  <a:pos x="3" y="26"/>
                </a:cxn>
                <a:cxn ang="0">
                  <a:pos x="1" y="25"/>
                </a:cxn>
                <a:cxn ang="0">
                  <a:pos x="0" y="25"/>
                </a:cxn>
                <a:cxn ang="0">
                  <a:pos x="0" y="23"/>
                </a:cxn>
                <a:cxn ang="0">
                  <a:pos x="0" y="21"/>
                </a:cxn>
                <a:cxn ang="0">
                  <a:pos x="1" y="21"/>
                </a:cxn>
                <a:cxn ang="0">
                  <a:pos x="3" y="19"/>
                </a:cxn>
                <a:cxn ang="0">
                  <a:pos x="3" y="18"/>
                </a:cxn>
                <a:cxn ang="0">
                  <a:pos x="5" y="16"/>
                </a:cxn>
                <a:cxn ang="0">
                  <a:pos x="6" y="14"/>
                </a:cxn>
                <a:cxn ang="0">
                  <a:pos x="6" y="12"/>
                </a:cxn>
                <a:cxn ang="0">
                  <a:pos x="6" y="9"/>
                </a:cxn>
                <a:cxn ang="0">
                  <a:pos x="8" y="7"/>
                </a:cxn>
                <a:cxn ang="0">
                  <a:pos x="11" y="5"/>
                </a:cxn>
                <a:cxn ang="0">
                  <a:pos x="16" y="5"/>
                </a:cxn>
                <a:cxn ang="0">
                  <a:pos x="21" y="4"/>
                </a:cxn>
                <a:cxn ang="0">
                  <a:pos x="25" y="4"/>
                </a:cxn>
                <a:cxn ang="0">
                  <a:pos x="32" y="4"/>
                </a:cxn>
                <a:cxn ang="0">
                  <a:pos x="36" y="2"/>
                </a:cxn>
                <a:cxn ang="0">
                  <a:pos x="43" y="2"/>
                </a:cxn>
                <a:cxn ang="0">
                  <a:pos x="47" y="0"/>
                </a:cxn>
                <a:cxn ang="0">
                  <a:pos x="41" y="11"/>
                </a:cxn>
                <a:cxn ang="0">
                  <a:pos x="41" y="12"/>
                </a:cxn>
                <a:cxn ang="0">
                  <a:pos x="41" y="12"/>
                </a:cxn>
                <a:cxn ang="0">
                  <a:pos x="41" y="14"/>
                </a:cxn>
                <a:cxn ang="0">
                  <a:pos x="40" y="14"/>
                </a:cxn>
                <a:cxn ang="0">
                  <a:pos x="40" y="16"/>
                </a:cxn>
                <a:cxn ang="0">
                  <a:pos x="41" y="16"/>
                </a:cxn>
                <a:cxn ang="0">
                  <a:pos x="44" y="16"/>
                </a:cxn>
                <a:cxn ang="0">
                  <a:pos x="51" y="16"/>
                </a:cxn>
              </a:cxnLst>
              <a:rect l="0" t="0" r="r" b="b"/>
              <a:pathLst>
                <a:path w="51" h="28">
                  <a:moveTo>
                    <a:pt x="51" y="16"/>
                  </a:moveTo>
                  <a:lnTo>
                    <a:pt x="49" y="16"/>
                  </a:lnTo>
                  <a:lnTo>
                    <a:pt x="47" y="18"/>
                  </a:lnTo>
                  <a:lnTo>
                    <a:pt x="44" y="19"/>
                  </a:lnTo>
                  <a:lnTo>
                    <a:pt x="43" y="21"/>
                  </a:lnTo>
                  <a:lnTo>
                    <a:pt x="40" y="23"/>
                  </a:lnTo>
                  <a:lnTo>
                    <a:pt x="38" y="25"/>
                  </a:lnTo>
                  <a:lnTo>
                    <a:pt x="36" y="28"/>
                  </a:lnTo>
                  <a:lnTo>
                    <a:pt x="35" y="28"/>
                  </a:lnTo>
                  <a:lnTo>
                    <a:pt x="33" y="28"/>
                  </a:lnTo>
                  <a:lnTo>
                    <a:pt x="32" y="28"/>
                  </a:lnTo>
                  <a:lnTo>
                    <a:pt x="30" y="28"/>
                  </a:lnTo>
                  <a:lnTo>
                    <a:pt x="28" y="28"/>
                  </a:lnTo>
                  <a:lnTo>
                    <a:pt x="27" y="26"/>
                  </a:lnTo>
                  <a:lnTo>
                    <a:pt x="25" y="26"/>
                  </a:lnTo>
                  <a:lnTo>
                    <a:pt x="25" y="25"/>
                  </a:lnTo>
                  <a:lnTo>
                    <a:pt x="25" y="21"/>
                  </a:lnTo>
                  <a:lnTo>
                    <a:pt x="24" y="23"/>
                  </a:lnTo>
                  <a:lnTo>
                    <a:pt x="22" y="23"/>
                  </a:lnTo>
                  <a:lnTo>
                    <a:pt x="21" y="25"/>
                  </a:lnTo>
                  <a:lnTo>
                    <a:pt x="21" y="25"/>
                  </a:lnTo>
                  <a:lnTo>
                    <a:pt x="19" y="26"/>
                  </a:lnTo>
                  <a:lnTo>
                    <a:pt x="17" y="26"/>
                  </a:lnTo>
                  <a:lnTo>
                    <a:pt x="16" y="28"/>
                  </a:lnTo>
                  <a:lnTo>
                    <a:pt x="14" y="28"/>
                  </a:lnTo>
                  <a:lnTo>
                    <a:pt x="9" y="28"/>
                  </a:lnTo>
                  <a:lnTo>
                    <a:pt x="8" y="28"/>
                  </a:lnTo>
                  <a:lnTo>
                    <a:pt x="8" y="28"/>
                  </a:lnTo>
                  <a:lnTo>
                    <a:pt x="5" y="28"/>
                  </a:lnTo>
                  <a:lnTo>
                    <a:pt x="3" y="26"/>
                  </a:lnTo>
                  <a:lnTo>
                    <a:pt x="1" y="25"/>
                  </a:lnTo>
                  <a:lnTo>
                    <a:pt x="0" y="25"/>
                  </a:lnTo>
                  <a:lnTo>
                    <a:pt x="0" y="23"/>
                  </a:lnTo>
                  <a:lnTo>
                    <a:pt x="0" y="21"/>
                  </a:lnTo>
                  <a:lnTo>
                    <a:pt x="1" y="21"/>
                  </a:lnTo>
                  <a:lnTo>
                    <a:pt x="3" y="19"/>
                  </a:lnTo>
                  <a:lnTo>
                    <a:pt x="3" y="18"/>
                  </a:lnTo>
                  <a:lnTo>
                    <a:pt x="5" y="16"/>
                  </a:lnTo>
                  <a:lnTo>
                    <a:pt x="6" y="14"/>
                  </a:lnTo>
                  <a:lnTo>
                    <a:pt x="6" y="12"/>
                  </a:lnTo>
                  <a:lnTo>
                    <a:pt x="6" y="9"/>
                  </a:lnTo>
                  <a:lnTo>
                    <a:pt x="8" y="7"/>
                  </a:lnTo>
                  <a:lnTo>
                    <a:pt x="11" y="5"/>
                  </a:lnTo>
                  <a:lnTo>
                    <a:pt x="16" y="5"/>
                  </a:lnTo>
                  <a:lnTo>
                    <a:pt x="21" y="4"/>
                  </a:lnTo>
                  <a:lnTo>
                    <a:pt x="25" y="4"/>
                  </a:lnTo>
                  <a:lnTo>
                    <a:pt x="32" y="4"/>
                  </a:lnTo>
                  <a:lnTo>
                    <a:pt x="36" y="2"/>
                  </a:lnTo>
                  <a:lnTo>
                    <a:pt x="43" y="2"/>
                  </a:lnTo>
                  <a:lnTo>
                    <a:pt x="47" y="0"/>
                  </a:lnTo>
                  <a:lnTo>
                    <a:pt x="41" y="11"/>
                  </a:lnTo>
                  <a:lnTo>
                    <a:pt x="41" y="12"/>
                  </a:lnTo>
                  <a:lnTo>
                    <a:pt x="41" y="12"/>
                  </a:lnTo>
                  <a:lnTo>
                    <a:pt x="41" y="14"/>
                  </a:lnTo>
                  <a:lnTo>
                    <a:pt x="40" y="14"/>
                  </a:lnTo>
                  <a:lnTo>
                    <a:pt x="40" y="16"/>
                  </a:lnTo>
                  <a:lnTo>
                    <a:pt x="41" y="16"/>
                  </a:lnTo>
                  <a:lnTo>
                    <a:pt x="44" y="16"/>
                  </a:lnTo>
                  <a:lnTo>
                    <a:pt x="51" y="1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6" name="Freeform 664"/>
            <p:cNvSpPr>
              <a:spLocks/>
            </p:cNvSpPr>
            <p:nvPr/>
          </p:nvSpPr>
          <p:spPr bwMode="auto">
            <a:xfrm>
              <a:off x="4365470" y="2163393"/>
              <a:ext cx="27512" cy="27716"/>
            </a:xfrm>
            <a:custGeom>
              <a:avLst/>
              <a:gdLst/>
              <a:ahLst/>
              <a:cxnLst>
                <a:cxn ang="0">
                  <a:pos x="0" y="7"/>
                </a:cxn>
                <a:cxn ang="0">
                  <a:pos x="0" y="5"/>
                </a:cxn>
                <a:cxn ang="0">
                  <a:pos x="0" y="5"/>
                </a:cxn>
                <a:cxn ang="0">
                  <a:pos x="0" y="5"/>
                </a:cxn>
                <a:cxn ang="0">
                  <a:pos x="0" y="4"/>
                </a:cxn>
                <a:cxn ang="0">
                  <a:pos x="0" y="4"/>
                </a:cxn>
                <a:cxn ang="0">
                  <a:pos x="1" y="4"/>
                </a:cxn>
                <a:cxn ang="0">
                  <a:pos x="1" y="4"/>
                </a:cxn>
                <a:cxn ang="0">
                  <a:pos x="3" y="4"/>
                </a:cxn>
                <a:cxn ang="0">
                  <a:pos x="12" y="0"/>
                </a:cxn>
                <a:cxn ang="0">
                  <a:pos x="11" y="14"/>
                </a:cxn>
                <a:cxn ang="0">
                  <a:pos x="9" y="14"/>
                </a:cxn>
                <a:cxn ang="0">
                  <a:pos x="8" y="14"/>
                </a:cxn>
                <a:cxn ang="0">
                  <a:pos x="6" y="12"/>
                </a:cxn>
                <a:cxn ang="0">
                  <a:pos x="5" y="11"/>
                </a:cxn>
                <a:cxn ang="0">
                  <a:pos x="3" y="11"/>
                </a:cxn>
                <a:cxn ang="0">
                  <a:pos x="1" y="9"/>
                </a:cxn>
                <a:cxn ang="0">
                  <a:pos x="0" y="7"/>
                </a:cxn>
                <a:cxn ang="0">
                  <a:pos x="0" y="7"/>
                </a:cxn>
              </a:cxnLst>
              <a:rect l="0" t="0" r="r" b="b"/>
              <a:pathLst>
                <a:path w="12" h="14">
                  <a:moveTo>
                    <a:pt x="0" y="7"/>
                  </a:moveTo>
                  <a:lnTo>
                    <a:pt x="0" y="5"/>
                  </a:lnTo>
                  <a:lnTo>
                    <a:pt x="0" y="5"/>
                  </a:lnTo>
                  <a:lnTo>
                    <a:pt x="0" y="5"/>
                  </a:lnTo>
                  <a:lnTo>
                    <a:pt x="0" y="4"/>
                  </a:lnTo>
                  <a:lnTo>
                    <a:pt x="0" y="4"/>
                  </a:lnTo>
                  <a:lnTo>
                    <a:pt x="1" y="4"/>
                  </a:lnTo>
                  <a:lnTo>
                    <a:pt x="1" y="4"/>
                  </a:lnTo>
                  <a:lnTo>
                    <a:pt x="3" y="4"/>
                  </a:lnTo>
                  <a:lnTo>
                    <a:pt x="12" y="0"/>
                  </a:lnTo>
                  <a:lnTo>
                    <a:pt x="11" y="14"/>
                  </a:lnTo>
                  <a:lnTo>
                    <a:pt x="9" y="14"/>
                  </a:lnTo>
                  <a:lnTo>
                    <a:pt x="8" y="14"/>
                  </a:lnTo>
                  <a:lnTo>
                    <a:pt x="6" y="12"/>
                  </a:lnTo>
                  <a:lnTo>
                    <a:pt x="5" y="11"/>
                  </a:lnTo>
                  <a:lnTo>
                    <a:pt x="3" y="11"/>
                  </a:lnTo>
                  <a:lnTo>
                    <a:pt x="1" y="9"/>
                  </a:lnTo>
                  <a:lnTo>
                    <a:pt x="0" y="7"/>
                  </a:lnTo>
                  <a:lnTo>
                    <a:pt x="0"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7" name="Freeform 665"/>
            <p:cNvSpPr>
              <a:spLocks/>
            </p:cNvSpPr>
            <p:nvPr/>
          </p:nvSpPr>
          <p:spPr bwMode="auto">
            <a:xfrm>
              <a:off x="5225692" y="2710788"/>
              <a:ext cx="38517" cy="51968"/>
            </a:xfrm>
            <a:custGeom>
              <a:avLst/>
              <a:gdLst/>
              <a:ahLst/>
              <a:cxnLst>
                <a:cxn ang="0">
                  <a:pos x="4" y="0"/>
                </a:cxn>
                <a:cxn ang="0">
                  <a:pos x="6" y="0"/>
                </a:cxn>
                <a:cxn ang="0">
                  <a:pos x="8" y="0"/>
                </a:cxn>
                <a:cxn ang="0">
                  <a:pos x="9" y="0"/>
                </a:cxn>
                <a:cxn ang="0">
                  <a:pos x="11" y="0"/>
                </a:cxn>
                <a:cxn ang="0">
                  <a:pos x="12" y="2"/>
                </a:cxn>
                <a:cxn ang="0">
                  <a:pos x="16" y="2"/>
                </a:cxn>
                <a:cxn ang="0">
                  <a:pos x="17" y="2"/>
                </a:cxn>
                <a:cxn ang="0">
                  <a:pos x="19" y="0"/>
                </a:cxn>
                <a:cxn ang="0">
                  <a:pos x="19" y="11"/>
                </a:cxn>
                <a:cxn ang="0">
                  <a:pos x="19" y="12"/>
                </a:cxn>
                <a:cxn ang="0">
                  <a:pos x="16" y="14"/>
                </a:cxn>
                <a:cxn ang="0">
                  <a:pos x="14" y="16"/>
                </a:cxn>
                <a:cxn ang="0">
                  <a:pos x="12" y="19"/>
                </a:cxn>
                <a:cxn ang="0">
                  <a:pos x="11" y="21"/>
                </a:cxn>
                <a:cxn ang="0">
                  <a:pos x="11" y="25"/>
                </a:cxn>
                <a:cxn ang="0">
                  <a:pos x="9" y="26"/>
                </a:cxn>
                <a:cxn ang="0">
                  <a:pos x="9" y="26"/>
                </a:cxn>
                <a:cxn ang="0">
                  <a:pos x="8" y="26"/>
                </a:cxn>
                <a:cxn ang="0">
                  <a:pos x="8" y="26"/>
                </a:cxn>
                <a:cxn ang="0">
                  <a:pos x="6" y="25"/>
                </a:cxn>
                <a:cxn ang="0">
                  <a:pos x="4" y="23"/>
                </a:cxn>
                <a:cxn ang="0">
                  <a:pos x="3" y="19"/>
                </a:cxn>
                <a:cxn ang="0">
                  <a:pos x="3" y="18"/>
                </a:cxn>
                <a:cxn ang="0">
                  <a:pos x="1" y="18"/>
                </a:cxn>
                <a:cxn ang="0">
                  <a:pos x="0" y="16"/>
                </a:cxn>
                <a:cxn ang="0">
                  <a:pos x="0" y="14"/>
                </a:cxn>
                <a:cxn ang="0">
                  <a:pos x="0" y="11"/>
                </a:cxn>
                <a:cxn ang="0">
                  <a:pos x="1" y="9"/>
                </a:cxn>
                <a:cxn ang="0">
                  <a:pos x="1" y="7"/>
                </a:cxn>
                <a:cxn ang="0">
                  <a:pos x="3" y="5"/>
                </a:cxn>
                <a:cxn ang="0">
                  <a:pos x="3" y="5"/>
                </a:cxn>
                <a:cxn ang="0">
                  <a:pos x="3" y="4"/>
                </a:cxn>
                <a:cxn ang="0">
                  <a:pos x="4" y="0"/>
                </a:cxn>
              </a:cxnLst>
              <a:rect l="0" t="0" r="r" b="b"/>
              <a:pathLst>
                <a:path w="19" h="26">
                  <a:moveTo>
                    <a:pt x="4" y="0"/>
                  </a:moveTo>
                  <a:lnTo>
                    <a:pt x="6" y="0"/>
                  </a:lnTo>
                  <a:lnTo>
                    <a:pt x="8" y="0"/>
                  </a:lnTo>
                  <a:lnTo>
                    <a:pt x="9" y="0"/>
                  </a:lnTo>
                  <a:lnTo>
                    <a:pt x="11" y="0"/>
                  </a:lnTo>
                  <a:lnTo>
                    <a:pt x="12" y="2"/>
                  </a:lnTo>
                  <a:lnTo>
                    <a:pt x="16" y="2"/>
                  </a:lnTo>
                  <a:lnTo>
                    <a:pt x="17" y="2"/>
                  </a:lnTo>
                  <a:lnTo>
                    <a:pt x="19" y="0"/>
                  </a:lnTo>
                  <a:lnTo>
                    <a:pt x="19" y="11"/>
                  </a:lnTo>
                  <a:lnTo>
                    <a:pt x="19" y="12"/>
                  </a:lnTo>
                  <a:lnTo>
                    <a:pt x="16" y="14"/>
                  </a:lnTo>
                  <a:lnTo>
                    <a:pt x="14" y="16"/>
                  </a:lnTo>
                  <a:lnTo>
                    <a:pt x="12" y="19"/>
                  </a:lnTo>
                  <a:lnTo>
                    <a:pt x="11" y="21"/>
                  </a:lnTo>
                  <a:lnTo>
                    <a:pt x="11" y="25"/>
                  </a:lnTo>
                  <a:lnTo>
                    <a:pt x="9" y="26"/>
                  </a:lnTo>
                  <a:lnTo>
                    <a:pt x="9" y="26"/>
                  </a:lnTo>
                  <a:lnTo>
                    <a:pt x="8" y="26"/>
                  </a:lnTo>
                  <a:lnTo>
                    <a:pt x="8" y="26"/>
                  </a:lnTo>
                  <a:lnTo>
                    <a:pt x="6" y="25"/>
                  </a:lnTo>
                  <a:lnTo>
                    <a:pt x="4" y="23"/>
                  </a:lnTo>
                  <a:lnTo>
                    <a:pt x="3" y="19"/>
                  </a:lnTo>
                  <a:lnTo>
                    <a:pt x="3" y="18"/>
                  </a:lnTo>
                  <a:lnTo>
                    <a:pt x="1" y="18"/>
                  </a:lnTo>
                  <a:lnTo>
                    <a:pt x="0" y="16"/>
                  </a:lnTo>
                  <a:lnTo>
                    <a:pt x="0" y="14"/>
                  </a:lnTo>
                  <a:lnTo>
                    <a:pt x="0" y="11"/>
                  </a:lnTo>
                  <a:lnTo>
                    <a:pt x="1" y="9"/>
                  </a:lnTo>
                  <a:lnTo>
                    <a:pt x="1" y="7"/>
                  </a:lnTo>
                  <a:lnTo>
                    <a:pt x="3" y="5"/>
                  </a:lnTo>
                  <a:lnTo>
                    <a:pt x="3" y="5"/>
                  </a:lnTo>
                  <a:lnTo>
                    <a:pt x="3" y="4"/>
                  </a:lnTo>
                  <a:lnTo>
                    <a:pt x="4"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8" name="Freeform 666"/>
            <p:cNvSpPr>
              <a:spLocks/>
            </p:cNvSpPr>
            <p:nvPr/>
          </p:nvSpPr>
          <p:spPr bwMode="auto">
            <a:xfrm>
              <a:off x="5203682" y="2741968"/>
              <a:ext cx="42186" cy="150707"/>
            </a:xfrm>
            <a:custGeom>
              <a:avLst/>
              <a:gdLst/>
              <a:ahLst/>
              <a:cxnLst>
                <a:cxn ang="0">
                  <a:pos x="10" y="0"/>
                </a:cxn>
                <a:cxn ang="0">
                  <a:pos x="11" y="2"/>
                </a:cxn>
                <a:cxn ang="0">
                  <a:pos x="13" y="2"/>
                </a:cxn>
                <a:cxn ang="0">
                  <a:pos x="13" y="3"/>
                </a:cxn>
                <a:cxn ang="0">
                  <a:pos x="14" y="7"/>
                </a:cxn>
                <a:cxn ang="0">
                  <a:pos x="16" y="9"/>
                </a:cxn>
                <a:cxn ang="0">
                  <a:pos x="18" y="10"/>
                </a:cxn>
                <a:cxn ang="0">
                  <a:pos x="18" y="10"/>
                </a:cxn>
                <a:cxn ang="0">
                  <a:pos x="19" y="10"/>
                </a:cxn>
                <a:cxn ang="0">
                  <a:pos x="19" y="12"/>
                </a:cxn>
                <a:cxn ang="0">
                  <a:pos x="19" y="12"/>
                </a:cxn>
                <a:cxn ang="0">
                  <a:pos x="19" y="14"/>
                </a:cxn>
                <a:cxn ang="0">
                  <a:pos x="19" y="16"/>
                </a:cxn>
                <a:cxn ang="0">
                  <a:pos x="19" y="16"/>
                </a:cxn>
                <a:cxn ang="0">
                  <a:pos x="19" y="17"/>
                </a:cxn>
                <a:cxn ang="0">
                  <a:pos x="19" y="17"/>
                </a:cxn>
                <a:cxn ang="0">
                  <a:pos x="19" y="19"/>
                </a:cxn>
                <a:cxn ang="0">
                  <a:pos x="14" y="73"/>
                </a:cxn>
                <a:cxn ang="0">
                  <a:pos x="0" y="26"/>
                </a:cxn>
                <a:cxn ang="0">
                  <a:pos x="0" y="26"/>
                </a:cxn>
                <a:cxn ang="0">
                  <a:pos x="2" y="23"/>
                </a:cxn>
                <a:cxn ang="0">
                  <a:pos x="2" y="21"/>
                </a:cxn>
                <a:cxn ang="0">
                  <a:pos x="3" y="17"/>
                </a:cxn>
                <a:cxn ang="0">
                  <a:pos x="5" y="14"/>
                </a:cxn>
                <a:cxn ang="0">
                  <a:pos x="7" y="9"/>
                </a:cxn>
                <a:cxn ang="0">
                  <a:pos x="8" y="3"/>
                </a:cxn>
                <a:cxn ang="0">
                  <a:pos x="10" y="0"/>
                </a:cxn>
              </a:cxnLst>
              <a:rect l="0" t="0" r="r" b="b"/>
              <a:pathLst>
                <a:path w="19" h="73">
                  <a:moveTo>
                    <a:pt x="10" y="0"/>
                  </a:moveTo>
                  <a:lnTo>
                    <a:pt x="11" y="2"/>
                  </a:lnTo>
                  <a:lnTo>
                    <a:pt x="13" y="2"/>
                  </a:lnTo>
                  <a:lnTo>
                    <a:pt x="13" y="3"/>
                  </a:lnTo>
                  <a:lnTo>
                    <a:pt x="14" y="7"/>
                  </a:lnTo>
                  <a:lnTo>
                    <a:pt x="16" y="9"/>
                  </a:lnTo>
                  <a:lnTo>
                    <a:pt x="18" y="10"/>
                  </a:lnTo>
                  <a:lnTo>
                    <a:pt x="18" y="10"/>
                  </a:lnTo>
                  <a:lnTo>
                    <a:pt x="19" y="10"/>
                  </a:lnTo>
                  <a:lnTo>
                    <a:pt x="19" y="12"/>
                  </a:lnTo>
                  <a:lnTo>
                    <a:pt x="19" y="12"/>
                  </a:lnTo>
                  <a:lnTo>
                    <a:pt x="19" y="14"/>
                  </a:lnTo>
                  <a:lnTo>
                    <a:pt x="19" y="16"/>
                  </a:lnTo>
                  <a:lnTo>
                    <a:pt x="19" y="16"/>
                  </a:lnTo>
                  <a:lnTo>
                    <a:pt x="19" y="17"/>
                  </a:lnTo>
                  <a:lnTo>
                    <a:pt x="19" y="17"/>
                  </a:lnTo>
                  <a:lnTo>
                    <a:pt x="19" y="19"/>
                  </a:lnTo>
                  <a:lnTo>
                    <a:pt x="14" y="73"/>
                  </a:lnTo>
                  <a:lnTo>
                    <a:pt x="0" y="26"/>
                  </a:lnTo>
                  <a:lnTo>
                    <a:pt x="0" y="26"/>
                  </a:lnTo>
                  <a:lnTo>
                    <a:pt x="2" y="23"/>
                  </a:lnTo>
                  <a:lnTo>
                    <a:pt x="2" y="21"/>
                  </a:lnTo>
                  <a:lnTo>
                    <a:pt x="3" y="17"/>
                  </a:lnTo>
                  <a:lnTo>
                    <a:pt x="5" y="14"/>
                  </a:lnTo>
                  <a:lnTo>
                    <a:pt x="7" y="9"/>
                  </a:lnTo>
                  <a:lnTo>
                    <a:pt x="8" y="3"/>
                  </a:lnTo>
                  <a:lnTo>
                    <a:pt x="1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79" name="Freeform 667"/>
            <p:cNvSpPr>
              <a:spLocks/>
            </p:cNvSpPr>
            <p:nvPr/>
          </p:nvSpPr>
          <p:spPr bwMode="auto">
            <a:xfrm>
              <a:off x="4438837" y="2407642"/>
              <a:ext cx="27512" cy="58897"/>
            </a:xfrm>
            <a:custGeom>
              <a:avLst/>
              <a:gdLst/>
              <a:ahLst/>
              <a:cxnLst>
                <a:cxn ang="0">
                  <a:pos x="5" y="9"/>
                </a:cxn>
                <a:cxn ang="0">
                  <a:pos x="5" y="9"/>
                </a:cxn>
                <a:cxn ang="0">
                  <a:pos x="6" y="9"/>
                </a:cxn>
                <a:cxn ang="0">
                  <a:pos x="8" y="7"/>
                </a:cxn>
                <a:cxn ang="0">
                  <a:pos x="10" y="5"/>
                </a:cxn>
                <a:cxn ang="0">
                  <a:pos x="11" y="3"/>
                </a:cxn>
                <a:cxn ang="0">
                  <a:pos x="11" y="2"/>
                </a:cxn>
                <a:cxn ang="0">
                  <a:pos x="13" y="0"/>
                </a:cxn>
                <a:cxn ang="0">
                  <a:pos x="13" y="0"/>
                </a:cxn>
                <a:cxn ang="0">
                  <a:pos x="13" y="3"/>
                </a:cxn>
                <a:cxn ang="0">
                  <a:pos x="13" y="9"/>
                </a:cxn>
                <a:cxn ang="0">
                  <a:pos x="11" y="12"/>
                </a:cxn>
                <a:cxn ang="0">
                  <a:pos x="11" y="16"/>
                </a:cxn>
                <a:cxn ang="0">
                  <a:pos x="11" y="21"/>
                </a:cxn>
                <a:cxn ang="0">
                  <a:pos x="11" y="24"/>
                </a:cxn>
                <a:cxn ang="0">
                  <a:pos x="11" y="26"/>
                </a:cxn>
                <a:cxn ang="0">
                  <a:pos x="13" y="28"/>
                </a:cxn>
                <a:cxn ang="0">
                  <a:pos x="13" y="28"/>
                </a:cxn>
                <a:cxn ang="0">
                  <a:pos x="11" y="28"/>
                </a:cxn>
                <a:cxn ang="0">
                  <a:pos x="10" y="28"/>
                </a:cxn>
                <a:cxn ang="0">
                  <a:pos x="10" y="28"/>
                </a:cxn>
                <a:cxn ang="0">
                  <a:pos x="8" y="28"/>
                </a:cxn>
                <a:cxn ang="0">
                  <a:pos x="8" y="28"/>
                </a:cxn>
                <a:cxn ang="0">
                  <a:pos x="6" y="28"/>
                </a:cxn>
                <a:cxn ang="0">
                  <a:pos x="6" y="28"/>
                </a:cxn>
                <a:cxn ang="0">
                  <a:pos x="5" y="28"/>
                </a:cxn>
                <a:cxn ang="0">
                  <a:pos x="3" y="28"/>
                </a:cxn>
                <a:cxn ang="0">
                  <a:pos x="3" y="26"/>
                </a:cxn>
                <a:cxn ang="0">
                  <a:pos x="2" y="26"/>
                </a:cxn>
                <a:cxn ang="0">
                  <a:pos x="2" y="24"/>
                </a:cxn>
                <a:cxn ang="0">
                  <a:pos x="2" y="23"/>
                </a:cxn>
                <a:cxn ang="0">
                  <a:pos x="2" y="23"/>
                </a:cxn>
                <a:cxn ang="0">
                  <a:pos x="0" y="21"/>
                </a:cxn>
                <a:cxn ang="0">
                  <a:pos x="2" y="21"/>
                </a:cxn>
                <a:cxn ang="0">
                  <a:pos x="2" y="19"/>
                </a:cxn>
                <a:cxn ang="0">
                  <a:pos x="2" y="17"/>
                </a:cxn>
                <a:cxn ang="0">
                  <a:pos x="3" y="16"/>
                </a:cxn>
                <a:cxn ang="0">
                  <a:pos x="3" y="14"/>
                </a:cxn>
                <a:cxn ang="0">
                  <a:pos x="3" y="10"/>
                </a:cxn>
                <a:cxn ang="0">
                  <a:pos x="5" y="10"/>
                </a:cxn>
                <a:cxn ang="0">
                  <a:pos x="5" y="9"/>
                </a:cxn>
              </a:cxnLst>
              <a:rect l="0" t="0" r="r" b="b"/>
              <a:pathLst>
                <a:path w="13" h="28">
                  <a:moveTo>
                    <a:pt x="5" y="9"/>
                  </a:moveTo>
                  <a:lnTo>
                    <a:pt x="5" y="9"/>
                  </a:lnTo>
                  <a:lnTo>
                    <a:pt x="6" y="9"/>
                  </a:lnTo>
                  <a:lnTo>
                    <a:pt x="8" y="7"/>
                  </a:lnTo>
                  <a:lnTo>
                    <a:pt x="10" y="5"/>
                  </a:lnTo>
                  <a:lnTo>
                    <a:pt x="11" y="3"/>
                  </a:lnTo>
                  <a:lnTo>
                    <a:pt x="11" y="2"/>
                  </a:lnTo>
                  <a:lnTo>
                    <a:pt x="13" y="0"/>
                  </a:lnTo>
                  <a:lnTo>
                    <a:pt x="13" y="0"/>
                  </a:lnTo>
                  <a:lnTo>
                    <a:pt x="13" y="3"/>
                  </a:lnTo>
                  <a:lnTo>
                    <a:pt x="13" y="9"/>
                  </a:lnTo>
                  <a:lnTo>
                    <a:pt x="11" y="12"/>
                  </a:lnTo>
                  <a:lnTo>
                    <a:pt x="11" y="16"/>
                  </a:lnTo>
                  <a:lnTo>
                    <a:pt x="11" y="21"/>
                  </a:lnTo>
                  <a:lnTo>
                    <a:pt x="11" y="24"/>
                  </a:lnTo>
                  <a:lnTo>
                    <a:pt x="11" y="26"/>
                  </a:lnTo>
                  <a:lnTo>
                    <a:pt x="13" y="28"/>
                  </a:lnTo>
                  <a:lnTo>
                    <a:pt x="13" y="28"/>
                  </a:lnTo>
                  <a:lnTo>
                    <a:pt x="11" y="28"/>
                  </a:lnTo>
                  <a:lnTo>
                    <a:pt x="10" y="28"/>
                  </a:lnTo>
                  <a:lnTo>
                    <a:pt x="10" y="28"/>
                  </a:lnTo>
                  <a:lnTo>
                    <a:pt x="8" y="28"/>
                  </a:lnTo>
                  <a:lnTo>
                    <a:pt x="8" y="28"/>
                  </a:lnTo>
                  <a:lnTo>
                    <a:pt x="6" y="28"/>
                  </a:lnTo>
                  <a:lnTo>
                    <a:pt x="6" y="28"/>
                  </a:lnTo>
                  <a:lnTo>
                    <a:pt x="5" y="28"/>
                  </a:lnTo>
                  <a:lnTo>
                    <a:pt x="3" y="28"/>
                  </a:lnTo>
                  <a:lnTo>
                    <a:pt x="3" y="26"/>
                  </a:lnTo>
                  <a:lnTo>
                    <a:pt x="2" y="26"/>
                  </a:lnTo>
                  <a:lnTo>
                    <a:pt x="2" y="24"/>
                  </a:lnTo>
                  <a:lnTo>
                    <a:pt x="2" y="23"/>
                  </a:lnTo>
                  <a:lnTo>
                    <a:pt x="2" y="23"/>
                  </a:lnTo>
                  <a:lnTo>
                    <a:pt x="0" y="21"/>
                  </a:lnTo>
                  <a:lnTo>
                    <a:pt x="2" y="21"/>
                  </a:lnTo>
                  <a:lnTo>
                    <a:pt x="2" y="19"/>
                  </a:lnTo>
                  <a:lnTo>
                    <a:pt x="2" y="17"/>
                  </a:lnTo>
                  <a:lnTo>
                    <a:pt x="3" y="16"/>
                  </a:lnTo>
                  <a:lnTo>
                    <a:pt x="3" y="14"/>
                  </a:lnTo>
                  <a:lnTo>
                    <a:pt x="3" y="10"/>
                  </a:lnTo>
                  <a:lnTo>
                    <a:pt x="5" y="10"/>
                  </a:lnTo>
                  <a:lnTo>
                    <a:pt x="5" y="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0" name="Freeform 668"/>
            <p:cNvSpPr>
              <a:spLocks/>
            </p:cNvSpPr>
            <p:nvPr/>
          </p:nvSpPr>
          <p:spPr bwMode="auto">
            <a:xfrm>
              <a:off x="4649765" y="1893160"/>
              <a:ext cx="29347" cy="31181"/>
            </a:xfrm>
            <a:custGeom>
              <a:avLst/>
              <a:gdLst/>
              <a:ahLst/>
              <a:cxnLst>
                <a:cxn ang="0">
                  <a:pos x="0" y="12"/>
                </a:cxn>
                <a:cxn ang="0">
                  <a:pos x="0" y="10"/>
                </a:cxn>
                <a:cxn ang="0">
                  <a:pos x="1" y="8"/>
                </a:cxn>
                <a:cxn ang="0">
                  <a:pos x="1" y="7"/>
                </a:cxn>
                <a:cxn ang="0">
                  <a:pos x="3" y="5"/>
                </a:cxn>
                <a:cxn ang="0">
                  <a:pos x="5" y="3"/>
                </a:cxn>
                <a:cxn ang="0">
                  <a:pos x="6" y="3"/>
                </a:cxn>
                <a:cxn ang="0">
                  <a:pos x="8" y="1"/>
                </a:cxn>
                <a:cxn ang="0">
                  <a:pos x="9" y="0"/>
                </a:cxn>
                <a:cxn ang="0">
                  <a:pos x="9" y="1"/>
                </a:cxn>
                <a:cxn ang="0">
                  <a:pos x="9" y="1"/>
                </a:cxn>
                <a:cxn ang="0">
                  <a:pos x="11" y="1"/>
                </a:cxn>
                <a:cxn ang="0">
                  <a:pos x="11" y="3"/>
                </a:cxn>
                <a:cxn ang="0">
                  <a:pos x="13" y="3"/>
                </a:cxn>
                <a:cxn ang="0">
                  <a:pos x="13" y="5"/>
                </a:cxn>
                <a:cxn ang="0">
                  <a:pos x="14" y="5"/>
                </a:cxn>
                <a:cxn ang="0">
                  <a:pos x="14" y="5"/>
                </a:cxn>
                <a:cxn ang="0">
                  <a:pos x="14" y="7"/>
                </a:cxn>
                <a:cxn ang="0">
                  <a:pos x="13" y="10"/>
                </a:cxn>
                <a:cxn ang="0">
                  <a:pos x="11" y="12"/>
                </a:cxn>
                <a:cxn ang="0">
                  <a:pos x="11" y="14"/>
                </a:cxn>
                <a:cxn ang="0">
                  <a:pos x="8" y="15"/>
                </a:cxn>
                <a:cxn ang="0">
                  <a:pos x="6" y="15"/>
                </a:cxn>
                <a:cxn ang="0">
                  <a:pos x="3" y="14"/>
                </a:cxn>
                <a:cxn ang="0">
                  <a:pos x="0" y="12"/>
                </a:cxn>
              </a:cxnLst>
              <a:rect l="0" t="0" r="r" b="b"/>
              <a:pathLst>
                <a:path w="14" h="15">
                  <a:moveTo>
                    <a:pt x="0" y="12"/>
                  </a:moveTo>
                  <a:lnTo>
                    <a:pt x="0" y="10"/>
                  </a:lnTo>
                  <a:lnTo>
                    <a:pt x="1" y="8"/>
                  </a:lnTo>
                  <a:lnTo>
                    <a:pt x="1" y="7"/>
                  </a:lnTo>
                  <a:lnTo>
                    <a:pt x="3" y="5"/>
                  </a:lnTo>
                  <a:lnTo>
                    <a:pt x="5" y="3"/>
                  </a:lnTo>
                  <a:lnTo>
                    <a:pt x="6" y="3"/>
                  </a:lnTo>
                  <a:lnTo>
                    <a:pt x="8" y="1"/>
                  </a:lnTo>
                  <a:lnTo>
                    <a:pt x="9" y="0"/>
                  </a:lnTo>
                  <a:lnTo>
                    <a:pt x="9" y="1"/>
                  </a:lnTo>
                  <a:lnTo>
                    <a:pt x="9" y="1"/>
                  </a:lnTo>
                  <a:lnTo>
                    <a:pt x="11" y="1"/>
                  </a:lnTo>
                  <a:lnTo>
                    <a:pt x="11" y="3"/>
                  </a:lnTo>
                  <a:lnTo>
                    <a:pt x="13" y="3"/>
                  </a:lnTo>
                  <a:lnTo>
                    <a:pt x="13" y="5"/>
                  </a:lnTo>
                  <a:lnTo>
                    <a:pt x="14" y="5"/>
                  </a:lnTo>
                  <a:lnTo>
                    <a:pt x="14" y="5"/>
                  </a:lnTo>
                  <a:lnTo>
                    <a:pt x="14" y="7"/>
                  </a:lnTo>
                  <a:lnTo>
                    <a:pt x="13" y="10"/>
                  </a:lnTo>
                  <a:lnTo>
                    <a:pt x="11" y="12"/>
                  </a:lnTo>
                  <a:lnTo>
                    <a:pt x="11" y="14"/>
                  </a:lnTo>
                  <a:lnTo>
                    <a:pt x="8" y="15"/>
                  </a:lnTo>
                  <a:lnTo>
                    <a:pt x="6" y="15"/>
                  </a:lnTo>
                  <a:lnTo>
                    <a:pt x="3" y="14"/>
                  </a:lnTo>
                  <a:lnTo>
                    <a:pt x="0"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1" name="Freeform 669"/>
            <p:cNvSpPr>
              <a:spLocks/>
            </p:cNvSpPr>
            <p:nvPr/>
          </p:nvSpPr>
          <p:spPr bwMode="auto">
            <a:xfrm>
              <a:off x="5130316" y="2670946"/>
              <a:ext cx="58693" cy="39842"/>
            </a:xfrm>
            <a:custGeom>
              <a:avLst/>
              <a:gdLst/>
              <a:ahLst/>
              <a:cxnLst>
                <a:cxn ang="0">
                  <a:pos x="0" y="12"/>
                </a:cxn>
                <a:cxn ang="0">
                  <a:pos x="3" y="19"/>
                </a:cxn>
                <a:cxn ang="0">
                  <a:pos x="6" y="19"/>
                </a:cxn>
                <a:cxn ang="0">
                  <a:pos x="11" y="17"/>
                </a:cxn>
                <a:cxn ang="0">
                  <a:pos x="14" y="16"/>
                </a:cxn>
                <a:cxn ang="0">
                  <a:pos x="16" y="14"/>
                </a:cxn>
                <a:cxn ang="0">
                  <a:pos x="19" y="12"/>
                </a:cxn>
                <a:cxn ang="0">
                  <a:pos x="21" y="9"/>
                </a:cxn>
                <a:cxn ang="0">
                  <a:pos x="22" y="7"/>
                </a:cxn>
                <a:cxn ang="0">
                  <a:pos x="22" y="3"/>
                </a:cxn>
                <a:cxn ang="0">
                  <a:pos x="22" y="3"/>
                </a:cxn>
                <a:cxn ang="0">
                  <a:pos x="24" y="3"/>
                </a:cxn>
                <a:cxn ang="0">
                  <a:pos x="24" y="2"/>
                </a:cxn>
                <a:cxn ang="0">
                  <a:pos x="25" y="2"/>
                </a:cxn>
                <a:cxn ang="0">
                  <a:pos x="25" y="2"/>
                </a:cxn>
                <a:cxn ang="0">
                  <a:pos x="27" y="2"/>
                </a:cxn>
                <a:cxn ang="0">
                  <a:pos x="27" y="0"/>
                </a:cxn>
                <a:cxn ang="0">
                  <a:pos x="27" y="0"/>
                </a:cxn>
                <a:cxn ang="0">
                  <a:pos x="24" y="0"/>
                </a:cxn>
                <a:cxn ang="0">
                  <a:pos x="19" y="2"/>
                </a:cxn>
                <a:cxn ang="0">
                  <a:pos x="16" y="3"/>
                </a:cxn>
                <a:cxn ang="0">
                  <a:pos x="11" y="5"/>
                </a:cxn>
                <a:cxn ang="0">
                  <a:pos x="8" y="7"/>
                </a:cxn>
                <a:cxn ang="0">
                  <a:pos x="5" y="9"/>
                </a:cxn>
                <a:cxn ang="0">
                  <a:pos x="1" y="10"/>
                </a:cxn>
                <a:cxn ang="0">
                  <a:pos x="0" y="12"/>
                </a:cxn>
              </a:cxnLst>
              <a:rect l="0" t="0" r="r" b="b"/>
              <a:pathLst>
                <a:path w="27" h="19">
                  <a:moveTo>
                    <a:pt x="0" y="12"/>
                  </a:moveTo>
                  <a:lnTo>
                    <a:pt x="3" y="19"/>
                  </a:lnTo>
                  <a:lnTo>
                    <a:pt x="6" y="19"/>
                  </a:lnTo>
                  <a:lnTo>
                    <a:pt x="11" y="17"/>
                  </a:lnTo>
                  <a:lnTo>
                    <a:pt x="14" y="16"/>
                  </a:lnTo>
                  <a:lnTo>
                    <a:pt x="16" y="14"/>
                  </a:lnTo>
                  <a:lnTo>
                    <a:pt x="19" y="12"/>
                  </a:lnTo>
                  <a:lnTo>
                    <a:pt x="21" y="9"/>
                  </a:lnTo>
                  <a:lnTo>
                    <a:pt x="22" y="7"/>
                  </a:lnTo>
                  <a:lnTo>
                    <a:pt x="22" y="3"/>
                  </a:lnTo>
                  <a:lnTo>
                    <a:pt x="22" y="3"/>
                  </a:lnTo>
                  <a:lnTo>
                    <a:pt x="24" y="3"/>
                  </a:lnTo>
                  <a:lnTo>
                    <a:pt x="24" y="2"/>
                  </a:lnTo>
                  <a:lnTo>
                    <a:pt x="25" y="2"/>
                  </a:lnTo>
                  <a:lnTo>
                    <a:pt x="25" y="2"/>
                  </a:lnTo>
                  <a:lnTo>
                    <a:pt x="27" y="2"/>
                  </a:lnTo>
                  <a:lnTo>
                    <a:pt x="27" y="0"/>
                  </a:lnTo>
                  <a:lnTo>
                    <a:pt x="27" y="0"/>
                  </a:lnTo>
                  <a:lnTo>
                    <a:pt x="24" y="0"/>
                  </a:lnTo>
                  <a:lnTo>
                    <a:pt x="19" y="2"/>
                  </a:lnTo>
                  <a:lnTo>
                    <a:pt x="16" y="3"/>
                  </a:lnTo>
                  <a:lnTo>
                    <a:pt x="11" y="5"/>
                  </a:lnTo>
                  <a:lnTo>
                    <a:pt x="8" y="7"/>
                  </a:lnTo>
                  <a:lnTo>
                    <a:pt x="5" y="9"/>
                  </a:lnTo>
                  <a:lnTo>
                    <a:pt x="1" y="10"/>
                  </a:lnTo>
                  <a:lnTo>
                    <a:pt x="0"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2" name="Freeform 670"/>
            <p:cNvSpPr>
              <a:spLocks/>
            </p:cNvSpPr>
            <p:nvPr/>
          </p:nvSpPr>
          <p:spPr bwMode="auto">
            <a:xfrm>
              <a:off x="4479188" y="2206700"/>
              <a:ext cx="203592" cy="86613"/>
            </a:xfrm>
            <a:custGeom>
              <a:avLst/>
              <a:gdLst/>
              <a:ahLst/>
              <a:cxnLst>
                <a:cxn ang="0">
                  <a:pos x="49" y="4"/>
                </a:cxn>
                <a:cxn ang="0">
                  <a:pos x="48" y="4"/>
                </a:cxn>
                <a:cxn ang="0">
                  <a:pos x="46" y="5"/>
                </a:cxn>
                <a:cxn ang="0">
                  <a:pos x="45" y="5"/>
                </a:cxn>
                <a:cxn ang="0">
                  <a:pos x="45" y="7"/>
                </a:cxn>
                <a:cxn ang="0">
                  <a:pos x="45" y="9"/>
                </a:cxn>
                <a:cxn ang="0">
                  <a:pos x="43" y="12"/>
                </a:cxn>
                <a:cxn ang="0">
                  <a:pos x="41" y="14"/>
                </a:cxn>
                <a:cxn ang="0">
                  <a:pos x="41" y="16"/>
                </a:cxn>
                <a:cxn ang="0">
                  <a:pos x="43" y="18"/>
                </a:cxn>
                <a:cxn ang="0">
                  <a:pos x="45" y="19"/>
                </a:cxn>
                <a:cxn ang="0">
                  <a:pos x="46" y="21"/>
                </a:cxn>
                <a:cxn ang="0">
                  <a:pos x="43" y="23"/>
                </a:cxn>
                <a:cxn ang="0">
                  <a:pos x="35" y="26"/>
                </a:cxn>
                <a:cxn ang="0">
                  <a:pos x="27" y="26"/>
                </a:cxn>
                <a:cxn ang="0">
                  <a:pos x="18" y="26"/>
                </a:cxn>
                <a:cxn ang="0">
                  <a:pos x="0" y="32"/>
                </a:cxn>
                <a:cxn ang="0">
                  <a:pos x="0" y="33"/>
                </a:cxn>
                <a:cxn ang="0">
                  <a:pos x="0" y="35"/>
                </a:cxn>
                <a:cxn ang="0">
                  <a:pos x="5" y="37"/>
                </a:cxn>
                <a:cxn ang="0">
                  <a:pos x="14" y="35"/>
                </a:cxn>
                <a:cxn ang="0">
                  <a:pos x="30" y="35"/>
                </a:cxn>
                <a:cxn ang="0">
                  <a:pos x="35" y="39"/>
                </a:cxn>
                <a:cxn ang="0">
                  <a:pos x="40" y="42"/>
                </a:cxn>
                <a:cxn ang="0">
                  <a:pos x="45" y="42"/>
                </a:cxn>
                <a:cxn ang="0">
                  <a:pos x="49" y="42"/>
                </a:cxn>
                <a:cxn ang="0">
                  <a:pos x="52" y="42"/>
                </a:cxn>
                <a:cxn ang="0">
                  <a:pos x="56" y="42"/>
                </a:cxn>
                <a:cxn ang="0">
                  <a:pos x="59" y="42"/>
                </a:cxn>
                <a:cxn ang="0">
                  <a:pos x="62" y="42"/>
                </a:cxn>
                <a:cxn ang="0">
                  <a:pos x="67" y="40"/>
                </a:cxn>
                <a:cxn ang="0">
                  <a:pos x="72" y="39"/>
                </a:cxn>
                <a:cxn ang="0">
                  <a:pos x="76" y="37"/>
                </a:cxn>
                <a:cxn ang="0">
                  <a:pos x="81" y="33"/>
                </a:cxn>
                <a:cxn ang="0">
                  <a:pos x="86" y="28"/>
                </a:cxn>
                <a:cxn ang="0">
                  <a:pos x="89" y="23"/>
                </a:cxn>
                <a:cxn ang="0">
                  <a:pos x="92" y="19"/>
                </a:cxn>
                <a:cxn ang="0">
                  <a:pos x="92" y="16"/>
                </a:cxn>
                <a:cxn ang="0">
                  <a:pos x="91" y="14"/>
                </a:cxn>
                <a:cxn ang="0">
                  <a:pos x="89" y="11"/>
                </a:cxn>
                <a:cxn ang="0">
                  <a:pos x="87" y="7"/>
                </a:cxn>
                <a:cxn ang="0">
                  <a:pos x="84" y="5"/>
                </a:cxn>
                <a:cxn ang="0">
                  <a:pos x="81" y="4"/>
                </a:cxn>
                <a:cxn ang="0">
                  <a:pos x="79" y="2"/>
                </a:cxn>
                <a:cxn ang="0">
                  <a:pos x="75" y="0"/>
                </a:cxn>
                <a:cxn ang="0">
                  <a:pos x="49" y="4"/>
                </a:cxn>
              </a:cxnLst>
              <a:rect l="0" t="0" r="r" b="b"/>
              <a:pathLst>
                <a:path w="94" h="42">
                  <a:moveTo>
                    <a:pt x="49" y="4"/>
                  </a:moveTo>
                  <a:lnTo>
                    <a:pt x="49" y="4"/>
                  </a:lnTo>
                  <a:lnTo>
                    <a:pt x="48" y="4"/>
                  </a:lnTo>
                  <a:lnTo>
                    <a:pt x="48" y="4"/>
                  </a:lnTo>
                  <a:lnTo>
                    <a:pt x="48" y="4"/>
                  </a:lnTo>
                  <a:lnTo>
                    <a:pt x="46" y="5"/>
                  </a:lnTo>
                  <a:lnTo>
                    <a:pt x="46" y="5"/>
                  </a:lnTo>
                  <a:lnTo>
                    <a:pt x="45" y="5"/>
                  </a:lnTo>
                  <a:lnTo>
                    <a:pt x="45" y="5"/>
                  </a:lnTo>
                  <a:lnTo>
                    <a:pt x="45" y="7"/>
                  </a:lnTo>
                  <a:lnTo>
                    <a:pt x="45" y="9"/>
                  </a:lnTo>
                  <a:lnTo>
                    <a:pt x="45" y="9"/>
                  </a:lnTo>
                  <a:lnTo>
                    <a:pt x="43" y="11"/>
                  </a:lnTo>
                  <a:lnTo>
                    <a:pt x="43" y="12"/>
                  </a:lnTo>
                  <a:lnTo>
                    <a:pt x="43" y="14"/>
                  </a:lnTo>
                  <a:lnTo>
                    <a:pt x="41" y="14"/>
                  </a:lnTo>
                  <a:lnTo>
                    <a:pt x="41" y="14"/>
                  </a:lnTo>
                  <a:lnTo>
                    <a:pt x="41" y="16"/>
                  </a:lnTo>
                  <a:lnTo>
                    <a:pt x="41" y="18"/>
                  </a:lnTo>
                  <a:lnTo>
                    <a:pt x="43" y="18"/>
                  </a:lnTo>
                  <a:lnTo>
                    <a:pt x="43" y="19"/>
                  </a:lnTo>
                  <a:lnTo>
                    <a:pt x="45" y="19"/>
                  </a:lnTo>
                  <a:lnTo>
                    <a:pt x="45" y="21"/>
                  </a:lnTo>
                  <a:lnTo>
                    <a:pt x="46" y="21"/>
                  </a:lnTo>
                  <a:lnTo>
                    <a:pt x="46" y="21"/>
                  </a:lnTo>
                  <a:lnTo>
                    <a:pt x="43" y="23"/>
                  </a:lnTo>
                  <a:lnTo>
                    <a:pt x="38" y="25"/>
                  </a:lnTo>
                  <a:lnTo>
                    <a:pt x="35" y="26"/>
                  </a:lnTo>
                  <a:lnTo>
                    <a:pt x="32" y="26"/>
                  </a:lnTo>
                  <a:lnTo>
                    <a:pt x="27" y="26"/>
                  </a:lnTo>
                  <a:lnTo>
                    <a:pt x="22" y="26"/>
                  </a:lnTo>
                  <a:lnTo>
                    <a:pt x="18" y="26"/>
                  </a:lnTo>
                  <a:lnTo>
                    <a:pt x="11" y="26"/>
                  </a:lnTo>
                  <a:lnTo>
                    <a:pt x="0" y="32"/>
                  </a:lnTo>
                  <a:lnTo>
                    <a:pt x="0" y="33"/>
                  </a:lnTo>
                  <a:lnTo>
                    <a:pt x="0" y="33"/>
                  </a:lnTo>
                  <a:lnTo>
                    <a:pt x="0" y="35"/>
                  </a:lnTo>
                  <a:lnTo>
                    <a:pt x="0" y="35"/>
                  </a:lnTo>
                  <a:lnTo>
                    <a:pt x="2" y="37"/>
                  </a:lnTo>
                  <a:lnTo>
                    <a:pt x="5" y="37"/>
                  </a:lnTo>
                  <a:lnTo>
                    <a:pt x="8" y="37"/>
                  </a:lnTo>
                  <a:lnTo>
                    <a:pt x="14" y="35"/>
                  </a:lnTo>
                  <a:lnTo>
                    <a:pt x="27" y="33"/>
                  </a:lnTo>
                  <a:lnTo>
                    <a:pt x="30" y="35"/>
                  </a:lnTo>
                  <a:lnTo>
                    <a:pt x="32" y="37"/>
                  </a:lnTo>
                  <a:lnTo>
                    <a:pt x="35" y="39"/>
                  </a:lnTo>
                  <a:lnTo>
                    <a:pt x="37" y="40"/>
                  </a:lnTo>
                  <a:lnTo>
                    <a:pt x="40" y="42"/>
                  </a:lnTo>
                  <a:lnTo>
                    <a:pt x="43" y="42"/>
                  </a:lnTo>
                  <a:lnTo>
                    <a:pt x="45" y="42"/>
                  </a:lnTo>
                  <a:lnTo>
                    <a:pt x="48" y="42"/>
                  </a:lnTo>
                  <a:lnTo>
                    <a:pt x="49" y="42"/>
                  </a:lnTo>
                  <a:lnTo>
                    <a:pt x="51" y="42"/>
                  </a:lnTo>
                  <a:lnTo>
                    <a:pt x="52" y="42"/>
                  </a:lnTo>
                  <a:lnTo>
                    <a:pt x="54" y="42"/>
                  </a:lnTo>
                  <a:lnTo>
                    <a:pt x="56" y="42"/>
                  </a:lnTo>
                  <a:lnTo>
                    <a:pt x="57" y="42"/>
                  </a:lnTo>
                  <a:lnTo>
                    <a:pt x="59" y="42"/>
                  </a:lnTo>
                  <a:lnTo>
                    <a:pt x="60" y="42"/>
                  </a:lnTo>
                  <a:lnTo>
                    <a:pt x="62" y="42"/>
                  </a:lnTo>
                  <a:lnTo>
                    <a:pt x="65" y="42"/>
                  </a:lnTo>
                  <a:lnTo>
                    <a:pt x="67" y="40"/>
                  </a:lnTo>
                  <a:lnTo>
                    <a:pt x="68" y="40"/>
                  </a:lnTo>
                  <a:lnTo>
                    <a:pt x="72" y="39"/>
                  </a:lnTo>
                  <a:lnTo>
                    <a:pt x="73" y="37"/>
                  </a:lnTo>
                  <a:lnTo>
                    <a:pt x="76" y="37"/>
                  </a:lnTo>
                  <a:lnTo>
                    <a:pt x="78" y="35"/>
                  </a:lnTo>
                  <a:lnTo>
                    <a:pt x="81" y="33"/>
                  </a:lnTo>
                  <a:lnTo>
                    <a:pt x="84" y="32"/>
                  </a:lnTo>
                  <a:lnTo>
                    <a:pt x="86" y="28"/>
                  </a:lnTo>
                  <a:lnTo>
                    <a:pt x="87" y="26"/>
                  </a:lnTo>
                  <a:lnTo>
                    <a:pt x="89" y="23"/>
                  </a:lnTo>
                  <a:lnTo>
                    <a:pt x="91" y="21"/>
                  </a:lnTo>
                  <a:lnTo>
                    <a:pt x="92" y="19"/>
                  </a:lnTo>
                  <a:lnTo>
                    <a:pt x="94" y="16"/>
                  </a:lnTo>
                  <a:lnTo>
                    <a:pt x="92" y="16"/>
                  </a:lnTo>
                  <a:lnTo>
                    <a:pt x="92" y="14"/>
                  </a:lnTo>
                  <a:lnTo>
                    <a:pt x="91" y="14"/>
                  </a:lnTo>
                  <a:lnTo>
                    <a:pt x="89" y="12"/>
                  </a:lnTo>
                  <a:lnTo>
                    <a:pt x="89" y="11"/>
                  </a:lnTo>
                  <a:lnTo>
                    <a:pt x="87" y="9"/>
                  </a:lnTo>
                  <a:lnTo>
                    <a:pt x="87" y="7"/>
                  </a:lnTo>
                  <a:lnTo>
                    <a:pt x="87" y="5"/>
                  </a:lnTo>
                  <a:lnTo>
                    <a:pt x="84" y="5"/>
                  </a:lnTo>
                  <a:lnTo>
                    <a:pt x="83" y="5"/>
                  </a:lnTo>
                  <a:lnTo>
                    <a:pt x="81" y="4"/>
                  </a:lnTo>
                  <a:lnTo>
                    <a:pt x="79" y="4"/>
                  </a:lnTo>
                  <a:lnTo>
                    <a:pt x="79" y="2"/>
                  </a:lnTo>
                  <a:lnTo>
                    <a:pt x="78" y="2"/>
                  </a:lnTo>
                  <a:lnTo>
                    <a:pt x="75" y="0"/>
                  </a:lnTo>
                  <a:lnTo>
                    <a:pt x="73" y="0"/>
                  </a:lnTo>
                  <a:lnTo>
                    <a:pt x="49"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3" name="Freeform 671"/>
            <p:cNvSpPr>
              <a:spLocks/>
            </p:cNvSpPr>
            <p:nvPr/>
          </p:nvSpPr>
          <p:spPr bwMode="auto">
            <a:xfrm>
              <a:off x="4726800" y="1893160"/>
              <a:ext cx="198089" cy="83149"/>
            </a:xfrm>
            <a:custGeom>
              <a:avLst/>
              <a:gdLst/>
              <a:ahLst/>
              <a:cxnLst>
                <a:cxn ang="0">
                  <a:pos x="62" y="37"/>
                </a:cxn>
                <a:cxn ang="0">
                  <a:pos x="65" y="37"/>
                </a:cxn>
                <a:cxn ang="0">
                  <a:pos x="70" y="39"/>
                </a:cxn>
                <a:cxn ang="0">
                  <a:pos x="75" y="40"/>
                </a:cxn>
                <a:cxn ang="0">
                  <a:pos x="91" y="30"/>
                </a:cxn>
                <a:cxn ang="0">
                  <a:pos x="88" y="25"/>
                </a:cxn>
                <a:cxn ang="0">
                  <a:pos x="86" y="16"/>
                </a:cxn>
                <a:cxn ang="0">
                  <a:pos x="83" y="11"/>
                </a:cxn>
                <a:cxn ang="0">
                  <a:pos x="83" y="9"/>
                </a:cxn>
                <a:cxn ang="0">
                  <a:pos x="75" y="7"/>
                </a:cxn>
                <a:cxn ang="0">
                  <a:pos x="64" y="4"/>
                </a:cxn>
                <a:cxn ang="0">
                  <a:pos x="53" y="2"/>
                </a:cxn>
                <a:cxn ang="0">
                  <a:pos x="45" y="0"/>
                </a:cxn>
                <a:cxn ang="0">
                  <a:pos x="43" y="2"/>
                </a:cxn>
                <a:cxn ang="0">
                  <a:pos x="42" y="2"/>
                </a:cxn>
                <a:cxn ang="0">
                  <a:pos x="40" y="4"/>
                </a:cxn>
                <a:cxn ang="0">
                  <a:pos x="37" y="4"/>
                </a:cxn>
                <a:cxn ang="0">
                  <a:pos x="37" y="7"/>
                </a:cxn>
                <a:cxn ang="0">
                  <a:pos x="35" y="13"/>
                </a:cxn>
                <a:cxn ang="0">
                  <a:pos x="34" y="16"/>
                </a:cxn>
                <a:cxn ang="0">
                  <a:pos x="32" y="18"/>
                </a:cxn>
                <a:cxn ang="0">
                  <a:pos x="27" y="16"/>
                </a:cxn>
                <a:cxn ang="0">
                  <a:pos x="21" y="13"/>
                </a:cxn>
                <a:cxn ang="0">
                  <a:pos x="16" y="9"/>
                </a:cxn>
                <a:cxn ang="0">
                  <a:pos x="13" y="6"/>
                </a:cxn>
                <a:cxn ang="0">
                  <a:pos x="7" y="11"/>
                </a:cxn>
                <a:cxn ang="0">
                  <a:pos x="2" y="16"/>
                </a:cxn>
                <a:cxn ang="0">
                  <a:pos x="0" y="23"/>
                </a:cxn>
                <a:cxn ang="0">
                  <a:pos x="3" y="32"/>
                </a:cxn>
                <a:cxn ang="0">
                  <a:pos x="8" y="32"/>
                </a:cxn>
                <a:cxn ang="0">
                  <a:pos x="18" y="30"/>
                </a:cxn>
                <a:cxn ang="0">
                  <a:pos x="26" y="28"/>
                </a:cxn>
                <a:cxn ang="0">
                  <a:pos x="30" y="28"/>
                </a:cxn>
                <a:cxn ang="0">
                  <a:pos x="38" y="30"/>
                </a:cxn>
                <a:cxn ang="0">
                  <a:pos x="45" y="32"/>
                </a:cxn>
                <a:cxn ang="0">
                  <a:pos x="49" y="34"/>
                </a:cxn>
                <a:cxn ang="0">
                  <a:pos x="59" y="34"/>
                </a:cxn>
                <a:cxn ang="0">
                  <a:pos x="61" y="37"/>
                </a:cxn>
              </a:cxnLst>
              <a:rect l="0" t="0" r="r" b="b"/>
              <a:pathLst>
                <a:path w="91" h="40">
                  <a:moveTo>
                    <a:pt x="61" y="37"/>
                  </a:moveTo>
                  <a:lnTo>
                    <a:pt x="62" y="37"/>
                  </a:lnTo>
                  <a:lnTo>
                    <a:pt x="64" y="37"/>
                  </a:lnTo>
                  <a:lnTo>
                    <a:pt x="65" y="37"/>
                  </a:lnTo>
                  <a:lnTo>
                    <a:pt x="69" y="39"/>
                  </a:lnTo>
                  <a:lnTo>
                    <a:pt x="70" y="39"/>
                  </a:lnTo>
                  <a:lnTo>
                    <a:pt x="73" y="39"/>
                  </a:lnTo>
                  <a:lnTo>
                    <a:pt x="75" y="40"/>
                  </a:lnTo>
                  <a:lnTo>
                    <a:pt x="76" y="40"/>
                  </a:lnTo>
                  <a:lnTo>
                    <a:pt x="91" y="30"/>
                  </a:lnTo>
                  <a:lnTo>
                    <a:pt x="89" y="28"/>
                  </a:lnTo>
                  <a:lnTo>
                    <a:pt x="88" y="25"/>
                  </a:lnTo>
                  <a:lnTo>
                    <a:pt x="88" y="20"/>
                  </a:lnTo>
                  <a:lnTo>
                    <a:pt x="86" y="16"/>
                  </a:lnTo>
                  <a:lnTo>
                    <a:pt x="84" y="13"/>
                  </a:lnTo>
                  <a:lnTo>
                    <a:pt x="83" y="11"/>
                  </a:lnTo>
                  <a:lnTo>
                    <a:pt x="83" y="9"/>
                  </a:lnTo>
                  <a:lnTo>
                    <a:pt x="83" y="9"/>
                  </a:lnTo>
                  <a:lnTo>
                    <a:pt x="80" y="7"/>
                  </a:lnTo>
                  <a:lnTo>
                    <a:pt x="75" y="7"/>
                  </a:lnTo>
                  <a:lnTo>
                    <a:pt x="70" y="6"/>
                  </a:lnTo>
                  <a:lnTo>
                    <a:pt x="64" y="4"/>
                  </a:lnTo>
                  <a:lnTo>
                    <a:pt x="59" y="4"/>
                  </a:lnTo>
                  <a:lnTo>
                    <a:pt x="53" y="2"/>
                  </a:lnTo>
                  <a:lnTo>
                    <a:pt x="48" y="0"/>
                  </a:lnTo>
                  <a:lnTo>
                    <a:pt x="45" y="0"/>
                  </a:lnTo>
                  <a:lnTo>
                    <a:pt x="45" y="0"/>
                  </a:lnTo>
                  <a:lnTo>
                    <a:pt x="43" y="2"/>
                  </a:lnTo>
                  <a:lnTo>
                    <a:pt x="43" y="2"/>
                  </a:lnTo>
                  <a:lnTo>
                    <a:pt x="42" y="2"/>
                  </a:lnTo>
                  <a:lnTo>
                    <a:pt x="42" y="4"/>
                  </a:lnTo>
                  <a:lnTo>
                    <a:pt x="40" y="4"/>
                  </a:lnTo>
                  <a:lnTo>
                    <a:pt x="38" y="4"/>
                  </a:lnTo>
                  <a:lnTo>
                    <a:pt x="37" y="4"/>
                  </a:lnTo>
                  <a:lnTo>
                    <a:pt x="37" y="6"/>
                  </a:lnTo>
                  <a:lnTo>
                    <a:pt x="37" y="7"/>
                  </a:lnTo>
                  <a:lnTo>
                    <a:pt x="35" y="9"/>
                  </a:lnTo>
                  <a:lnTo>
                    <a:pt x="35" y="13"/>
                  </a:lnTo>
                  <a:lnTo>
                    <a:pt x="34" y="14"/>
                  </a:lnTo>
                  <a:lnTo>
                    <a:pt x="34" y="16"/>
                  </a:lnTo>
                  <a:lnTo>
                    <a:pt x="32" y="18"/>
                  </a:lnTo>
                  <a:lnTo>
                    <a:pt x="32" y="18"/>
                  </a:lnTo>
                  <a:lnTo>
                    <a:pt x="30" y="18"/>
                  </a:lnTo>
                  <a:lnTo>
                    <a:pt x="27" y="16"/>
                  </a:lnTo>
                  <a:lnTo>
                    <a:pt x="24" y="14"/>
                  </a:lnTo>
                  <a:lnTo>
                    <a:pt x="21" y="13"/>
                  </a:lnTo>
                  <a:lnTo>
                    <a:pt x="19" y="11"/>
                  </a:lnTo>
                  <a:lnTo>
                    <a:pt x="16" y="9"/>
                  </a:lnTo>
                  <a:lnTo>
                    <a:pt x="15" y="7"/>
                  </a:lnTo>
                  <a:lnTo>
                    <a:pt x="13" y="6"/>
                  </a:lnTo>
                  <a:lnTo>
                    <a:pt x="10" y="9"/>
                  </a:lnTo>
                  <a:lnTo>
                    <a:pt x="7" y="11"/>
                  </a:lnTo>
                  <a:lnTo>
                    <a:pt x="5" y="14"/>
                  </a:lnTo>
                  <a:lnTo>
                    <a:pt x="2" y="16"/>
                  </a:lnTo>
                  <a:lnTo>
                    <a:pt x="2" y="20"/>
                  </a:lnTo>
                  <a:lnTo>
                    <a:pt x="0" y="23"/>
                  </a:lnTo>
                  <a:lnTo>
                    <a:pt x="2" y="28"/>
                  </a:lnTo>
                  <a:lnTo>
                    <a:pt x="3" y="32"/>
                  </a:lnTo>
                  <a:lnTo>
                    <a:pt x="5" y="32"/>
                  </a:lnTo>
                  <a:lnTo>
                    <a:pt x="8" y="32"/>
                  </a:lnTo>
                  <a:lnTo>
                    <a:pt x="13" y="30"/>
                  </a:lnTo>
                  <a:lnTo>
                    <a:pt x="18" y="30"/>
                  </a:lnTo>
                  <a:lnTo>
                    <a:pt x="23" y="30"/>
                  </a:lnTo>
                  <a:lnTo>
                    <a:pt x="26" y="28"/>
                  </a:lnTo>
                  <a:lnTo>
                    <a:pt x="29" y="28"/>
                  </a:lnTo>
                  <a:lnTo>
                    <a:pt x="30" y="28"/>
                  </a:lnTo>
                  <a:lnTo>
                    <a:pt x="35" y="28"/>
                  </a:lnTo>
                  <a:lnTo>
                    <a:pt x="38" y="30"/>
                  </a:lnTo>
                  <a:lnTo>
                    <a:pt x="42" y="30"/>
                  </a:lnTo>
                  <a:lnTo>
                    <a:pt x="45" y="32"/>
                  </a:lnTo>
                  <a:lnTo>
                    <a:pt x="46" y="32"/>
                  </a:lnTo>
                  <a:lnTo>
                    <a:pt x="49" y="34"/>
                  </a:lnTo>
                  <a:lnTo>
                    <a:pt x="54" y="34"/>
                  </a:lnTo>
                  <a:lnTo>
                    <a:pt x="59" y="34"/>
                  </a:lnTo>
                  <a:lnTo>
                    <a:pt x="59" y="37"/>
                  </a:lnTo>
                  <a:lnTo>
                    <a:pt x="61" y="3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4" name="Freeform 672"/>
            <p:cNvSpPr>
              <a:spLocks/>
            </p:cNvSpPr>
            <p:nvPr/>
          </p:nvSpPr>
          <p:spPr bwMode="auto">
            <a:xfrm>
              <a:off x="4921221" y="2220558"/>
              <a:ext cx="99045" cy="93542"/>
            </a:xfrm>
            <a:custGeom>
              <a:avLst/>
              <a:gdLst/>
              <a:ahLst/>
              <a:cxnLst>
                <a:cxn ang="0">
                  <a:pos x="1" y="5"/>
                </a:cxn>
                <a:cxn ang="0">
                  <a:pos x="12" y="0"/>
                </a:cxn>
                <a:cxn ang="0">
                  <a:pos x="22" y="5"/>
                </a:cxn>
                <a:cxn ang="0">
                  <a:pos x="30" y="9"/>
                </a:cxn>
                <a:cxn ang="0">
                  <a:pos x="34" y="19"/>
                </a:cxn>
                <a:cxn ang="0">
                  <a:pos x="41" y="28"/>
                </a:cxn>
                <a:cxn ang="0">
                  <a:pos x="47" y="35"/>
                </a:cxn>
                <a:cxn ang="0">
                  <a:pos x="38" y="37"/>
                </a:cxn>
                <a:cxn ang="0">
                  <a:pos x="30" y="37"/>
                </a:cxn>
                <a:cxn ang="0">
                  <a:pos x="30" y="45"/>
                </a:cxn>
                <a:cxn ang="0">
                  <a:pos x="27" y="45"/>
                </a:cxn>
                <a:cxn ang="0">
                  <a:pos x="23" y="40"/>
                </a:cxn>
                <a:cxn ang="0">
                  <a:pos x="20" y="33"/>
                </a:cxn>
                <a:cxn ang="0">
                  <a:pos x="19" y="28"/>
                </a:cxn>
                <a:cxn ang="0">
                  <a:pos x="15" y="21"/>
                </a:cxn>
                <a:cxn ang="0">
                  <a:pos x="12" y="16"/>
                </a:cxn>
                <a:cxn ang="0">
                  <a:pos x="9" y="12"/>
                </a:cxn>
                <a:cxn ang="0">
                  <a:pos x="6" y="9"/>
                </a:cxn>
                <a:cxn ang="0">
                  <a:pos x="0" y="7"/>
                </a:cxn>
                <a:cxn ang="0">
                  <a:pos x="1" y="5"/>
                </a:cxn>
              </a:cxnLst>
              <a:rect l="0" t="0" r="r" b="b"/>
              <a:pathLst>
                <a:path w="47" h="45">
                  <a:moveTo>
                    <a:pt x="1" y="5"/>
                  </a:moveTo>
                  <a:lnTo>
                    <a:pt x="12" y="0"/>
                  </a:lnTo>
                  <a:lnTo>
                    <a:pt x="22" y="5"/>
                  </a:lnTo>
                  <a:lnTo>
                    <a:pt x="30" y="9"/>
                  </a:lnTo>
                  <a:lnTo>
                    <a:pt x="34" y="19"/>
                  </a:lnTo>
                  <a:lnTo>
                    <a:pt x="41" y="28"/>
                  </a:lnTo>
                  <a:lnTo>
                    <a:pt x="47" y="35"/>
                  </a:lnTo>
                  <a:lnTo>
                    <a:pt x="38" y="37"/>
                  </a:lnTo>
                  <a:lnTo>
                    <a:pt x="30" y="37"/>
                  </a:lnTo>
                  <a:lnTo>
                    <a:pt x="30" y="45"/>
                  </a:lnTo>
                  <a:lnTo>
                    <a:pt x="27" y="45"/>
                  </a:lnTo>
                  <a:lnTo>
                    <a:pt x="23" y="40"/>
                  </a:lnTo>
                  <a:lnTo>
                    <a:pt x="20" y="33"/>
                  </a:lnTo>
                  <a:lnTo>
                    <a:pt x="19" y="28"/>
                  </a:lnTo>
                  <a:lnTo>
                    <a:pt x="15" y="21"/>
                  </a:lnTo>
                  <a:lnTo>
                    <a:pt x="12" y="16"/>
                  </a:lnTo>
                  <a:lnTo>
                    <a:pt x="9" y="12"/>
                  </a:lnTo>
                  <a:lnTo>
                    <a:pt x="6" y="9"/>
                  </a:lnTo>
                  <a:lnTo>
                    <a:pt x="0" y="7"/>
                  </a:lnTo>
                  <a:lnTo>
                    <a:pt x="1" y="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5" name="Freeform 673"/>
            <p:cNvSpPr>
              <a:spLocks/>
            </p:cNvSpPr>
            <p:nvPr/>
          </p:nvSpPr>
          <p:spPr bwMode="auto">
            <a:xfrm>
              <a:off x="5432952" y="2470003"/>
              <a:ext cx="58693" cy="76219"/>
            </a:xfrm>
            <a:custGeom>
              <a:avLst/>
              <a:gdLst/>
              <a:ahLst/>
              <a:cxnLst>
                <a:cxn ang="0">
                  <a:pos x="13" y="0"/>
                </a:cxn>
                <a:cxn ang="0">
                  <a:pos x="21" y="12"/>
                </a:cxn>
                <a:cxn ang="0">
                  <a:pos x="23" y="21"/>
                </a:cxn>
                <a:cxn ang="0">
                  <a:pos x="26" y="26"/>
                </a:cxn>
                <a:cxn ang="0">
                  <a:pos x="27" y="33"/>
                </a:cxn>
                <a:cxn ang="0">
                  <a:pos x="27" y="37"/>
                </a:cxn>
                <a:cxn ang="0">
                  <a:pos x="26" y="35"/>
                </a:cxn>
                <a:cxn ang="0">
                  <a:pos x="24" y="35"/>
                </a:cxn>
                <a:cxn ang="0">
                  <a:pos x="21" y="33"/>
                </a:cxn>
                <a:cxn ang="0">
                  <a:pos x="19" y="32"/>
                </a:cxn>
                <a:cxn ang="0">
                  <a:pos x="18" y="32"/>
                </a:cxn>
                <a:cxn ang="0">
                  <a:pos x="16" y="30"/>
                </a:cxn>
                <a:cxn ang="0">
                  <a:pos x="15" y="28"/>
                </a:cxn>
                <a:cxn ang="0">
                  <a:pos x="15" y="26"/>
                </a:cxn>
                <a:cxn ang="0">
                  <a:pos x="15" y="26"/>
                </a:cxn>
                <a:cxn ang="0">
                  <a:pos x="15" y="26"/>
                </a:cxn>
                <a:cxn ang="0">
                  <a:pos x="15" y="25"/>
                </a:cxn>
                <a:cxn ang="0">
                  <a:pos x="13" y="25"/>
                </a:cxn>
                <a:cxn ang="0">
                  <a:pos x="13" y="23"/>
                </a:cxn>
                <a:cxn ang="0">
                  <a:pos x="13" y="23"/>
                </a:cxn>
                <a:cxn ang="0">
                  <a:pos x="13" y="21"/>
                </a:cxn>
                <a:cxn ang="0">
                  <a:pos x="13" y="21"/>
                </a:cxn>
                <a:cxn ang="0">
                  <a:pos x="8" y="21"/>
                </a:cxn>
                <a:cxn ang="0">
                  <a:pos x="7" y="21"/>
                </a:cxn>
                <a:cxn ang="0">
                  <a:pos x="5" y="19"/>
                </a:cxn>
                <a:cxn ang="0">
                  <a:pos x="4" y="18"/>
                </a:cxn>
                <a:cxn ang="0">
                  <a:pos x="2" y="14"/>
                </a:cxn>
                <a:cxn ang="0">
                  <a:pos x="2" y="11"/>
                </a:cxn>
                <a:cxn ang="0">
                  <a:pos x="2" y="7"/>
                </a:cxn>
                <a:cxn ang="0">
                  <a:pos x="0" y="4"/>
                </a:cxn>
                <a:cxn ang="0">
                  <a:pos x="10" y="2"/>
                </a:cxn>
                <a:cxn ang="0">
                  <a:pos x="13" y="0"/>
                </a:cxn>
              </a:cxnLst>
              <a:rect l="0" t="0" r="r" b="b"/>
              <a:pathLst>
                <a:path w="27" h="37">
                  <a:moveTo>
                    <a:pt x="13" y="0"/>
                  </a:moveTo>
                  <a:lnTo>
                    <a:pt x="21" y="12"/>
                  </a:lnTo>
                  <a:lnTo>
                    <a:pt x="23" y="21"/>
                  </a:lnTo>
                  <a:lnTo>
                    <a:pt x="26" y="26"/>
                  </a:lnTo>
                  <a:lnTo>
                    <a:pt x="27" y="33"/>
                  </a:lnTo>
                  <a:lnTo>
                    <a:pt x="27" y="37"/>
                  </a:lnTo>
                  <a:lnTo>
                    <a:pt x="26" y="35"/>
                  </a:lnTo>
                  <a:lnTo>
                    <a:pt x="24" y="35"/>
                  </a:lnTo>
                  <a:lnTo>
                    <a:pt x="21" y="33"/>
                  </a:lnTo>
                  <a:lnTo>
                    <a:pt x="19" y="32"/>
                  </a:lnTo>
                  <a:lnTo>
                    <a:pt x="18" y="32"/>
                  </a:lnTo>
                  <a:lnTo>
                    <a:pt x="16" y="30"/>
                  </a:lnTo>
                  <a:lnTo>
                    <a:pt x="15" y="28"/>
                  </a:lnTo>
                  <a:lnTo>
                    <a:pt x="15" y="26"/>
                  </a:lnTo>
                  <a:lnTo>
                    <a:pt x="15" y="26"/>
                  </a:lnTo>
                  <a:lnTo>
                    <a:pt x="15" y="26"/>
                  </a:lnTo>
                  <a:lnTo>
                    <a:pt x="15" y="25"/>
                  </a:lnTo>
                  <a:lnTo>
                    <a:pt x="13" y="25"/>
                  </a:lnTo>
                  <a:lnTo>
                    <a:pt x="13" y="23"/>
                  </a:lnTo>
                  <a:lnTo>
                    <a:pt x="13" y="23"/>
                  </a:lnTo>
                  <a:lnTo>
                    <a:pt x="13" y="21"/>
                  </a:lnTo>
                  <a:lnTo>
                    <a:pt x="13" y="21"/>
                  </a:lnTo>
                  <a:lnTo>
                    <a:pt x="8" y="21"/>
                  </a:lnTo>
                  <a:lnTo>
                    <a:pt x="7" y="21"/>
                  </a:lnTo>
                  <a:lnTo>
                    <a:pt x="5" y="19"/>
                  </a:lnTo>
                  <a:lnTo>
                    <a:pt x="4" y="18"/>
                  </a:lnTo>
                  <a:lnTo>
                    <a:pt x="2" y="14"/>
                  </a:lnTo>
                  <a:lnTo>
                    <a:pt x="2" y="11"/>
                  </a:lnTo>
                  <a:lnTo>
                    <a:pt x="2" y="7"/>
                  </a:lnTo>
                  <a:lnTo>
                    <a:pt x="0" y="4"/>
                  </a:lnTo>
                  <a:lnTo>
                    <a:pt x="10" y="2"/>
                  </a:lnTo>
                  <a:lnTo>
                    <a:pt x="13"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6" name="Freeform 674"/>
            <p:cNvSpPr>
              <a:spLocks/>
            </p:cNvSpPr>
            <p:nvPr/>
          </p:nvSpPr>
          <p:spPr bwMode="auto">
            <a:xfrm>
              <a:off x="4585570" y="2274258"/>
              <a:ext cx="80703" cy="50236"/>
            </a:xfrm>
            <a:custGeom>
              <a:avLst/>
              <a:gdLst/>
              <a:ahLst/>
              <a:cxnLst>
                <a:cxn ang="0">
                  <a:pos x="37" y="7"/>
                </a:cxn>
                <a:cxn ang="0">
                  <a:pos x="32" y="11"/>
                </a:cxn>
                <a:cxn ang="0">
                  <a:pos x="30" y="13"/>
                </a:cxn>
                <a:cxn ang="0">
                  <a:pos x="27" y="16"/>
                </a:cxn>
                <a:cxn ang="0">
                  <a:pos x="26" y="19"/>
                </a:cxn>
                <a:cxn ang="0">
                  <a:pos x="23" y="23"/>
                </a:cxn>
                <a:cxn ang="0">
                  <a:pos x="18" y="25"/>
                </a:cxn>
                <a:cxn ang="0">
                  <a:pos x="10" y="25"/>
                </a:cxn>
                <a:cxn ang="0">
                  <a:pos x="0" y="23"/>
                </a:cxn>
                <a:cxn ang="0">
                  <a:pos x="0" y="21"/>
                </a:cxn>
                <a:cxn ang="0">
                  <a:pos x="0" y="19"/>
                </a:cxn>
                <a:cxn ang="0">
                  <a:pos x="0" y="18"/>
                </a:cxn>
                <a:cxn ang="0">
                  <a:pos x="0" y="16"/>
                </a:cxn>
                <a:cxn ang="0">
                  <a:pos x="0" y="14"/>
                </a:cxn>
                <a:cxn ang="0">
                  <a:pos x="0" y="11"/>
                </a:cxn>
                <a:cxn ang="0">
                  <a:pos x="0" y="9"/>
                </a:cxn>
                <a:cxn ang="0">
                  <a:pos x="0" y="7"/>
                </a:cxn>
                <a:cxn ang="0">
                  <a:pos x="2" y="7"/>
                </a:cxn>
                <a:cxn ang="0">
                  <a:pos x="3" y="7"/>
                </a:cxn>
                <a:cxn ang="0">
                  <a:pos x="5" y="7"/>
                </a:cxn>
                <a:cxn ang="0">
                  <a:pos x="7" y="7"/>
                </a:cxn>
                <a:cxn ang="0">
                  <a:pos x="7" y="7"/>
                </a:cxn>
                <a:cxn ang="0">
                  <a:pos x="8" y="7"/>
                </a:cxn>
                <a:cxn ang="0">
                  <a:pos x="10" y="7"/>
                </a:cxn>
                <a:cxn ang="0">
                  <a:pos x="11" y="7"/>
                </a:cxn>
                <a:cxn ang="0">
                  <a:pos x="13" y="7"/>
                </a:cxn>
                <a:cxn ang="0">
                  <a:pos x="16" y="7"/>
                </a:cxn>
                <a:cxn ang="0">
                  <a:pos x="19" y="6"/>
                </a:cxn>
                <a:cxn ang="0">
                  <a:pos x="21" y="6"/>
                </a:cxn>
                <a:cxn ang="0">
                  <a:pos x="23" y="4"/>
                </a:cxn>
                <a:cxn ang="0">
                  <a:pos x="26" y="2"/>
                </a:cxn>
                <a:cxn ang="0">
                  <a:pos x="27" y="2"/>
                </a:cxn>
                <a:cxn ang="0">
                  <a:pos x="30" y="0"/>
                </a:cxn>
                <a:cxn ang="0">
                  <a:pos x="32" y="0"/>
                </a:cxn>
                <a:cxn ang="0">
                  <a:pos x="32" y="2"/>
                </a:cxn>
                <a:cxn ang="0">
                  <a:pos x="34" y="2"/>
                </a:cxn>
                <a:cxn ang="0">
                  <a:pos x="34" y="2"/>
                </a:cxn>
                <a:cxn ang="0">
                  <a:pos x="34" y="4"/>
                </a:cxn>
                <a:cxn ang="0">
                  <a:pos x="35" y="4"/>
                </a:cxn>
                <a:cxn ang="0">
                  <a:pos x="35" y="6"/>
                </a:cxn>
                <a:cxn ang="0">
                  <a:pos x="37" y="6"/>
                </a:cxn>
                <a:cxn ang="0">
                  <a:pos x="37" y="7"/>
                </a:cxn>
              </a:cxnLst>
              <a:rect l="0" t="0" r="r" b="b"/>
              <a:pathLst>
                <a:path w="37" h="25">
                  <a:moveTo>
                    <a:pt x="37" y="7"/>
                  </a:moveTo>
                  <a:lnTo>
                    <a:pt x="32" y="11"/>
                  </a:lnTo>
                  <a:lnTo>
                    <a:pt x="30" y="13"/>
                  </a:lnTo>
                  <a:lnTo>
                    <a:pt x="27" y="16"/>
                  </a:lnTo>
                  <a:lnTo>
                    <a:pt x="26" y="19"/>
                  </a:lnTo>
                  <a:lnTo>
                    <a:pt x="23" y="23"/>
                  </a:lnTo>
                  <a:lnTo>
                    <a:pt x="18" y="25"/>
                  </a:lnTo>
                  <a:lnTo>
                    <a:pt x="10" y="25"/>
                  </a:lnTo>
                  <a:lnTo>
                    <a:pt x="0" y="23"/>
                  </a:lnTo>
                  <a:lnTo>
                    <a:pt x="0" y="21"/>
                  </a:lnTo>
                  <a:lnTo>
                    <a:pt x="0" y="19"/>
                  </a:lnTo>
                  <a:lnTo>
                    <a:pt x="0" y="18"/>
                  </a:lnTo>
                  <a:lnTo>
                    <a:pt x="0" y="16"/>
                  </a:lnTo>
                  <a:lnTo>
                    <a:pt x="0" y="14"/>
                  </a:lnTo>
                  <a:lnTo>
                    <a:pt x="0" y="11"/>
                  </a:lnTo>
                  <a:lnTo>
                    <a:pt x="0" y="9"/>
                  </a:lnTo>
                  <a:lnTo>
                    <a:pt x="0" y="7"/>
                  </a:lnTo>
                  <a:lnTo>
                    <a:pt x="2" y="7"/>
                  </a:lnTo>
                  <a:lnTo>
                    <a:pt x="3" y="7"/>
                  </a:lnTo>
                  <a:lnTo>
                    <a:pt x="5" y="7"/>
                  </a:lnTo>
                  <a:lnTo>
                    <a:pt x="7" y="7"/>
                  </a:lnTo>
                  <a:lnTo>
                    <a:pt x="7" y="7"/>
                  </a:lnTo>
                  <a:lnTo>
                    <a:pt x="8" y="7"/>
                  </a:lnTo>
                  <a:lnTo>
                    <a:pt x="10" y="7"/>
                  </a:lnTo>
                  <a:lnTo>
                    <a:pt x="11" y="7"/>
                  </a:lnTo>
                  <a:lnTo>
                    <a:pt x="13" y="7"/>
                  </a:lnTo>
                  <a:lnTo>
                    <a:pt x="16" y="7"/>
                  </a:lnTo>
                  <a:lnTo>
                    <a:pt x="19" y="6"/>
                  </a:lnTo>
                  <a:lnTo>
                    <a:pt x="21" y="6"/>
                  </a:lnTo>
                  <a:lnTo>
                    <a:pt x="23" y="4"/>
                  </a:lnTo>
                  <a:lnTo>
                    <a:pt x="26" y="2"/>
                  </a:lnTo>
                  <a:lnTo>
                    <a:pt x="27" y="2"/>
                  </a:lnTo>
                  <a:lnTo>
                    <a:pt x="30" y="0"/>
                  </a:lnTo>
                  <a:lnTo>
                    <a:pt x="32" y="0"/>
                  </a:lnTo>
                  <a:lnTo>
                    <a:pt x="32" y="2"/>
                  </a:lnTo>
                  <a:lnTo>
                    <a:pt x="34" y="2"/>
                  </a:lnTo>
                  <a:lnTo>
                    <a:pt x="34" y="2"/>
                  </a:lnTo>
                  <a:lnTo>
                    <a:pt x="34" y="4"/>
                  </a:lnTo>
                  <a:lnTo>
                    <a:pt x="35" y="4"/>
                  </a:lnTo>
                  <a:lnTo>
                    <a:pt x="35" y="6"/>
                  </a:lnTo>
                  <a:lnTo>
                    <a:pt x="37" y="6"/>
                  </a:lnTo>
                  <a:lnTo>
                    <a:pt x="37"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7" name="Freeform 675"/>
            <p:cNvSpPr>
              <a:spLocks/>
            </p:cNvSpPr>
            <p:nvPr/>
          </p:nvSpPr>
          <p:spPr bwMode="auto">
            <a:xfrm>
              <a:off x="5251370" y="1191594"/>
              <a:ext cx="157738" cy="46771"/>
            </a:xfrm>
            <a:custGeom>
              <a:avLst/>
              <a:gdLst/>
              <a:ahLst/>
              <a:cxnLst>
                <a:cxn ang="0">
                  <a:pos x="32" y="23"/>
                </a:cxn>
                <a:cxn ang="0">
                  <a:pos x="37" y="20"/>
                </a:cxn>
                <a:cxn ang="0">
                  <a:pos x="43" y="16"/>
                </a:cxn>
                <a:cxn ang="0">
                  <a:pos x="48" y="13"/>
                </a:cxn>
                <a:cxn ang="0">
                  <a:pos x="51" y="14"/>
                </a:cxn>
                <a:cxn ang="0">
                  <a:pos x="53" y="16"/>
                </a:cxn>
                <a:cxn ang="0">
                  <a:pos x="57" y="18"/>
                </a:cxn>
                <a:cxn ang="0">
                  <a:pos x="61" y="18"/>
                </a:cxn>
                <a:cxn ang="0">
                  <a:pos x="64" y="18"/>
                </a:cxn>
                <a:cxn ang="0">
                  <a:pos x="65" y="18"/>
                </a:cxn>
                <a:cxn ang="0">
                  <a:pos x="69" y="18"/>
                </a:cxn>
                <a:cxn ang="0">
                  <a:pos x="70" y="18"/>
                </a:cxn>
                <a:cxn ang="0">
                  <a:pos x="72" y="16"/>
                </a:cxn>
                <a:cxn ang="0">
                  <a:pos x="72" y="13"/>
                </a:cxn>
                <a:cxn ang="0">
                  <a:pos x="72" y="11"/>
                </a:cxn>
                <a:cxn ang="0">
                  <a:pos x="72" y="9"/>
                </a:cxn>
                <a:cxn ang="0">
                  <a:pos x="70" y="7"/>
                </a:cxn>
                <a:cxn ang="0">
                  <a:pos x="65" y="7"/>
                </a:cxn>
                <a:cxn ang="0">
                  <a:pos x="61" y="7"/>
                </a:cxn>
                <a:cxn ang="0">
                  <a:pos x="57" y="7"/>
                </a:cxn>
                <a:cxn ang="0">
                  <a:pos x="54" y="7"/>
                </a:cxn>
                <a:cxn ang="0">
                  <a:pos x="51" y="9"/>
                </a:cxn>
                <a:cxn ang="0">
                  <a:pos x="50" y="9"/>
                </a:cxn>
                <a:cxn ang="0">
                  <a:pos x="48" y="11"/>
                </a:cxn>
                <a:cxn ang="0">
                  <a:pos x="43" y="11"/>
                </a:cxn>
                <a:cxn ang="0">
                  <a:pos x="45" y="7"/>
                </a:cxn>
                <a:cxn ang="0">
                  <a:pos x="48" y="4"/>
                </a:cxn>
                <a:cxn ang="0">
                  <a:pos x="51" y="4"/>
                </a:cxn>
                <a:cxn ang="0">
                  <a:pos x="54" y="0"/>
                </a:cxn>
                <a:cxn ang="0">
                  <a:pos x="45" y="2"/>
                </a:cxn>
                <a:cxn ang="0">
                  <a:pos x="38" y="4"/>
                </a:cxn>
                <a:cxn ang="0">
                  <a:pos x="34" y="7"/>
                </a:cxn>
                <a:cxn ang="0">
                  <a:pos x="27" y="13"/>
                </a:cxn>
                <a:cxn ang="0">
                  <a:pos x="23" y="18"/>
                </a:cxn>
                <a:cxn ang="0">
                  <a:pos x="16" y="20"/>
                </a:cxn>
                <a:cxn ang="0">
                  <a:pos x="8" y="20"/>
                </a:cxn>
                <a:cxn ang="0">
                  <a:pos x="2" y="21"/>
                </a:cxn>
                <a:cxn ang="0">
                  <a:pos x="5" y="23"/>
                </a:cxn>
                <a:cxn ang="0">
                  <a:pos x="13" y="23"/>
                </a:cxn>
                <a:cxn ang="0">
                  <a:pos x="21" y="23"/>
                </a:cxn>
                <a:cxn ang="0">
                  <a:pos x="29" y="23"/>
                </a:cxn>
              </a:cxnLst>
              <a:rect l="0" t="0" r="r" b="b"/>
              <a:pathLst>
                <a:path w="72" h="23">
                  <a:moveTo>
                    <a:pt x="31" y="23"/>
                  </a:moveTo>
                  <a:lnTo>
                    <a:pt x="32" y="23"/>
                  </a:lnTo>
                  <a:lnTo>
                    <a:pt x="35" y="21"/>
                  </a:lnTo>
                  <a:lnTo>
                    <a:pt x="37" y="20"/>
                  </a:lnTo>
                  <a:lnTo>
                    <a:pt x="40" y="18"/>
                  </a:lnTo>
                  <a:lnTo>
                    <a:pt x="43" y="16"/>
                  </a:lnTo>
                  <a:lnTo>
                    <a:pt x="46" y="14"/>
                  </a:lnTo>
                  <a:lnTo>
                    <a:pt x="48" y="13"/>
                  </a:lnTo>
                  <a:lnTo>
                    <a:pt x="50" y="11"/>
                  </a:lnTo>
                  <a:lnTo>
                    <a:pt x="51" y="14"/>
                  </a:lnTo>
                  <a:lnTo>
                    <a:pt x="51" y="14"/>
                  </a:lnTo>
                  <a:lnTo>
                    <a:pt x="53" y="16"/>
                  </a:lnTo>
                  <a:lnTo>
                    <a:pt x="56" y="16"/>
                  </a:lnTo>
                  <a:lnTo>
                    <a:pt x="57" y="18"/>
                  </a:lnTo>
                  <a:lnTo>
                    <a:pt x="59" y="18"/>
                  </a:lnTo>
                  <a:lnTo>
                    <a:pt x="61" y="18"/>
                  </a:lnTo>
                  <a:lnTo>
                    <a:pt x="64" y="18"/>
                  </a:lnTo>
                  <a:lnTo>
                    <a:pt x="64" y="18"/>
                  </a:lnTo>
                  <a:lnTo>
                    <a:pt x="65" y="18"/>
                  </a:lnTo>
                  <a:lnTo>
                    <a:pt x="65" y="18"/>
                  </a:lnTo>
                  <a:lnTo>
                    <a:pt x="67" y="18"/>
                  </a:lnTo>
                  <a:lnTo>
                    <a:pt x="69" y="18"/>
                  </a:lnTo>
                  <a:lnTo>
                    <a:pt x="69" y="18"/>
                  </a:lnTo>
                  <a:lnTo>
                    <a:pt x="70" y="18"/>
                  </a:lnTo>
                  <a:lnTo>
                    <a:pt x="72" y="18"/>
                  </a:lnTo>
                  <a:lnTo>
                    <a:pt x="72" y="16"/>
                  </a:lnTo>
                  <a:lnTo>
                    <a:pt x="72" y="14"/>
                  </a:lnTo>
                  <a:lnTo>
                    <a:pt x="72" y="13"/>
                  </a:lnTo>
                  <a:lnTo>
                    <a:pt x="72" y="13"/>
                  </a:lnTo>
                  <a:lnTo>
                    <a:pt x="72" y="11"/>
                  </a:lnTo>
                  <a:lnTo>
                    <a:pt x="72" y="9"/>
                  </a:lnTo>
                  <a:lnTo>
                    <a:pt x="72" y="9"/>
                  </a:lnTo>
                  <a:lnTo>
                    <a:pt x="72" y="7"/>
                  </a:lnTo>
                  <a:lnTo>
                    <a:pt x="70" y="7"/>
                  </a:lnTo>
                  <a:lnTo>
                    <a:pt x="67" y="7"/>
                  </a:lnTo>
                  <a:lnTo>
                    <a:pt x="65" y="7"/>
                  </a:lnTo>
                  <a:lnTo>
                    <a:pt x="64" y="7"/>
                  </a:lnTo>
                  <a:lnTo>
                    <a:pt x="61" y="7"/>
                  </a:lnTo>
                  <a:lnTo>
                    <a:pt x="59" y="7"/>
                  </a:lnTo>
                  <a:lnTo>
                    <a:pt x="57" y="7"/>
                  </a:lnTo>
                  <a:lnTo>
                    <a:pt x="56" y="7"/>
                  </a:lnTo>
                  <a:lnTo>
                    <a:pt x="54" y="7"/>
                  </a:lnTo>
                  <a:lnTo>
                    <a:pt x="53" y="9"/>
                  </a:lnTo>
                  <a:lnTo>
                    <a:pt x="51" y="9"/>
                  </a:lnTo>
                  <a:lnTo>
                    <a:pt x="51" y="9"/>
                  </a:lnTo>
                  <a:lnTo>
                    <a:pt x="50" y="9"/>
                  </a:lnTo>
                  <a:lnTo>
                    <a:pt x="50" y="11"/>
                  </a:lnTo>
                  <a:lnTo>
                    <a:pt x="48" y="11"/>
                  </a:lnTo>
                  <a:lnTo>
                    <a:pt x="48" y="11"/>
                  </a:lnTo>
                  <a:lnTo>
                    <a:pt x="43" y="11"/>
                  </a:lnTo>
                  <a:lnTo>
                    <a:pt x="43" y="9"/>
                  </a:lnTo>
                  <a:lnTo>
                    <a:pt x="45" y="7"/>
                  </a:lnTo>
                  <a:lnTo>
                    <a:pt x="46" y="6"/>
                  </a:lnTo>
                  <a:lnTo>
                    <a:pt x="48" y="4"/>
                  </a:lnTo>
                  <a:lnTo>
                    <a:pt x="50" y="4"/>
                  </a:lnTo>
                  <a:lnTo>
                    <a:pt x="51" y="4"/>
                  </a:lnTo>
                  <a:lnTo>
                    <a:pt x="53" y="2"/>
                  </a:lnTo>
                  <a:lnTo>
                    <a:pt x="54" y="0"/>
                  </a:lnTo>
                  <a:lnTo>
                    <a:pt x="48" y="0"/>
                  </a:lnTo>
                  <a:lnTo>
                    <a:pt x="45" y="2"/>
                  </a:lnTo>
                  <a:lnTo>
                    <a:pt x="42" y="2"/>
                  </a:lnTo>
                  <a:lnTo>
                    <a:pt x="38" y="4"/>
                  </a:lnTo>
                  <a:lnTo>
                    <a:pt x="35" y="6"/>
                  </a:lnTo>
                  <a:lnTo>
                    <a:pt x="34" y="7"/>
                  </a:lnTo>
                  <a:lnTo>
                    <a:pt x="31" y="11"/>
                  </a:lnTo>
                  <a:lnTo>
                    <a:pt x="27" y="13"/>
                  </a:lnTo>
                  <a:lnTo>
                    <a:pt x="26" y="16"/>
                  </a:lnTo>
                  <a:lnTo>
                    <a:pt x="23" y="18"/>
                  </a:lnTo>
                  <a:lnTo>
                    <a:pt x="19" y="20"/>
                  </a:lnTo>
                  <a:lnTo>
                    <a:pt x="16" y="20"/>
                  </a:lnTo>
                  <a:lnTo>
                    <a:pt x="11" y="20"/>
                  </a:lnTo>
                  <a:lnTo>
                    <a:pt x="8" y="20"/>
                  </a:lnTo>
                  <a:lnTo>
                    <a:pt x="5" y="20"/>
                  </a:lnTo>
                  <a:lnTo>
                    <a:pt x="2" y="21"/>
                  </a:lnTo>
                  <a:lnTo>
                    <a:pt x="0" y="23"/>
                  </a:lnTo>
                  <a:lnTo>
                    <a:pt x="5" y="23"/>
                  </a:lnTo>
                  <a:lnTo>
                    <a:pt x="10" y="23"/>
                  </a:lnTo>
                  <a:lnTo>
                    <a:pt x="13" y="23"/>
                  </a:lnTo>
                  <a:lnTo>
                    <a:pt x="18" y="23"/>
                  </a:lnTo>
                  <a:lnTo>
                    <a:pt x="21" y="23"/>
                  </a:lnTo>
                  <a:lnTo>
                    <a:pt x="26" y="23"/>
                  </a:lnTo>
                  <a:lnTo>
                    <a:pt x="29" y="23"/>
                  </a:lnTo>
                  <a:lnTo>
                    <a:pt x="31"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8" name="Freeform 676"/>
            <p:cNvSpPr>
              <a:spLocks/>
            </p:cNvSpPr>
            <p:nvPr/>
          </p:nvSpPr>
          <p:spPr bwMode="auto">
            <a:xfrm>
              <a:off x="5255039" y="1524189"/>
              <a:ext cx="51357" cy="32913"/>
            </a:xfrm>
            <a:custGeom>
              <a:avLst/>
              <a:gdLst/>
              <a:ahLst/>
              <a:cxnLst>
                <a:cxn ang="0">
                  <a:pos x="13" y="2"/>
                </a:cxn>
                <a:cxn ang="0">
                  <a:pos x="14" y="0"/>
                </a:cxn>
                <a:cxn ang="0">
                  <a:pos x="16" y="2"/>
                </a:cxn>
                <a:cxn ang="0">
                  <a:pos x="17" y="2"/>
                </a:cxn>
                <a:cxn ang="0">
                  <a:pos x="19" y="3"/>
                </a:cxn>
                <a:cxn ang="0">
                  <a:pos x="19" y="5"/>
                </a:cxn>
                <a:cxn ang="0">
                  <a:pos x="21" y="9"/>
                </a:cxn>
                <a:cxn ang="0">
                  <a:pos x="22" y="10"/>
                </a:cxn>
                <a:cxn ang="0">
                  <a:pos x="24" y="10"/>
                </a:cxn>
                <a:cxn ang="0">
                  <a:pos x="24" y="12"/>
                </a:cxn>
                <a:cxn ang="0">
                  <a:pos x="22" y="14"/>
                </a:cxn>
                <a:cxn ang="0">
                  <a:pos x="19" y="16"/>
                </a:cxn>
                <a:cxn ang="0">
                  <a:pos x="16" y="16"/>
                </a:cxn>
                <a:cxn ang="0">
                  <a:pos x="13" y="16"/>
                </a:cxn>
                <a:cxn ang="0">
                  <a:pos x="8" y="16"/>
                </a:cxn>
                <a:cxn ang="0">
                  <a:pos x="5" y="14"/>
                </a:cxn>
                <a:cxn ang="0">
                  <a:pos x="0" y="12"/>
                </a:cxn>
                <a:cxn ang="0">
                  <a:pos x="0" y="12"/>
                </a:cxn>
                <a:cxn ang="0">
                  <a:pos x="2" y="10"/>
                </a:cxn>
                <a:cxn ang="0">
                  <a:pos x="3" y="9"/>
                </a:cxn>
                <a:cxn ang="0">
                  <a:pos x="6" y="7"/>
                </a:cxn>
                <a:cxn ang="0">
                  <a:pos x="8" y="7"/>
                </a:cxn>
                <a:cxn ang="0">
                  <a:pos x="9" y="5"/>
                </a:cxn>
                <a:cxn ang="0">
                  <a:pos x="11" y="3"/>
                </a:cxn>
                <a:cxn ang="0">
                  <a:pos x="13" y="2"/>
                </a:cxn>
              </a:cxnLst>
              <a:rect l="0" t="0" r="r" b="b"/>
              <a:pathLst>
                <a:path w="24" h="16">
                  <a:moveTo>
                    <a:pt x="13" y="2"/>
                  </a:moveTo>
                  <a:lnTo>
                    <a:pt x="14" y="0"/>
                  </a:lnTo>
                  <a:lnTo>
                    <a:pt x="16" y="2"/>
                  </a:lnTo>
                  <a:lnTo>
                    <a:pt x="17" y="2"/>
                  </a:lnTo>
                  <a:lnTo>
                    <a:pt x="19" y="3"/>
                  </a:lnTo>
                  <a:lnTo>
                    <a:pt x="19" y="5"/>
                  </a:lnTo>
                  <a:lnTo>
                    <a:pt x="21" y="9"/>
                  </a:lnTo>
                  <a:lnTo>
                    <a:pt x="22" y="10"/>
                  </a:lnTo>
                  <a:lnTo>
                    <a:pt x="24" y="10"/>
                  </a:lnTo>
                  <a:lnTo>
                    <a:pt x="24" y="12"/>
                  </a:lnTo>
                  <a:lnTo>
                    <a:pt x="22" y="14"/>
                  </a:lnTo>
                  <a:lnTo>
                    <a:pt x="19" y="16"/>
                  </a:lnTo>
                  <a:lnTo>
                    <a:pt x="16" y="16"/>
                  </a:lnTo>
                  <a:lnTo>
                    <a:pt x="13" y="16"/>
                  </a:lnTo>
                  <a:lnTo>
                    <a:pt x="8" y="16"/>
                  </a:lnTo>
                  <a:lnTo>
                    <a:pt x="5" y="14"/>
                  </a:lnTo>
                  <a:lnTo>
                    <a:pt x="0" y="12"/>
                  </a:lnTo>
                  <a:lnTo>
                    <a:pt x="0" y="12"/>
                  </a:lnTo>
                  <a:lnTo>
                    <a:pt x="2" y="10"/>
                  </a:lnTo>
                  <a:lnTo>
                    <a:pt x="3" y="9"/>
                  </a:lnTo>
                  <a:lnTo>
                    <a:pt x="6" y="7"/>
                  </a:lnTo>
                  <a:lnTo>
                    <a:pt x="8" y="7"/>
                  </a:lnTo>
                  <a:lnTo>
                    <a:pt x="9" y="5"/>
                  </a:lnTo>
                  <a:lnTo>
                    <a:pt x="11" y="3"/>
                  </a:lnTo>
                  <a:lnTo>
                    <a:pt x="13"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89" name="Freeform 677"/>
            <p:cNvSpPr>
              <a:spLocks/>
            </p:cNvSpPr>
            <p:nvPr/>
          </p:nvSpPr>
          <p:spPr bwMode="auto">
            <a:xfrm>
              <a:off x="5042276" y="1662769"/>
              <a:ext cx="42186" cy="20787"/>
            </a:xfrm>
            <a:custGeom>
              <a:avLst/>
              <a:gdLst/>
              <a:ahLst/>
              <a:cxnLst>
                <a:cxn ang="0">
                  <a:pos x="11" y="0"/>
                </a:cxn>
                <a:cxn ang="0">
                  <a:pos x="12" y="0"/>
                </a:cxn>
                <a:cxn ang="0">
                  <a:pos x="14" y="2"/>
                </a:cxn>
                <a:cxn ang="0">
                  <a:pos x="16" y="2"/>
                </a:cxn>
                <a:cxn ang="0">
                  <a:pos x="17" y="3"/>
                </a:cxn>
                <a:cxn ang="0">
                  <a:pos x="19" y="3"/>
                </a:cxn>
                <a:cxn ang="0">
                  <a:pos x="19" y="5"/>
                </a:cxn>
                <a:cxn ang="0">
                  <a:pos x="19" y="7"/>
                </a:cxn>
                <a:cxn ang="0">
                  <a:pos x="19" y="9"/>
                </a:cxn>
                <a:cxn ang="0">
                  <a:pos x="19" y="9"/>
                </a:cxn>
                <a:cxn ang="0">
                  <a:pos x="19" y="9"/>
                </a:cxn>
                <a:cxn ang="0">
                  <a:pos x="17" y="9"/>
                </a:cxn>
                <a:cxn ang="0">
                  <a:pos x="16" y="9"/>
                </a:cxn>
                <a:cxn ang="0">
                  <a:pos x="14" y="10"/>
                </a:cxn>
                <a:cxn ang="0">
                  <a:pos x="12" y="10"/>
                </a:cxn>
                <a:cxn ang="0">
                  <a:pos x="12" y="10"/>
                </a:cxn>
                <a:cxn ang="0">
                  <a:pos x="11" y="10"/>
                </a:cxn>
                <a:cxn ang="0">
                  <a:pos x="9" y="10"/>
                </a:cxn>
                <a:cxn ang="0">
                  <a:pos x="6" y="9"/>
                </a:cxn>
                <a:cxn ang="0">
                  <a:pos x="4" y="9"/>
                </a:cxn>
                <a:cxn ang="0">
                  <a:pos x="3" y="9"/>
                </a:cxn>
                <a:cxn ang="0">
                  <a:pos x="3" y="7"/>
                </a:cxn>
                <a:cxn ang="0">
                  <a:pos x="1" y="7"/>
                </a:cxn>
                <a:cxn ang="0">
                  <a:pos x="0" y="5"/>
                </a:cxn>
                <a:cxn ang="0">
                  <a:pos x="0" y="3"/>
                </a:cxn>
                <a:cxn ang="0">
                  <a:pos x="1" y="3"/>
                </a:cxn>
                <a:cxn ang="0">
                  <a:pos x="1" y="3"/>
                </a:cxn>
                <a:cxn ang="0">
                  <a:pos x="3" y="2"/>
                </a:cxn>
                <a:cxn ang="0">
                  <a:pos x="4" y="2"/>
                </a:cxn>
                <a:cxn ang="0">
                  <a:pos x="6" y="2"/>
                </a:cxn>
                <a:cxn ang="0">
                  <a:pos x="8" y="0"/>
                </a:cxn>
                <a:cxn ang="0">
                  <a:pos x="9" y="0"/>
                </a:cxn>
                <a:cxn ang="0">
                  <a:pos x="11" y="0"/>
                </a:cxn>
              </a:cxnLst>
              <a:rect l="0" t="0" r="r" b="b"/>
              <a:pathLst>
                <a:path w="19" h="10">
                  <a:moveTo>
                    <a:pt x="11" y="0"/>
                  </a:moveTo>
                  <a:lnTo>
                    <a:pt x="12" y="0"/>
                  </a:lnTo>
                  <a:lnTo>
                    <a:pt x="14" y="2"/>
                  </a:lnTo>
                  <a:lnTo>
                    <a:pt x="16" y="2"/>
                  </a:lnTo>
                  <a:lnTo>
                    <a:pt x="17" y="3"/>
                  </a:lnTo>
                  <a:lnTo>
                    <a:pt x="19" y="3"/>
                  </a:lnTo>
                  <a:lnTo>
                    <a:pt x="19" y="5"/>
                  </a:lnTo>
                  <a:lnTo>
                    <a:pt x="19" y="7"/>
                  </a:lnTo>
                  <a:lnTo>
                    <a:pt x="19" y="9"/>
                  </a:lnTo>
                  <a:lnTo>
                    <a:pt x="19" y="9"/>
                  </a:lnTo>
                  <a:lnTo>
                    <a:pt x="19" y="9"/>
                  </a:lnTo>
                  <a:lnTo>
                    <a:pt x="17" y="9"/>
                  </a:lnTo>
                  <a:lnTo>
                    <a:pt x="16" y="9"/>
                  </a:lnTo>
                  <a:lnTo>
                    <a:pt x="14" y="10"/>
                  </a:lnTo>
                  <a:lnTo>
                    <a:pt x="12" y="10"/>
                  </a:lnTo>
                  <a:lnTo>
                    <a:pt x="12" y="10"/>
                  </a:lnTo>
                  <a:lnTo>
                    <a:pt x="11" y="10"/>
                  </a:lnTo>
                  <a:lnTo>
                    <a:pt x="9" y="10"/>
                  </a:lnTo>
                  <a:lnTo>
                    <a:pt x="6" y="9"/>
                  </a:lnTo>
                  <a:lnTo>
                    <a:pt x="4" y="9"/>
                  </a:lnTo>
                  <a:lnTo>
                    <a:pt x="3" y="9"/>
                  </a:lnTo>
                  <a:lnTo>
                    <a:pt x="3" y="7"/>
                  </a:lnTo>
                  <a:lnTo>
                    <a:pt x="1" y="7"/>
                  </a:lnTo>
                  <a:lnTo>
                    <a:pt x="0" y="5"/>
                  </a:lnTo>
                  <a:lnTo>
                    <a:pt x="0" y="3"/>
                  </a:lnTo>
                  <a:lnTo>
                    <a:pt x="1" y="3"/>
                  </a:lnTo>
                  <a:lnTo>
                    <a:pt x="1" y="3"/>
                  </a:lnTo>
                  <a:lnTo>
                    <a:pt x="3" y="2"/>
                  </a:lnTo>
                  <a:lnTo>
                    <a:pt x="4" y="2"/>
                  </a:lnTo>
                  <a:lnTo>
                    <a:pt x="6" y="2"/>
                  </a:lnTo>
                  <a:lnTo>
                    <a:pt x="8" y="0"/>
                  </a:lnTo>
                  <a:lnTo>
                    <a:pt x="9" y="0"/>
                  </a:lnTo>
                  <a:lnTo>
                    <a:pt x="1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0" name="Freeform 678"/>
            <p:cNvSpPr>
              <a:spLocks/>
            </p:cNvSpPr>
            <p:nvPr/>
          </p:nvSpPr>
          <p:spPr bwMode="auto">
            <a:xfrm>
              <a:off x="8274069" y="4124313"/>
              <a:ext cx="27512" cy="53700"/>
            </a:xfrm>
            <a:custGeom>
              <a:avLst/>
              <a:gdLst/>
              <a:ahLst/>
              <a:cxnLst>
                <a:cxn ang="0">
                  <a:pos x="0" y="14"/>
                </a:cxn>
                <a:cxn ang="0">
                  <a:pos x="0" y="12"/>
                </a:cxn>
                <a:cxn ang="0">
                  <a:pos x="0" y="11"/>
                </a:cxn>
                <a:cxn ang="0">
                  <a:pos x="2" y="7"/>
                </a:cxn>
                <a:cxn ang="0">
                  <a:pos x="3" y="5"/>
                </a:cxn>
                <a:cxn ang="0">
                  <a:pos x="5" y="4"/>
                </a:cxn>
                <a:cxn ang="0">
                  <a:pos x="8" y="2"/>
                </a:cxn>
                <a:cxn ang="0">
                  <a:pos x="8" y="0"/>
                </a:cxn>
                <a:cxn ang="0">
                  <a:pos x="10" y="0"/>
                </a:cxn>
                <a:cxn ang="0">
                  <a:pos x="13" y="4"/>
                </a:cxn>
                <a:cxn ang="0">
                  <a:pos x="13" y="5"/>
                </a:cxn>
                <a:cxn ang="0">
                  <a:pos x="11" y="7"/>
                </a:cxn>
                <a:cxn ang="0">
                  <a:pos x="11" y="11"/>
                </a:cxn>
                <a:cxn ang="0">
                  <a:pos x="10" y="12"/>
                </a:cxn>
                <a:cxn ang="0">
                  <a:pos x="8" y="14"/>
                </a:cxn>
                <a:cxn ang="0">
                  <a:pos x="8" y="14"/>
                </a:cxn>
                <a:cxn ang="0">
                  <a:pos x="7" y="16"/>
                </a:cxn>
                <a:cxn ang="0">
                  <a:pos x="7" y="18"/>
                </a:cxn>
                <a:cxn ang="0">
                  <a:pos x="7" y="18"/>
                </a:cxn>
                <a:cxn ang="0">
                  <a:pos x="7" y="19"/>
                </a:cxn>
                <a:cxn ang="0">
                  <a:pos x="7" y="21"/>
                </a:cxn>
                <a:cxn ang="0">
                  <a:pos x="7" y="21"/>
                </a:cxn>
                <a:cxn ang="0">
                  <a:pos x="7" y="23"/>
                </a:cxn>
                <a:cxn ang="0">
                  <a:pos x="5" y="23"/>
                </a:cxn>
                <a:cxn ang="0">
                  <a:pos x="5" y="25"/>
                </a:cxn>
                <a:cxn ang="0">
                  <a:pos x="5" y="26"/>
                </a:cxn>
                <a:cxn ang="0">
                  <a:pos x="3" y="25"/>
                </a:cxn>
                <a:cxn ang="0">
                  <a:pos x="3" y="23"/>
                </a:cxn>
                <a:cxn ang="0">
                  <a:pos x="2" y="23"/>
                </a:cxn>
                <a:cxn ang="0">
                  <a:pos x="2" y="21"/>
                </a:cxn>
                <a:cxn ang="0">
                  <a:pos x="0" y="19"/>
                </a:cxn>
                <a:cxn ang="0">
                  <a:pos x="0" y="19"/>
                </a:cxn>
                <a:cxn ang="0">
                  <a:pos x="0" y="18"/>
                </a:cxn>
                <a:cxn ang="0">
                  <a:pos x="0" y="14"/>
                </a:cxn>
              </a:cxnLst>
              <a:rect l="0" t="0" r="r" b="b"/>
              <a:pathLst>
                <a:path w="13" h="26">
                  <a:moveTo>
                    <a:pt x="0" y="14"/>
                  </a:moveTo>
                  <a:lnTo>
                    <a:pt x="0" y="12"/>
                  </a:lnTo>
                  <a:lnTo>
                    <a:pt x="0" y="11"/>
                  </a:lnTo>
                  <a:lnTo>
                    <a:pt x="2" y="7"/>
                  </a:lnTo>
                  <a:lnTo>
                    <a:pt x="3" y="5"/>
                  </a:lnTo>
                  <a:lnTo>
                    <a:pt x="5" y="4"/>
                  </a:lnTo>
                  <a:lnTo>
                    <a:pt x="8" y="2"/>
                  </a:lnTo>
                  <a:lnTo>
                    <a:pt x="8" y="0"/>
                  </a:lnTo>
                  <a:lnTo>
                    <a:pt x="10" y="0"/>
                  </a:lnTo>
                  <a:lnTo>
                    <a:pt x="13" y="4"/>
                  </a:lnTo>
                  <a:lnTo>
                    <a:pt x="13" y="5"/>
                  </a:lnTo>
                  <a:lnTo>
                    <a:pt x="11" y="7"/>
                  </a:lnTo>
                  <a:lnTo>
                    <a:pt x="11" y="11"/>
                  </a:lnTo>
                  <a:lnTo>
                    <a:pt x="10" y="12"/>
                  </a:lnTo>
                  <a:lnTo>
                    <a:pt x="8" y="14"/>
                  </a:lnTo>
                  <a:lnTo>
                    <a:pt x="8" y="14"/>
                  </a:lnTo>
                  <a:lnTo>
                    <a:pt x="7" y="16"/>
                  </a:lnTo>
                  <a:lnTo>
                    <a:pt x="7" y="18"/>
                  </a:lnTo>
                  <a:lnTo>
                    <a:pt x="7" y="18"/>
                  </a:lnTo>
                  <a:lnTo>
                    <a:pt x="7" y="19"/>
                  </a:lnTo>
                  <a:lnTo>
                    <a:pt x="7" y="21"/>
                  </a:lnTo>
                  <a:lnTo>
                    <a:pt x="7" y="21"/>
                  </a:lnTo>
                  <a:lnTo>
                    <a:pt x="7" y="23"/>
                  </a:lnTo>
                  <a:lnTo>
                    <a:pt x="5" y="23"/>
                  </a:lnTo>
                  <a:lnTo>
                    <a:pt x="5" y="25"/>
                  </a:lnTo>
                  <a:lnTo>
                    <a:pt x="5" y="26"/>
                  </a:lnTo>
                  <a:lnTo>
                    <a:pt x="3" y="25"/>
                  </a:lnTo>
                  <a:lnTo>
                    <a:pt x="3" y="23"/>
                  </a:lnTo>
                  <a:lnTo>
                    <a:pt x="2" y="23"/>
                  </a:lnTo>
                  <a:lnTo>
                    <a:pt x="2" y="21"/>
                  </a:lnTo>
                  <a:lnTo>
                    <a:pt x="0" y="19"/>
                  </a:lnTo>
                  <a:lnTo>
                    <a:pt x="0" y="19"/>
                  </a:lnTo>
                  <a:lnTo>
                    <a:pt x="0" y="18"/>
                  </a:lnTo>
                  <a:lnTo>
                    <a:pt x="0"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1" name="Freeform 679"/>
            <p:cNvSpPr>
              <a:spLocks/>
            </p:cNvSpPr>
            <p:nvPr/>
          </p:nvSpPr>
          <p:spPr bwMode="auto">
            <a:xfrm>
              <a:off x="8042965" y="4041164"/>
              <a:ext cx="36683" cy="29448"/>
            </a:xfrm>
            <a:custGeom>
              <a:avLst/>
              <a:gdLst/>
              <a:ahLst/>
              <a:cxnLst>
                <a:cxn ang="0">
                  <a:pos x="0" y="4"/>
                </a:cxn>
                <a:cxn ang="0">
                  <a:pos x="2" y="5"/>
                </a:cxn>
                <a:cxn ang="0">
                  <a:pos x="2" y="7"/>
                </a:cxn>
                <a:cxn ang="0">
                  <a:pos x="2" y="9"/>
                </a:cxn>
                <a:cxn ang="0">
                  <a:pos x="3" y="11"/>
                </a:cxn>
                <a:cxn ang="0">
                  <a:pos x="3" y="12"/>
                </a:cxn>
                <a:cxn ang="0">
                  <a:pos x="5" y="12"/>
                </a:cxn>
                <a:cxn ang="0">
                  <a:pos x="6" y="14"/>
                </a:cxn>
                <a:cxn ang="0">
                  <a:pos x="8" y="14"/>
                </a:cxn>
                <a:cxn ang="0">
                  <a:pos x="10" y="14"/>
                </a:cxn>
                <a:cxn ang="0">
                  <a:pos x="11" y="14"/>
                </a:cxn>
                <a:cxn ang="0">
                  <a:pos x="13" y="12"/>
                </a:cxn>
                <a:cxn ang="0">
                  <a:pos x="13" y="11"/>
                </a:cxn>
                <a:cxn ang="0">
                  <a:pos x="14" y="9"/>
                </a:cxn>
                <a:cxn ang="0">
                  <a:pos x="16" y="7"/>
                </a:cxn>
                <a:cxn ang="0">
                  <a:pos x="16" y="7"/>
                </a:cxn>
                <a:cxn ang="0">
                  <a:pos x="17" y="5"/>
                </a:cxn>
                <a:cxn ang="0">
                  <a:pos x="16" y="4"/>
                </a:cxn>
                <a:cxn ang="0">
                  <a:pos x="14" y="2"/>
                </a:cxn>
                <a:cxn ang="0">
                  <a:pos x="11" y="2"/>
                </a:cxn>
                <a:cxn ang="0">
                  <a:pos x="10" y="2"/>
                </a:cxn>
                <a:cxn ang="0">
                  <a:pos x="8" y="2"/>
                </a:cxn>
                <a:cxn ang="0">
                  <a:pos x="5" y="0"/>
                </a:cxn>
                <a:cxn ang="0">
                  <a:pos x="3" y="0"/>
                </a:cxn>
                <a:cxn ang="0">
                  <a:pos x="0" y="0"/>
                </a:cxn>
                <a:cxn ang="0">
                  <a:pos x="0" y="0"/>
                </a:cxn>
                <a:cxn ang="0">
                  <a:pos x="0" y="0"/>
                </a:cxn>
                <a:cxn ang="0">
                  <a:pos x="0" y="0"/>
                </a:cxn>
                <a:cxn ang="0">
                  <a:pos x="0" y="2"/>
                </a:cxn>
                <a:cxn ang="0">
                  <a:pos x="0" y="2"/>
                </a:cxn>
                <a:cxn ang="0">
                  <a:pos x="0" y="2"/>
                </a:cxn>
                <a:cxn ang="0">
                  <a:pos x="0" y="4"/>
                </a:cxn>
                <a:cxn ang="0">
                  <a:pos x="0" y="4"/>
                </a:cxn>
              </a:cxnLst>
              <a:rect l="0" t="0" r="r" b="b"/>
              <a:pathLst>
                <a:path w="17" h="14">
                  <a:moveTo>
                    <a:pt x="0" y="4"/>
                  </a:moveTo>
                  <a:lnTo>
                    <a:pt x="2" y="5"/>
                  </a:lnTo>
                  <a:lnTo>
                    <a:pt x="2" y="7"/>
                  </a:lnTo>
                  <a:lnTo>
                    <a:pt x="2" y="9"/>
                  </a:lnTo>
                  <a:lnTo>
                    <a:pt x="3" y="11"/>
                  </a:lnTo>
                  <a:lnTo>
                    <a:pt x="3" y="12"/>
                  </a:lnTo>
                  <a:lnTo>
                    <a:pt x="5" y="12"/>
                  </a:lnTo>
                  <a:lnTo>
                    <a:pt x="6" y="14"/>
                  </a:lnTo>
                  <a:lnTo>
                    <a:pt x="8" y="14"/>
                  </a:lnTo>
                  <a:lnTo>
                    <a:pt x="10" y="14"/>
                  </a:lnTo>
                  <a:lnTo>
                    <a:pt x="11" y="14"/>
                  </a:lnTo>
                  <a:lnTo>
                    <a:pt x="13" y="12"/>
                  </a:lnTo>
                  <a:lnTo>
                    <a:pt x="13" y="11"/>
                  </a:lnTo>
                  <a:lnTo>
                    <a:pt x="14" y="9"/>
                  </a:lnTo>
                  <a:lnTo>
                    <a:pt x="16" y="7"/>
                  </a:lnTo>
                  <a:lnTo>
                    <a:pt x="16" y="7"/>
                  </a:lnTo>
                  <a:lnTo>
                    <a:pt x="17" y="5"/>
                  </a:lnTo>
                  <a:lnTo>
                    <a:pt x="16" y="4"/>
                  </a:lnTo>
                  <a:lnTo>
                    <a:pt x="14" y="2"/>
                  </a:lnTo>
                  <a:lnTo>
                    <a:pt x="11" y="2"/>
                  </a:lnTo>
                  <a:lnTo>
                    <a:pt x="10" y="2"/>
                  </a:lnTo>
                  <a:lnTo>
                    <a:pt x="8" y="2"/>
                  </a:lnTo>
                  <a:lnTo>
                    <a:pt x="5" y="0"/>
                  </a:lnTo>
                  <a:lnTo>
                    <a:pt x="3" y="0"/>
                  </a:lnTo>
                  <a:lnTo>
                    <a:pt x="0" y="0"/>
                  </a:lnTo>
                  <a:lnTo>
                    <a:pt x="0" y="0"/>
                  </a:lnTo>
                  <a:lnTo>
                    <a:pt x="0" y="0"/>
                  </a:lnTo>
                  <a:lnTo>
                    <a:pt x="0" y="0"/>
                  </a:lnTo>
                  <a:lnTo>
                    <a:pt x="0" y="2"/>
                  </a:lnTo>
                  <a:lnTo>
                    <a:pt x="0" y="2"/>
                  </a:lnTo>
                  <a:lnTo>
                    <a:pt x="0" y="2"/>
                  </a:lnTo>
                  <a:lnTo>
                    <a:pt x="0" y="4"/>
                  </a:lnTo>
                  <a:lnTo>
                    <a:pt x="0"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2" name="Freeform 680"/>
            <p:cNvSpPr>
              <a:spLocks/>
            </p:cNvSpPr>
            <p:nvPr/>
          </p:nvSpPr>
          <p:spPr bwMode="auto">
            <a:xfrm>
              <a:off x="8606053" y="1600408"/>
              <a:ext cx="137562" cy="65826"/>
            </a:xfrm>
            <a:custGeom>
              <a:avLst/>
              <a:gdLst/>
              <a:ahLst/>
              <a:cxnLst>
                <a:cxn ang="0">
                  <a:pos x="12" y="0"/>
                </a:cxn>
                <a:cxn ang="0">
                  <a:pos x="11" y="4"/>
                </a:cxn>
                <a:cxn ang="0">
                  <a:pos x="9" y="6"/>
                </a:cxn>
                <a:cxn ang="0">
                  <a:pos x="6" y="7"/>
                </a:cxn>
                <a:cxn ang="0">
                  <a:pos x="4" y="9"/>
                </a:cxn>
                <a:cxn ang="0">
                  <a:pos x="3" y="11"/>
                </a:cxn>
                <a:cxn ang="0">
                  <a:pos x="1" y="11"/>
                </a:cxn>
                <a:cxn ang="0">
                  <a:pos x="0" y="13"/>
                </a:cxn>
                <a:cxn ang="0">
                  <a:pos x="0" y="16"/>
                </a:cxn>
                <a:cxn ang="0">
                  <a:pos x="25" y="19"/>
                </a:cxn>
                <a:cxn ang="0">
                  <a:pos x="25" y="19"/>
                </a:cxn>
                <a:cxn ang="0">
                  <a:pos x="25" y="21"/>
                </a:cxn>
                <a:cxn ang="0">
                  <a:pos x="25" y="21"/>
                </a:cxn>
                <a:cxn ang="0">
                  <a:pos x="25" y="21"/>
                </a:cxn>
                <a:cxn ang="0">
                  <a:pos x="25" y="23"/>
                </a:cxn>
                <a:cxn ang="0">
                  <a:pos x="25" y="23"/>
                </a:cxn>
                <a:cxn ang="0">
                  <a:pos x="25" y="25"/>
                </a:cxn>
                <a:cxn ang="0">
                  <a:pos x="25" y="25"/>
                </a:cxn>
                <a:cxn ang="0">
                  <a:pos x="25" y="26"/>
                </a:cxn>
                <a:cxn ang="0">
                  <a:pos x="30" y="26"/>
                </a:cxn>
                <a:cxn ang="0">
                  <a:pos x="34" y="28"/>
                </a:cxn>
                <a:cxn ang="0">
                  <a:pos x="42" y="30"/>
                </a:cxn>
                <a:cxn ang="0">
                  <a:pos x="49" y="30"/>
                </a:cxn>
                <a:cxn ang="0">
                  <a:pos x="55" y="32"/>
                </a:cxn>
                <a:cxn ang="0">
                  <a:pos x="60" y="32"/>
                </a:cxn>
                <a:cxn ang="0">
                  <a:pos x="63" y="32"/>
                </a:cxn>
                <a:cxn ang="0">
                  <a:pos x="61" y="32"/>
                </a:cxn>
                <a:cxn ang="0">
                  <a:pos x="55" y="26"/>
                </a:cxn>
                <a:cxn ang="0">
                  <a:pos x="47" y="23"/>
                </a:cxn>
                <a:cxn ang="0">
                  <a:pos x="38" y="16"/>
                </a:cxn>
                <a:cxn ang="0">
                  <a:pos x="28" y="11"/>
                </a:cxn>
                <a:cxn ang="0">
                  <a:pos x="20" y="6"/>
                </a:cxn>
                <a:cxn ang="0">
                  <a:pos x="14" y="2"/>
                </a:cxn>
                <a:cxn ang="0">
                  <a:pos x="12" y="0"/>
                </a:cxn>
              </a:cxnLst>
              <a:rect l="0" t="0" r="r" b="b"/>
              <a:pathLst>
                <a:path w="63" h="32">
                  <a:moveTo>
                    <a:pt x="12" y="0"/>
                  </a:moveTo>
                  <a:lnTo>
                    <a:pt x="11" y="4"/>
                  </a:lnTo>
                  <a:lnTo>
                    <a:pt x="9" y="6"/>
                  </a:lnTo>
                  <a:lnTo>
                    <a:pt x="6" y="7"/>
                  </a:lnTo>
                  <a:lnTo>
                    <a:pt x="4" y="9"/>
                  </a:lnTo>
                  <a:lnTo>
                    <a:pt x="3" y="11"/>
                  </a:lnTo>
                  <a:lnTo>
                    <a:pt x="1" y="11"/>
                  </a:lnTo>
                  <a:lnTo>
                    <a:pt x="0" y="13"/>
                  </a:lnTo>
                  <a:lnTo>
                    <a:pt x="0" y="16"/>
                  </a:lnTo>
                  <a:lnTo>
                    <a:pt x="25" y="19"/>
                  </a:lnTo>
                  <a:lnTo>
                    <a:pt x="25" y="19"/>
                  </a:lnTo>
                  <a:lnTo>
                    <a:pt x="25" y="21"/>
                  </a:lnTo>
                  <a:lnTo>
                    <a:pt x="25" y="21"/>
                  </a:lnTo>
                  <a:lnTo>
                    <a:pt x="25" y="21"/>
                  </a:lnTo>
                  <a:lnTo>
                    <a:pt x="25" y="23"/>
                  </a:lnTo>
                  <a:lnTo>
                    <a:pt x="25" y="23"/>
                  </a:lnTo>
                  <a:lnTo>
                    <a:pt x="25" y="25"/>
                  </a:lnTo>
                  <a:lnTo>
                    <a:pt x="25" y="25"/>
                  </a:lnTo>
                  <a:lnTo>
                    <a:pt x="25" y="26"/>
                  </a:lnTo>
                  <a:lnTo>
                    <a:pt x="30" y="26"/>
                  </a:lnTo>
                  <a:lnTo>
                    <a:pt x="34" y="28"/>
                  </a:lnTo>
                  <a:lnTo>
                    <a:pt x="42" y="30"/>
                  </a:lnTo>
                  <a:lnTo>
                    <a:pt x="49" y="30"/>
                  </a:lnTo>
                  <a:lnTo>
                    <a:pt x="55" y="32"/>
                  </a:lnTo>
                  <a:lnTo>
                    <a:pt x="60" y="32"/>
                  </a:lnTo>
                  <a:lnTo>
                    <a:pt x="63" y="32"/>
                  </a:lnTo>
                  <a:lnTo>
                    <a:pt x="61" y="32"/>
                  </a:lnTo>
                  <a:lnTo>
                    <a:pt x="55" y="26"/>
                  </a:lnTo>
                  <a:lnTo>
                    <a:pt x="47" y="23"/>
                  </a:lnTo>
                  <a:lnTo>
                    <a:pt x="38" y="16"/>
                  </a:lnTo>
                  <a:lnTo>
                    <a:pt x="28" y="11"/>
                  </a:lnTo>
                  <a:lnTo>
                    <a:pt x="20" y="6"/>
                  </a:lnTo>
                  <a:lnTo>
                    <a:pt x="14" y="2"/>
                  </a:lnTo>
                  <a:lnTo>
                    <a:pt x="1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3" name="Freeform 681"/>
            <p:cNvSpPr>
              <a:spLocks/>
            </p:cNvSpPr>
            <p:nvPr/>
          </p:nvSpPr>
          <p:spPr bwMode="auto">
            <a:xfrm>
              <a:off x="8615223" y="1690486"/>
              <a:ext cx="80703" cy="20787"/>
            </a:xfrm>
            <a:custGeom>
              <a:avLst/>
              <a:gdLst/>
              <a:ahLst/>
              <a:cxnLst>
                <a:cxn ang="0">
                  <a:pos x="37" y="3"/>
                </a:cxn>
                <a:cxn ang="0">
                  <a:pos x="37" y="5"/>
                </a:cxn>
                <a:cxn ang="0">
                  <a:pos x="37" y="5"/>
                </a:cxn>
                <a:cxn ang="0">
                  <a:pos x="35" y="7"/>
                </a:cxn>
                <a:cxn ang="0">
                  <a:pos x="35" y="9"/>
                </a:cxn>
                <a:cxn ang="0">
                  <a:pos x="34" y="9"/>
                </a:cxn>
                <a:cxn ang="0">
                  <a:pos x="34" y="10"/>
                </a:cxn>
                <a:cxn ang="0">
                  <a:pos x="32" y="10"/>
                </a:cxn>
                <a:cxn ang="0">
                  <a:pos x="32" y="10"/>
                </a:cxn>
                <a:cxn ang="0">
                  <a:pos x="27" y="10"/>
                </a:cxn>
                <a:cxn ang="0">
                  <a:pos x="23" y="10"/>
                </a:cxn>
                <a:cxn ang="0">
                  <a:pos x="19" y="9"/>
                </a:cxn>
                <a:cxn ang="0">
                  <a:pos x="15" y="7"/>
                </a:cxn>
                <a:cxn ang="0">
                  <a:pos x="11" y="7"/>
                </a:cxn>
                <a:cxn ang="0">
                  <a:pos x="8" y="5"/>
                </a:cxn>
                <a:cxn ang="0">
                  <a:pos x="3" y="3"/>
                </a:cxn>
                <a:cxn ang="0">
                  <a:pos x="0" y="3"/>
                </a:cxn>
                <a:cxn ang="0">
                  <a:pos x="5" y="2"/>
                </a:cxn>
                <a:cxn ang="0">
                  <a:pos x="10" y="0"/>
                </a:cxn>
                <a:cxn ang="0">
                  <a:pos x="15" y="0"/>
                </a:cxn>
                <a:cxn ang="0">
                  <a:pos x="19" y="2"/>
                </a:cxn>
                <a:cxn ang="0">
                  <a:pos x="24" y="2"/>
                </a:cxn>
                <a:cxn ang="0">
                  <a:pos x="27" y="2"/>
                </a:cxn>
                <a:cxn ang="0">
                  <a:pos x="32" y="3"/>
                </a:cxn>
                <a:cxn ang="0">
                  <a:pos x="37" y="3"/>
                </a:cxn>
              </a:cxnLst>
              <a:rect l="0" t="0" r="r" b="b"/>
              <a:pathLst>
                <a:path w="37" h="10">
                  <a:moveTo>
                    <a:pt x="37" y="3"/>
                  </a:moveTo>
                  <a:lnTo>
                    <a:pt x="37" y="5"/>
                  </a:lnTo>
                  <a:lnTo>
                    <a:pt x="37" y="5"/>
                  </a:lnTo>
                  <a:lnTo>
                    <a:pt x="35" y="7"/>
                  </a:lnTo>
                  <a:lnTo>
                    <a:pt x="35" y="9"/>
                  </a:lnTo>
                  <a:lnTo>
                    <a:pt x="34" y="9"/>
                  </a:lnTo>
                  <a:lnTo>
                    <a:pt x="34" y="10"/>
                  </a:lnTo>
                  <a:lnTo>
                    <a:pt x="32" y="10"/>
                  </a:lnTo>
                  <a:lnTo>
                    <a:pt x="32" y="10"/>
                  </a:lnTo>
                  <a:lnTo>
                    <a:pt x="27" y="10"/>
                  </a:lnTo>
                  <a:lnTo>
                    <a:pt x="23" y="10"/>
                  </a:lnTo>
                  <a:lnTo>
                    <a:pt x="19" y="9"/>
                  </a:lnTo>
                  <a:lnTo>
                    <a:pt x="15" y="7"/>
                  </a:lnTo>
                  <a:lnTo>
                    <a:pt x="11" y="7"/>
                  </a:lnTo>
                  <a:lnTo>
                    <a:pt x="8" y="5"/>
                  </a:lnTo>
                  <a:lnTo>
                    <a:pt x="3" y="3"/>
                  </a:lnTo>
                  <a:lnTo>
                    <a:pt x="0" y="3"/>
                  </a:lnTo>
                  <a:lnTo>
                    <a:pt x="5" y="2"/>
                  </a:lnTo>
                  <a:lnTo>
                    <a:pt x="10" y="0"/>
                  </a:lnTo>
                  <a:lnTo>
                    <a:pt x="15" y="0"/>
                  </a:lnTo>
                  <a:lnTo>
                    <a:pt x="19" y="2"/>
                  </a:lnTo>
                  <a:lnTo>
                    <a:pt x="24" y="2"/>
                  </a:lnTo>
                  <a:lnTo>
                    <a:pt x="27" y="2"/>
                  </a:lnTo>
                  <a:lnTo>
                    <a:pt x="32" y="3"/>
                  </a:lnTo>
                  <a:lnTo>
                    <a:pt x="37"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4" name="Freeform 682"/>
            <p:cNvSpPr>
              <a:spLocks/>
            </p:cNvSpPr>
            <p:nvPr/>
          </p:nvSpPr>
          <p:spPr bwMode="auto">
            <a:xfrm>
              <a:off x="8396958" y="1965915"/>
              <a:ext cx="51357" cy="24252"/>
            </a:xfrm>
            <a:custGeom>
              <a:avLst/>
              <a:gdLst/>
              <a:ahLst/>
              <a:cxnLst>
                <a:cxn ang="0">
                  <a:pos x="15" y="2"/>
                </a:cxn>
                <a:cxn ang="0">
                  <a:pos x="16" y="2"/>
                </a:cxn>
                <a:cxn ang="0">
                  <a:pos x="16" y="4"/>
                </a:cxn>
                <a:cxn ang="0">
                  <a:pos x="16" y="5"/>
                </a:cxn>
                <a:cxn ang="0">
                  <a:pos x="18" y="7"/>
                </a:cxn>
                <a:cxn ang="0">
                  <a:pos x="19" y="9"/>
                </a:cxn>
                <a:cxn ang="0">
                  <a:pos x="21" y="11"/>
                </a:cxn>
                <a:cxn ang="0">
                  <a:pos x="21" y="11"/>
                </a:cxn>
                <a:cxn ang="0">
                  <a:pos x="23" y="12"/>
                </a:cxn>
                <a:cxn ang="0">
                  <a:pos x="13" y="12"/>
                </a:cxn>
                <a:cxn ang="0">
                  <a:pos x="12" y="11"/>
                </a:cxn>
                <a:cxn ang="0">
                  <a:pos x="10" y="11"/>
                </a:cxn>
                <a:cxn ang="0">
                  <a:pos x="8" y="9"/>
                </a:cxn>
                <a:cxn ang="0">
                  <a:pos x="7" y="7"/>
                </a:cxn>
                <a:cxn ang="0">
                  <a:pos x="5" y="5"/>
                </a:cxn>
                <a:cxn ang="0">
                  <a:pos x="4" y="4"/>
                </a:cxn>
                <a:cxn ang="0">
                  <a:pos x="2" y="2"/>
                </a:cxn>
                <a:cxn ang="0">
                  <a:pos x="0" y="2"/>
                </a:cxn>
                <a:cxn ang="0">
                  <a:pos x="2" y="0"/>
                </a:cxn>
                <a:cxn ang="0">
                  <a:pos x="5" y="0"/>
                </a:cxn>
                <a:cxn ang="0">
                  <a:pos x="7" y="0"/>
                </a:cxn>
                <a:cxn ang="0">
                  <a:pos x="8" y="0"/>
                </a:cxn>
                <a:cxn ang="0">
                  <a:pos x="10" y="0"/>
                </a:cxn>
                <a:cxn ang="0">
                  <a:pos x="12" y="0"/>
                </a:cxn>
                <a:cxn ang="0">
                  <a:pos x="13" y="2"/>
                </a:cxn>
                <a:cxn ang="0">
                  <a:pos x="15" y="2"/>
                </a:cxn>
              </a:cxnLst>
              <a:rect l="0" t="0" r="r" b="b"/>
              <a:pathLst>
                <a:path w="23" h="12">
                  <a:moveTo>
                    <a:pt x="15" y="2"/>
                  </a:moveTo>
                  <a:lnTo>
                    <a:pt x="16" y="2"/>
                  </a:lnTo>
                  <a:lnTo>
                    <a:pt x="16" y="4"/>
                  </a:lnTo>
                  <a:lnTo>
                    <a:pt x="16" y="5"/>
                  </a:lnTo>
                  <a:lnTo>
                    <a:pt x="18" y="7"/>
                  </a:lnTo>
                  <a:lnTo>
                    <a:pt x="19" y="9"/>
                  </a:lnTo>
                  <a:lnTo>
                    <a:pt x="21" y="11"/>
                  </a:lnTo>
                  <a:lnTo>
                    <a:pt x="21" y="11"/>
                  </a:lnTo>
                  <a:lnTo>
                    <a:pt x="23" y="12"/>
                  </a:lnTo>
                  <a:lnTo>
                    <a:pt x="13" y="12"/>
                  </a:lnTo>
                  <a:lnTo>
                    <a:pt x="12" y="11"/>
                  </a:lnTo>
                  <a:lnTo>
                    <a:pt x="10" y="11"/>
                  </a:lnTo>
                  <a:lnTo>
                    <a:pt x="8" y="9"/>
                  </a:lnTo>
                  <a:lnTo>
                    <a:pt x="7" y="7"/>
                  </a:lnTo>
                  <a:lnTo>
                    <a:pt x="5" y="5"/>
                  </a:lnTo>
                  <a:lnTo>
                    <a:pt x="4" y="4"/>
                  </a:lnTo>
                  <a:lnTo>
                    <a:pt x="2" y="2"/>
                  </a:lnTo>
                  <a:lnTo>
                    <a:pt x="0" y="2"/>
                  </a:lnTo>
                  <a:lnTo>
                    <a:pt x="2" y="0"/>
                  </a:lnTo>
                  <a:lnTo>
                    <a:pt x="5" y="0"/>
                  </a:lnTo>
                  <a:lnTo>
                    <a:pt x="7" y="0"/>
                  </a:lnTo>
                  <a:lnTo>
                    <a:pt x="8" y="0"/>
                  </a:lnTo>
                  <a:lnTo>
                    <a:pt x="10" y="0"/>
                  </a:lnTo>
                  <a:lnTo>
                    <a:pt x="12" y="0"/>
                  </a:lnTo>
                  <a:lnTo>
                    <a:pt x="13" y="2"/>
                  </a:lnTo>
                  <a:lnTo>
                    <a:pt x="15" y="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5" name="Freeform 683"/>
            <p:cNvSpPr>
              <a:spLocks/>
            </p:cNvSpPr>
            <p:nvPr/>
          </p:nvSpPr>
          <p:spPr bwMode="auto">
            <a:xfrm>
              <a:off x="7144226" y="3220072"/>
              <a:ext cx="253114" cy="519678"/>
            </a:xfrm>
            <a:custGeom>
              <a:avLst/>
              <a:gdLst/>
              <a:ahLst/>
              <a:cxnLst>
                <a:cxn ang="0">
                  <a:pos x="102" y="105"/>
                </a:cxn>
                <a:cxn ang="0">
                  <a:pos x="95" y="105"/>
                </a:cxn>
                <a:cxn ang="0">
                  <a:pos x="86" y="106"/>
                </a:cxn>
                <a:cxn ang="0">
                  <a:pos x="78" y="113"/>
                </a:cxn>
                <a:cxn ang="0">
                  <a:pos x="81" y="129"/>
                </a:cxn>
                <a:cxn ang="0">
                  <a:pos x="87" y="146"/>
                </a:cxn>
                <a:cxn ang="0">
                  <a:pos x="89" y="155"/>
                </a:cxn>
                <a:cxn ang="0">
                  <a:pos x="89" y="159"/>
                </a:cxn>
                <a:cxn ang="0">
                  <a:pos x="83" y="157"/>
                </a:cxn>
                <a:cxn ang="0">
                  <a:pos x="78" y="146"/>
                </a:cxn>
                <a:cxn ang="0">
                  <a:pos x="67" y="134"/>
                </a:cxn>
                <a:cxn ang="0">
                  <a:pos x="49" y="122"/>
                </a:cxn>
                <a:cxn ang="0">
                  <a:pos x="38" y="131"/>
                </a:cxn>
                <a:cxn ang="0">
                  <a:pos x="40" y="139"/>
                </a:cxn>
                <a:cxn ang="0">
                  <a:pos x="40" y="150"/>
                </a:cxn>
                <a:cxn ang="0">
                  <a:pos x="33" y="162"/>
                </a:cxn>
                <a:cxn ang="0">
                  <a:pos x="32" y="178"/>
                </a:cxn>
                <a:cxn ang="0">
                  <a:pos x="37" y="188"/>
                </a:cxn>
                <a:cxn ang="0">
                  <a:pos x="43" y="192"/>
                </a:cxn>
                <a:cxn ang="0">
                  <a:pos x="43" y="199"/>
                </a:cxn>
                <a:cxn ang="0">
                  <a:pos x="45" y="209"/>
                </a:cxn>
                <a:cxn ang="0">
                  <a:pos x="60" y="230"/>
                </a:cxn>
                <a:cxn ang="0">
                  <a:pos x="81" y="248"/>
                </a:cxn>
                <a:cxn ang="0">
                  <a:pos x="76" y="251"/>
                </a:cxn>
                <a:cxn ang="0">
                  <a:pos x="70" y="253"/>
                </a:cxn>
                <a:cxn ang="0">
                  <a:pos x="62" y="249"/>
                </a:cxn>
                <a:cxn ang="0">
                  <a:pos x="51" y="244"/>
                </a:cxn>
                <a:cxn ang="0">
                  <a:pos x="41" y="227"/>
                </a:cxn>
                <a:cxn ang="0">
                  <a:pos x="25" y="211"/>
                </a:cxn>
                <a:cxn ang="0">
                  <a:pos x="22" y="211"/>
                </a:cxn>
                <a:cxn ang="0">
                  <a:pos x="19" y="211"/>
                </a:cxn>
                <a:cxn ang="0">
                  <a:pos x="19" y="202"/>
                </a:cxn>
                <a:cxn ang="0">
                  <a:pos x="19" y="195"/>
                </a:cxn>
                <a:cxn ang="0">
                  <a:pos x="21" y="188"/>
                </a:cxn>
                <a:cxn ang="0">
                  <a:pos x="22" y="181"/>
                </a:cxn>
                <a:cxn ang="0">
                  <a:pos x="27" y="162"/>
                </a:cxn>
                <a:cxn ang="0">
                  <a:pos x="30" y="127"/>
                </a:cxn>
                <a:cxn ang="0">
                  <a:pos x="21" y="108"/>
                </a:cxn>
                <a:cxn ang="0">
                  <a:pos x="14" y="87"/>
                </a:cxn>
                <a:cxn ang="0">
                  <a:pos x="16" y="82"/>
                </a:cxn>
                <a:cxn ang="0">
                  <a:pos x="19" y="77"/>
                </a:cxn>
                <a:cxn ang="0">
                  <a:pos x="10" y="50"/>
                </a:cxn>
                <a:cxn ang="0">
                  <a:pos x="0" y="26"/>
                </a:cxn>
                <a:cxn ang="0">
                  <a:pos x="10" y="7"/>
                </a:cxn>
                <a:cxn ang="0">
                  <a:pos x="29" y="0"/>
                </a:cxn>
                <a:cxn ang="0">
                  <a:pos x="37" y="7"/>
                </a:cxn>
                <a:cxn ang="0">
                  <a:pos x="45" y="12"/>
                </a:cxn>
                <a:cxn ang="0">
                  <a:pos x="48" y="35"/>
                </a:cxn>
                <a:cxn ang="0">
                  <a:pos x="52" y="49"/>
                </a:cxn>
                <a:cxn ang="0">
                  <a:pos x="59" y="43"/>
                </a:cxn>
                <a:cxn ang="0">
                  <a:pos x="60" y="36"/>
                </a:cxn>
                <a:cxn ang="0">
                  <a:pos x="65" y="38"/>
                </a:cxn>
                <a:cxn ang="0">
                  <a:pos x="70" y="42"/>
                </a:cxn>
                <a:cxn ang="0">
                  <a:pos x="75" y="36"/>
                </a:cxn>
                <a:cxn ang="0">
                  <a:pos x="79" y="30"/>
                </a:cxn>
                <a:cxn ang="0">
                  <a:pos x="87" y="33"/>
                </a:cxn>
                <a:cxn ang="0">
                  <a:pos x="91" y="40"/>
                </a:cxn>
                <a:cxn ang="0">
                  <a:pos x="106" y="64"/>
                </a:cxn>
                <a:cxn ang="0">
                  <a:pos x="117" y="92"/>
                </a:cxn>
                <a:cxn ang="0">
                  <a:pos x="114" y="98"/>
                </a:cxn>
                <a:cxn ang="0">
                  <a:pos x="111" y="101"/>
                </a:cxn>
              </a:cxnLst>
              <a:rect l="0" t="0" r="r" b="b"/>
              <a:pathLst>
                <a:path w="117" h="253">
                  <a:moveTo>
                    <a:pt x="108" y="105"/>
                  </a:moveTo>
                  <a:lnTo>
                    <a:pt x="106" y="105"/>
                  </a:lnTo>
                  <a:lnTo>
                    <a:pt x="103" y="105"/>
                  </a:lnTo>
                  <a:lnTo>
                    <a:pt x="102" y="105"/>
                  </a:lnTo>
                  <a:lnTo>
                    <a:pt x="100" y="105"/>
                  </a:lnTo>
                  <a:lnTo>
                    <a:pt x="98" y="105"/>
                  </a:lnTo>
                  <a:lnTo>
                    <a:pt x="97" y="105"/>
                  </a:lnTo>
                  <a:lnTo>
                    <a:pt x="95" y="105"/>
                  </a:lnTo>
                  <a:lnTo>
                    <a:pt x="94" y="105"/>
                  </a:lnTo>
                  <a:lnTo>
                    <a:pt x="91" y="105"/>
                  </a:lnTo>
                  <a:lnTo>
                    <a:pt x="89" y="105"/>
                  </a:lnTo>
                  <a:lnTo>
                    <a:pt x="86" y="106"/>
                  </a:lnTo>
                  <a:lnTo>
                    <a:pt x="83" y="106"/>
                  </a:lnTo>
                  <a:lnTo>
                    <a:pt x="81" y="108"/>
                  </a:lnTo>
                  <a:lnTo>
                    <a:pt x="78" y="110"/>
                  </a:lnTo>
                  <a:lnTo>
                    <a:pt x="78" y="113"/>
                  </a:lnTo>
                  <a:lnTo>
                    <a:pt x="76" y="115"/>
                  </a:lnTo>
                  <a:lnTo>
                    <a:pt x="78" y="120"/>
                  </a:lnTo>
                  <a:lnTo>
                    <a:pt x="78" y="125"/>
                  </a:lnTo>
                  <a:lnTo>
                    <a:pt x="81" y="129"/>
                  </a:lnTo>
                  <a:lnTo>
                    <a:pt x="83" y="134"/>
                  </a:lnTo>
                  <a:lnTo>
                    <a:pt x="84" y="138"/>
                  </a:lnTo>
                  <a:lnTo>
                    <a:pt x="87" y="141"/>
                  </a:lnTo>
                  <a:lnTo>
                    <a:pt x="87" y="146"/>
                  </a:lnTo>
                  <a:lnTo>
                    <a:pt x="89" y="152"/>
                  </a:lnTo>
                  <a:lnTo>
                    <a:pt x="89" y="152"/>
                  </a:lnTo>
                  <a:lnTo>
                    <a:pt x="89" y="153"/>
                  </a:lnTo>
                  <a:lnTo>
                    <a:pt x="89" y="155"/>
                  </a:lnTo>
                  <a:lnTo>
                    <a:pt x="89" y="155"/>
                  </a:lnTo>
                  <a:lnTo>
                    <a:pt x="89" y="157"/>
                  </a:lnTo>
                  <a:lnTo>
                    <a:pt x="89" y="159"/>
                  </a:lnTo>
                  <a:lnTo>
                    <a:pt x="89" y="159"/>
                  </a:lnTo>
                  <a:lnTo>
                    <a:pt x="89" y="160"/>
                  </a:lnTo>
                  <a:lnTo>
                    <a:pt x="86" y="159"/>
                  </a:lnTo>
                  <a:lnTo>
                    <a:pt x="84" y="159"/>
                  </a:lnTo>
                  <a:lnTo>
                    <a:pt x="83" y="157"/>
                  </a:lnTo>
                  <a:lnTo>
                    <a:pt x="81" y="153"/>
                  </a:lnTo>
                  <a:lnTo>
                    <a:pt x="79" y="152"/>
                  </a:lnTo>
                  <a:lnTo>
                    <a:pt x="78" y="150"/>
                  </a:lnTo>
                  <a:lnTo>
                    <a:pt x="78" y="146"/>
                  </a:lnTo>
                  <a:lnTo>
                    <a:pt x="76" y="143"/>
                  </a:lnTo>
                  <a:lnTo>
                    <a:pt x="75" y="139"/>
                  </a:lnTo>
                  <a:lnTo>
                    <a:pt x="70" y="136"/>
                  </a:lnTo>
                  <a:lnTo>
                    <a:pt x="67" y="134"/>
                  </a:lnTo>
                  <a:lnTo>
                    <a:pt x="60" y="132"/>
                  </a:lnTo>
                  <a:lnTo>
                    <a:pt x="56" y="129"/>
                  </a:lnTo>
                  <a:lnTo>
                    <a:pt x="52" y="125"/>
                  </a:lnTo>
                  <a:lnTo>
                    <a:pt x="49" y="122"/>
                  </a:lnTo>
                  <a:lnTo>
                    <a:pt x="48" y="115"/>
                  </a:lnTo>
                  <a:lnTo>
                    <a:pt x="30" y="117"/>
                  </a:lnTo>
                  <a:lnTo>
                    <a:pt x="38" y="129"/>
                  </a:lnTo>
                  <a:lnTo>
                    <a:pt x="38" y="131"/>
                  </a:lnTo>
                  <a:lnTo>
                    <a:pt x="38" y="132"/>
                  </a:lnTo>
                  <a:lnTo>
                    <a:pt x="38" y="134"/>
                  </a:lnTo>
                  <a:lnTo>
                    <a:pt x="40" y="138"/>
                  </a:lnTo>
                  <a:lnTo>
                    <a:pt x="40" y="139"/>
                  </a:lnTo>
                  <a:lnTo>
                    <a:pt x="40" y="141"/>
                  </a:lnTo>
                  <a:lnTo>
                    <a:pt x="40" y="143"/>
                  </a:lnTo>
                  <a:lnTo>
                    <a:pt x="40" y="145"/>
                  </a:lnTo>
                  <a:lnTo>
                    <a:pt x="40" y="150"/>
                  </a:lnTo>
                  <a:lnTo>
                    <a:pt x="38" y="153"/>
                  </a:lnTo>
                  <a:lnTo>
                    <a:pt x="37" y="155"/>
                  </a:lnTo>
                  <a:lnTo>
                    <a:pt x="35" y="159"/>
                  </a:lnTo>
                  <a:lnTo>
                    <a:pt x="33" y="162"/>
                  </a:lnTo>
                  <a:lnTo>
                    <a:pt x="32" y="166"/>
                  </a:lnTo>
                  <a:lnTo>
                    <a:pt x="32" y="171"/>
                  </a:lnTo>
                  <a:lnTo>
                    <a:pt x="30" y="174"/>
                  </a:lnTo>
                  <a:lnTo>
                    <a:pt x="32" y="178"/>
                  </a:lnTo>
                  <a:lnTo>
                    <a:pt x="32" y="181"/>
                  </a:lnTo>
                  <a:lnTo>
                    <a:pt x="33" y="185"/>
                  </a:lnTo>
                  <a:lnTo>
                    <a:pt x="35" y="187"/>
                  </a:lnTo>
                  <a:lnTo>
                    <a:pt x="37" y="188"/>
                  </a:lnTo>
                  <a:lnTo>
                    <a:pt x="38" y="188"/>
                  </a:lnTo>
                  <a:lnTo>
                    <a:pt x="40" y="190"/>
                  </a:lnTo>
                  <a:lnTo>
                    <a:pt x="43" y="190"/>
                  </a:lnTo>
                  <a:lnTo>
                    <a:pt x="43" y="192"/>
                  </a:lnTo>
                  <a:lnTo>
                    <a:pt x="43" y="194"/>
                  </a:lnTo>
                  <a:lnTo>
                    <a:pt x="43" y="195"/>
                  </a:lnTo>
                  <a:lnTo>
                    <a:pt x="43" y="197"/>
                  </a:lnTo>
                  <a:lnTo>
                    <a:pt x="43" y="199"/>
                  </a:lnTo>
                  <a:lnTo>
                    <a:pt x="43" y="199"/>
                  </a:lnTo>
                  <a:lnTo>
                    <a:pt x="45" y="200"/>
                  </a:lnTo>
                  <a:lnTo>
                    <a:pt x="45" y="200"/>
                  </a:lnTo>
                  <a:lnTo>
                    <a:pt x="45" y="209"/>
                  </a:lnTo>
                  <a:lnTo>
                    <a:pt x="48" y="214"/>
                  </a:lnTo>
                  <a:lnTo>
                    <a:pt x="51" y="220"/>
                  </a:lnTo>
                  <a:lnTo>
                    <a:pt x="56" y="225"/>
                  </a:lnTo>
                  <a:lnTo>
                    <a:pt x="60" y="230"/>
                  </a:lnTo>
                  <a:lnTo>
                    <a:pt x="67" y="237"/>
                  </a:lnTo>
                  <a:lnTo>
                    <a:pt x="71" y="241"/>
                  </a:lnTo>
                  <a:lnTo>
                    <a:pt x="76" y="246"/>
                  </a:lnTo>
                  <a:lnTo>
                    <a:pt x="81" y="248"/>
                  </a:lnTo>
                  <a:lnTo>
                    <a:pt x="81" y="249"/>
                  </a:lnTo>
                  <a:lnTo>
                    <a:pt x="79" y="249"/>
                  </a:lnTo>
                  <a:lnTo>
                    <a:pt x="78" y="251"/>
                  </a:lnTo>
                  <a:lnTo>
                    <a:pt x="76" y="251"/>
                  </a:lnTo>
                  <a:lnTo>
                    <a:pt x="75" y="253"/>
                  </a:lnTo>
                  <a:lnTo>
                    <a:pt x="73" y="253"/>
                  </a:lnTo>
                  <a:lnTo>
                    <a:pt x="71" y="253"/>
                  </a:lnTo>
                  <a:lnTo>
                    <a:pt x="70" y="253"/>
                  </a:lnTo>
                  <a:lnTo>
                    <a:pt x="68" y="253"/>
                  </a:lnTo>
                  <a:lnTo>
                    <a:pt x="67" y="251"/>
                  </a:lnTo>
                  <a:lnTo>
                    <a:pt x="65" y="251"/>
                  </a:lnTo>
                  <a:lnTo>
                    <a:pt x="62" y="249"/>
                  </a:lnTo>
                  <a:lnTo>
                    <a:pt x="60" y="248"/>
                  </a:lnTo>
                  <a:lnTo>
                    <a:pt x="57" y="246"/>
                  </a:lnTo>
                  <a:lnTo>
                    <a:pt x="54" y="244"/>
                  </a:lnTo>
                  <a:lnTo>
                    <a:pt x="51" y="244"/>
                  </a:lnTo>
                  <a:lnTo>
                    <a:pt x="49" y="239"/>
                  </a:lnTo>
                  <a:lnTo>
                    <a:pt x="46" y="235"/>
                  </a:lnTo>
                  <a:lnTo>
                    <a:pt x="45" y="230"/>
                  </a:lnTo>
                  <a:lnTo>
                    <a:pt x="41" y="227"/>
                  </a:lnTo>
                  <a:lnTo>
                    <a:pt x="38" y="223"/>
                  </a:lnTo>
                  <a:lnTo>
                    <a:pt x="33" y="220"/>
                  </a:lnTo>
                  <a:lnTo>
                    <a:pt x="30" y="216"/>
                  </a:lnTo>
                  <a:lnTo>
                    <a:pt x="25" y="211"/>
                  </a:lnTo>
                  <a:lnTo>
                    <a:pt x="24" y="211"/>
                  </a:lnTo>
                  <a:lnTo>
                    <a:pt x="24" y="211"/>
                  </a:lnTo>
                  <a:lnTo>
                    <a:pt x="22" y="211"/>
                  </a:lnTo>
                  <a:lnTo>
                    <a:pt x="22" y="211"/>
                  </a:lnTo>
                  <a:lnTo>
                    <a:pt x="21" y="211"/>
                  </a:lnTo>
                  <a:lnTo>
                    <a:pt x="21" y="211"/>
                  </a:lnTo>
                  <a:lnTo>
                    <a:pt x="19" y="211"/>
                  </a:lnTo>
                  <a:lnTo>
                    <a:pt x="19" y="211"/>
                  </a:lnTo>
                  <a:lnTo>
                    <a:pt x="19" y="209"/>
                  </a:lnTo>
                  <a:lnTo>
                    <a:pt x="19" y="206"/>
                  </a:lnTo>
                  <a:lnTo>
                    <a:pt x="19" y="204"/>
                  </a:lnTo>
                  <a:lnTo>
                    <a:pt x="19" y="202"/>
                  </a:lnTo>
                  <a:lnTo>
                    <a:pt x="19" y="200"/>
                  </a:lnTo>
                  <a:lnTo>
                    <a:pt x="19" y="199"/>
                  </a:lnTo>
                  <a:lnTo>
                    <a:pt x="19" y="197"/>
                  </a:lnTo>
                  <a:lnTo>
                    <a:pt x="19" y="195"/>
                  </a:lnTo>
                  <a:lnTo>
                    <a:pt x="19" y="194"/>
                  </a:lnTo>
                  <a:lnTo>
                    <a:pt x="19" y="192"/>
                  </a:lnTo>
                  <a:lnTo>
                    <a:pt x="21" y="190"/>
                  </a:lnTo>
                  <a:lnTo>
                    <a:pt x="21" y="188"/>
                  </a:lnTo>
                  <a:lnTo>
                    <a:pt x="21" y="187"/>
                  </a:lnTo>
                  <a:lnTo>
                    <a:pt x="22" y="185"/>
                  </a:lnTo>
                  <a:lnTo>
                    <a:pt x="22" y="183"/>
                  </a:lnTo>
                  <a:lnTo>
                    <a:pt x="22" y="181"/>
                  </a:lnTo>
                  <a:lnTo>
                    <a:pt x="22" y="180"/>
                  </a:lnTo>
                  <a:lnTo>
                    <a:pt x="24" y="176"/>
                  </a:lnTo>
                  <a:lnTo>
                    <a:pt x="25" y="169"/>
                  </a:lnTo>
                  <a:lnTo>
                    <a:pt x="27" y="162"/>
                  </a:lnTo>
                  <a:lnTo>
                    <a:pt x="29" y="153"/>
                  </a:lnTo>
                  <a:lnTo>
                    <a:pt x="30" y="145"/>
                  </a:lnTo>
                  <a:lnTo>
                    <a:pt x="30" y="134"/>
                  </a:lnTo>
                  <a:lnTo>
                    <a:pt x="30" y="127"/>
                  </a:lnTo>
                  <a:lnTo>
                    <a:pt x="29" y="122"/>
                  </a:lnTo>
                  <a:lnTo>
                    <a:pt x="27" y="117"/>
                  </a:lnTo>
                  <a:lnTo>
                    <a:pt x="24" y="112"/>
                  </a:lnTo>
                  <a:lnTo>
                    <a:pt x="21" y="108"/>
                  </a:lnTo>
                  <a:lnTo>
                    <a:pt x="19" y="103"/>
                  </a:lnTo>
                  <a:lnTo>
                    <a:pt x="16" y="98"/>
                  </a:lnTo>
                  <a:lnTo>
                    <a:pt x="14" y="92"/>
                  </a:lnTo>
                  <a:lnTo>
                    <a:pt x="14" y="87"/>
                  </a:lnTo>
                  <a:lnTo>
                    <a:pt x="14" y="85"/>
                  </a:lnTo>
                  <a:lnTo>
                    <a:pt x="14" y="84"/>
                  </a:lnTo>
                  <a:lnTo>
                    <a:pt x="16" y="84"/>
                  </a:lnTo>
                  <a:lnTo>
                    <a:pt x="16" y="82"/>
                  </a:lnTo>
                  <a:lnTo>
                    <a:pt x="18" y="80"/>
                  </a:lnTo>
                  <a:lnTo>
                    <a:pt x="18" y="78"/>
                  </a:lnTo>
                  <a:lnTo>
                    <a:pt x="19" y="78"/>
                  </a:lnTo>
                  <a:lnTo>
                    <a:pt x="19" y="77"/>
                  </a:lnTo>
                  <a:lnTo>
                    <a:pt x="18" y="68"/>
                  </a:lnTo>
                  <a:lnTo>
                    <a:pt x="16" y="61"/>
                  </a:lnTo>
                  <a:lnTo>
                    <a:pt x="13" y="56"/>
                  </a:lnTo>
                  <a:lnTo>
                    <a:pt x="10" y="50"/>
                  </a:lnTo>
                  <a:lnTo>
                    <a:pt x="6" y="45"/>
                  </a:lnTo>
                  <a:lnTo>
                    <a:pt x="3" y="40"/>
                  </a:lnTo>
                  <a:lnTo>
                    <a:pt x="2" y="33"/>
                  </a:lnTo>
                  <a:lnTo>
                    <a:pt x="0" y="26"/>
                  </a:lnTo>
                  <a:lnTo>
                    <a:pt x="2" y="19"/>
                  </a:lnTo>
                  <a:lnTo>
                    <a:pt x="3" y="14"/>
                  </a:lnTo>
                  <a:lnTo>
                    <a:pt x="6" y="9"/>
                  </a:lnTo>
                  <a:lnTo>
                    <a:pt x="10" y="7"/>
                  </a:lnTo>
                  <a:lnTo>
                    <a:pt x="14" y="5"/>
                  </a:lnTo>
                  <a:lnTo>
                    <a:pt x="19" y="3"/>
                  </a:lnTo>
                  <a:lnTo>
                    <a:pt x="24" y="2"/>
                  </a:lnTo>
                  <a:lnTo>
                    <a:pt x="29" y="0"/>
                  </a:lnTo>
                  <a:lnTo>
                    <a:pt x="32" y="2"/>
                  </a:lnTo>
                  <a:lnTo>
                    <a:pt x="33" y="3"/>
                  </a:lnTo>
                  <a:lnTo>
                    <a:pt x="35" y="5"/>
                  </a:lnTo>
                  <a:lnTo>
                    <a:pt x="37" y="7"/>
                  </a:lnTo>
                  <a:lnTo>
                    <a:pt x="38" y="9"/>
                  </a:lnTo>
                  <a:lnTo>
                    <a:pt x="40" y="10"/>
                  </a:lnTo>
                  <a:lnTo>
                    <a:pt x="41" y="10"/>
                  </a:lnTo>
                  <a:lnTo>
                    <a:pt x="45" y="12"/>
                  </a:lnTo>
                  <a:lnTo>
                    <a:pt x="46" y="16"/>
                  </a:lnTo>
                  <a:lnTo>
                    <a:pt x="46" y="23"/>
                  </a:lnTo>
                  <a:lnTo>
                    <a:pt x="48" y="28"/>
                  </a:lnTo>
                  <a:lnTo>
                    <a:pt x="48" y="35"/>
                  </a:lnTo>
                  <a:lnTo>
                    <a:pt x="49" y="40"/>
                  </a:lnTo>
                  <a:lnTo>
                    <a:pt x="49" y="45"/>
                  </a:lnTo>
                  <a:lnTo>
                    <a:pt x="51" y="47"/>
                  </a:lnTo>
                  <a:lnTo>
                    <a:pt x="52" y="49"/>
                  </a:lnTo>
                  <a:lnTo>
                    <a:pt x="54" y="49"/>
                  </a:lnTo>
                  <a:lnTo>
                    <a:pt x="56" y="47"/>
                  </a:lnTo>
                  <a:lnTo>
                    <a:pt x="57" y="45"/>
                  </a:lnTo>
                  <a:lnTo>
                    <a:pt x="59" y="43"/>
                  </a:lnTo>
                  <a:lnTo>
                    <a:pt x="59" y="40"/>
                  </a:lnTo>
                  <a:lnTo>
                    <a:pt x="59" y="38"/>
                  </a:lnTo>
                  <a:lnTo>
                    <a:pt x="59" y="36"/>
                  </a:lnTo>
                  <a:lnTo>
                    <a:pt x="60" y="36"/>
                  </a:lnTo>
                  <a:lnTo>
                    <a:pt x="62" y="36"/>
                  </a:lnTo>
                  <a:lnTo>
                    <a:pt x="64" y="36"/>
                  </a:lnTo>
                  <a:lnTo>
                    <a:pt x="64" y="38"/>
                  </a:lnTo>
                  <a:lnTo>
                    <a:pt x="65" y="38"/>
                  </a:lnTo>
                  <a:lnTo>
                    <a:pt x="67" y="40"/>
                  </a:lnTo>
                  <a:lnTo>
                    <a:pt x="67" y="40"/>
                  </a:lnTo>
                  <a:lnTo>
                    <a:pt x="68" y="42"/>
                  </a:lnTo>
                  <a:lnTo>
                    <a:pt x="70" y="42"/>
                  </a:lnTo>
                  <a:lnTo>
                    <a:pt x="71" y="40"/>
                  </a:lnTo>
                  <a:lnTo>
                    <a:pt x="73" y="40"/>
                  </a:lnTo>
                  <a:lnTo>
                    <a:pt x="75" y="38"/>
                  </a:lnTo>
                  <a:lnTo>
                    <a:pt x="75" y="36"/>
                  </a:lnTo>
                  <a:lnTo>
                    <a:pt x="76" y="33"/>
                  </a:lnTo>
                  <a:lnTo>
                    <a:pt x="76" y="31"/>
                  </a:lnTo>
                  <a:lnTo>
                    <a:pt x="78" y="31"/>
                  </a:lnTo>
                  <a:lnTo>
                    <a:pt x="79" y="30"/>
                  </a:lnTo>
                  <a:lnTo>
                    <a:pt x="83" y="30"/>
                  </a:lnTo>
                  <a:lnTo>
                    <a:pt x="84" y="31"/>
                  </a:lnTo>
                  <a:lnTo>
                    <a:pt x="86" y="31"/>
                  </a:lnTo>
                  <a:lnTo>
                    <a:pt x="87" y="33"/>
                  </a:lnTo>
                  <a:lnTo>
                    <a:pt x="87" y="35"/>
                  </a:lnTo>
                  <a:lnTo>
                    <a:pt x="89" y="36"/>
                  </a:lnTo>
                  <a:lnTo>
                    <a:pt x="89" y="38"/>
                  </a:lnTo>
                  <a:lnTo>
                    <a:pt x="91" y="40"/>
                  </a:lnTo>
                  <a:lnTo>
                    <a:pt x="94" y="45"/>
                  </a:lnTo>
                  <a:lnTo>
                    <a:pt x="98" y="52"/>
                  </a:lnTo>
                  <a:lnTo>
                    <a:pt x="102" y="59"/>
                  </a:lnTo>
                  <a:lnTo>
                    <a:pt x="106" y="64"/>
                  </a:lnTo>
                  <a:lnTo>
                    <a:pt x="111" y="71"/>
                  </a:lnTo>
                  <a:lnTo>
                    <a:pt x="114" y="78"/>
                  </a:lnTo>
                  <a:lnTo>
                    <a:pt x="116" y="85"/>
                  </a:lnTo>
                  <a:lnTo>
                    <a:pt x="117" y="92"/>
                  </a:lnTo>
                  <a:lnTo>
                    <a:pt x="117" y="92"/>
                  </a:lnTo>
                  <a:lnTo>
                    <a:pt x="116" y="94"/>
                  </a:lnTo>
                  <a:lnTo>
                    <a:pt x="116" y="96"/>
                  </a:lnTo>
                  <a:lnTo>
                    <a:pt x="114" y="98"/>
                  </a:lnTo>
                  <a:lnTo>
                    <a:pt x="113" y="99"/>
                  </a:lnTo>
                  <a:lnTo>
                    <a:pt x="113" y="99"/>
                  </a:lnTo>
                  <a:lnTo>
                    <a:pt x="111" y="101"/>
                  </a:lnTo>
                  <a:lnTo>
                    <a:pt x="111" y="101"/>
                  </a:lnTo>
                  <a:lnTo>
                    <a:pt x="108" y="105"/>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6" name="Freeform 684"/>
            <p:cNvSpPr>
              <a:spLocks/>
            </p:cNvSpPr>
            <p:nvPr/>
          </p:nvSpPr>
          <p:spPr bwMode="auto">
            <a:xfrm>
              <a:off x="7512892" y="3784789"/>
              <a:ext cx="308139" cy="289288"/>
            </a:xfrm>
            <a:custGeom>
              <a:avLst/>
              <a:gdLst/>
              <a:ahLst/>
              <a:cxnLst>
                <a:cxn ang="0">
                  <a:pos x="124" y="8"/>
                </a:cxn>
                <a:cxn ang="0">
                  <a:pos x="117" y="15"/>
                </a:cxn>
                <a:cxn ang="0">
                  <a:pos x="119" y="17"/>
                </a:cxn>
                <a:cxn ang="0">
                  <a:pos x="120" y="17"/>
                </a:cxn>
                <a:cxn ang="0">
                  <a:pos x="127" y="34"/>
                </a:cxn>
                <a:cxn ang="0">
                  <a:pos x="139" y="54"/>
                </a:cxn>
                <a:cxn ang="0">
                  <a:pos x="136" y="59"/>
                </a:cxn>
                <a:cxn ang="0">
                  <a:pos x="130" y="59"/>
                </a:cxn>
                <a:cxn ang="0">
                  <a:pos x="125" y="64"/>
                </a:cxn>
                <a:cxn ang="0">
                  <a:pos x="122" y="69"/>
                </a:cxn>
                <a:cxn ang="0">
                  <a:pos x="124" y="75"/>
                </a:cxn>
                <a:cxn ang="0">
                  <a:pos x="127" y="80"/>
                </a:cxn>
                <a:cxn ang="0">
                  <a:pos x="122" y="87"/>
                </a:cxn>
                <a:cxn ang="0">
                  <a:pos x="111" y="90"/>
                </a:cxn>
                <a:cxn ang="0">
                  <a:pos x="106" y="99"/>
                </a:cxn>
                <a:cxn ang="0">
                  <a:pos x="106" y="113"/>
                </a:cxn>
                <a:cxn ang="0">
                  <a:pos x="101" y="130"/>
                </a:cxn>
                <a:cxn ang="0">
                  <a:pos x="90" y="137"/>
                </a:cxn>
                <a:cxn ang="0">
                  <a:pos x="85" y="141"/>
                </a:cxn>
                <a:cxn ang="0">
                  <a:pos x="82" y="141"/>
                </a:cxn>
                <a:cxn ang="0">
                  <a:pos x="79" y="139"/>
                </a:cxn>
                <a:cxn ang="0">
                  <a:pos x="79" y="130"/>
                </a:cxn>
                <a:cxn ang="0">
                  <a:pos x="70" y="129"/>
                </a:cxn>
                <a:cxn ang="0">
                  <a:pos x="58" y="129"/>
                </a:cxn>
                <a:cxn ang="0">
                  <a:pos x="49" y="130"/>
                </a:cxn>
                <a:cxn ang="0">
                  <a:pos x="41" y="125"/>
                </a:cxn>
                <a:cxn ang="0">
                  <a:pos x="33" y="123"/>
                </a:cxn>
                <a:cxn ang="0">
                  <a:pos x="24" y="123"/>
                </a:cxn>
                <a:cxn ang="0">
                  <a:pos x="16" y="95"/>
                </a:cxn>
                <a:cxn ang="0">
                  <a:pos x="5" y="80"/>
                </a:cxn>
                <a:cxn ang="0">
                  <a:pos x="0" y="57"/>
                </a:cxn>
                <a:cxn ang="0">
                  <a:pos x="6" y="43"/>
                </a:cxn>
                <a:cxn ang="0">
                  <a:pos x="9" y="41"/>
                </a:cxn>
                <a:cxn ang="0">
                  <a:pos x="14" y="41"/>
                </a:cxn>
                <a:cxn ang="0">
                  <a:pos x="17" y="47"/>
                </a:cxn>
                <a:cxn ang="0">
                  <a:pos x="27" y="61"/>
                </a:cxn>
                <a:cxn ang="0">
                  <a:pos x="39" y="62"/>
                </a:cxn>
                <a:cxn ang="0">
                  <a:pos x="52" y="54"/>
                </a:cxn>
                <a:cxn ang="0">
                  <a:pos x="60" y="50"/>
                </a:cxn>
                <a:cxn ang="0">
                  <a:pos x="70" y="52"/>
                </a:cxn>
                <a:cxn ang="0">
                  <a:pos x="78" y="52"/>
                </a:cxn>
                <a:cxn ang="0">
                  <a:pos x="84" y="48"/>
                </a:cxn>
                <a:cxn ang="0">
                  <a:pos x="90" y="43"/>
                </a:cxn>
                <a:cxn ang="0">
                  <a:pos x="100" y="24"/>
                </a:cxn>
                <a:cxn ang="0">
                  <a:pos x="103" y="8"/>
                </a:cxn>
                <a:cxn ang="0">
                  <a:pos x="108" y="1"/>
                </a:cxn>
                <a:cxn ang="0">
                  <a:pos x="112" y="0"/>
                </a:cxn>
                <a:cxn ang="0">
                  <a:pos x="120" y="3"/>
                </a:cxn>
              </a:cxnLst>
              <a:rect l="0" t="0" r="r" b="b"/>
              <a:pathLst>
                <a:path w="141" h="141">
                  <a:moveTo>
                    <a:pt x="125" y="3"/>
                  </a:moveTo>
                  <a:lnTo>
                    <a:pt x="125" y="5"/>
                  </a:lnTo>
                  <a:lnTo>
                    <a:pt x="124" y="6"/>
                  </a:lnTo>
                  <a:lnTo>
                    <a:pt x="124" y="8"/>
                  </a:lnTo>
                  <a:lnTo>
                    <a:pt x="122" y="10"/>
                  </a:lnTo>
                  <a:lnTo>
                    <a:pt x="120" y="12"/>
                  </a:lnTo>
                  <a:lnTo>
                    <a:pt x="119" y="13"/>
                  </a:lnTo>
                  <a:lnTo>
                    <a:pt x="117" y="15"/>
                  </a:lnTo>
                  <a:lnTo>
                    <a:pt x="116" y="17"/>
                  </a:lnTo>
                  <a:lnTo>
                    <a:pt x="117" y="17"/>
                  </a:lnTo>
                  <a:lnTo>
                    <a:pt x="117" y="17"/>
                  </a:lnTo>
                  <a:lnTo>
                    <a:pt x="119" y="17"/>
                  </a:lnTo>
                  <a:lnTo>
                    <a:pt x="119" y="17"/>
                  </a:lnTo>
                  <a:lnTo>
                    <a:pt x="119" y="17"/>
                  </a:lnTo>
                  <a:lnTo>
                    <a:pt x="120" y="17"/>
                  </a:lnTo>
                  <a:lnTo>
                    <a:pt x="120" y="17"/>
                  </a:lnTo>
                  <a:lnTo>
                    <a:pt x="122" y="17"/>
                  </a:lnTo>
                  <a:lnTo>
                    <a:pt x="122" y="24"/>
                  </a:lnTo>
                  <a:lnTo>
                    <a:pt x="124" y="29"/>
                  </a:lnTo>
                  <a:lnTo>
                    <a:pt x="127" y="34"/>
                  </a:lnTo>
                  <a:lnTo>
                    <a:pt x="130" y="40"/>
                  </a:lnTo>
                  <a:lnTo>
                    <a:pt x="133" y="45"/>
                  </a:lnTo>
                  <a:lnTo>
                    <a:pt x="136" y="48"/>
                  </a:lnTo>
                  <a:lnTo>
                    <a:pt x="139" y="54"/>
                  </a:lnTo>
                  <a:lnTo>
                    <a:pt x="141" y="59"/>
                  </a:lnTo>
                  <a:lnTo>
                    <a:pt x="139" y="59"/>
                  </a:lnTo>
                  <a:lnTo>
                    <a:pt x="138" y="59"/>
                  </a:lnTo>
                  <a:lnTo>
                    <a:pt x="136" y="59"/>
                  </a:lnTo>
                  <a:lnTo>
                    <a:pt x="135" y="59"/>
                  </a:lnTo>
                  <a:lnTo>
                    <a:pt x="133" y="59"/>
                  </a:lnTo>
                  <a:lnTo>
                    <a:pt x="131" y="59"/>
                  </a:lnTo>
                  <a:lnTo>
                    <a:pt x="130" y="59"/>
                  </a:lnTo>
                  <a:lnTo>
                    <a:pt x="128" y="59"/>
                  </a:lnTo>
                  <a:lnTo>
                    <a:pt x="127" y="61"/>
                  </a:lnTo>
                  <a:lnTo>
                    <a:pt x="127" y="62"/>
                  </a:lnTo>
                  <a:lnTo>
                    <a:pt x="125" y="64"/>
                  </a:lnTo>
                  <a:lnTo>
                    <a:pt x="125" y="66"/>
                  </a:lnTo>
                  <a:lnTo>
                    <a:pt x="124" y="68"/>
                  </a:lnTo>
                  <a:lnTo>
                    <a:pt x="124" y="68"/>
                  </a:lnTo>
                  <a:lnTo>
                    <a:pt x="122" y="69"/>
                  </a:lnTo>
                  <a:lnTo>
                    <a:pt x="122" y="71"/>
                  </a:lnTo>
                  <a:lnTo>
                    <a:pt x="122" y="71"/>
                  </a:lnTo>
                  <a:lnTo>
                    <a:pt x="122" y="73"/>
                  </a:lnTo>
                  <a:lnTo>
                    <a:pt x="124" y="75"/>
                  </a:lnTo>
                  <a:lnTo>
                    <a:pt x="124" y="76"/>
                  </a:lnTo>
                  <a:lnTo>
                    <a:pt x="125" y="78"/>
                  </a:lnTo>
                  <a:lnTo>
                    <a:pt x="125" y="78"/>
                  </a:lnTo>
                  <a:lnTo>
                    <a:pt x="127" y="80"/>
                  </a:lnTo>
                  <a:lnTo>
                    <a:pt x="127" y="81"/>
                  </a:lnTo>
                  <a:lnTo>
                    <a:pt x="125" y="83"/>
                  </a:lnTo>
                  <a:lnTo>
                    <a:pt x="124" y="85"/>
                  </a:lnTo>
                  <a:lnTo>
                    <a:pt x="122" y="87"/>
                  </a:lnTo>
                  <a:lnTo>
                    <a:pt x="119" y="88"/>
                  </a:lnTo>
                  <a:lnTo>
                    <a:pt x="116" y="88"/>
                  </a:lnTo>
                  <a:lnTo>
                    <a:pt x="112" y="90"/>
                  </a:lnTo>
                  <a:lnTo>
                    <a:pt x="111" y="90"/>
                  </a:lnTo>
                  <a:lnTo>
                    <a:pt x="109" y="90"/>
                  </a:lnTo>
                  <a:lnTo>
                    <a:pt x="108" y="94"/>
                  </a:lnTo>
                  <a:lnTo>
                    <a:pt x="106" y="95"/>
                  </a:lnTo>
                  <a:lnTo>
                    <a:pt x="106" y="99"/>
                  </a:lnTo>
                  <a:lnTo>
                    <a:pt x="106" y="102"/>
                  </a:lnTo>
                  <a:lnTo>
                    <a:pt x="106" y="106"/>
                  </a:lnTo>
                  <a:lnTo>
                    <a:pt x="106" y="109"/>
                  </a:lnTo>
                  <a:lnTo>
                    <a:pt x="106" y="113"/>
                  </a:lnTo>
                  <a:lnTo>
                    <a:pt x="106" y="115"/>
                  </a:lnTo>
                  <a:lnTo>
                    <a:pt x="106" y="123"/>
                  </a:lnTo>
                  <a:lnTo>
                    <a:pt x="104" y="127"/>
                  </a:lnTo>
                  <a:lnTo>
                    <a:pt x="101" y="130"/>
                  </a:lnTo>
                  <a:lnTo>
                    <a:pt x="98" y="132"/>
                  </a:lnTo>
                  <a:lnTo>
                    <a:pt x="95" y="134"/>
                  </a:lnTo>
                  <a:lnTo>
                    <a:pt x="92" y="136"/>
                  </a:lnTo>
                  <a:lnTo>
                    <a:pt x="90" y="137"/>
                  </a:lnTo>
                  <a:lnTo>
                    <a:pt x="87" y="141"/>
                  </a:lnTo>
                  <a:lnTo>
                    <a:pt x="87" y="141"/>
                  </a:lnTo>
                  <a:lnTo>
                    <a:pt x="85" y="141"/>
                  </a:lnTo>
                  <a:lnTo>
                    <a:pt x="85" y="141"/>
                  </a:lnTo>
                  <a:lnTo>
                    <a:pt x="85" y="141"/>
                  </a:lnTo>
                  <a:lnTo>
                    <a:pt x="84" y="141"/>
                  </a:lnTo>
                  <a:lnTo>
                    <a:pt x="84" y="141"/>
                  </a:lnTo>
                  <a:lnTo>
                    <a:pt x="82" y="141"/>
                  </a:lnTo>
                  <a:lnTo>
                    <a:pt x="82" y="141"/>
                  </a:lnTo>
                  <a:lnTo>
                    <a:pt x="81" y="141"/>
                  </a:lnTo>
                  <a:lnTo>
                    <a:pt x="79" y="139"/>
                  </a:lnTo>
                  <a:lnTo>
                    <a:pt x="79" y="139"/>
                  </a:lnTo>
                  <a:lnTo>
                    <a:pt x="78" y="137"/>
                  </a:lnTo>
                  <a:lnTo>
                    <a:pt x="78" y="134"/>
                  </a:lnTo>
                  <a:lnTo>
                    <a:pt x="78" y="132"/>
                  </a:lnTo>
                  <a:lnTo>
                    <a:pt x="79" y="130"/>
                  </a:lnTo>
                  <a:lnTo>
                    <a:pt x="79" y="129"/>
                  </a:lnTo>
                  <a:lnTo>
                    <a:pt x="76" y="129"/>
                  </a:lnTo>
                  <a:lnTo>
                    <a:pt x="73" y="129"/>
                  </a:lnTo>
                  <a:lnTo>
                    <a:pt x="70" y="129"/>
                  </a:lnTo>
                  <a:lnTo>
                    <a:pt x="66" y="129"/>
                  </a:lnTo>
                  <a:lnTo>
                    <a:pt x="63" y="129"/>
                  </a:lnTo>
                  <a:lnTo>
                    <a:pt x="62" y="129"/>
                  </a:lnTo>
                  <a:lnTo>
                    <a:pt x="58" y="129"/>
                  </a:lnTo>
                  <a:lnTo>
                    <a:pt x="57" y="129"/>
                  </a:lnTo>
                  <a:lnTo>
                    <a:pt x="52" y="132"/>
                  </a:lnTo>
                  <a:lnTo>
                    <a:pt x="51" y="130"/>
                  </a:lnTo>
                  <a:lnTo>
                    <a:pt x="49" y="130"/>
                  </a:lnTo>
                  <a:lnTo>
                    <a:pt x="47" y="129"/>
                  </a:lnTo>
                  <a:lnTo>
                    <a:pt x="46" y="127"/>
                  </a:lnTo>
                  <a:lnTo>
                    <a:pt x="43" y="127"/>
                  </a:lnTo>
                  <a:lnTo>
                    <a:pt x="41" y="125"/>
                  </a:lnTo>
                  <a:lnTo>
                    <a:pt x="39" y="125"/>
                  </a:lnTo>
                  <a:lnTo>
                    <a:pt x="36" y="125"/>
                  </a:lnTo>
                  <a:lnTo>
                    <a:pt x="36" y="125"/>
                  </a:lnTo>
                  <a:lnTo>
                    <a:pt x="33" y="123"/>
                  </a:lnTo>
                  <a:lnTo>
                    <a:pt x="32" y="123"/>
                  </a:lnTo>
                  <a:lnTo>
                    <a:pt x="28" y="123"/>
                  </a:lnTo>
                  <a:lnTo>
                    <a:pt x="25" y="123"/>
                  </a:lnTo>
                  <a:lnTo>
                    <a:pt x="24" y="123"/>
                  </a:lnTo>
                  <a:lnTo>
                    <a:pt x="22" y="123"/>
                  </a:lnTo>
                  <a:lnTo>
                    <a:pt x="22" y="122"/>
                  </a:lnTo>
                  <a:lnTo>
                    <a:pt x="19" y="106"/>
                  </a:lnTo>
                  <a:lnTo>
                    <a:pt x="16" y="95"/>
                  </a:lnTo>
                  <a:lnTo>
                    <a:pt x="12" y="90"/>
                  </a:lnTo>
                  <a:lnTo>
                    <a:pt x="9" y="87"/>
                  </a:lnTo>
                  <a:lnTo>
                    <a:pt x="8" y="83"/>
                  </a:lnTo>
                  <a:lnTo>
                    <a:pt x="5" y="80"/>
                  </a:lnTo>
                  <a:lnTo>
                    <a:pt x="1" y="75"/>
                  </a:lnTo>
                  <a:lnTo>
                    <a:pt x="0" y="62"/>
                  </a:lnTo>
                  <a:lnTo>
                    <a:pt x="0" y="61"/>
                  </a:lnTo>
                  <a:lnTo>
                    <a:pt x="0" y="57"/>
                  </a:lnTo>
                  <a:lnTo>
                    <a:pt x="1" y="54"/>
                  </a:lnTo>
                  <a:lnTo>
                    <a:pt x="3" y="50"/>
                  </a:lnTo>
                  <a:lnTo>
                    <a:pt x="5" y="47"/>
                  </a:lnTo>
                  <a:lnTo>
                    <a:pt x="6" y="43"/>
                  </a:lnTo>
                  <a:lnTo>
                    <a:pt x="8" y="41"/>
                  </a:lnTo>
                  <a:lnTo>
                    <a:pt x="8" y="41"/>
                  </a:lnTo>
                  <a:lnTo>
                    <a:pt x="9" y="41"/>
                  </a:lnTo>
                  <a:lnTo>
                    <a:pt x="9" y="41"/>
                  </a:lnTo>
                  <a:lnTo>
                    <a:pt x="11" y="41"/>
                  </a:lnTo>
                  <a:lnTo>
                    <a:pt x="11" y="41"/>
                  </a:lnTo>
                  <a:lnTo>
                    <a:pt x="12" y="41"/>
                  </a:lnTo>
                  <a:lnTo>
                    <a:pt x="14" y="41"/>
                  </a:lnTo>
                  <a:lnTo>
                    <a:pt x="16" y="41"/>
                  </a:lnTo>
                  <a:lnTo>
                    <a:pt x="17" y="41"/>
                  </a:lnTo>
                  <a:lnTo>
                    <a:pt x="17" y="43"/>
                  </a:lnTo>
                  <a:lnTo>
                    <a:pt x="17" y="47"/>
                  </a:lnTo>
                  <a:lnTo>
                    <a:pt x="19" y="50"/>
                  </a:lnTo>
                  <a:lnTo>
                    <a:pt x="22" y="55"/>
                  </a:lnTo>
                  <a:lnTo>
                    <a:pt x="24" y="57"/>
                  </a:lnTo>
                  <a:lnTo>
                    <a:pt x="27" y="61"/>
                  </a:lnTo>
                  <a:lnTo>
                    <a:pt x="30" y="62"/>
                  </a:lnTo>
                  <a:lnTo>
                    <a:pt x="33" y="62"/>
                  </a:lnTo>
                  <a:lnTo>
                    <a:pt x="36" y="62"/>
                  </a:lnTo>
                  <a:lnTo>
                    <a:pt x="39" y="62"/>
                  </a:lnTo>
                  <a:lnTo>
                    <a:pt x="44" y="61"/>
                  </a:lnTo>
                  <a:lnTo>
                    <a:pt x="47" y="59"/>
                  </a:lnTo>
                  <a:lnTo>
                    <a:pt x="51" y="57"/>
                  </a:lnTo>
                  <a:lnTo>
                    <a:pt x="52" y="54"/>
                  </a:lnTo>
                  <a:lnTo>
                    <a:pt x="54" y="52"/>
                  </a:lnTo>
                  <a:lnTo>
                    <a:pt x="55" y="50"/>
                  </a:lnTo>
                  <a:lnTo>
                    <a:pt x="58" y="50"/>
                  </a:lnTo>
                  <a:lnTo>
                    <a:pt x="60" y="50"/>
                  </a:lnTo>
                  <a:lnTo>
                    <a:pt x="63" y="50"/>
                  </a:lnTo>
                  <a:lnTo>
                    <a:pt x="65" y="52"/>
                  </a:lnTo>
                  <a:lnTo>
                    <a:pt x="68" y="52"/>
                  </a:lnTo>
                  <a:lnTo>
                    <a:pt x="70" y="52"/>
                  </a:lnTo>
                  <a:lnTo>
                    <a:pt x="71" y="52"/>
                  </a:lnTo>
                  <a:lnTo>
                    <a:pt x="73" y="54"/>
                  </a:lnTo>
                  <a:lnTo>
                    <a:pt x="78" y="54"/>
                  </a:lnTo>
                  <a:lnTo>
                    <a:pt x="78" y="52"/>
                  </a:lnTo>
                  <a:lnTo>
                    <a:pt x="79" y="50"/>
                  </a:lnTo>
                  <a:lnTo>
                    <a:pt x="81" y="50"/>
                  </a:lnTo>
                  <a:lnTo>
                    <a:pt x="82" y="48"/>
                  </a:lnTo>
                  <a:lnTo>
                    <a:pt x="84" y="48"/>
                  </a:lnTo>
                  <a:lnTo>
                    <a:pt x="85" y="47"/>
                  </a:lnTo>
                  <a:lnTo>
                    <a:pt x="87" y="47"/>
                  </a:lnTo>
                  <a:lnTo>
                    <a:pt x="87" y="47"/>
                  </a:lnTo>
                  <a:lnTo>
                    <a:pt x="90" y="43"/>
                  </a:lnTo>
                  <a:lnTo>
                    <a:pt x="93" y="38"/>
                  </a:lnTo>
                  <a:lnTo>
                    <a:pt x="95" y="33"/>
                  </a:lnTo>
                  <a:lnTo>
                    <a:pt x="98" y="27"/>
                  </a:lnTo>
                  <a:lnTo>
                    <a:pt x="100" y="24"/>
                  </a:lnTo>
                  <a:lnTo>
                    <a:pt x="101" y="19"/>
                  </a:lnTo>
                  <a:lnTo>
                    <a:pt x="103" y="13"/>
                  </a:lnTo>
                  <a:lnTo>
                    <a:pt x="103" y="8"/>
                  </a:lnTo>
                  <a:lnTo>
                    <a:pt x="103" y="8"/>
                  </a:lnTo>
                  <a:lnTo>
                    <a:pt x="103" y="6"/>
                  </a:lnTo>
                  <a:lnTo>
                    <a:pt x="104" y="5"/>
                  </a:lnTo>
                  <a:lnTo>
                    <a:pt x="106" y="3"/>
                  </a:lnTo>
                  <a:lnTo>
                    <a:pt x="108" y="1"/>
                  </a:lnTo>
                  <a:lnTo>
                    <a:pt x="108" y="1"/>
                  </a:lnTo>
                  <a:lnTo>
                    <a:pt x="109" y="0"/>
                  </a:lnTo>
                  <a:lnTo>
                    <a:pt x="111" y="0"/>
                  </a:lnTo>
                  <a:lnTo>
                    <a:pt x="112" y="0"/>
                  </a:lnTo>
                  <a:lnTo>
                    <a:pt x="114" y="0"/>
                  </a:lnTo>
                  <a:lnTo>
                    <a:pt x="117" y="1"/>
                  </a:lnTo>
                  <a:lnTo>
                    <a:pt x="119" y="1"/>
                  </a:lnTo>
                  <a:lnTo>
                    <a:pt x="120" y="3"/>
                  </a:lnTo>
                  <a:lnTo>
                    <a:pt x="122" y="3"/>
                  </a:lnTo>
                  <a:lnTo>
                    <a:pt x="124" y="3"/>
                  </a:lnTo>
                  <a:lnTo>
                    <a:pt x="125"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7" name="Freeform 685"/>
            <p:cNvSpPr>
              <a:spLocks/>
            </p:cNvSpPr>
            <p:nvPr/>
          </p:nvSpPr>
          <p:spPr bwMode="auto">
            <a:xfrm>
              <a:off x="7549575" y="3670460"/>
              <a:ext cx="265953" cy="242517"/>
            </a:xfrm>
            <a:custGeom>
              <a:avLst/>
              <a:gdLst/>
              <a:ahLst/>
              <a:cxnLst>
                <a:cxn ang="0">
                  <a:pos x="107" y="57"/>
                </a:cxn>
                <a:cxn ang="0">
                  <a:pos x="100" y="56"/>
                </a:cxn>
                <a:cxn ang="0">
                  <a:pos x="94" y="56"/>
                </a:cxn>
                <a:cxn ang="0">
                  <a:pos x="91" y="57"/>
                </a:cxn>
                <a:cxn ang="0">
                  <a:pos x="86" y="62"/>
                </a:cxn>
                <a:cxn ang="0">
                  <a:pos x="86" y="69"/>
                </a:cxn>
                <a:cxn ang="0">
                  <a:pos x="81" y="83"/>
                </a:cxn>
                <a:cxn ang="0">
                  <a:pos x="73" y="99"/>
                </a:cxn>
                <a:cxn ang="0">
                  <a:pos x="68" y="103"/>
                </a:cxn>
                <a:cxn ang="0">
                  <a:pos x="64" y="106"/>
                </a:cxn>
                <a:cxn ang="0">
                  <a:pos x="61" y="110"/>
                </a:cxn>
                <a:cxn ang="0">
                  <a:pos x="53" y="108"/>
                </a:cxn>
                <a:cxn ang="0">
                  <a:pos x="46" y="106"/>
                </a:cxn>
                <a:cxn ang="0">
                  <a:pos x="38" y="106"/>
                </a:cxn>
                <a:cxn ang="0">
                  <a:pos x="34" y="113"/>
                </a:cxn>
                <a:cxn ang="0">
                  <a:pos x="22" y="118"/>
                </a:cxn>
                <a:cxn ang="0">
                  <a:pos x="13" y="118"/>
                </a:cxn>
                <a:cxn ang="0">
                  <a:pos x="5" y="111"/>
                </a:cxn>
                <a:cxn ang="0">
                  <a:pos x="0" y="99"/>
                </a:cxn>
                <a:cxn ang="0">
                  <a:pos x="2" y="97"/>
                </a:cxn>
                <a:cxn ang="0">
                  <a:pos x="5" y="101"/>
                </a:cxn>
                <a:cxn ang="0">
                  <a:pos x="11" y="103"/>
                </a:cxn>
                <a:cxn ang="0">
                  <a:pos x="11" y="94"/>
                </a:cxn>
                <a:cxn ang="0">
                  <a:pos x="15" y="89"/>
                </a:cxn>
                <a:cxn ang="0">
                  <a:pos x="19" y="82"/>
                </a:cxn>
                <a:cxn ang="0">
                  <a:pos x="35" y="71"/>
                </a:cxn>
                <a:cxn ang="0">
                  <a:pos x="53" y="59"/>
                </a:cxn>
                <a:cxn ang="0">
                  <a:pos x="54" y="52"/>
                </a:cxn>
                <a:cxn ang="0">
                  <a:pos x="56" y="45"/>
                </a:cxn>
                <a:cxn ang="0">
                  <a:pos x="56" y="43"/>
                </a:cxn>
                <a:cxn ang="0">
                  <a:pos x="56" y="45"/>
                </a:cxn>
                <a:cxn ang="0">
                  <a:pos x="56" y="43"/>
                </a:cxn>
                <a:cxn ang="0">
                  <a:pos x="56" y="43"/>
                </a:cxn>
                <a:cxn ang="0">
                  <a:pos x="57" y="52"/>
                </a:cxn>
                <a:cxn ang="0">
                  <a:pos x="68" y="61"/>
                </a:cxn>
                <a:cxn ang="0">
                  <a:pos x="78" y="59"/>
                </a:cxn>
                <a:cxn ang="0">
                  <a:pos x="78" y="52"/>
                </a:cxn>
                <a:cxn ang="0">
                  <a:pos x="72" y="38"/>
                </a:cxn>
                <a:cxn ang="0">
                  <a:pos x="81" y="24"/>
                </a:cxn>
                <a:cxn ang="0">
                  <a:pos x="87" y="8"/>
                </a:cxn>
                <a:cxn ang="0">
                  <a:pos x="97" y="8"/>
                </a:cxn>
                <a:cxn ang="0">
                  <a:pos x="108" y="24"/>
                </a:cxn>
                <a:cxn ang="0">
                  <a:pos x="121" y="36"/>
                </a:cxn>
                <a:cxn ang="0">
                  <a:pos x="119" y="43"/>
                </a:cxn>
                <a:cxn ang="0">
                  <a:pos x="116" y="45"/>
                </a:cxn>
                <a:cxn ang="0">
                  <a:pos x="113" y="47"/>
                </a:cxn>
                <a:cxn ang="0">
                  <a:pos x="111" y="50"/>
                </a:cxn>
                <a:cxn ang="0">
                  <a:pos x="110" y="56"/>
                </a:cxn>
              </a:cxnLst>
              <a:rect l="0" t="0" r="r" b="b"/>
              <a:pathLst>
                <a:path w="122" h="118">
                  <a:moveTo>
                    <a:pt x="110" y="57"/>
                  </a:moveTo>
                  <a:lnTo>
                    <a:pt x="108" y="57"/>
                  </a:lnTo>
                  <a:lnTo>
                    <a:pt x="107" y="57"/>
                  </a:lnTo>
                  <a:lnTo>
                    <a:pt x="105" y="57"/>
                  </a:lnTo>
                  <a:lnTo>
                    <a:pt x="102" y="57"/>
                  </a:lnTo>
                  <a:lnTo>
                    <a:pt x="100" y="56"/>
                  </a:lnTo>
                  <a:lnTo>
                    <a:pt x="97" y="56"/>
                  </a:lnTo>
                  <a:lnTo>
                    <a:pt x="95" y="56"/>
                  </a:lnTo>
                  <a:lnTo>
                    <a:pt x="94" y="56"/>
                  </a:lnTo>
                  <a:lnTo>
                    <a:pt x="92" y="56"/>
                  </a:lnTo>
                  <a:lnTo>
                    <a:pt x="91" y="57"/>
                  </a:lnTo>
                  <a:lnTo>
                    <a:pt x="91" y="57"/>
                  </a:lnTo>
                  <a:lnTo>
                    <a:pt x="89" y="59"/>
                  </a:lnTo>
                  <a:lnTo>
                    <a:pt x="87" y="61"/>
                  </a:lnTo>
                  <a:lnTo>
                    <a:pt x="86" y="62"/>
                  </a:lnTo>
                  <a:lnTo>
                    <a:pt x="86" y="64"/>
                  </a:lnTo>
                  <a:lnTo>
                    <a:pt x="86" y="64"/>
                  </a:lnTo>
                  <a:lnTo>
                    <a:pt x="86" y="69"/>
                  </a:lnTo>
                  <a:lnTo>
                    <a:pt x="84" y="75"/>
                  </a:lnTo>
                  <a:lnTo>
                    <a:pt x="83" y="80"/>
                  </a:lnTo>
                  <a:lnTo>
                    <a:pt x="81" y="83"/>
                  </a:lnTo>
                  <a:lnTo>
                    <a:pt x="78" y="89"/>
                  </a:lnTo>
                  <a:lnTo>
                    <a:pt x="76" y="94"/>
                  </a:lnTo>
                  <a:lnTo>
                    <a:pt x="73" y="99"/>
                  </a:lnTo>
                  <a:lnTo>
                    <a:pt x="70" y="103"/>
                  </a:lnTo>
                  <a:lnTo>
                    <a:pt x="70" y="103"/>
                  </a:lnTo>
                  <a:lnTo>
                    <a:pt x="68" y="103"/>
                  </a:lnTo>
                  <a:lnTo>
                    <a:pt x="67" y="104"/>
                  </a:lnTo>
                  <a:lnTo>
                    <a:pt x="65" y="104"/>
                  </a:lnTo>
                  <a:lnTo>
                    <a:pt x="64" y="106"/>
                  </a:lnTo>
                  <a:lnTo>
                    <a:pt x="62" y="106"/>
                  </a:lnTo>
                  <a:lnTo>
                    <a:pt x="61" y="108"/>
                  </a:lnTo>
                  <a:lnTo>
                    <a:pt x="61" y="110"/>
                  </a:lnTo>
                  <a:lnTo>
                    <a:pt x="56" y="110"/>
                  </a:lnTo>
                  <a:lnTo>
                    <a:pt x="54" y="108"/>
                  </a:lnTo>
                  <a:lnTo>
                    <a:pt x="53" y="108"/>
                  </a:lnTo>
                  <a:lnTo>
                    <a:pt x="51" y="108"/>
                  </a:lnTo>
                  <a:lnTo>
                    <a:pt x="48" y="108"/>
                  </a:lnTo>
                  <a:lnTo>
                    <a:pt x="46" y="106"/>
                  </a:lnTo>
                  <a:lnTo>
                    <a:pt x="43" y="106"/>
                  </a:lnTo>
                  <a:lnTo>
                    <a:pt x="41" y="106"/>
                  </a:lnTo>
                  <a:lnTo>
                    <a:pt x="38" y="106"/>
                  </a:lnTo>
                  <a:lnTo>
                    <a:pt x="37" y="108"/>
                  </a:lnTo>
                  <a:lnTo>
                    <a:pt x="35" y="110"/>
                  </a:lnTo>
                  <a:lnTo>
                    <a:pt x="34" y="113"/>
                  </a:lnTo>
                  <a:lnTo>
                    <a:pt x="30" y="115"/>
                  </a:lnTo>
                  <a:lnTo>
                    <a:pt x="27" y="117"/>
                  </a:lnTo>
                  <a:lnTo>
                    <a:pt x="22" y="118"/>
                  </a:lnTo>
                  <a:lnTo>
                    <a:pt x="19" y="118"/>
                  </a:lnTo>
                  <a:lnTo>
                    <a:pt x="16" y="118"/>
                  </a:lnTo>
                  <a:lnTo>
                    <a:pt x="13" y="118"/>
                  </a:lnTo>
                  <a:lnTo>
                    <a:pt x="10" y="117"/>
                  </a:lnTo>
                  <a:lnTo>
                    <a:pt x="7" y="113"/>
                  </a:lnTo>
                  <a:lnTo>
                    <a:pt x="5" y="111"/>
                  </a:lnTo>
                  <a:lnTo>
                    <a:pt x="2" y="106"/>
                  </a:lnTo>
                  <a:lnTo>
                    <a:pt x="0" y="103"/>
                  </a:lnTo>
                  <a:lnTo>
                    <a:pt x="0" y="99"/>
                  </a:lnTo>
                  <a:lnTo>
                    <a:pt x="0" y="97"/>
                  </a:lnTo>
                  <a:lnTo>
                    <a:pt x="0" y="97"/>
                  </a:lnTo>
                  <a:lnTo>
                    <a:pt x="2" y="97"/>
                  </a:lnTo>
                  <a:lnTo>
                    <a:pt x="2" y="99"/>
                  </a:lnTo>
                  <a:lnTo>
                    <a:pt x="3" y="99"/>
                  </a:lnTo>
                  <a:lnTo>
                    <a:pt x="5" y="101"/>
                  </a:lnTo>
                  <a:lnTo>
                    <a:pt x="8" y="101"/>
                  </a:lnTo>
                  <a:lnTo>
                    <a:pt x="10" y="103"/>
                  </a:lnTo>
                  <a:lnTo>
                    <a:pt x="11" y="103"/>
                  </a:lnTo>
                  <a:lnTo>
                    <a:pt x="11" y="99"/>
                  </a:lnTo>
                  <a:lnTo>
                    <a:pt x="11" y="97"/>
                  </a:lnTo>
                  <a:lnTo>
                    <a:pt x="11" y="94"/>
                  </a:lnTo>
                  <a:lnTo>
                    <a:pt x="13" y="92"/>
                  </a:lnTo>
                  <a:lnTo>
                    <a:pt x="13" y="90"/>
                  </a:lnTo>
                  <a:lnTo>
                    <a:pt x="15" y="89"/>
                  </a:lnTo>
                  <a:lnTo>
                    <a:pt x="16" y="87"/>
                  </a:lnTo>
                  <a:lnTo>
                    <a:pt x="18" y="87"/>
                  </a:lnTo>
                  <a:lnTo>
                    <a:pt x="19" y="82"/>
                  </a:lnTo>
                  <a:lnTo>
                    <a:pt x="24" y="76"/>
                  </a:lnTo>
                  <a:lnTo>
                    <a:pt x="29" y="73"/>
                  </a:lnTo>
                  <a:lnTo>
                    <a:pt x="35" y="71"/>
                  </a:lnTo>
                  <a:lnTo>
                    <a:pt x="43" y="68"/>
                  </a:lnTo>
                  <a:lnTo>
                    <a:pt x="48" y="64"/>
                  </a:lnTo>
                  <a:lnTo>
                    <a:pt x="53" y="59"/>
                  </a:lnTo>
                  <a:lnTo>
                    <a:pt x="54" y="54"/>
                  </a:lnTo>
                  <a:lnTo>
                    <a:pt x="54" y="52"/>
                  </a:lnTo>
                  <a:lnTo>
                    <a:pt x="54" y="52"/>
                  </a:lnTo>
                  <a:lnTo>
                    <a:pt x="54" y="50"/>
                  </a:lnTo>
                  <a:lnTo>
                    <a:pt x="56" y="47"/>
                  </a:lnTo>
                  <a:lnTo>
                    <a:pt x="56" y="45"/>
                  </a:lnTo>
                  <a:lnTo>
                    <a:pt x="56" y="43"/>
                  </a:lnTo>
                  <a:lnTo>
                    <a:pt x="56" y="43"/>
                  </a:lnTo>
                  <a:lnTo>
                    <a:pt x="56" y="43"/>
                  </a:lnTo>
                  <a:lnTo>
                    <a:pt x="54" y="45"/>
                  </a:lnTo>
                  <a:lnTo>
                    <a:pt x="54" y="45"/>
                  </a:lnTo>
                  <a:lnTo>
                    <a:pt x="56" y="45"/>
                  </a:lnTo>
                  <a:lnTo>
                    <a:pt x="56" y="45"/>
                  </a:lnTo>
                  <a:lnTo>
                    <a:pt x="56" y="43"/>
                  </a:lnTo>
                  <a:lnTo>
                    <a:pt x="56" y="43"/>
                  </a:lnTo>
                  <a:lnTo>
                    <a:pt x="57" y="43"/>
                  </a:lnTo>
                  <a:lnTo>
                    <a:pt x="57" y="43"/>
                  </a:lnTo>
                  <a:lnTo>
                    <a:pt x="56" y="43"/>
                  </a:lnTo>
                  <a:lnTo>
                    <a:pt x="56" y="45"/>
                  </a:lnTo>
                  <a:lnTo>
                    <a:pt x="57" y="49"/>
                  </a:lnTo>
                  <a:lnTo>
                    <a:pt x="57" y="52"/>
                  </a:lnTo>
                  <a:lnTo>
                    <a:pt x="61" y="56"/>
                  </a:lnTo>
                  <a:lnTo>
                    <a:pt x="64" y="59"/>
                  </a:lnTo>
                  <a:lnTo>
                    <a:pt x="68" y="61"/>
                  </a:lnTo>
                  <a:lnTo>
                    <a:pt x="73" y="59"/>
                  </a:lnTo>
                  <a:lnTo>
                    <a:pt x="76" y="61"/>
                  </a:lnTo>
                  <a:lnTo>
                    <a:pt x="78" y="59"/>
                  </a:lnTo>
                  <a:lnTo>
                    <a:pt x="80" y="57"/>
                  </a:lnTo>
                  <a:lnTo>
                    <a:pt x="80" y="56"/>
                  </a:lnTo>
                  <a:lnTo>
                    <a:pt x="78" y="52"/>
                  </a:lnTo>
                  <a:lnTo>
                    <a:pt x="78" y="49"/>
                  </a:lnTo>
                  <a:lnTo>
                    <a:pt x="75" y="43"/>
                  </a:lnTo>
                  <a:lnTo>
                    <a:pt x="72" y="38"/>
                  </a:lnTo>
                  <a:lnTo>
                    <a:pt x="75" y="35"/>
                  </a:lnTo>
                  <a:lnTo>
                    <a:pt x="78" y="29"/>
                  </a:lnTo>
                  <a:lnTo>
                    <a:pt x="81" y="24"/>
                  </a:lnTo>
                  <a:lnTo>
                    <a:pt x="83" y="19"/>
                  </a:lnTo>
                  <a:lnTo>
                    <a:pt x="84" y="14"/>
                  </a:lnTo>
                  <a:lnTo>
                    <a:pt x="87" y="8"/>
                  </a:lnTo>
                  <a:lnTo>
                    <a:pt x="91" y="3"/>
                  </a:lnTo>
                  <a:lnTo>
                    <a:pt x="95" y="0"/>
                  </a:lnTo>
                  <a:lnTo>
                    <a:pt x="97" y="8"/>
                  </a:lnTo>
                  <a:lnTo>
                    <a:pt x="99" y="15"/>
                  </a:lnTo>
                  <a:lnTo>
                    <a:pt x="103" y="21"/>
                  </a:lnTo>
                  <a:lnTo>
                    <a:pt x="108" y="24"/>
                  </a:lnTo>
                  <a:lnTo>
                    <a:pt x="113" y="28"/>
                  </a:lnTo>
                  <a:lnTo>
                    <a:pt x="116" y="31"/>
                  </a:lnTo>
                  <a:lnTo>
                    <a:pt x="121" y="36"/>
                  </a:lnTo>
                  <a:lnTo>
                    <a:pt x="122" y="43"/>
                  </a:lnTo>
                  <a:lnTo>
                    <a:pt x="121" y="43"/>
                  </a:lnTo>
                  <a:lnTo>
                    <a:pt x="119" y="43"/>
                  </a:lnTo>
                  <a:lnTo>
                    <a:pt x="118" y="43"/>
                  </a:lnTo>
                  <a:lnTo>
                    <a:pt x="118" y="45"/>
                  </a:lnTo>
                  <a:lnTo>
                    <a:pt x="116" y="45"/>
                  </a:lnTo>
                  <a:lnTo>
                    <a:pt x="114" y="45"/>
                  </a:lnTo>
                  <a:lnTo>
                    <a:pt x="114" y="45"/>
                  </a:lnTo>
                  <a:lnTo>
                    <a:pt x="113" y="47"/>
                  </a:lnTo>
                  <a:lnTo>
                    <a:pt x="113" y="47"/>
                  </a:lnTo>
                  <a:lnTo>
                    <a:pt x="113" y="49"/>
                  </a:lnTo>
                  <a:lnTo>
                    <a:pt x="111" y="50"/>
                  </a:lnTo>
                  <a:lnTo>
                    <a:pt x="111" y="52"/>
                  </a:lnTo>
                  <a:lnTo>
                    <a:pt x="110" y="54"/>
                  </a:lnTo>
                  <a:lnTo>
                    <a:pt x="110" y="56"/>
                  </a:lnTo>
                  <a:lnTo>
                    <a:pt x="110" y="57"/>
                  </a:lnTo>
                  <a:lnTo>
                    <a:pt x="110" y="5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8" name="Freeform 686"/>
            <p:cNvSpPr>
              <a:spLocks/>
            </p:cNvSpPr>
            <p:nvPr/>
          </p:nvSpPr>
          <p:spPr bwMode="auto">
            <a:xfrm>
              <a:off x="8479495" y="4020377"/>
              <a:ext cx="286129" cy="285823"/>
            </a:xfrm>
            <a:custGeom>
              <a:avLst/>
              <a:gdLst/>
              <a:ahLst/>
              <a:cxnLst>
                <a:cxn ang="0">
                  <a:pos x="23" y="7"/>
                </a:cxn>
                <a:cxn ang="0">
                  <a:pos x="43" y="17"/>
                </a:cxn>
                <a:cxn ang="0">
                  <a:pos x="54" y="26"/>
                </a:cxn>
                <a:cxn ang="0">
                  <a:pos x="65" y="35"/>
                </a:cxn>
                <a:cxn ang="0">
                  <a:pos x="73" y="42"/>
                </a:cxn>
                <a:cxn ang="0">
                  <a:pos x="73" y="45"/>
                </a:cxn>
                <a:cxn ang="0">
                  <a:pos x="73" y="45"/>
                </a:cxn>
                <a:cxn ang="0">
                  <a:pos x="73" y="47"/>
                </a:cxn>
                <a:cxn ang="0">
                  <a:pos x="75" y="48"/>
                </a:cxn>
                <a:cxn ang="0">
                  <a:pos x="81" y="55"/>
                </a:cxn>
                <a:cxn ang="0">
                  <a:pos x="89" y="64"/>
                </a:cxn>
                <a:cxn ang="0">
                  <a:pos x="96" y="69"/>
                </a:cxn>
                <a:cxn ang="0">
                  <a:pos x="97" y="71"/>
                </a:cxn>
                <a:cxn ang="0">
                  <a:pos x="96" y="73"/>
                </a:cxn>
                <a:cxn ang="0">
                  <a:pos x="92" y="73"/>
                </a:cxn>
                <a:cxn ang="0">
                  <a:pos x="91" y="73"/>
                </a:cxn>
                <a:cxn ang="0">
                  <a:pos x="91" y="73"/>
                </a:cxn>
                <a:cxn ang="0">
                  <a:pos x="91" y="75"/>
                </a:cxn>
                <a:cxn ang="0">
                  <a:pos x="91" y="76"/>
                </a:cxn>
                <a:cxn ang="0">
                  <a:pos x="91" y="80"/>
                </a:cxn>
                <a:cxn ang="0">
                  <a:pos x="91" y="85"/>
                </a:cxn>
                <a:cxn ang="0">
                  <a:pos x="96" y="94"/>
                </a:cxn>
                <a:cxn ang="0">
                  <a:pos x="100" y="103"/>
                </a:cxn>
                <a:cxn ang="0">
                  <a:pos x="108" y="110"/>
                </a:cxn>
                <a:cxn ang="0">
                  <a:pos x="113" y="115"/>
                </a:cxn>
                <a:cxn ang="0">
                  <a:pos x="116" y="120"/>
                </a:cxn>
                <a:cxn ang="0">
                  <a:pos x="123" y="122"/>
                </a:cxn>
                <a:cxn ang="0">
                  <a:pos x="126" y="125"/>
                </a:cxn>
                <a:cxn ang="0">
                  <a:pos x="126" y="129"/>
                </a:cxn>
                <a:cxn ang="0">
                  <a:pos x="127" y="130"/>
                </a:cxn>
                <a:cxn ang="0">
                  <a:pos x="131" y="130"/>
                </a:cxn>
                <a:cxn ang="0">
                  <a:pos x="132" y="130"/>
                </a:cxn>
                <a:cxn ang="0">
                  <a:pos x="132" y="132"/>
                </a:cxn>
                <a:cxn ang="0">
                  <a:pos x="131" y="136"/>
                </a:cxn>
                <a:cxn ang="0">
                  <a:pos x="129" y="137"/>
                </a:cxn>
                <a:cxn ang="0">
                  <a:pos x="126" y="139"/>
                </a:cxn>
                <a:cxn ang="0">
                  <a:pos x="116" y="139"/>
                </a:cxn>
                <a:cxn ang="0">
                  <a:pos x="104" y="134"/>
                </a:cxn>
                <a:cxn ang="0">
                  <a:pos x="89" y="124"/>
                </a:cxn>
                <a:cxn ang="0">
                  <a:pos x="75" y="104"/>
                </a:cxn>
                <a:cxn ang="0">
                  <a:pos x="64" y="94"/>
                </a:cxn>
                <a:cxn ang="0">
                  <a:pos x="54" y="90"/>
                </a:cxn>
                <a:cxn ang="0">
                  <a:pos x="43" y="90"/>
                </a:cxn>
                <a:cxn ang="0">
                  <a:pos x="39" y="92"/>
                </a:cxn>
                <a:cxn ang="0">
                  <a:pos x="34" y="96"/>
                </a:cxn>
                <a:cxn ang="0">
                  <a:pos x="31" y="99"/>
                </a:cxn>
                <a:cxn ang="0">
                  <a:pos x="29" y="101"/>
                </a:cxn>
                <a:cxn ang="0">
                  <a:pos x="32" y="103"/>
                </a:cxn>
                <a:cxn ang="0">
                  <a:pos x="34" y="104"/>
                </a:cxn>
                <a:cxn ang="0">
                  <a:pos x="35" y="106"/>
                </a:cxn>
                <a:cxn ang="0">
                  <a:pos x="35" y="110"/>
                </a:cxn>
                <a:cxn ang="0">
                  <a:pos x="34" y="113"/>
                </a:cxn>
                <a:cxn ang="0">
                  <a:pos x="31" y="117"/>
                </a:cxn>
                <a:cxn ang="0">
                  <a:pos x="29" y="118"/>
                </a:cxn>
                <a:cxn ang="0">
                  <a:pos x="23" y="113"/>
                </a:cxn>
                <a:cxn ang="0">
                  <a:pos x="18" y="117"/>
                </a:cxn>
                <a:cxn ang="0">
                  <a:pos x="13" y="118"/>
                </a:cxn>
                <a:cxn ang="0">
                  <a:pos x="8" y="118"/>
                </a:cxn>
                <a:cxn ang="0">
                  <a:pos x="7" y="118"/>
                </a:cxn>
                <a:cxn ang="0">
                  <a:pos x="0" y="69"/>
                </a:cxn>
                <a:cxn ang="0">
                  <a:pos x="7" y="0"/>
                </a:cxn>
              </a:cxnLst>
              <a:rect l="0" t="0" r="r" b="b"/>
              <a:pathLst>
                <a:path w="132" h="139">
                  <a:moveTo>
                    <a:pt x="7" y="0"/>
                  </a:moveTo>
                  <a:lnTo>
                    <a:pt x="23" y="7"/>
                  </a:lnTo>
                  <a:lnTo>
                    <a:pt x="35" y="12"/>
                  </a:lnTo>
                  <a:lnTo>
                    <a:pt x="43" y="17"/>
                  </a:lnTo>
                  <a:lnTo>
                    <a:pt x="50" y="21"/>
                  </a:lnTo>
                  <a:lnTo>
                    <a:pt x="54" y="26"/>
                  </a:lnTo>
                  <a:lnTo>
                    <a:pt x="59" y="29"/>
                  </a:lnTo>
                  <a:lnTo>
                    <a:pt x="65" y="35"/>
                  </a:lnTo>
                  <a:lnTo>
                    <a:pt x="73" y="40"/>
                  </a:lnTo>
                  <a:lnTo>
                    <a:pt x="73" y="42"/>
                  </a:lnTo>
                  <a:lnTo>
                    <a:pt x="73" y="43"/>
                  </a:lnTo>
                  <a:lnTo>
                    <a:pt x="73" y="45"/>
                  </a:lnTo>
                  <a:lnTo>
                    <a:pt x="73" y="45"/>
                  </a:lnTo>
                  <a:lnTo>
                    <a:pt x="73" y="45"/>
                  </a:lnTo>
                  <a:lnTo>
                    <a:pt x="73" y="47"/>
                  </a:lnTo>
                  <a:lnTo>
                    <a:pt x="73" y="47"/>
                  </a:lnTo>
                  <a:lnTo>
                    <a:pt x="73" y="48"/>
                  </a:lnTo>
                  <a:lnTo>
                    <a:pt x="75" y="48"/>
                  </a:lnTo>
                  <a:lnTo>
                    <a:pt x="77" y="52"/>
                  </a:lnTo>
                  <a:lnTo>
                    <a:pt x="81" y="55"/>
                  </a:lnTo>
                  <a:lnTo>
                    <a:pt x="85" y="59"/>
                  </a:lnTo>
                  <a:lnTo>
                    <a:pt x="89" y="64"/>
                  </a:lnTo>
                  <a:lnTo>
                    <a:pt x="92" y="68"/>
                  </a:lnTo>
                  <a:lnTo>
                    <a:pt x="96" y="69"/>
                  </a:lnTo>
                  <a:lnTo>
                    <a:pt x="97" y="71"/>
                  </a:lnTo>
                  <a:lnTo>
                    <a:pt x="97" y="71"/>
                  </a:lnTo>
                  <a:lnTo>
                    <a:pt x="96" y="71"/>
                  </a:lnTo>
                  <a:lnTo>
                    <a:pt x="96" y="73"/>
                  </a:lnTo>
                  <a:lnTo>
                    <a:pt x="94" y="73"/>
                  </a:lnTo>
                  <a:lnTo>
                    <a:pt x="92" y="73"/>
                  </a:lnTo>
                  <a:lnTo>
                    <a:pt x="92" y="73"/>
                  </a:lnTo>
                  <a:lnTo>
                    <a:pt x="91" y="73"/>
                  </a:lnTo>
                  <a:lnTo>
                    <a:pt x="91" y="73"/>
                  </a:lnTo>
                  <a:lnTo>
                    <a:pt x="91" y="73"/>
                  </a:lnTo>
                  <a:lnTo>
                    <a:pt x="91" y="75"/>
                  </a:lnTo>
                  <a:lnTo>
                    <a:pt x="91" y="75"/>
                  </a:lnTo>
                  <a:lnTo>
                    <a:pt x="91" y="76"/>
                  </a:lnTo>
                  <a:lnTo>
                    <a:pt x="91" y="76"/>
                  </a:lnTo>
                  <a:lnTo>
                    <a:pt x="91" y="78"/>
                  </a:lnTo>
                  <a:lnTo>
                    <a:pt x="91" y="80"/>
                  </a:lnTo>
                  <a:lnTo>
                    <a:pt x="91" y="80"/>
                  </a:lnTo>
                  <a:lnTo>
                    <a:pt x="91" y="85"/>
                  </a:lnTo>
                  <a:lnTo>
                    <a:pt x="92" y="89"/>
                  </a:lnTo>
                  <a:lnTo>
                    <a:pt x="96" y="94"/>
                  </a:lnTo>
                  <a:lnTo>
                    <a:pt x="97" y="99"/>
                  </a:lnTo>
                  <a:lnTo>
                    <a:pt x="100" y="103"/>
                  </a:lnTo>
                  <a:lnTo>
                    <a:pt x="105" y="106"/>
                  </a:lnTo>
                  <a:lnTo>
                    <a:pt x="108" y="110"/>
                  </a:lnTo>
                  <a:lnTo>
                    <a:pt x="113" y="110"/>
                  </a:lnTo>
                  <a:lnTo>
                    <a:pt x="113" y="115"/>
                  </a:lnTo>
                  <a:lnTo>
                    <a:pt x="115" y="117"/>
                  </a:lnTo>
                  <a:lnTo>
                    <a:pt x="116" y="120"/>
                  </a:lnTo>
                  <a:lnTo>
                    <a:pt x="119" y="122"/>
                  </a:lnTo>
                  <a:lnTo>
                    <a:pt x="123" y="122"/>
                  </a:lnTo>
                  <a:lnTo>
                    <a:pt x="124" y="124"/>
                  </a:lnTo>
                  <a:lnTo>
                    <a:pt x="126" y="125"/>
                  </a:lnTo>
                  <a:lnTo>
                    <a:pt x="126" y="129"/>
                  </a:lnTo>
                  <a:lnTo>
                    <a:pt x="126" y="129"/>
                  </a:lnTo>
                  <a:lnTo>
                    <a:pt x="127" y="129"/>
                  </a:lnTo>
                  <a:lnTo>
                    <a:pt x="127" y="130"/>
                  </a:lnTo>
                  <a:lnTo>
                    <a:pt x="129" y="130"/>
                  </a:lnTo>
                  <a:lnTo>
                    <a:pt x="131" y="130"/>
                  </a:lnTo>
                  <a:lnTo>
                    <a:pt x="131" y="130"/>
                  </a:lnTo>
                  <a:lnTo>
                    <a:pt x="132" y="130"/>
                  </a:lnTo>
                  <a:lnTo>
                    <a:pt x="132" y="130"/>
                  </a:lnTo>
                  <a:lnTo>
                    <a:pt x="132" y="132"/>
                  </a:lnTo>
                  <a:lnTo>
                    <a:pt x="132" y="134"/>
                  </a:lnTo>
                  <a:lnTo>
                    <a:pt x="131" y="136"/>
                  </a:lnTo>
                  <a:lnTo>
                    <a:pt x="131" y="137"/>
                  </a:lnTo>
                  <a:lnTo>
                    <a:pt x="129" y="137"/>
                  </a:lnTo>
                  <a:lnTo>
                    <a:pt x="127" y="139"/>
                  </a:lnTo>
                  <a:lnTo>
                    <a:pt x="126" y="139"/>
                  </a:lnTo>
                  <a:lnTo>
                    <a:pt x="124" y="139"/>
                  </a:lnTo>
                  <a:lnTo>
                    <a:pt x="116" y="139"/>
                  </a:lnTo>
                  <a:lnTo>
                    <a:pt x="110" y="137"/>
                  </a:lnTo>
                  <a:lnTo>
                    <a:pt x="104" y="134"/>
                  </a:lnTo>
                  <a:lnTo>
                    <a:pt x="99" y="132"/>
                  </a:lnTo>
                  <a:lnTo>
                    <a:pt x="89" y="124"/>
                  </a:lnTo>
                  <a:lnTo>
                    <a:pt x="83" y="115"/>
                  </a:lnTo>
                  <a:lnTo>
                    <a:pt x="75" y="104"/>
                  </a:lnTo>
                  <a:lnTo>
                    <a:pt x="69" y="97"/>
                  </a:lnTo>
                  <a:lnTo>
                    <a:pt x="64" y="94"/>
                  </a:lnTo>
                  <a:lnTo>
                    <a:pt x="59" y="92"/>
                  </a:lnTo>
                  <a:lnTo>
                    <a:pt x="54" y="90"/>
                  </a:lnTo>
                  <a:lnTo>
                    <a:pt x="48" y="89"/>
                  </a:lnTo>
                  <a:lnTo>
                    <a:pt x="43" y="90"/>
                  </a:lnTo>
                  <a:lnTo>
                    <a:pt x="40" y="90"/>
                  </a:lnTo>
                  <a:lnTo>
                    <a:pt x="39" y="92"/>
                  </a:lnTo>
                  <a:lnTo>
                    <a:pt x="35" y="94"/>
                  </a:lnTo>
                  <a:lnTo>
                    <a:pt x="34" y="96"/>
                  </a:lnTo>
                  <a:lnTo>
                    <a:pt x="32" y="97"/>
                  </a:lnTo>
                  <a:lnTo>
                    <a:pt x="31" y="99"/>
                  </a:lnTo>
                  <a:lnTo>
                    <a:pt x="27" y="101"/>
                  </a:lnTo>
                  <a:lnTo>
                    <a:pt x="29" y="101"/>
                  </a:lnTo>
                  <a:lnTo>
                    <a:pt x="31" y="103"/>
                  </a:lnTo>
                  <a:lnTo>
                    <a:pt x="32" y="103"/>
                  </a:lnTo>
                  <a:lnTo>
                    <a:pt x="34" y="103"/>
                  </a:lnTo>
                  <a:lnTo>
                    <a:pt x="34" y="104"/>
                  </a:lnTo>
                  <a:lnTo>
                    <a:pt x="34" y="104"/>
                  </a:lnTo>
                  <a:lnTo>
                    <a:pt x="35" y="106"/>
                  </a:lnTo>
                  <a:lnTo>
                    <a:pt x="35" y="108"/>
                  </a:lnTo>
                  <a:lnTo>
                    <a:pt x="35" y="110"/>
                  </a:lnTo>
                  <a:lnTo>
                    <a:pt x="34" y="110"/>
                  </a:lnTo>
                  <a:lnTo>
                    <a:pt x="34" y="113"/>
                  </a:lnTo>
                  <a:lnTo>
                    <a:pt x="32" y="115"/>
                  </a:lnTo>
                  <a:lnTo>
                    <a:pt x="31" y="117"/>
                  </a:lnTo>
                  <a:lnTo>
                    <a:pt x="31" y="118"/>
                  </a:lnTo>
                  <a:lnTo>
                    <a:pt x="29" y="118"/>
                  </a:lnTo>
                  <a:lnTo>
                    <a:pt x="27" y="118"/>
                  </a:lnTo>
                  <a:lnTo>
                    <a:pt x="23" y="113"/>
                  </a:lnTo>
                  <a:lnTo>
                    <a:pt x="21" y="115"/>
                  </a:lnTo>
                  <a:lnTo>
                    <a:pt x="18" y="117"/>
                  </a:lnTo>
                  <a:lnTo>
                    <a:pt x="15" y="117"/>
                  </a:lnTo>
                  <a:lnTo>
                    <a:pt x="13" y="118"/>
                  </a:lnTo>
                  <a:lnTo>
                    <a:pt x="10" y="118"/>
                  </a:lnTo>
                  <a:lnTo>
                    <a:pt x="8" y="118"/>
                  </a:lnTo>
                  <a:lnTo>
                    <a:pt x="7" y="118"/>
                  </a:lnTo>
                  <a:lnTo>
                    <a:pt x="7" y="118"/>
                  </a:lnTo>
                  <a:lnTo>
                    <a:pt x="4" y="76"/>
                  </a:lnTo>
                  <a:lnTo>
                    <a:pt x="0" y="69"/>
                  </a:lnTo>
                  <a:lnTo>
                    <a:pt x="4" y="64"/>
                  </a:lnTo>
                  <a:lnTo>
                    <a:pt x="7"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299" name="Freeform 687"/>
            <p:cNvSpPr>
              <a:spLocks/>
            </p:cNvSpPr>
            <p:nvPr/>
          </p:nvSpPr>
          <p:spPr bwMode="auto">
            <a:xfrm>
              <a:off x="8712434" y="4009983"/>
              <a:ext cx="133894" cy="136849"/>
            </a:xfrm>
            <a:custGeom>
              <a:avLst/>
              <a:gdLst/>
              <a:ahLst/>
              <a:cxnLst>
                <a:cxn ang="0">
                  <a:pos x="36" y="2"/>
                </a:cxn>
                <a:cxn ang="0">
                  <a:pos x="47" y="9"/>
                </a:cxn>
                <a:cxn ang="0">
                  <a:pos x="55" y="18"/>
                </a:cxn>
                <a:cxn ang="0">
                  <a:pos x="60" y="28"/>
                </a:cxn>
                <a:cxn ang="0">
                  <a:pos x="60" y="39"/>
                </a:cxn>
                <a:cxn ang="0">
                  <a:pos x="54" y="53"/>
                </a:cxn>
                <a:cxn ang="0">
                  <a:pos x="43" y="61"/>
                </a:cxn>
                <a:cxn ang="0">
                  <a:pos x="28" y="68"/>
                </a:cxn>
                <a:cxn ang="0">
                  <a:pos x="19" y="68"/>
                </a:cxn>
                <a:cxn ang="0">
                  <a:pos x="12" y="67"/>
                </a:cxn>
                <a:cxn ang="0">
                  <a:pos x="8" y="65"/>
                </a:cxn>
                <a:cxn ang="0">
                  <a:pos x="3" y="63"/>
                </a:cxn>
                <a:cxn ang="0">
                  <a:pos x="1" y="61"/>
                </a:cxn>
                <a:cxn ang="0">
                  <a:pos x="3" y="58"/>
                </a:cxn>
                <a:cxn ang="0">
                  <a:pos x="6" y="54"/>
                </a:cxn>
                <a:cxn ang="0">
                  <a:pos x="9" y="53"/>
                </a:cxn>
                <a:cxn ang="0">
                  <a:pos x="11" y="53"/>
                </a:cxn>
                <a:cxn ang="0">
                  <a:pos x="12" y="54"/>
                </a:cxn>
                <a:cxn ang="0">
                  <a:pos x="12" y="58"/>
                </a:cxn>
                <a:cxn ang="0">
                  <a:pos x="12" y="60"/>
                </a:cxn>
                <a:cxn ang="0">
                  <a:pos x="14" y="58"/>
                </a:cxn>
                <a:cxn ang="0">
                  <a:pos x="16" y="56"/>
                </a:cxn>
                <a:cxn ang="0">
                  <a:pos x="19" y="54"/>
                </a:cxn>
                <a:cxn ang="0">
                  <a:pos x="20" y="53"/>
                </a:cxn>
                <a:cxn ang="0">
                  <a:pos x="22" y="51"/>
                </a:cxn>
                <a:cxn ang="0">
                  <a:pos x="22" y="51"/>
                </a:cxn>
                <a:cxn ang="0">
                  <a:pos x="24" y="51"/>
                </a:cxn>
                <a:cxn ang="0">
                  <a:pos x="25" y="51"/>
                </a:cxn>
                <a:cxn ang="0">
                  <a:pos x="28" y="49"/>
                </a:cxn>
                <a:cxn ang="0">
                  <a:pos x="38" y="46"/>
                </a:cxn>
                <a:cxn ang="0">
                  <a:pos x="47" y="39"/>
                </a:cxn>
                <a:cxn ang="0">
                  <a:pos x="54" y="32"/>
                </a:cxn>
                <a:cxn ang="0">
                  <a:pos x="55" y="27"/>
                </a:cxn>
                <a:cxn ang="0">
                  <a:pos x="54" y="25"/>
                </a:cxn>
                <a:cxn ang="0">
                  <a:pos x="52" y="23"/>
                </a:cxn>
                <a:cxn ang="0">
                  <a:pos x="50" y="20"/>
                </a:cxn>
                <a:cxn ang="0">
                  <a:pos x="49" y="20"/>
                </a:cxn>
                <a:cxn ang="0">
                  <a:pos x="47" y="18"/>
                </a:cxn>
                <a:cxn ang="0">
                  <a:pos x="46" y="16"/>
                </a:cxn>
                <a:cxn ang="0">
                  <a:pos x="44" y="14"/>
                </a:cxn>
                <a:cxn ang="0">
                  <a:pos x="35" y="13"/>
                </a:cxn>
                <a:cxn ang="0">
                  <a:pos x="33" y="11"/>
                </a:cxn>
                <a:cxn ang="0">
                  <a:pos x="33" y="9"/>
                </a:cxn>
                <a:cxn ang="0">
                  <a:pos x="35" y="7"/>
                </a:cxn>
                <a:cxn ang="0">
                  <a:pos x="35" y="6"/>
                </a:cxn>
                <a:cxn ang="0">
                  <a:pos x="30" y="4"/>
                </a:cxn>
                <a:cxn ang="0">
                  <a:pos x="27" y="2"/>
                </a:cxn>
                <a:cxn ang="0">
                  <a:pos x="24" y="2"/>
                </a:cxn>
                <a:cxn ang="0">
                  <a:pos x="20" y="4"/>
                </a:cxn>
                <a:cxn ang="0">
                  <a:pos x="24" y="2"/>
                </a:cxn>
                <a:cxn ang="0">
                  <a:pos x="25" y="2"/>
                </a:cxn>
                <a:cxn ang="0">
                  <a:pos x="28" y="0"/>
                </a:cxn>
                <a:cxn ang="0">
                  <a:pos x="31" y="0"/>
                </a:cxn>
              </a:cxnLst>
              <a:rect l="0" t="0" r="r" b="b"/>
              <a:pathLst>
                <a:path w="62" h="68">
                  <a:moveTo>
                    <a:pt x="31" y="0"/>
                  </a:moveTo>
                  <a:lnTo>
                    <a:pt x="36" y="2"/>
                  </a:lnTo>
                  <a:lnTo>
                    <a:pt x="41" y="4"/>
                  </a:lnTo>
                  <a:lnTo>
                    <a:pt x="47" y="9"/>
                  </a:lnTo>
                  <a:lnTo>
                    <a:pt x="50" y="13"/>
                  </a:lnTo>
                  <a:lnTo>
                    <a:pt x="55" y="18"/>
                  </a:lnTo>
                  <a:lnTo>
                    <a:pt x="58" y="23"/>
                  </a:lnTo>
                  <a:lnTo>
                    <a:pt x="60" y="28"/>
                  </a:lnTo>
                  <a:lnTo>
                    <a:pt x="62" y="32"/>
                  </a:lnTo>
                  <a:lnTo>
                    <a:pt x="60" y="39"/>
                  </a:lnTo>
                  <a:lnTo>
                    <a:pt x="58" y="46"/>
                  </a:lnTo>
                  <a:lnTo>
                    <a:pt x="54" y="53"/>
                  </a:lnTo>
                  <a:lnTo>
                    <a:pt x="47" y="58"/>
                  </a:lnTo>
                  <a:lnTo>
                    <a:pt x="43" y="61"/>
                  </a:lnTo>
                  <a:lnTo>
                    <a:pt x="35" y="67"/>
                  </a:lnTo>
                  <a:lnTo>
                    <a:pt x="28" y="68"/>
                  </a:lnTo>
                  <a:lnTo>
                    <a:pt x="20" y="68"/>
                  </a:lnTo>
                  <a:lnTo>
                    <a:pt x="19" y="68"/>
                  </a:lnTo>
                  <a:lnTo>
                    <a:pt x="16" y="68"/>
                  </a:lnTo>
                  <a:lnTo>
                    <a:pt x="12" y="67"/>
                  </a:lnTo>
                  <a:lnTo>
                    <a:pt x="11" y="67"/>
                  </a:lnTo>
                  <a:lnTo>
                    <a:pt x="8" y="65"/>
                  </a:lnTo>
                  <a:lnTo>
                    <a:pt x="6" y="65"/>
                  </a:lnTo>
                  <a:lnTo>
                    <a:pt x="3" y="63"/>
                  </a:lnTo>
                  <a:lnTo>
                    <a:pt x="0" y="63"/>
                  </a:lnTo>
                  <a:lnTo>
                    <a:pt x="1" y="61"/>
                  </a:lnTo>
                  <a:lnTo>
                    <a:pt x="1" y="60"/>
                  </a:lnTo>
                  <a:lnTo>
                    <a:pt x="3" y="58"/>
                  </a:lnTo>
                  <a:lnTo>
                    <a:pt x="4" y="56"/>
                  </a:lnTo>
                  <a:lnTo>
                    <a:pt x="6" y="54"/>
                  </a:lnTo>
                  <a:lnTo>
                    <a:pt x="8" y="54"/>
                  </a:lnTo>
                  <a:lnTo>
                    <a:pt x="9" y="53"/>
                  </a:lnTo>
                  <a:lnTo>
                    <a:pt x="11" y="53"/>
                  </a:lnTo>
                  <a:lnTo>
                    <a:pt x="11" y="53"/>
                  </a:lnTo>
                  <a:lnTo>
                    <a:pt x="12" y="54"/>
                  </a:lnTo>
                  <a:lnTo>
                    <a:pt x="12" y="54"/>
                  </a:lnTo>
                  <a:lnTo>
                    <a:pt x="12" y="56"/>
                  </a:lnTo>
                  <a:lnTo>
                    <a:pt x="12" y="58"/>
                  </a:lnTo>
                  <a:lnTo>
                    <a:pt x="12" y="58"/>
                  </a:lnTo>
                  <a:lnTo>
                    <a:pt x="12" y="60"/>
                  </a:lnTo>
                  <a:lnTo>
                    <a:pt x="12" y="60"/>
                  </a:lnTo>
                  <a:lnTo>
                    <a:pt x="14" y="58"/>
                  </a:lnTo>
                  <a:lnTo>
                    <a:pt x="16" y="58"/>
                  </a:lnTo>
                  <a:lnTo>
                    <a:pt x="16" y="56"/>
                  </a:lnTo>
                  <a:lnTo>
                    <a:pt x="17" y="56"/>
                  </a:lnTo>
                  <a:lnTo>
                    <a:pt x="19" y="54"/>
                  </a:lnTo>
                  <a:lnTo>
                    <a:pt x="19" y="54"/>
                  </a:lnTo>
                  <a:lnTo>
                    <a:pt x="20" y="53"/>
                  </a:lnTo>
                  <a:lnTo>
                    <a:pt x="20" y="51"/>
                  </a:lnTo>
                  <a:lnTo>
                    <a:pt x="22" y="51"/>
                  </a:lnTo>
                  <a:lnTo>
                    <a:pt x="22" y="51"/>
                  </a:lnTo>
                  <a:lnTo>
                    <a:pt x="22" y="51"/>
                  </a:lnTo>
                  <a:lnTo>
                    <a:pt x="24" y="51"/>
                  </a:lnTo>
                  <a:lnTo>
                    <a:pt x="24" y="51"/>
                  </a:lnTo>
                  <a:lnTo>
                    <a:pt x="25" y="51"/>
                  </a:lnTo>
                  <a:lnTo>
                    <a:pt x="25" y="51"/>
                  </a:lnTo>
                  <a:lnTo>
                    <a:pt x="25" y="51"/>
                  </a:lnTo>
                  <a:lnTo>
                    <a:pt x="28" y="49"/>
                  </a:lnTo>
                  <a:lnTo>
                    <a:pt x="33" y="49"/>
                  </a:lnTo>
                  <a:lnTo>
                    <a:pt x="38" y="46"/>
                  </a:lnTo>
                  <a:lnTo>
                    <a:pt x="43" y="42"/>
                  </a:lnTo>
                  <a:lnTo>
                    <a:pt x="47" y="39"/>
                  </a:lnTo>
                  <a:lnTo>
                    <a:pt x="50" y="35"/>
                  </a:lnTo>
                  <a:lnTo>
                    <a:pt x="54" y="32"/>
                  </a:lnTo>
                  <a:lnTo>
                    <a:pt x="55" y="28"/>
                  </a:lnTo>
                  <a:lnTo>
                    <a:pt x="55" y="27"/>
                  </a:lnTo>
                  <a:lnTo>
                    <a:pt x="54" y="27"/>
                  </a:lnTo>
                  <a:lnTo>
                    <a:pt x="54" y="25"/>
                  </a:lnTo>
                  <a:lnTo>
                    <a:pt x="52" y="23"/>
                  </a:lnTo>
                  <a:lnTo>
                    <a:pt x="52" y="23"/>
                  </a:lnTo>
                  <a:lnTo>
                    <a:pt x="50" y="21"/>
                  </a:lnTo>
                  <a:lnTo>
                    <a:pt x="50" y="20"/>
                  </a:lnTo>
                  <a:lnTo>
                    <a:pt x="49" y="20"/>
                  </a:lnTo>
                  <a:lnTo>
                    <a:pt x="49" y="20"/>
                  </a:lnTo>
                  <a:lnTo>
                    <a:pt x="47" y="18"/>
                  </a:lnTo>
                  <a:lnTo>
                    <a:pt x="47" y="18"/>
                  </a:lnTo>
                  <a:lnTo>
                    <a:pt x="46" y="18"/>
                  </a:lnTo>
                  <a:lnTo>
                    <a:pt x="46" y="16"/>
                  </a:lnTo>
                  <a:lnTo>
                    <a:pt x="46" y="16"/>
                  </a:lnTo>
                  <a:lnTo>
                    <a:pt x="44" y="14"/>
                  </a:lnTo>
                  <a:lnTo>
                    <a:pt x="44" y="13"/>
                  </a:lnTo>
                  <a:lnTo>
                    <a:pt x="35" y="13"/>
                  </a:lnTo>
                  <a:lnTo>
                    <a:pt x="35" y="13"/>
                  </a:lnTo>
                  <a:lnTo>
                    <a:pt x="33" y="11"/>
                  </a:lnTo>
                  <a:lnTo>
                    <a:pt x="33" y="11"/>
                  </a:lnTo>
                  <a:lnTo>
                    <a:pt x="33" y="9"/>
                  </a:lnTo>
                  <a:lnTo>
                    <a:pt x="35" y="9"/>
                  </a:lnTo>
                  <a:lnTo>
                    <a:pt x="35" y="7"/>
                  </a:lnTo>
                  <a:lnTo>
                    <a:pt x="35" y="7"/>
                  </a:lnTo>
                  <a:lnTo>
                    <a:pt x="35" y="6"/>
                  </a:lnTo>
                  <a:lnTo>
                    <a:pt x="33" y="4"/>
                  </a:lnTo>
                  <a:lnTo>
                    <a:pt x="30" y="4"/>
                  </a:lnTo>
                  <a:lnTo>
                    <a:pt x="28" y="2"/>
                  </a:lnTo>
                  <a:lnTo>
                    <a:pt x="27" y="2"/>
                  </a:lnTo>
                  <a:lnTo>
                    <a:pt x="25" y="2"/>
                  </a:lnTo>
                  <a:lnTo>
                    <a:pt x="24" y="2"/>
                  </a:lnTo>
                  <a:lnTo>
                    <a:pt x="22" y="2"/>
                  </a:lnTo>
                  <a:lnTo>
                    <a:pt x="20" y="4"/>
                  </a:lnTo>
                  <a:lnTo>
                    <a:pt x="22" y="4"/>
                  </a:lnTo>
                  <a:lnTo>
                    <a:pt x="24" y="2"/>
                  </a:lnTo>
                  <a:lnTo>
                    <a:pt x="24" y="2"/>
                  </a:lnTo>
                  <a:lnTo>
                    <a:pt x="25" y="2"/>
                  </a:lnTo>
                  <a:lnTo>
                    <a:pt x="27" y="0"/>
                  </a:lnTo>
                  <a:lnTo>
                    <a:pt x="28" y="0"/>
                  </a:lnTo>
                  <a:lnTo>
                    <a:pt x="30" y="0"/>
                  </a:lnTo>
                  <a:lnTo>
                    <a:pt x="31"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0" name="Freeform 688"/>
            <p:cNvSpPr>
              <a:spLocks/>
            </p:cNvSpPr>
            <p:nvPr/>
          </p:nvSpPr>
          <p:spPr bwMode="auto">
            <a:xfrm>
              <a:off x="8079648" y="3871403"/>
              <a:ext cx="51357" cy="93542"/>
            </a:xfrm>
            <a:custGeom>
              <a:avLst/>
              <a:gdLst/>
              <a:ahLst/>
              <a:cxnLst>
                <a:cxn ang="0">
                  <a:pos x="0" y="40"/>
                </a:cxn>
                <a:cxn ang="0">
                  <a:pos x="2" y="39"/>
                </a:cxn>
                <a:cxn ang="0">
                  <a:pos x="4" y="39"/>
                </a:cxn>
                <a:cxn ang="0">
                  <a:pos x="4" y="37"/>
                </a:cxn>
                <a:cxn ang="0">
                  <a:pos x="4" y="37"/>
                </a:cxn>
                <a:cxn ang="0">
                  <a:pos x="5" y="39"/>
                </a:cxn>
                <a:cxn ang="0">
                  <a:pos x="5" y="42"/>
                </a:cxn>
                <a:cxn ang="0">
                  <a:pos x="7" y="44"/>
                </a:cxn>
                <a:cxn ang="0">
                  <a:pos x="8" y="46"/>
                </a:cxn>
                <a:cxn ang="0">
                  <a:pos x="10" y="40"/>
                </a:cxn>
                <a:cxn ang="0">
                  <a:pos x="10" y="35"/>
                </a:cxn>
                <a:cxn ang="0">
                  <a:pos x="10" y="30"/>
                </a:cxn>
                <a:cxn ang="0">
                  <a:pos x="12" y="28"/>
                </a:cxn>
                <a:cxn ang="0">
                  <a:pos x="15" y="28"/>
                </a:cxn>
                <a:cxn ang="0">
                  <a:pos x="18" y="32"/>
                </a:cxn>
                <a:cxn ang="0">
                  <a:pos x="21" y="32"/>
                </a:cxn>
                <a:cxn ang="0">
                  <a:pos x="23" y="34"/>
                </a:cxn>
                <a:cxn ang="0">
                  <a:pos x="20" y="25"/>
                </a:cxn>
                <a:cxn ang="0">
                  <a:pos x="18" y="16"/>
                </a:cxn>
                <a:cxn ang="0">
                  <a:pos x="16" y="9"/>
                </a:cxn>
                <a:cxn ang="0">
                  <a:pos x="15" y="6"/>
                </a:cxn>
                <a:cxn ang="0">
                  <a:pos x="15" y="6"/>
                </a:cxn>
                <a:cxn ang="0">
                  <a:pos x="15" y="6"/>
                </a:cxn>
                <a:cxn ang="0">
                  <a:pos x="15" y="7"/>
                </a:cxn>
                <a:cxn ang="0">
                  <a:pos x="15" y="7"/>
                </a:cxn>
                <a:cxn ang="0">
                  <a:pos x="10" y="6"/>
                </a:cxn>
                <a:cxn ang="0">
                  <a:pos x="7" y="4"/>
                </a:cxn>
                <a:cxn ang="0">
                  <a:pos x="5" y="0"/>
                </a:cxn>
                <a:cxn ang="0">
                  <a:pos x="0" y="0"/>
                </a:cxn>
                <a:cxn ang="0">
                  <a:pos x="0" y="0"/>
                </a:cxn>
                <a:cxn ang="0">
                  <a:pos x="0" y="2"/>
                </a:cxn>
                <a:cxn ang="0">
                  <a:pos x="0" y="4"/>
                </a:cxn>
                <a:cxn ang="0">
                  <a:pos x="0" y="6"/>
                </a:cxn>
                <a:cxn ang="0">
                  <a:pos x="0" y="9"/>
                </a:cxn>
                <a:cxn ang="0">
                  <a:pos x="0" y="14"/>
                </a:cxn>
                <a:cxn ang="0">
                  <a:pos x="0" y="20"/>
                </a:cxn>
                <a:cxn ang="0">
                  <a:pos x="0" y="21"/>
                </a:cxn>
              </a:cxnLst>
              <a:rect l="0" t="0" r="r" b="b"/>
              <a:pathLst>
                <a:path w="23" h="46">
                  <a:moveTo>
                    <a:pt x="0" y="21"/>
                  </a:moveTo>
                  <a:lnTo>
                    <a:pt x="0" y="40"/>
                  </a:lnTo>
                  <a:lnTo>
                    <a:pt x="2" y="40"/>
                  </a:lnTo>
                  <a:lnTo>
                    <a:pt x="2" y="39"/>
                  </a:lnTo>
                  <a:lnTo>
                    <a:pt x="2" y="39"/>
                  </a:lnTo>
                  <a:lnTo>
                    <a:pt x="4" y="39"/>
                  </a:lnTo>
                  <a:lnTo>
                    <a:pt x="4" y="39"/>
                  </a:lnTo>
                  <a:lnTo>
                    <a:pt x="4" y="37"/>
                  </a:lnTo>
                  <a:lnTo>
                    <a:pt x="4" y="37"/>
                  </a:lnTo>
                  <a:lnTo>
                    <a:pt x="4" y="37"/>
                  </a:lnTo>
                  <a:lnTo>
                    <a:pt x="4" y="37"/>
                  </a:lnTo>
                  <a:lnTo>
                    <a:pt x="5" y="39"/>
                  </a:lnTo>
                  <a:lnTo>
                    <a:pt x="5" y="40"/>
                  </a:lnTo>
                  <a:lnTo>
                    <a:pt x="5" y="42"/>
                  </a:lnTo>
                  <a:lnTo>
                    <a:pt x="7" y="42"/>
                  </a:lnTo>
                  <a:lnTo>
                    <a:pt x="7" y="44"/>
                  </a:lnTo>
                  <a:lnTo>
                    <a:pt x="8" y="46"/>
                  </a:lnTo>
                  <a:lnTo>
                    <a:pt x="8" y="46"/>
                  </a:lnTo>
                  <a:lnTo>
                    <a:pt x="10" y="44"/>
                  </a:lnTo>
                  <a:lnTo>
                    <a:pt x="10" y="40"/>
                  </a:lnTo>
                  <a:lnTo>
                    <a:pt x="10" y="39"/>
                  </a:lnTo>
                  <a:lnTo>
                    <a:pt x="10" y="35"/>
                  </a:lnTo>
                  <a:lnTo>
                    <a:pt x="10" y="34"/>
                  </a:lnTo>
                  <a:lnTo>
                    <a:pt x="10" y="30"/>
                  </a:lnTo>
                  <a:lnTo>
                    <a:pt x="10" y="28"/>
                  </a:lnTo>
                  <a:lnTo>
                    <a:pt x="12" y="28"/>
                  </a:lnTo>
                  <a:lnTo>
                    <a:pt x="13" y="28"/>
                  </a:lnTo>
                  <a:lnTo>
                    <a:pt x="15" y="28"/>
                  </a:lnTo>
                  <a:lnTo>
                    <a:pt x="16" y="30"/>
                  </a:lnTo>
                  <a:lnTo>
                    <a:pt x="18" y="32"/>
                  </a:lnTo>
                  <a:lnTo>
                    <a:pt x="20" y="32"/>
                  </a:lnTo>
                  <a:lnTo>
                    <a:pt x="21" y="32"/>
                  </a:lnTo>
                  <a:lnTo>
                    <a:pt x="21" y="34"/>
                  </a:lnTo>
                  <a:lnTo>
                    <a:pt x="23" y="34"/>
                  </a:lnTo>
                  <a:lnTo>
                    <a:pt x="21" y="28"/>
                  </a:lnTo>
                  <a:lnTo>
                    <a:pt x="20" y="25"/>
                  </a:lnTo>
                  <a:lnTo>
                    <a:pt x="18" y="20"/>
                  </a:lnTo>
                  <a:lnTo>
                    <a:pt x="18" y="16"/>
                  </a:lnTo>
                  <a:lnTo>
                    <a:pt x="16" y="13"/>
                  </a:lnTo>
                  <a:lnTo>
                    <a:pt x="16" y="9"/>
                  </a:lnTo>
                  <a:lnTo>
                    <a:pt x="15" y="7"/>
                  </a:lnTo>
                  <a:lnTo>
                    <a:pt x="15" y="6"/>
                  </a:lnTo>
                  <a:lnTo>
                    <a:pt x="15" y="6"/>
                  </a:lnTo>
                  <a:lnTo>
                    <a:pt x="15" y="6"/>
                  </a:lnTo>
                  <a:lnTo>
                    <a:pt x="15" y="6"/>
                  </a:lnTo>
                  <a:lnTo>
                    <a:pt x="15" y="6"/>
                  </a:lnTo>
                  <a:lnTo>
                    <a:pt x="15" y="6"/>
                  </a:lnTo>
                  <a:lnTo>
                    <a:pt x="15" y="7"/>
                  </a:lnTo>
                  <a:lnTo>
                    <a:pt x="15" y="7"/>
                  </a:lnTo>
                  <a:lnTo>
                    <a:pt x="15" y="7"/>
                  </a:lnTo>
                  <a:lnTo>
                    <a:pt x="12" y="6"/>
                  </a:lnTo>
                  <a:lnTo>
                    <a:pt x="10" y="6"/>
                  </a:lnTo>
                  <a:lnTo>
                    <a:pt x="8" y="4"/>
                  </a:lnTo>
                  <a:lnTo>
                    <a:pt x="7" y="4"/>
                  </a:lnTo>
                  <a:lnTo>
                    <a:pt x="7" y="2"/>
                  </a:lnTo>
                  <a:lnTo>
                    <a:pt x="5" y="0"/>
                  </a:lnTo>
                  <a:lnTo>
                    <a:pt x="4" y="0"/>
                  </a:lnTo>
                  <a:lnTo>
                    <a:pt x="0" y="0"/>
                  </a:lnTo>
                  <a:lnTo>
                    <a:pt x="0" y="0"/>
                  </a:lnTo>
                  <a:lnTo>
                    <a:pt x="0" y="0"/>
                  </a:lnTo>
                  <a:lnTo>
                    <a:pt x="0" y="2"/>
                  </a:lnTo>
                  <a:lnTo>
                    <a:pt x="0" y="2"/>
                  </a:lnTo>
                  <a:lnTo>
                    <a:pt x="0" y="4"/>
                  </a:lnTo>
                  <a:lnTo>
                    <a:pt x="0" y="4"/>
                  </a:lnTo>
                  <a:lnTo>
                    <a:pt x="0" y="4"/>
                  </a:lnTo>
                  <a:lnTo>
                    <a:pt x="0" y="6"/>
                  </a:lnTo>
                  <a:lnTo>
                    <a:pt x="0" y="7"/>
                  </a:lnTo>
                  <a:lnTo>
                    <a:pt x="0" y="9"/>
                  </a:lnTo>
                  <a:lnTo>
                    <a:pt x="0" y="13"/>
                  </a:lnTo>
                  <a:lnTo>
                    <a:pt x="0" y="14"/>
                  </a:lnTo>
                  <a:lnTo>
                    <a:pt x="0" y="18"/>
                  </a:lnTo>
                  <a:lnTo>
                    <a:pt x="0" y="20"/>
                  </a:lnTo>
                  <a:lnTo>
                    <a:pt x="0" y="21"/>
                  </a:lnTo>
                  <a:lnTo>
                    <a:pt x="0" y="2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1" name="Freeform 689"/>
            <p:cNvSpPr>
              <a:spLocks/>
            </p:cNvSpPr>
            <p:nvPr/>
          </p:nvSpPr>
          <p:spPr bwMode="auto">
            <a:xfrm>
              <a:off x="8097990" y="4023842"/>
              <a:ext cx="86206" cy="41574"/>
            </a:xfrm>
            <a:custGeom>
              <a:avLst/>
              <a:gdLst/>
              <a:ahLst/>
              <a:cxnLst>
                <a:cxn ang="0">
                  <a:pos x="0" y="0"/>
                </a:cxn>
                <a:cxn ang="0">
                  <a:pos x="5" y="2"/>
                </a:cxn>
                <a:cxn ang="0">
                  <a:pos x="8" y="4"/>
                </a:cxn>
                <a:cxn ang="0">
                  <a:pos x="12" y="4"/>
                </a:cxn>
                <a:cxn ang="0">
                  <a:pos x="13" y="2"/>
                </a:cxn>
                <a:cxn ang="0">
                  <a:pos x="16" y="2"/>
                </a:cxn>
                <a:cxn ang="0">
                  <a:pos x="19" y="2"/>
                </a:cxn>
                <a:cxn ang="0">
                  <a:pos x="21" y="0"/>
                </a:cxn>
                <a:cxn ang="0">
                  <a:pos x="24" y="0"/>
                </a:cxn>
                <a:cxn ang="0">
                  <a:pos x="27" y="2"/>
                </a:cxn>
                <a:cxn ang="0">
                  <a:pos x="29" y="4"/>
                </a:cxn>
                <a:cxn ang="0">
                  <a:pos x="31" y="6"/>
                </a:cxn>
                <a:cxn ang="0">
                  <a:pos x="34" y="9"/>
                </a:cxn>
                <a:cxn ang="0">
                  <a:pos x="35" y="11"/>
                </a:cxn>
                <a:cxn ang="0">
                  <a:pos x="37" y="14"/>
                </a:cxn>
                <a:cxn ang="0">
                  <a:pos x="38" y="16"/>
                </a:cxn>
                <a:cxn ang="0">
                  <a:pos x="40" y="18"/>
                </a:cxn>
                <a:cxn ang="0">
                  <a:pos x="40" y="18"/>
                </a:cxn>
                <a:cxn ang="0">
                  <a:pos x="38" y="18"/>
                </a:cxn>
                <a:cxn ang="0">
                  <a:pos x="37" y="18"/>
                </a:cxn>
                <a:cxn ang="0">
                  <a:pos x="37" y="18"/>
                </a:cxn>
                <a:cxn ang="0">
                  <a:pos x="35" y="20"/>
                </a:cxn>
                <a:cxn ang="0">
                  <a:pos x="34" y="20"/>
                </a:cxn>
                <a:cxn ang="0">
                  <a:pos x="32" y="20"/>
                </a:cxn>
                <a:cxn ang="0">
                  <a:pos x="32" y="20"/>
                </a:cxn>
                <a:cxn ang="0">
                  <a:pos x="29" y="20"/>
                </a:cxn>
                <a:cxn ang="0">
                  <a:pos x="27" y="18"/>
                </a:cxn>
                <a:cxn ang="0">
                  <a:pos x="26" y="18"/>
                </a:cxn>
                <a:cxn ang="0">
                  <a:pos x="24" y="16"/>
                </a:cxn>
                <a:cxn ang="0">
                  <a:pos x="23" y="14"/>
                </a:cxn>
                <a:cxn ang="0">
                  <a:pos x="21" y="13"/>
                </a:cxn>
                <a:cxn ang="0">
                  <a:pos x="19" y="13"/>
                </a:cxn>
                <a:cxn ang="0">
                  <a:pos x="18" y="13"/>
                </a:cxn>
                <a:cxn ang="0">
                  <a:pos x="15" y="13"/>
                </a:cxn>
                <a:cxn ang="0">
                  <a:pos x="12" y="13"/>
                </a:cxn>
                <a:cxn ang="0">
                  <a:pos x="10" y="13"/>
                </a:cxn>
                <a:cxn ang="0">
                  <a:pos x="8" y="13"/>
                </a:cxn>
                <a:cxn ang="0">
                  <a:pos x="5" y="13"/>
                </a:cxn>
                <a:cxn ang="0">
                  <a:pos x="4" y="14"/>
                </a:cxn>
                <a:cxn ang="0">
                  <a:pos x="2" y="14"/>
                </a:cxn>
                <a:cxn ang="0">
                  <a:pos x="0" y="16"/>
                </a:cxn>
                <a:cxn ang="0">
                  <a:pos x="0" y="14"/>
                </a:cxn>
                <a:cxn ang="0">
                  <a:pos x="0" y="13"/>
                </a:cxn>
                <a:cxn ang="0">
                  <a:pos x="0" y="11"/>
                </a:cxn>
                <a:cxn ang="0">
                  <a:pos x="0" y="9"/>
                </a:cxn>
                <a:cxn ang="0">
                  <a:pos x="0" y="7"/>
                </a:cxn>
                <a:cxn ang="0">
                  <a:pos x="0" y="6"/>
                </a:cxn>
                <a:cxn ang="0">
                  <a:pos x="0" y="2"/>
                </a:cxn>
                <a:cxn ang="0">
                  <a:pos x="0" y="0"/>
                </a:cxn>
              </a:cxnLst>
              <a:rect l="0" t="0" r="r" b="b"/>
              <a:pathLst>
                <a:path w="40" h="20">
                  <a:moveTo>
                    <a:pt x="0" y="0"/>
                  </a:moveTo>
                  <a:lnTo>
                    <a:pt x="5" y="2"/>
                  </a:lnTo>
                  <a:lnTo>
                    <a:pt x="8" y="4"/>
                  </a:lnTo>
                  <a:lnTo>
                    <a:pt x="12" y="4"/>
                  </a:lnTo>
                  <a:lnTo>
                    <a:pt x="13" y="2"/>
                  </a:lnTo>
                  <a:lnTo>
                    <a:pt x="16" y="2"/>
                  </a:lnTo>
                  <a:lnTo>
                    <a:pt x="19" y="2"/>
                  </a:lnTo>
                  <a:lnTo>
                    <a:pt x="21" y="0"/>
                  </a:lnTo>
                  <a:lnTo>
                    <a:pt x="24" y="0"/>
                  </a:lnTo>
                  <a:lnTo>
                    <a:pt x="27" y="2"/>
                  </a:lnTo>
                  <a:lnTo>
                    <a:pt x="29" y="4"/>
                  </a:lnTo>
                  <a:lnTo>
                    <a:pt x="31" y="6"/>
                  </a:lnTo>
                  <a:lnTo>
                    <a:pt x="34" y="9"/>
                  </a:lnTo>
                  <a:lnTo>
                    <a:pt x="35" y="11"/>
                  </a:lnTo>
                  <a:lnTo>
                    <a:pt x="37" y="14"/>
                  </a:lnTo>
                  <a:lnTo>
                    <a:pt x="38" y="16"/>
                  </a:lnTo>
                  <a:lnTo>
                    <a:pt x="40" y="18"/>
                  </a:lnTo>
                  <a:lnTo>
                    <a:pt x="40" y="18"/>
                  </a:lnTo>
                  <a:lnTo>
                    <a:pt x="38" y="18"/>
                  </a:lnTo>
                  <a:lnTo>
                    <a:pt x="37" y="18"/>
                  </a:lnTo>
                  <a:lnTo>
                    <a:pt x="37" y="18"/>
                  </a:lnTo>
                  <a:lnTo>
                    <a:pt x="35" y="20"/>
                  </a:lnTo>
                  <a:lnTo>
                    <a:pt x="34" y="20"/>
                  </a:lnTo>
                  <a:lnTo>
                    <a:pt x="32" y="20"/>
                  </a:lnTo>
                  <a:lnTo>
                    <a:pt x="32" y="20"/>
                  </a:lnTo>
                  <a:lnTo>
                    <a:pt x="29" y="20"/>
                  </a:lnTo>
                  <a:lnTo>
                    <a:pt x="27" y="18"/>
                  </a:lnTo>
                  <a:lnTo>
                    <a:pt x="26" y="18"/>
                  </a:lnTo>
                  <a:lnTo>
                    <a:pt x="24" y="16"/>
                  </a:lnTo>
                  <a:lnTo>
                    <a:pt x="23" y="14"/>
                  </a:lnTo>
                  <a:lnTo>
                    <a:pt x="21" y="13"/>
                  </a:lnTo>
                  <a:lnTo>
                    <a:pt x="19" y="13"/>
                  </a:lnTo>
                  <a:lnTo>
                    <a:pt x="18" y="13"/>
                  </a:lnTo>
                  <a:lnTo>
                    <a:pt x="15" y="13"/>
                  </a:lnTo>
                  <a:lnTo>
                    <a:pt x="12" y="13"/>
                  </a:lnTo>
                  <a:lnTo>
                    <a:pt x="10" y="13"/>
                  </a:lnTo>
                  <a:lnTo>
                    <a:pt x="8" y="13"/>
                  </a:lnTo>
                  <a:lnTo>
                    <a:pt x="5" y="13"/>
                  </a:lnTo>
                  <a:lnTo>
                    <a:pt x="4" y="14"/>
                  </a:lnTo>
                  <a:lnTo>
                    <a:pt x="2" y="14"/>
                  </a:lnTo>
                  <a:lnTo>
                    <a:pt x="0" y="16"/>
                  </a:lnTo>
                  <a:lnTo>
                    <a:pt x="0" y="14"/>
                  </a:lnTo>
                  <a:lnTo>
                    <a:pt x="0" y="13"/>
                  </a:lnTo>
                  <a:lnTo>
                    <a:pt x="0" y="11"/>
                  </a:lnTo>
                  <a:lnTo>
                    <a:pt x="0" y="9"/>
                  </a:lnTo>
                  <a:lnTo>
                    <a:pt x="0" y="7"/>
                  </a:lnTo>
                  <a:lnTo>
                    <a:pt x="0" y="6"/>
                  </a:lnTo>
                  <a:lnTo>
                    <a:pt x="0" y="2"/>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2" name="Freeform 690"/>
            <p:cNvSpPr>
              <a:spLocks/>
            </p:cNvSpPr>
            <p:nvPr/>
          </p:nvSpPr>
          <p:spPr bwMode="auto">
            <a:xfrm>
              <a:off x="8191532" y="3947622"/>
              <a:ext cx="100879" cy="65826"/>
            </a:xfrm>
            <a:custGeom>
              <a:avLst/>
              <a:gdLst/>
              <a:ahLst/>
              <a:cxnLst>
                <a:cxn ang="0">
                  <a:pos x="8" y="9"/>
                </a:cxn>
                <a:cxn ang="0">
                  <a:pos x="11" y="5"/>
                </a:cxn>
                <a:cxn ang="0">
                  <a:pos x="16" y="3"/>
                </a:cxn>
                <a:cxn ang="0">
                  <a:pos x="21" y="0"/>
                </a:cxn>
                <a:cxn ang="0">
                  <a:pos x="27" y="0"/>
                </a:cxn>
                <a:cxn ang="0">
                  <a:pos x="32" y="2"/>
                </a:cxn>
                <a:cxn ang="0">
                  <a:pos x="35" y="5"/>
                </a:cxn>
                <a:cxn ang="0">
                  <a:pos x="40" y="7"/>
                </a:cxn>
                <a:cxn ang="0">
                  <a:pos x="43" y="9"/>
                </a:cxn>
                <a:cxn ang="0">
                  <a:pos x="43" y="12"/>
                </a:cxn>
                <a:cxn ang="0">
                  <a:pos x="43" y="16"/>
                </a:cxn>
                <a:cxn ang="0">
                  <a:pos x="43" y="19"/>
                </a:cxn>
                <a:cxn ang="0">
                  <a:pos x="45" y="23"/>
                </a:cxn>
                <a:cxn ang="0">
                  <a:pos x="45" y="24"/>
                </a:cxn>
                <a:cxn ang="0">
                  <a:pos x="45" y="26"/>
                </a:cxn>
                <a:cxn ang="0">
                  <a:pos x="46" y="28"/>
                </a:cxn>
                <a:cxn ang="0">
                  <a:pos x="43" y="31"/>
                </a:cxn>
                <a:cxn ang="0">
                  <a:pos x="38" y="33"/>
                </a:cxn>
                <a:cxn ang="0">
                  <a:pos x="32" y="33"/>
                </a:cxn>
                <a:cxn ang="0">
                  <a:pos x="24" y="31"/>
                </a:cxn>
                <a:cxn ang="0">
                  <a:pos x="18" y="31"/>
                </a:cxn>
                <a:cxn ang="0">
                  <a:pos x="16" y="30"/>
                </a:cxn>
                <a:cxn ang="0">
                  <a:pos x="13" y="26"/>
                </a:cxn>
                <a:cxn ang="0">
                  <a:pos x="13" y="23"/>
                </a:cxn>
                <a:cxn ang="0">
                  <a:pos x="11" y="23"/>
                </a:cxn>
                <a:cxn ang="0">
                  <a:pos x="7" y="21"/>
                </a:cxn>
                <a:cxn ang="0">
                  <a:pos x="3" y="17"/>
                </a:cxn>
                <a:cxn ang="0">
                  <a:pos x="0" y="14"/>
                </a:cxn>
                <a:cxn ang="0">
                  <a:pos x="0" y="12"/>
                </a:cxn>
                <a:cxn ang="0">
                  <a:pos x="2" y="10"/>
                </a:cxn>
                <a:cxn ang="0">
                  <a:pos x="3" y="10"/>
                </a:cxn>
                <a:cxn ang="0">
                  <a:pos x="5" y="9"/>
                </a:cxn>
              </a:cxnLst>
              <a:rect l="0" t="0" r="r" b="b"/>
              <a:pathLst>
                <a:path w="46" h="33">
                  <a:moveTo>
                    <a:pt x="5" y="9"/>
                  </a:moveTo>
                  <a:lnTo>
                    <a:pt x="8" y="9"/>
                  </a:lnTo>
                  <a:lnTo>
                    <a:pt x="10" y="7"/>
                  </a:lnTo>
                  <a:lnTo>
                    <a:pt x="11" y="5"/>
                  </a:lnTo>
                  <a:lnTo>
                    <a:pt x="15" y="5"/>
                  </a:lnTo>
                  <a:lnTo>
                    <a:pt x="16" y="3"/>
                  </a:lnTo>
                  <a:lnTo>
                    <a:pt x="19" y="2"/>
                  </a:lnTo>
                  <a:lnTo>
                    <a:pt x="21" y="0"/>
                  </a:lnTo>
                  <a:lnTo>
                    <a:pt x="24" y="0"/>
                  </a:lnTo>
                  <a:lnTo>
                    <a:pt x="27" y="0"/>
                  </a:lnTo>
                  <a:lnTo>
                    <a:pt x="29" y="2"/>
                  </a:lnTo>
                  <a:lnTo>
                    <a:pt x="32" y="2"/>
                  </a:lnTo>
                  <a:lnTo>
                    <a:pt x="34" y="3"/>
                  </a:lnTo>
                  <a:lnTo>
                    <a:pt x="35" y="5"/>
                  </a:lnTo>
                  <a:lnTo>
                    <a:pt x="37" y="5"/>
                  </a:lnTo>
                  <a:lnTo>
                    <a:pt x="40" y="7"/>
                  </a:lnTo>
                  <a:lnTo>
                    <a:pt x="43" y="7"/>
                  </a:lnTo>
                  <a:lnTo>
                    <a:pt x="43" y="9"/>
                  </a:lnTo>
                  <a:lnTo>
                    <a:pt x="43" y="10"/>
                  </a:lnTo>
                  <a:lnTo>
                    <a:pt x="43" y="12"/>
                  </a:lnTo>
                  <a:lnTo>
                    <a:pt x="41" y="14"/>
                  </a:lnTo>
                  <a:lnTo>
                    <a:pt x="43" y="16"/>
                  </a:lnTo>
                  <a:lnTo>
                    <a:pt x="43" y="17"/>
                  </a:lnTo>
                  <a:lnTo>
                    <a:pt x="43" y="19"/>
                  </a:lnTo>
                  <a:lnTo>
                    <a:pt x="45" y="23"/>
                  </a:lnTo>
                  <a:lnTo>
                    <a:pt x="45" y="23"/>
                  </a:lnTo>
                  <a:lnTo>
                    <a:pt x="45" y="24"/>
                  </a:lnTo>
                  <a:lnTo>
                    <a:pt x="45" y="24"/>
                  </a:lnTo>
                  <a:lnTo>
                    <a:pt x="45" y="26"/>
                  </a:lnTo>
                  <a:lnTo>
                    <a:pt x="45" y="26"/>
                  </a:lnTo>
                  <a:lnTo>
                    <a:pt x="45" y="28"/>
                  </a:lnTo>
                  <a:lnTo>
                    <a:pt x="46" y="28"/>
                  </a:lnTo>
                  <a:lnTo>
                    <a:pt x="46" y="30"/>
                  </a:lnTo>
                  <a:lnTo>
                    <a:pt x="43" y="31"/>
                  </a:lnTo>
                  <a:lnTo>
                    <a:pt x="41" y="33"/>
                  </a:lnTo>
                  <a:lnTo>
                    <a:pt x="38" y="33"/>
                  </a:lnTo>
                  <a:lnTo>
                    <a:pt x="35" y="33"/>
                  </a:lnTo>
                  <a:lnTo>
                    <a:pt x="32" y="33"/>
                  </a:lnTo>
                  <a:lnTo>
                    <a:pt x="27" y="31"/>
                  </a:lnTo>
                  <a:lnTo>
                    <a:pt x="24" y="31"/>
                  </a:lnTo>
                  <a:lnTo>
                    <a:pt x="19" y="31"/>
                  </a:lnTo>
                  <a:lnTo>
                    <a:pt x="18" y="31"/>
                  </a:lnTo>
                  <a:lnTo>
                    <a:pt x="16" y="30"/>
                  </a:lnTo>
                  <a:lnTo>
                    <a:pt x="16" y="30"/>
                  </a:lnTo>
                  <a:lnTo>
                    <a:pt x="15" y="28"/>
                  </a:lnTo>
                  <a:lnTo>
                    <a:pt x="13" y="26"/>
                  </a:lnTo>
                  <a:lnTo>
                    <a:pt x="13" y="24"/>
                  </a:lnTo>
                  <a:lnTo>
                    <a:pt x="13" y="23"/>
                  </a:lnTo>
                  <a:lnTo>
                    <a:pt x="13" y="23"/>
                  </a:lnTo>
                  <a:lnTo>
                    <a:pt x="11" y="23"/>
                  </a:lnTo>
                  <a:lnTo>
                    <a:pt x="8" y="21"/>
                  </a:lnTo>
                  <a:lnTo>
                    <a:pt x="7" y="21"/>
                  </a:lnTo>
                  <a:lnTo>
                    <a:pt x="5" y="19"/>
                  </a:lnTo>
                  <a:lnTo>
                    <a:pt x="3" y="17"/>
                  </a:lnTo>
                  <a:lnTo>
                    <a:pt x="2" y="17"/>
                  </a:lnTo>
                  <a:lnTo>
                    <a:pt x="0" y="14"/>
                  </a:lnTo>
                  <a:lnTo>
                    <a:pt x="0" y="12"/>
                  </a:lnTo>
                  <a:lnTo>
                    <a:pt x="0" y="12"/>
                  </a:lnTo>
                  <a:lnTo>
                    <a:pt x="0" y="12"/>
                  </a:lnTo>
                  <a:lnTo>
                    <a:pt x="2" y="10"/>
                  </a:lnTo>
                  <a:lnTo>
                    <a:pt x="2" y="10"/>
                  </a:lnTo>
                  <a:lnTo>
                    <a:pt x="3" y="10"/>
                  </a:lnTo>
                  <a:lnTo>
                    <a:pt x="3" y="9"/>
                  </a:lnTo>
                  <a:lnTo>
                    <a:pt x="5" y="9"/>
                  </a:lnTo>
                  <a:lnTo>
                    <a:pt x="5" y="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3" name="Freeform 691"/>
            <p:cNvSpPr>
              <a:spLocks/>
            </p:cNvSpPr>
            <p:nvPr/>
          </p:nvSpPr>
          <p:spPr bwMode="auto">
            <a:xfrm>
              <a:off x="7813695" y="3878332"/>
              <a:ext cx="199924" cy="252910"/>
            </a:xfrm>
            <a:custGeom>
              <a:avLst/>
              <a:gdLst/>
              <a:ahLst/>
              <a:cxnLst>
                <a:cxn ang="0">
                  <a:pos x="8" y="120"/>
                </a:cxn>
                <a:cxn ang="0">
                  <a:pos x="9" y="115"/>
                </a:cxn>
                <a:cxn ang="0">
                  <a:pos x="9" y="89"/>
                </a:cxn>
                <a:cxn ang="0">
                  <a:pos x="3" y="85"/>
                </a:cxn>
                <a:cxn ang="0">
                  <a:pos x="3" y="78"/>
                </a:cxn>
                <a:cxn ang="0">
                  <a:pos x="8" y="61"/>
                </a:cxn>
                <a:cxn ang="0">
                  <a:pos x="12" y="45"/>
                </a:cxn>
                <a:cxn ang="0">
                  <a:pos x="16" y="36"/>
                </a:cxn>
                <a:cxn ang="0">
                  <a:pos x="19" y="21"/>
                </a:cxn>
                <a:cxn ang="0">
                  <a:pos x="30" y="7"/>
                </a:cxn>
                <a:cxn ang="0">
                  <a:pos x="49" y="9"/>
                </a:cxn>
                <a:cxn ang="0">
                  <a:pos x="58" y="12"/>
                </a:cxn>
                <a:cxn ang="0">
                  <a:pos x="71" y="12"/>
                </a:cxn>
                <a:cxn ang="0">
                  <a:pos x="84" y="3"/>
                </a:cxn>
                <a:cxn ang="0">
                  <a:pos x="90" y="0"/>
                </a:cxn>
                <a:cxn ang="0">
                  <a:pos x="92" y="3"/>
                </a:cxn>
                <a:cxn ang="0">
                  <a:pos x="90" y="7"/>
                </a:cxn>
                <a:cxn ang="0">
                  <a:pos x="81" y="21"/>
                </a:cxn>
                <a:cxn ang="0">
                  <a:pos x="66" y="26"/>
                </a:cxn>
                <a:cxn ang="0">
                  <a:pos x="57" y="19"/>
                </a:cxn>
                <a:cxn ang="0">
                  <a:pos x="49" y="16"/>
                </a:cxn>
                <a:cxn ang="0">
                  <a:pos x="44" y="16"/>
                </a:cxn>
                <a:cxn ang="0">
                  <a:pos x="35" y="17"/>
                </a:cxn>
                <a:cxn ang="0">
                  <a:pos x="24" y="28"/>
                </a:cxn>
                <a:cxn ang="0">
                  <a:pos x="19" y="43"/>
                </a:cxn>
                <a:cxn ang="0">
                  <a:pos x="28" y="47"/>
                </a:cxn>
                <a:cxn ang="0">
                  <a:pos x="33" y="54"/>
                </a:cxn>
                <a:cxn ang="0">
                  <a:pos x="36" y="47"/>
                </a:cxn>
                <a:cxn ang="0">
                  <a:pos x="41" y="42"/>
                </a:cxn>
                <a:cxn ang="0">
                  <a:pos x="54" y="42"/>
                </a:cxn>
                <a:cxn ang="0">
                  <a:pos x="63" y="38"/>
                </a:cxn>
                <a:cxn ang="0">
                  <a:pos x="65" y="47"/>
                </a:cxn>
                <a:cxn ang="0">
                  <a:pos x="66" y="56"/>
                </a:cxn>
                <a:cxn ang="0">
                  <a:pos x="58" y="52"/>
                </a:cxn>
                <a:cxn ang="0">
                  <a:pos x="52" y="49"/>
                </a:cxn>
                <a:cxn ang="0">
                  <a:pos x="46" y="52"/>
                </a:cxn>
                <a:cxn ang="0">
                  <a:pos x="44" y="59"/>
                </a:cxn>
                <a:cxn ang="0">
                  <a:pos x="49" y="71"/>
                </a:cxn>
                <a:cxn ang="0">
                  <a:pos x="54" y="84"/>
                </a:cxn>
                <a:cxn ang="0">
                  <a:pos x="52" y="91"/>
                </a:cxn>
                <a:cxn ang="0">
                  <a:pos x="49" y="98"/>
                </a:cxn>
                <a:cxn ang="0">
                  <a:pos x="54" y="103"/>
                </a:cxn>
                <a:cxn ang="0">
                  <a:pos x="62" y="103"/>
                </a:cxn>
                <a:cxn ang="0">
                  <a:pos x="62" y="113"/>
                </a:cxn>
                <a:cxn ang="0">
                  <a:pos x="62" y="122"/>
                </a:cxn>
                <a:cxn ang="0">
                  <a:pos x="55" y="118"/>
                </a:cxn>
                <a:cxn ang="0">
                  <a:pos x="51" y="117"/>
                </a:cxn>
                <a:cxn ang="0">
                  <a:pos x="36" y="99"/>
                </a:cxn>
                <a:cxn ang="0">
                  <a:pos x="33" y="73"/>
                </a:cxn>
                <a:cxn ang="0">
                  <a:pos x="25" y="73"/>
                </a:cxn>
                <a:cxn ang="0">
                  <a:pos x="20" y="73"/>
                </a:cxn>
                <a:cxn ang="0">
                  <a:pos x="22" y="113"/>
                </a:cxn>
                <a:cxn ang="0">
                  <a:pos x="14" y="120"/>
                </a:cxn>
              </a:cxnLst>
              <a:rect l="0" t="0" r="r" b="b"/>
              <a:pathLst>
                <a:path w="92" h="124">
                  <a:moveTo>
                    <a:pt x="16" y="124"/>
                  </a:moveTo>
                  <a:lnTo>
                    <a:pt x="8" y="124"/>
                  </a:lnTo>
                  <a:lnTo>
                    <a:pt x="8" y="122"/>
                  </a:lnTo>
                  <a:lnTo>
                    <a:pt x="8" y="120"/>
                  </a:lnTo>
                  <a:lnTo>
                    <a:pt x="8" y="118"/>
                  </a:lnTo>
                  <a:lnTo>
                    <a:pt x="9" y="118"/>
                  </a:lnTo>
                  <a:lnTo>
                    <a:pt x="9" y="117"/>
                  </a:lnTo>
                  <a:lnTo>
                    <a:pt x="9" y="115"/>
                  </a:lnTo>
                  <a:lnTo>
                    <a:pt x="11" y="113"/>
                  </a:lnTo>
                  <a:lnTo>
                    <a:pt x="11" y="113"/>
                  </a:lnTo>
                  <a:lnTo>
                    <a:pt x="11" y="91"/>
                  </a:lnTo>
                  <a:lnTo>
                    <a:pt x="9" y="89"/>
                  </a:lnTo>
                  <a:lnTo>
                    <a:pt x="8" y="89"/>
                  </a:lnTo>
                  <a:lnTo>
                    <a:pt x="6" y="87"/>
                  </a:lnTo>
                  <a:lnTo>
                    <a:pt x="5" y="87"/>
                  </a:lnTo>
                  <a:lnTo>
                    <a:pt x="3" y="85"/>
                  </a:lnTo>
                  <a:lnTo>
                    <a:pt x="1" y="84"/>
                  </a:lnTo>
                  <a:lnTo>
                    <a:pt x="1" y="82"/>
                  </a:lnTo>
                  <a:lnTo>
                    <a:pt x="0" y="82"/>
                  </a:lnTo>
                  <a:lnTo>
                    <a:pt x="3" y="78"/>
                  </a:lnTo>
                  <a:lnTo>
                    <a:pt x="5" y="73"/>
                  </a:lnTo>
                  <a:lnTo>
                    <a:pt x="6" y="70"/>
                  </a:lnTo>
                  <a:lnTo>
                    <a:pt x="8" y="66"/>
                  </a:lnTo>
                  <a:lnTo>
                    <a:pt x="8" y="61"/>
                  </a:lnTo>
                  <a:lnTo>
                    <a:pt x="9" y="56"/>
                  </a:lnTo>
                  <a:lnTo>
                    <a:pt x="9" y="50"/>
                  </a:lnTo>
                  <a:lnTo>
                    <a:pt x="9" y="45"/>
                  </a:lnTo>
                  <a:lnTo>
                    <a:pt x="12" y="45"/>
                  </a:lnTo>
                  <a:lnTo>
                    <a:pt x="14" y="43"/>
                  </a:lnTo>
                  <a:lnTo>
                    <a:pt x="16" y="42"/>
                  </a:lnTo>
                  <a:lnTo>
                    <a:pt x="16" y="38"/>
                  </a:lnTo>
                  <a:lnTo>
                    <a:pt x="16" y="36"/>
                  </a:lnTo>
                  <a:lnTo>
                    <a:pt x="16" y="33"/>
                  </a:lnTo>
                  <a:lnTo>
                    <a:pt x="16" y="30"/>
                  </a:lnTo>
                  <a:lnTo>
                    <a:pt x="17" y="26"/>
                  </a:lnTo>
                  <a:lnTo>
                    <a:pt x="19" y="21"/>
                  </a:lnTo>
                  <a:lnTo>
                    <a:pt x="20" y="16"/>
                  </a:lnTo>
                  <a:lnTo>
                    <a:pt x="24" y="12"/>
                  </a:lnTo>
                  <a:lnTo>
                    <a:pt x="25" y="9"/>
                  </a:lnTo>
                  <a:lnTo>
                    <a:pt x="30" y="7"/>
                  </a:lnTo>
                  <a:lnTo>
                    <a:pt x="35" y="7"/>
                  </a:lnTo>
                  <a:lnTo>
                    <a:pt x="39" y="7"/>
                  </a:lnTo>
                  <a:lnTo>
                    <a:pt x="46" y="9"/>
                  </a:lnTo>
                  <a:lnTo>
                    <a:pt x="49" y="9"/>
                  </a:lnTo>
                  <a:lnTo>
                    <a:pt x="52" y="10"/>
                  </a:lnTo>
                  <a:lnTo>
                    <a:pt x="55" y="10"/>
                  </a:lnTo>
                  <a:lnTo>
                    <a:pt x="57" y="10"/>
                  </a:lnTo>
                  <a:lnTo>
                    <a:pt x="58" y="12"/>
                  </a:lnTo>
                  <a:lnTo>
                    <a:pt x="62" y="12"/>
                  </a:lnTo>
                  <a:lnTo>
                    <a:pt x="63" y="12"/>
                  </a:lnTo>
                  <a:lnTo>
                    <a:pt x="66" y="12"/>
                  </a:lnTo>
                  <a:lnTo>
                    <a:pt x="71" y="12"/>
                  </a:lnTo>
                  <a:lnTo>
                    <a:pt x="76" y="10"/>
                  </a:lnTo>
                  <a:lnTo>
                    <a:pt x="79" y="9"/>
                  </a:lnTo>
                  <a:lnTo>
                    <a:pt x="81" y="7"/>
                  </a:lnTo>
                  <a:lnTo>
                    <a:pt x="84" y="3"/>
                  </a:lnTo>
                  <a:lnTo>
                    <a:pt x="85" y="2"/>
                  </a:lnTo>
                  <a:lnTo>
                    <a:pt x="87" y="0"/>
                  </a:lnTo>
                  <a:lnTo>
                    <a:pt x="90" y="0"/>
                  </a:lnTo>
                  <a:lnTo>
                    <a:pt x="90" y="0"/>
                  </a:lnTo>
                  <a:lnTo>
                    <a:pt x="90" y="0"/>
                  </a:lnTo>
                  <a:lnTo>
                    <a:pt x="90" y="2"/>
                  </a:lnTo>
                  <a:lnTo>
                    <a:pt x="90" y="2"/>
                  </a:lnTo>
                  <a:lnTo>
                    <a:pt x="92" y="3"/>
                  </a:lnTo>
                  <a:lnTo>
                    <a:pt x="92" y="3"/>
                  </a:lnTo>
                  <a:lnTo>
                    <a:pt x="92" y="3"/>
                  </a:lnTo>
                  <a:lnTo>
                    <a:pt x="92" y="5"/>
                  </a:lnTo>
                  <a:lnTo>
                    <a:pt x="90" y="7"/>
                  </a:lnTo>
                  <a:lnTo>
                    <a:pt x="89" y="10"/>
                  </a:lnTo>
                  <a:lnTo>
                    <a:pt x="87" y="14"/>
                  </a:lnTo>
                  <a:lnTo>
                    <a:pt x="84" y="17"/>
                  </a:lnTo>
                  <a:lnTo>
                    <a:pt x="81" y="21"/>
                  </a:lnTo>
                  <a:lnTo>
                    <a:pt x="76" y="24"/>
                  </a:lnTo>
                  <a:lnTo>
                    <a:pt x="73" y="26"/>
                  </a:lnTo>
                  <a:lnTo>
                    <a:pt x="70" y="28"/>
                  </a:lnTo>
                  <a:lnTo>
                    <a:pt x="66" y="26"/>
                  </a:lnTo>
                  <a:lnTo>
                    <a:pt x="63" y="26"/>
                  </a:lnTo>
                  <a:lnTo>
                    <a:pt x="62" y="24"/>
                  </a:lnTo>
                  <a:lnTo>
                    <a:pt x="60" y="21"/>
                  </a:lnTo>
                  <a:lnTo>
                    <a:pt x="57" y="19"/>
                  </a:lnTo>
                  <a:lnTo>
                    <a:pt x="55" y="17"/>
                  </a:lnTo>
                  <a:lnTo>
                    <a:pt x="52" y="17"/>
                  </a:lnTo>
                  <a:lnTo>
                    <a:pt x="49" y="16"/>
                  </a:lnTo>
                  <a:lnTo>
                    <a:pt x="49" y="16"/>
                  </a:lnTo>
                  <a:lnTo>
                    <a:pt x="47" y="16"/>
                  </a:lnTo>
                  <a:lnTo>
                    <a:pt x="46" y="16"/>
                  </a:lnTo>
                  <a:lnTo>
                    <a:pt x="46" y="16"/>
                  </a:lnTo>
                  <a:lnTo>
                    <a:pt x="44" y="16"/>
                  </a:lnTo>
                  <a:lnTo>
                    <a:pt x="43" y="16"/>
                  </a:lnTo>
                  <a:lnTo>
                    <a:pt x="39" y="16"/>
                  </a:lnTo>
                  <a:lnTo>
                    <a:pt x="38" y="16"/>
                  </a:lnTo>
                  <a:lnTo>
                    <a:pt x="35" y="17"/>
                  </a:lnTo>
                  <a:lnTo>
                    <a:pt x="32" y="19"/>
                  </a:lnTo>
                  <a:lnTo>
                    <a:pt x="28" y="21"/>
                  </a:lnTo>
                  <a:lnTo>
                    <a:pt x="27" y="24"/>
                  </a:lnTo>
                  <a:lnTo>
                    <a:pt x="24" y="28"/>
                  </a:lnTo>
                  <a:lnTo>
                    <a:pt x="22" y="30"/>
                  </a:lnTo>
                  <a:lnTo>
                    <a:pt x="20" y="33"/>
                  </a:lnTo>
                  <a:lnTo>
                    <a:pt x="19" y="35"/>
                  </a:lnTo>
                  <a:lnTo>
                    <a:pt x="19" y="43"/>
                  </a:lnTo>
                  <a:lnTo>
                    <a:pt x="22" y="43"/>
                  </a:lnTo>
                  <a:lnTo>
                    <a:pt x="24" y="45"/>
                  </a:lnTo>
                  <a:lnTo>
                    <a:pt x="27" y="45"/>
                  </a:lnTo>
                  <a:lnTo>
                    <a:pt x="28" y="47"/>
                  </a:lnTo>
                  <a:lnTo>
                    <a:pt x="30" y="47"/>
                  </a:lnTo>
                  <a:lnTo>
                    <a:pt x="32" y="49"/>
                  </a:lnTo>
                  <a:lnTo>
                    <a:pt x="32" y="50"/>
                  </a:lnTo>
                  <a:lnTo>
                    <a:pt x="33" y="54"/>
                  </a:lnTo>
                  <a:lnTo>
                    <a:pt x="33" y="52"/>
                  </a:lnTo>
                  <a:lnTo>
                    <a:pt x="35" y="50"/>
                  </a:lnTo>
                  <a:lnTo>
                    <a:pt x="36" y="49"/>
                  </a:lnTo>
                  <a:lnTo>
                    <a:pt x="36" y="47"/>
                  </a:lnTo>
                  <a:lnTo>
                    <a:pt x="38" y="45"/>
                  </a:lnTo>
                  <a:lnTo>
                    <a:pt x="38" y="43"/>
                  </a:lnTo>
                  <a:lnTo>
                    <a:pt x="39" y="42"/>
                  </a:lnTo>
                  <a:lnTo>
                    <a:pt x="41" y="42"/>
                  </a:lnTo>
                  <a:lnTo>
                    <a:pt x="44" y="42"/>
                  </a:lnTo>
                  <a:lnTo>
                    <a:pt x="47" y="40"/>
                  </a:lnTo>
                  <a:lnTo>
                    <a:pt x="51" y="40"/>
                  </a:lnTo>
                  <a:lnTo>
                    <a:pt x="54" y="42"/>
                  </a:lnTo>
                  <a:lnTo>
                    <a:pt x="55" y="42"/>
                  </a:lnTo>
                  <a:lnTo>
                    <a:pt x="58" y="40"/>
                  </a:lnTo>
                  <a:lnTo>
                    <a:pt x="60" y="40"/>
                  </a:lnTo>
                  <a:lnTo>
                    <a:pt x="63" y="38"/>
                  </a:lnTo>
                  <a:lnTo>
                    <a:pt x="63" y="42"/>
                  </a:lnTo>
                  <a:lnTo>
                    <a:pt x="65" y="43"/>
                  </a:lnTo>
                  <a:lnTo>
                    <a:pt x="65" y="45"/>
                  </a:lnTo>
                  <a:lnTo>
                    <a:pt x="65" y="47"/>
                  </a:lnTo>
                  <a:lnTo>
                    <a:pt x="65" y="49"/>
                  </a:lnTo>
                  <a:lnTo>
                    <a:pt x="66" y="50"/>
                  </a:lnTo>
                  <a:lnTo>
                    <a:pt x="66" y="52"/>
                  </a:lnTo>
                  <a:lnTo>
                    <a:pt x="66" y="56"/>
                  </a:lnTo>
                  <a:lnTo>
                    <a:pt x="63" y="54"/>
                  </a:lnTo>
                  <a:lnTo>
                    <a:pt x="62" y="54"/>
                  </a:lnTo>
                  <a:lnTo>
                    <a:pt x="60" y="52"/>
                  </a:lnTo>
                  <a:lnTo>
                    <a:pt x="58" y="52"/>
                  </a:lnTo>
                  <a:lnTo>
                    <a:pt x="57" y="50"/>
                  </a:lnTo>
                  <a:lnTo>
                    <a:pt x="55" y="50"/>
                  </a:lnTo>
                  <a:lnTo>
                    <a:pt x="54" y="50"/>
                  </a:lnTo>
                  <a:lnTo>
                    <a:pt x="52" y="49"/>
                  </a:lnTo>
                  <a:lnTo>
                    <a:pt x="51" y="50"/>
                  </a:lnTo>
                  <a:lnTo>
                    <a:pt x="49" y="50"/>
                  </a:lnTo>
                  <a:lnTo>
                    <a:pt x="47" y="52"/>
                  </a:lnTo>
                  <a:lnTo>
                    <a:pt x="46" y="52"/>
                  </a:lnTo>
                  <a:lnTo>
                    <a:pt x="46" y="54"/>
                  </a:lnTo>
                  <a:lnTo>
                    <a:pt x="44" y="56"/>
                  </a:lnTo>
                  <a:lnTo>
                    <a:pt x="44" y="57"/>
                  </a:lnTo>
                  <a:lnTo>
                    <a:pt x="44" y="59"/>
                  </a:lnTo>
                  <a:lnTo>
                    <a:pt x="44" y="63"/>
                  </a:lnTo>
                  <a:lnTo>
                    <a:pt x="46" y="66"/>
                  </a:lnTo>
                  <a:lnTo>
                    <a:pt x="47" y="70"/>
                  </a:lnTo>
                  <a:lnTo>
                    <a:pt x="49" y="71"/>
                  </a:lnTo>
                  <a:lnTo>
                    <a:pt x="51" y="75"/>
                  </a:lnTo>
                  <a:lnTo>
                    <a:pt x="52" y="77"/>
                  </a:lnTo>
                  <a:lnTo>
                    <a:pt x="54" y="80"/>
                  </a:lnTo>
                  <a:lnTo>
                    <a:pt x="54" y="84"/>
                  </a:lnTo>
                  <a:lnTo>
                    <a:pt x="54" y="85"/>
                  </a:lnTo>
                  <a:lnTo>
                    <a:pt x="54" y="87"/>
                  </a:lnTo>
                  <a:lnTo>
                    <a:pt x="52" y="89"/>
                  </a:lnTo>
                  <a:lnTo>
                    <a:pt x="52" y="91"/>
                  </a:lnTo>
                  <a:lnTo>
                    <a:pt x="51" y="92"/>
                  </a:lnTo>
                  <a:lnTo>
                    <a:pt x="51" y="94"/>
                  </a:lnTo>
                  <a:lnTo>
                    <a:pt x="49" y="96"/>
                  </a:lnTo>
                  <a:lnTo>
                    <a:pt x="49" y="98"/>
                  </a:lnTo>
                  <a:lnTo>
                    <a:pt x="49" y="99"/>
                  </a:lnTo>
                  <a:lnTo>
                    <a:pt x="51" y="101"/>
                  </a:lnTo>
                  <a:lnTo>
                    <a:pt x="52" y="101"/>
                  </a:lnTo>
                  <a:lnTo>
                    <a:pt x="54" y="103"/>
                  </a:lnTo>
                  <a:lnTo>
                    <a:pt x="55" y="103"/>
                  </a:lnTo>
                  <a:lnTo>
                    <a:pt x="57" y="103"/>
                  </a:lnTo>
                  <a:lnTo>
                    <a:pt x="58" y="103"/>
                  </a:lnTo>
                  <a:lnTo>
                    <a:pt x="62" y="103"/>
                  </a:lnTo>
                  <a:lnTo>
                    <a:pt x="62" y="106"/>
                  </a:lnTo>
                  <a:lnTo>
                    <a:pt x="62" y="110"/>
                  </a:lnTo>
                  <a:lnTo>
                    <a:pt x="62" y="112"/>
                  </a:lnTo>
                  <a:lnTo>
                    <a:pt x="62" y="113"/>
                  </a:lnTo>
                  <a:lnTo>
                    <a:pt x="62" y="115"/>
                  </a:lnTo>
                  <a:lnTo>
                    <a:pt x="62" y="117"/>
                  </a:lnTo>
                  <a:lnTo>
                    <a:pt x="62" y="118"/>
                  </a:lnTo>
                  <a:lnTo>
                    <a:pt x="62" y="122"/>
                  </a:lnTo>
                  <a:lnTo>
                    <a:pt x="60" y="122"/>
                  </a:lnTo>
                  <a:lnTo>
                    <a:pt x="58" y="122"/>
                  </a:lnTo>
                  <a:lnTo>
                    <a:pt x="57" y="120"/>
                  </a:lnTo>
                  <a:lnTo>
                    <a:pt x="55" y="118"/>
                  </a:lnTo>
                  <a:lnTo>
                    <a:pt x="54" y="118"/>
                  </a:lnTo>
                  <a:lnTo>
                    <a:pt x="54" y="117"/>
                  </a:lnTo>
                  <a:lnTo>
                    <a:pt x="52" y="117"/>
                  </a:lnTo>
                  <a:lnTo>
                    <a:pt x="51" y="117"/>
                  </a:lnTo>
                  <a:lnTo>
                    <a:pt x="46" y="115"/>
                  </a:lnTo>
                  <a:lnTo>
                    <a:pt x="43" y="112"/>
                  </a:lnTo>
                  <a:lnTo>
                    <a:pt x="39" y="106"/>
                  </a:lnTo>
                  <a:lnTo>
                    <a:pt x="36" y="99"/>
                  </a:lnTo>
                  <a:lnTo>
                    <a:pt x="35" y="92"/>
                  </a:lnTo>
                  <a:lnTo>
                    <a:pt x="33" y="85"/>
                  </a:lnTo>
                  <a:lnTo>
                    <a:pt x="33" y="78"/>
                  </a:lnTo>
                  <a:lnTo>
                    <a:pt x="33" y="73"/>
                  </a:lnTo>
                  <a:lnTo>
                    <a:pt x="30" y="73"/>
                  </a:lnTo>
                  <a:lnTo>
                    <a:pt x="28" y="73"/>
                  </a:lnTo>
                  <a:lnTo>
                    <a:pt x="27" y="73"/>
                  </a:lnTo>
                  <a:lnTo>
                    <a:pt x="25" y="73"/>
                  </a:lnTo>
                  <a:lnTo>
                    <a:pt x="24" y="71"/>
                  </a:lnTo>
                  <a:lnTo>
                    <a:pt x="24" y="71"/>
                  </a:lnTo>
                  <a:lnTo>
                    <a:pt x="22" y="73"/>
                  </a:lnTo>
                  <a:lnTo>
                    <a:pt x="20" y="73"/>
                  </a:lnTo>
                  <a:lnTo>
                    <a:pt x="20" y="84"/>
                  </a:lnTo>
                  <a:lnTo>
                    <a:pt x="25" y="108"/>
                  </a:lnTo>
                  <a:lnTo>
                    <a:pt x="25" y="110"/>
                  </a:lnTo>
                  <a:lnTo>
                    <a:pt x="22" y="113"/>
                  </a:lnTo>
                  <a:lnTo>
                    <a:pt x="20" y="115"/>
                  </a:lnTo>
                  <a:lnTo>
                    <a:pt x="17" y="117"/>
                  </a:lnTo>
                  <a:lnTo>
                    <a:pt x="16" y="118"/>
                  </a:lnTo>
                  <a:lnTo>
                    <a:pt x="14" y="120"/>
                  </a:lnTo>
                  <a:lnTo>
                    <a:pt x="14" y="122"/>
                  </a:lnTo>
                  <a:lnTo>
                    <a:pt x="16" y="12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4" name="Freeform 692"/>
            <p:cNvSpPr>
              <a:spLocks/>
            </p:cNvSpPr>
            <p:nvPr/>
          </p:nvSpPr>
          <p:spPr bwMode="auto">
            <a:xfrm>
              <a:off x="7762338" y="3538808"/>
              <a:ext cx="67864" cy="93542"/>
            </a:xfrm>
            <a:custGeom>
              <a:avLst/>
              <a:gdLst/>
              <a:ahLst/>
              <a:cxnLst>
                <a:cxn ang="0">
                  <a:pos x="29" y="0"/>
                </a:cxn>
                <a:cxn ang="0">
                  <a:pos x="30" y="0"/>
                </a:cxn>
                <a:cxn ang="0">
                  <a:pos x="30" y="2"/>
                </a:cxn>
                <a:cxn ang="0">
                  <a:pos x="30" y="2"/>
                </a:cxn>
                <a:cxn ang="0">
                  <a:pos x="30" y="2"/>
                </a:cxn>
                <a:cxn ang="0">
                  <a:pos x="30" y="4"/>
                </a:cxn>
                <a:cxn ang="0">
                  <a:pos x="30" y="4"/>
                </a:cxn>
                <a:cxn ang="0">
                  <a:pos x="30" y="5"/>
                </a:cxn>
                <a:cxn ang="0">
                  <a:pos x="32" y="5"/>
                </a:cxn>
                <a:cxn ang="0">
                  <a:pos x="30" y="11"/>
                </a:cxn>
                <a:cxn ang="0">
                  <a:pos x="27" y="16"/>
                </a:cxn>
                <a:cxn ang="0">
                  <a:pos x="24" y="23"/>
                </a:cxn>
                <a:cxn ang="0">
                  <a:pos x="19" y="30"/>
                </a:cxn>
                <a:cxn ang="0">
                  <a:pos x="14" y="35"/>
                </a:cxn>
                <a:cxn ang="0">
                  <a:pos x="10" y="42"/>
                </a:cxn>
                <a:cxn ang="0">
                  <a:pos x="5" y="45"/>
                </a:cxn>
                <a:cxn ang="0">
                  <a:pos x="0" y="47"/>
                </a:cxn>
                <a:cxn ang="0">
                  <a:pos x="0" y="47"/>
                </a:cxn>
                <a:cxn ang="0">
                  <a:pos x="0" y="47"/>
                </a:cxn>
                <a:cxn ang="0">
                  <a:pos x="0" y="45"/>
                </a:cxn>
                <a:cxn ang="0">
                  <a:pos x="0" y="44"/>
                </a:cxn>
                <a:cxn ang="0">
                  <a:pos x="0" y="44"/>
                </a:cxn>
                <a:cxn ang="0">
                  <a:pos x="0" y="42"/>
                </a:cxn>
                <a:cxn ang="0">
                  <a:pos x="0" y="40"/>
                </a:cxn>
                <a:cxn ang="0">
                  <a:pos x="0" y="39"/>
                </a:cxn>
                <a:cxn ang="0">
                  <a:pos x="2" y="37"/>
                </a:cxn>
                <a:cxn ang="0">
                  <a:pos x="2" y="37"/>
                </a:cxn>
                <a:cxn ang="0">
                  <a:pos x="3" y="35"/>
                </a:cxn>
                <a:cxn ang="0">
                  <a:pos x="5" y="35"/>
                </a:cxn>
                <a:cxn ang="0">
                  <a:pos x="6" y="33"/>
                </a:cxn>
                <a:cxn ang="0">
                  <a:pos x="8" y="33"/>
                </a:cxn>
                <a:cxn ang="0">
                  <a:pos x="8" y="32"/>
                </a:cxn>
                <a:cxn ang="0">
                  <a:pos x="10" y="32"/>
                </a:cxn>
                <a:cxn ang="0">
                  <a:pos x="13" y="26"/>
                </a:cxn>
                <a:cxn ang="0">
                  <a:pos x="14" y="23"/>
                </a:cxn>
                <a:cxn ang="0">
                  <a:pos x="16" y="18"/>
                </a:cxn>
                <a:cxn ang="0">
                  <a:pos x="17" y="14"/>
                </a:cxn>
                <a:cxn ang="0">
                  <a:pos x="19" y="9"/>
                </a:cxn>
                <a:cxn ang="0">
                  <a:pos x="22" y="5"/>
                </a:cxn>
                <a:cxn ang="0">
                  <a:pos x="25" y="2"/>
                </a:cxn>
                <a:cxn ang="0">
                  <a:pos x="29" y="0"/>
                </a:cxn>
              </a:cxnLst>
              <a:rect l="0" t="0" r="r" b="b"/>
              <a:pathLst>
                <a:path w="32" h="47">
                  <a:moveTo>
                    <a:pt x="29" y="0"/>
                  </a:moveTo>
                  <a:lnTo>
                    <a:pt x="30" y="0"/>
                  </a:lnTo>
                  <a:lnTo>
                    <a:pt x="30" y="2"/>
                  </a:lnTo>
                  <a:lnTo>
                    <a:pt x="30" y="2"/>
                  </a:lnTo>
                  <a:lnTo>
                    <a:pt x="30" y="2"/>
                  </a:lnTo>
                  <a:lnTo>
                    <a:pt x="30" y="4"/>
                  </a:lnTo>
                  <a:lnTo>
                    <a:pt x="30" y="4"/>
                  </a:lnTo>
                  <a:lnTo>
                    <a:pt x="30" y="5"/>
                  </a:lnTo>
                  <a:lnTo>
                    <a:pt x="32" y="5"/>
                  </a:lnTo>
                  <a:lnTo>
                    <a:pt x="30" y="11"/>
                  </a:lnTo>
                  <a:lnTo>
                    <a:pt x="27" y="16"/>
                  </a:lnTo>
                  <a:lnTo>
                    <a:pt x="24" y="23"/>
                  </a:lnTo>
                  <a:lnTo>
                    <a:pt x="19" y="30"/>
                  </a:lnTo>
                  <a:lnTo>
                    <a:pt x="14" y="35"/>
                  </a:lnTo>
                  <a:lnTo>
                    <a:pt x="10" y="42"/>
                  </a:lnTo>
                  <a:lnTo>
                    <a:pt x="5" y="45"/>
                  </a:lnTo>
                  <a:lnTo>
                    <a:pt x="0" y="47"/>
                  </a:lnTo>
                  <a:lnTo>
                    <a:pt x="0" y="47"/>
                  </a:lnTo>
                  <a:lnTo>
                    <a:pt x="0" y="47"/>
                  </a:lnTo>
                  <a:lnTo>
                    <a:pt x="0" y="45"/>
                  </a:lnTo>
                  <a:lnTo>
                    <a:pt x="0" y="44"/>
                  </a:lnTo>
                  <a:lnTo>
                    <a:pt x="0" y="44"/>
                  </a:lnTo>
                  <a:lnTo>
                    <a:pt x="0" y="42"/>
                  </a:lnTo>
                  <a:lnTo>
                    <a:pt x="0" y="40"/>
                  </a:lnTo>
                  <a:lnTo>
                    <a:pt x="0" y="39"/>
                  </a:lnTo>
                  <a:lnTo>
                    <a:pt x="2" y="37"/>
                  </a:lnTo>
                  <a:lnTo>
                    <a:pt x="2" y="37"/>
                  </a:lnTo>
                  <a:lnTo>
                    <a:pt x="3" y="35"/>
                  </a:lnTo>
                  <a:lnTo>
                    <a:pt x="5" y="35"/>
                  </a:lnTo>
                  <a:lnTo>
                    <a:pt x="6" y="33"/>
                  </a:lnTo>
                  <a:lnTo>
                    <a:pt x="8" y="33"/>
                  </a:lnTo>
                  <a:lnTo>
                    <a:pt x="8" y="32"/>
                  </a:lnTo>
                  <a:lnTo>
                    <a:pt x="10" y="32"/>
                  </a:lnTo>
                  <a:lnTo>
                    <a:pt x="13" y="26"/>
                  </a:lnTo>
                  <a:lnTo>
                    <a:pt x="14" y="23"/>
                  </a:lnTo>
                  <a:lnTo>
                    <a:pt x="16" y="18"/>
                  </a:lnTo>
                  <a:lnTo>
                    <a:pt x="17" y="14"/>
                  </a:lnTo>
                  <a:lnTo>
                    <a:pt x="19" y="9"/>
                  </a:lnTo>
                  <a:lnTo>
                    <a:pt x="22" y="5"/>
                  </a:lnTo>
                  <a:lnTo>
                    <a:pt x="25" y="2"/>
                  </a:lnTo>
                  <a:lnTo>
                    <a:pt x="29"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5" name="Freeform 693"/>
            <p:cNvSpPr>
              <a:spLocks/>
            </p:cNvSpPr>
            <p:nvPr/>
          </p:nvSpPr>
          <p:spPr bwMode="auto">
            <a:xfrm>
              <a:off x="7907237" y="3569989"/>
              <a:ext cx="143065" cy="157636"/>
            </a:xfrm>
            <a:custGeom>
              <a:avLst/>
              <a:gdLst/>
              <a:ahLst/>
              <a:cxnLst>
                <a:cxn ang="0">
                  <a:pos x="2" y="52"/>
                </a:cxn>
                <a:cxn ang="0">
                  <a:pos x="0" y="49"/>
                </a:cxn>
                <a:cxn ang="0">
                  <a:pos x="0" y="45"/>
                </a:cxn>
                <a:cxn ang="0">
                  <a:pos x="0" y="42"/>
                </a:cxn>
                <a:cxn ang="0">
                  <a:pos x="0" y="40"/>
                </a:cxn>
                <a:cxn ang="0">
                  <a:pos x="3" y="36"/>
                </a:cxn>
                <a:cxn ang="0">
                  <a:pos x="11" y="31"/>
                </a:cxn>
                <a:cxn ang="0">
                  <a:pos x="16" y="26"/>
                </a:cxn>
                <a:cxn ang="0">
                  <a:pos x="19" y="24"/>
                </a:cxn>
                <a:cxn ang="0">
                  <a:pos x="21" y="24"/>
                </a:cxn>
                <a:cxn ang="0">
                  <a:pos x="22" y="24"/>
                </a:cxn>
                <a:cxn ang="0">
                  <a:pos x="24" y="29"/>
                </a:cxn>
                <a:cxn ang="0">
                  <a:pos x="26" y="31"/>
                </a:cxn>
                <a:cxn ang="0">
                  <a:pos x="32" y="31"/>
                </a:cxn>
                <a:cxn ang="0">
                  <a:pos x="41" y="21"/>
                </a:cxn>
                <a:cxn ang="0">
                  <a:pos x="46" y="5"/>
                </a:cxn>
                <a:cxn ang="0">
                  <a:pos x="49" y="2"/>
                </a:cxn>
                <a:cxn ang="0">
                  <a:pos x="53" y="3"/>
                </a:cxn>
                <a:cxn ang="0">
                  <a:pos x="54" y="3"/>
                </a:cxn>
                <a:cxn ang="0">
                  <a:pos x="54" y="10"/>
                </a:cxn>
                <a:cxn ang="0">
                  <a:pos x="54" y="14"/>
                </a:cxn>
                <a:cxn ang="0">
                  <a:pos x="56" y="16"/>
                </a:cxn>
                <a:cxn ang="0">
                  <a:pos x="57" y="19"/>
                </a:cxn>
                <a:cxn ang="0">
                  <a:pos x="59" y="21"/>
                </a:cxn>
                <a:cxn ang="0">
                  <a:pos x="57" y="24"/>
                </a:cxn>
                <a:cxn ang="0">
                  <a:pos x="57" y="29"/>
                </a:cxn>
                <a:cxn ang="0">
                  <a:pos x="59" y="31"/>
                </a:cxn>
                <a:cxn ang="0">
                  <a:pos x="62" y="40"/>
                </a:cxn>
                <a:cxn ang="0">
                  <a:pos x="64" y="47"/>
                </a:cxn>
                <a:cxn ang="0">
                  <a:pos x="60" y="68"/>
                </a:cxn>
                <a:cxn ang="0">
                  <a:pos x="59" y="61"/>
                </a:cxn>
                <a:cxn ang="0">
                  <a:pos x="59" y="56"/>
                </a:cxn>
                <a:cxn ang="0">
                  <a:pos x="59" y="54"/>
                </a:cxn>
                <a:cxn ang="0">
                  <a:pos x="54" y="54"/>
                </a:cxn>
                <a:cxn ang="0">
                  <a:pos x="51" y="52"/>
                </a:cxn>
                <a:cxn ang="0">
                  <a:pos x="48" y="57"/>
                </a:cxn>
                <a:cxn ang="0">
                  <a:pos x="46" y="66"/>
                </a:cxn>
                <a:cxn ang="0">
                  <a:pos x="46" y="77"/>
                </a:cxn>
                <a:cxn ang="0">
                  <a:pos x="30" y="71"/>
                </a:cxn>
                <a:cxn ang="0">
                  <a:pos x="27" y="64"/>
                </a:cxn>
                <a:cxn ang="0">
                  <a:pos x="24" y="57"/>
                </a:cxn>
                <a:cxn ang="0">
                  <a:pos x="27" y="54"/>
                </a:cxn>
                <a:cxn ang="0">
                  <a:pos x="27" y="52"/>
                </a:cxn>
                <a:cxn ang="0">
                  <a:pos x="22" y="45"/>
                </a:cxn>
                <a:cxn ang="0">
                  <a:pos x="7" y="45"/>
                </a:cxn>
                <a:cxn ang="0">
                  <a:pos x="5" y="50"/>
                </a:cxn>
                <a:cxn ang="0">
                  <a:pos x="3" y="54"/>
                </a:cxn>
              </a:cxnLst>
              <a:rect l="0" t="0" r="r" b="b"/>
              <a:pathLst>
                <a:path w="65" h="77">
                  <a:moveTo>
                    <a:pt x="3" y="54"/>
                  </a:moveTo>
                  <a:lnTo>
                    <a:pt x="3" y="54"/>
                  </a:lnTo>
                  <a:lnTo>
                    <a:pt x="2" y="52"/>
                  </a:lnTo>
                  <a:lnTo>
                    <a:pt x="2" y="50"/>
                  </a:lnTo>
                  <a:lnTo>
                    <a:pt x="2" y="50"/>
                  </a:lnTo>
                  <a:lnTo>
                    <a:pt x="0" y="49"/>
                  </a:lnTo>
                  <a:lnTo>
                    <a:pt x="0" y="47"/>
                  </a:lnTo>
                  <a:lnTo>
                    <a:pt x="0" y="47"/>
                  </a:lnTo>
                  <a:lnTo>
                    <a:pt x="0" y="45"/>
                  </a:lnTo>
                  <a:lnTo>
                    <a:pt x="0" y="45"/>
                  </a:lnTo>
                  <a:lnTo>
                    <a:pt x="0" y="43"/>
                  </a:lnTo>
                  <a:lnTo>
                    <a:pt x="0" y="42"/>
                  </a:lnTo>
                  <a:lnTo>
                    <a:pt x="0" y="42"/>
                  </a:lnTo>
                  <a:lnTo>
                    <a:pt x="0" y="40"/>
                  </a:lnTo>
                  <a:lnTo>
                    <a:pt x="0" y="40"/>
                  </a:lnTo>
                  <a:lnTo>
                    <a:pt x="0" y="38"/>
                  </a:lnTo>
                  <a:lnTo>
                    <a:pt x="0" y="38"/>
                  </a:lnTo>
                  <a:lnTo>
                    <a:pt x="3" y="36"/>
                  </a:lnTo>
                  <a:lnTo>
                    <a:pt x="7" y="36"/>
                  </a:lnTo>
                  <a:lnTo>
                    <a:pt x="8" y="33"/>
                  </a:lnTo>
                  <a:lnTo>
                    <a:pt x="11" y="31"/>
                  </a:lnTo>
                  <a:lnTo>
                    <a:pt x="13" y="29"/>
                  </a:lnTo>
                  <a:lnTo>
                    <a:pt x="14" y="26"/>
                  </a:lnTo>
                  <a:lnTo>
                    <a:pt x="16" y="26"/>
                  </a:lnTo>
                  <a:lnTo>
                    <a:pt x="19" y="24"/>
                  </a:lnTo>
                  <a:lnTo>
                    <a:pt x="19" y="24"/>
                  </a:lnTo>
                  <a:lnTo>
                    <a:pt x="19" y="24"/>
                  </a:lnTo>
                  <a:lnTo>
                    <a:pt x="19" y="24"/>
                  </a:lnTo>
                  <a:lnTo>
                    <a:pt x="21" y="24"/>
                  </a:lnTo>
                  <a:lnTo>
                    <a:pt x="21" y="24"/>
                  </a:lnTo>
                  <a:lnTo>
                    <a:pt x="22" y="24"/>
                  </a:lnTo>
                  <a:lnTo>
                    <a:pt x="22" y="24"/>
                  </a:lnTo>
                  <a:lnTo>
                    <a:pt x="22" y="24"/>
                  </a:lnTo>
                  <a:lnTo>
                    <a:pt x="22" y="26"/>
                  </a:lnTo>
                  <a:lnTo>
                    <a:pt x="22" y="28"/>
                  </a:lnTo>
                  <a:lnTo>
                    <a:pt x="24" y="29"/>
                  </a:lnTo>
                  <a:lnTo>
                    <a:pt x="24" y="29"/>
                  </a:lnTo>
                  <a:lnTo>
                    <a:pt x="26" y="31"/>
                  </a:lnTo>
                  <a:lnTo>
                    <a:pt x="26" y="31"/>
                  </a:lnTo>
                  <a:lnTo>
                    <a:pt x="27" y="31"/>
                  </a:lnTo>
                  <a:lnTo>
                    <a:pt x="27" y="31"/>
                  </a:lnTo>
                  <a:lnTo>
                    <a:pt x="32" y="31"/>
                  </a:lnTo>
                  <a:lnTo>
                    <a:pt x="35" y="29"/>
                  </a:lnTo>
                  <a:lnTo>
                    <a:pt x="38" y="24"/>
                  </a:lnTo>
                  <a:lnTo>
                    <a:pt x="41" y="21"/>
                  </a:lnTo>
                  <a:lnTo>
                    <a:pt x="43" y="16"/>
                  </a:lnTo>
                  <a:lnTo>
                    <a:pt x="45" y="10"/>
                  </a:lnTo>
                  <a:lnTo>
                    <a:pt x="46" y="5"/>
                  </a:lnTo>
                  <a:lnTo>
                    <a:pt x="48" y="0"/>
                  </a:lnTo>
                  <a:lnTo>
                    <a:pt x="48" y="2"/>
                  </a:lnTo>
                  <a:lnTo>
                    <a:pt x="49" y="2"/>
                  </a:lnTo>
                  <a:lnTo>
                    <a:pt x="49" y="3"/>
                  </a:lnTo>
                  <a:lnTo>
                    <a:pt x="51" y="3"/>
                  </a:lnTo>
                  <a:lnTo>
                    <a:pt x="53" y="3"/>
                  </a:lnTo>
                  <a:lnTo>
                    <a:pt x="53" y="3"/>
                  </a:lnTo>
                  <a:lnTo>
                    <a:pt x="54" y="3"/>
                  </a:lnTo>
                  <a:lnTo>
                    <a:pt x="54" y="3"/>
                  </a:lnTo>
                  <a:lnTo>
                    <a:pt x="54" y="7"/>
                  </a:lnTo>
                  <a:lnTo>
                    <a:pt x="54" y="9"/>
                  </a:lnTo>
                  <a:lnTo>
                    <a:pt x="54" y="10"/>
                  </a:lnTo>
                  <a:lnTo>
                    <a:pt x="54" y="12"/>
                  </a:lnTo>
                  <a:lnTo>
                    <a:pt x="54" y="14"/>
                  </a:lnTo>
                  <a:lnTo>
                    <a:pt x="54" y="14"/>
                  </a:lnTo>
                  <a:lnTo>
                    <a:pt x="54" y="16"/>
                  </a:lnTo>
                  <a:lnTo>
                    <a:pt x="54" y="16"/>
                  </a:lnTo>
                  <a:lnTo>
                    <a:pt x="56" y="16"/>
                  </a:lnTo>
                  <a:lnTo>
                    <a:pt x="56" y="17"/>
                  </a:lnTo>
                  <a:lnTo>
                    <a:pt x="56" y="17"/>
                  </a:lnTo>
                  <a:lnTo>
                    <a:pt x="57" y="19"/>
                  </a:lnTo>
                  <a:lnTo>
                    <a:pt x="57" y="19"/>
                  </a:lnTo>
                  <a:lnTo>
                    <a:pt x="59" y="21"/>
                  </a:lnTo>
                  <a:lnTo>
                    <a:pt x="59" y="21"/>
                  </a:lnTo>
                  <a:lnTo>
                    <a:pt x="59" y="21"/>
                  </a:lnTo>
                  <a:lnTo>
                    <a:pt x="59" y="23"/>
                  </a:lnTo>
                  <a:lnTo>
                    <a:pt x="57" y="24"/>
                  </a:lnTo>
                  <a:lnTo>
                    <a:pt x="57" y="28"/>
                  </a:lnTo>
                  <a:lnTo>
                    <a:pt x="57" y="28"/>
                  </a:lnTo>
                  <a:lnTo>
                    <a:pt x="57" y="29"/>
                  </a:lnTo>
                  <a:lnTo>
                    <a:pt x="57" y="31"/>
                  </a:lnTo>
                  <a:lnTo>
                    <a:pt x="59" y="31"/>
                  </a:lnTo>
                  <a:lnTo>
                    <a:pt x="59" y="31"/>
                  </a:lnTo>
                  <a:lnTo>
                    <a:pt x="60" y="35"/>
                  </a:lnTo>
                  <a:lnTo>
                    <a:pt x="60" y="38"/>
                  </a:lnTo>
                  <a:lnTo>
                    <a:pt x="62" y="40"/>
                  </a:lnTo>
                  <a:lnTo>
                    <a:pt x="62" y="42"/>
                  </a:lnTo>
                  <a:lnTo>
                    <a:pt x="62" y="45"/>
                  </a:lnTo>
                  <a:lnTo>
                    <a:pt x="64" y="47"/>
                  </a:lnTo>
                  <a:lnTo>
                    <a:pt x="64" y="50"/>
                  </a:lnTo>
                  <a:lnTo>
                    <a:pt x="65" y="52"/>
                  </a:lnTo>
                  <a:lnTo>
                    <a:pt x="60" y="68"/>
                  </a:lnTo>
                  <a:lnTo>
                    <a:pt x="60" y="66"/>
                  </a:lnTo>
                  <a:lnTo>
                    <a:pt x="59" y="64"/>
                  </a:lnTo>
                  <a:lnTo>
                    <a:pt x="59" y="61"/>
                  </a:lnTo>
                  <a:lnTo>
                    <a:pt x="59" y="59"/>
                  </a:lnTo>
                  <a:lnTo>
                    <a:pt x="59" y="57"/>
                  </a:lnTo>
                  <a:lnTo>
                    <a:pt x="59" y="56"/>
                  </a:lnTo>
                  <a:lnTo>
                    <a:pt x="59" y="56"/>
                  </a:lnTo>
                  <a:lnTo>
                    <a:pt x="59" y="54"/>
                  </a:lnTo>
                  <a:lnTo>
                    <a:pt x="59" y="54"/>
                  </a:lnTo>
                  <a:lnTo>
                    <a:pt x="57" y="54"/>
                  </a:lnTo>
                  <a:lnTo>
                    <a:pt x="56" y="54"/>
                  </a:lnTo>
                  <a:lnTo>
                    <a:pt x="54" y="54"/>
                  </a:lnTo>
                  <a:lnTo>
                    <a:pt x="54" y="54"/>
                  </a:lnTo>
                  <a:lnTo>
                    <a:pt x="53" y="52"/>
                  </a:lnTo>
                  <a:lnTo>
                    <a:pt x="51" y="52"/>
                  </a:lnTo>
                  <a:lnTo>
                    <a:pt x="51" y="50"/>
                  </a:lnTo>
                  <a:lnTo>
                    <a:pt x="49" y="54"/>
                  </a:lnTo>
                  <a:lnTo>
                    <a:pt x="48" y="57"/>
                  </a:lnTo>
                  <a:lnTo>
                    <a:pt x="48" y="59"/>
                  </a:lnTo>
                  <a:lnTo>
                    <a:pt x="46" y="63"/>
                  </a:lnTo>
                  <a:lnTo>
                    <a:pt x="46" y="66"/>
                  </a:lnTo>
                  <a:lnTo>
                    <a:pt x="46" y="70"/>
                  </a:lnTo>
                  <a:lnTo>
                    <a:pt x="46" y="73"/>
                  </a:lnTo>
                  <a:lnTo>
                    <a:pt x="46" y="77"/>
                  </a:lnTo>
                  <a:lnTo>
                    <a:pt x="33" y="77"/>
                  </a:lnTo>
                  <a:lnTo>
                    <a:pt x="32" y="73"/>
                  </a:lnTo>
                  <a:lnTo>
                    <a:pt x="30" y="71"/>
                  </a:lnTo>
                  <a:lnTo>
                    <a:pt x="29" y="68"/>
                  </a:lnTo>
                  <a:lnTo>
                    <a:pt x="29" y="66"/>
                  </a:lnTo>
                  <a:lnTo>
                    <a:pt x="27" y="64"/>
                  </a:lnTo>
                  <a:lnTo>
                    <a:pt x="26" y="61"/>
                  </a:lnTo>
                  <a:lnTo>
                    <a:pt x="26" y="59"/>
                  </a:lnTo>
                  <a:lnTo>
                    <a:pt x="24" y="57"/>
                  </a:lnTo>
                  <a:lnTo>
                    <a:pt x="26" y="56"/>
                  </a:lnTo>
                  <a:lnTo>
                    <a:pt x="26" y="56"/>
                  </a:lnTo>
                  <a:lnTo>
                    <a:pt x="27" y="54"/>
                  </a:lnTo>
                  <a:lnTo>
                    <a:pt x="27" y="54"/>
                  </a:lnTo>
                  <a:lnTo>
                    <a:pt x="27" y="52"/>
                  </a:lnTo>
                  <a:lnTo>
                    <a:pt x="27" y="52"/>
                  </a:lnTo>
                  <a:lnTo>
                    <a:pt x="29" y="50"/>
                  </a:lnTo>
                  <a:lnTo>
                    <a:pt x="29" y="49"/>
                  </a:lnTo>
                  <a:lnTo>
                    <a:pt x="22" y="45"/>
                  </a:lnTo>
                  <a:lnTo>
                    <a:pt x="8" y="45"/>
                  </a:lnTo>
                  <a:lnTo>
                    <a:pt x="8" y="45"/>
                  </a:lnTo>
                  <a:lnTo>
                    <a:pt x="7" y="45"/>
                  </a:lnTo>
                  <a:lnTo>
                    <a:pt x="5" y="47"/>
                  </a:lnTo>
                  <a:lnTo>
                    <a:pt x="5" y="49"/>
                  </a:lnTo>
                  <a:lnTo>
                    <a:pt x="5" y="50"/>
                  </a:lnTo>
                  <a:lnTo>
                    <a:pt x="3" y="52"/>
                  </a:lnTo>
                  <a:lnTo>
                    <a:pt x="3" y="52"/>
                  </a:lnTo>
                  <a:lnTo>
                    <a:pt x="3" y="5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6" name="Freeform 694"/>
            <p:cNvSpPr>
              <a:spLocks/>
            </p:cNvSpPr>
            <p:nvPr/>
          </p:nvSpPr>
          <p:spPr bwMode="auto">
            <a:xfrm>
              <a:off x="7802690" y="3266843"/>
              <a:ext cx="86206" cy="174958"/>
            </a:xfrm>
            <a:custGeom>
              <a:avLst/>
              <a:gdLst/>
              <a:ahLst/>
              <a:cxnLst>
                <a:cxn ang="0">
                  <a:pos x="16" y="0"/>
                </a:cxn>
                <a:cxn ang="0">
                  <a:pos x="17" y="3"/>
                </a:cxn>
                <a:cxn ang="0">
                  <a:pos x="19" y="5"/>
                </a:cxn>
                <a:cxn ang="0">
                  <a:pos x="22" y="7"/>
                </a:cxn>
                <a:cxn ang="0">
                  <a:pos x="25" y="7"/>
                </a:cxn>
                <a:cxn ang="0">
                  <a:pos x="27" y="7"/>
                </a:cxn>
                <a:cxn ang="0">
                  <a:pos x="29" y="7"/>
                </a:cxn>
                <a:cxn ang="0">
                  <a:pos x="29" y="5"/>
                </a:cxn>
                <a:cxn ang="0">
                  <a:pos x="30" y="5"/>
                </a:cxn>
                <a:cxn ang="0">
                  <a:pos x="32" y="10"/>
                </a:cxn>
                <a:cxn ang="0">
                  <a:pos x="33" y="17"/>
                </a:cxn>
                <a:cxn ang="0">
                  <a:pos x="37" y="24"/>
                </a:cxn>
                <a:cxn ang="0">
                  <a:pos x="40" y="27"/>
                </a:cxn>
                <a:cxn ang="0">
                  <a:pos x="37" y="34"/>
                </a:cxn>
                <a:cxn ang="0">
                  <a:pos x="33" y="40"/>
                </a:cxn>
                <a:cxn ang="0">
                  <a:pos x="30" y="45"/>
                </a:cxn>
                <a:cxn ang="0">
                  <a:pos x="29" y="50"/>
                </a:cxn>
                <a:cxn ang="0">
                  <a:pos x="29" y="54"/>
                </a:cxn>
                <a:cxn ang="0">
                  <a:pos x="30" y="57"/>
                </a:cxn>
                <a:cxn ang="0">
                  <a:pos x="30" y="59"/>
                </a:cxn>
                <a:cxn ang="0">
                  <a:pos x="29" y="62"/>
                </a:cxn>
                <a:cxn ang="0">
                  <a:pos x="30" y="62"/>
                </a:cxn>
                <a:cxn ang="0">
                  <a:pos x="32" y="62"/>
                </a:cxn>
                <a:cxn ang="0">
                  <a:pos x="35" y="62"/>
                </a:cxn>
                <a:cxn ang="0">
                  <a:pos x="35" y="62"/>
                </a:cxn>
                <a:cxn ang="0">
                  <a:pos x="35" y="69"/>
                </a:cxn>
                <a:cxn ang="0">
                  <a:pos x="33" y="73"/>
                </a:cxn>
                <a:cxn ang="0">
                  <a:pos x="33" y="76"/>
                </a:cxn>
                <a:cxn ang="0">
                  <a:pos x="35" y="82"/>
                </a:cxn>
                <a:cxn ang="0">
                  <a:pos x="33" y="83"/>
                </a:cxn>
                <a:cxn ang="0">
                  <a:pos x="32" y="83"/>
                </a:cxn>
                <a:cxn ang="0">
                  <a:pos x="30" y="85"/>
                </a:cxn>
                <a:cxn ang="0">
                  <a:pos x="27" y="85"/>
                </a:cxn>
                <a:cxn ang="0">
                  <a:pos x="22" y="85"/>
                </a:cxn>
                <a:cxn ang="0">
                  <a:pos x="21" y="83"/>
                </a:cxn>
                <a:cxn ang="0">
                  <a:pos x="19" y="80"/>
                </a:cxn>
                <a:cxn ang="0">
                  <a:pos x="17" y="78"/>
                </a:cxn>
                <a:cxn ang="0">
                  <a:pos x="19" y="78"/>
                </a:cxn>
                <a:cxn ang="0">
                  <a:pos x="19" y="76"/>
                </a:cxn>
                <a:cxn ang="0">
                  <a:pos x="21" y="75"/>
                </a:cxn>
                <a:cxn ang="0">
                  <a:pos x="22" y="75"/>
                </a:cxn>
                <a:cxn ang="0">
                  <a:pos x="14" y="69"/>
                </a:cxn>
                <a:cxn ang="0">
                  <a:pos x="8" y="64"/>
                </a:cxn>
                <a:cxn ang="0">
                  <a:pos x="2" y="55"/>
                </a:cxn>
                <a:cxn ang="0">
                  <a:pos x="0" y="45"/>
                </a:cxn>
                <a:cxn ang="0">
                  <a:pos x="0" y="43"/>
                </a:cxn>
                <a:cxn ang="0">
                  <a:pos x="0" y="41"/>
                </a:cxn>
                <a:cxn ang="0">
                  <a:pos x="0" y="40"/>
                </a:cxn>
                <a:cxn ang="0">
                  <a:pos x="0" y="36"/>
                </a:cxn>
                <a:cxn ang="0">
                  <a:pos x="8" y="34"/>
                </a:cxn>
                <a:cxn ang="0">
                  <a:pos x="10" y="26"/>
                </a:cxn>
                <a:cxn ang="0">
                  <a:pos x="10" y="13"/>
                </a:cxn>
                <a:cxn ang="0">
                  <a:pos x="10" y="3"/>
                </a:cxn>
              </a:cxnLst>
              <a:rect l="0" t="0" r="r" b="b"/>
              <a:pathLst>
                <a:path w="40" h="85">
                  <a:moveTo>
                    <a:pt x="8" y="0"/>
                  </a:moveTo>
                  <a:lnTo>
                    <a:pt x="16" y="0"/>
                  </a:lnTo>
                  <a:lnTo>
                    <a:pt x="16" y="1"/>
                  </a:lnTo>
                  <a:lnTo>
                    <a:pt x="17" y="3"/>
                  </a:lnTo>
                  <a:lnTo>
                    <a:pt x="19" y="5"/>
                  </a:lnTo>
                  <a:lnTo>
                    <a:pt x="19" y="5"/>
                  </a:lnTo>
                  <a:lnTo>
                    <a:pt x="21" y="7"/>
                  </a:lnTo>
                  <a:lnTo>
                    <a:pt x="22" y="7"/>
                  </a:lnTo>
                  <a:lnTo>
                    <a:pt x="24" y="7"/>
                  </a:lnTo>
                  <a:lnTo>
                    <a:pt x="25" y="7"/>
                  </a:lnTo>
                  <a:lnTo>
                    <a:pt x="25" y="7"/>
                  </a:lnTo>
                  <a:lnTo>
                    <a:pt x="27" y="7"/>
                  </a:lnTo>
                  <a:lnTo>
                    <a:pt x="27" y="7"/>
                  </a:lnTo>
                  <a:lnTo>
                    <a:pt x="29" y="7"/>
                  </a:lnTo>
                  <a:lnTo>
                    <a:pt x="29" y="7"/>
                  </a:lnTo>
                  <a:lnTo>
                    <a:pt x="29" y="5"/>
                  </a:lnTo>
                  <a:lnTo>
                    <a:pt x="30" y="5"/>
                  </a:lnTo>
                  <a:lnTo>
                    <a:pt x="30" y="5"/>
                  </a:lnTo>
                  <a:lnTo>
                    <a:pt x="30" y="8"/>
                  </a:lnTo>
                  <a:lnTo>
                    <a:pt x="32" y="10"/>
                  </a:lnTo>
                  <a:lnTo>
                    <a:pt x="32" y="13"/>
                  </a:lnTo>
                  <a:lnTo>
                    <a:pt x="33" y="17"/>
                  </a:lnTo>
                  <a:lnTo>
                    <a:pt x="35" y="20"/>
                  </a:lnTo>
                  <a:lnTo>
                    <a:pt x="37" y="24"/>
                  </a:lnTo>
                  <a:lnTo>
                    <a:pt x="38" y="26"/>
                  </a:lnTo>
                  <a:lnTo>
                    <a:pt x="40" y="27"/>
                  </a:lnTo>
                  <a:lnTo>
                    <a:pt x="38" y="31"/>
                  </a:lnTo>
                  <a:lnTo>
                    <a:pt x="37" y="34"/>
                  </a:lnTo>
                  <a:lnTo>
                    <a:pt x="35" y="38"/>
                  </a:lnTo>
                  <a:lnTo>
                    <a:pt x="33" y="40"/>
                  </a:lnTo>
                  <a:lnTo>
                    <a:pt x="32" y="43"/>
                  </a:lnTo>
                  <a:lnTo>
                    <a:pt x="30" y="45"/>
                  </a:lnTo>
                  <a:lnTo>
                    <a:pt x="29" y="48"/>
                  </a:lnTo>
                  <a:lnTo>
                    <a:pt x="29" y="50"/>
                  </a:lnTo>
                  <a:lnTo>
                    <a:pt x="29" y="52"/>
                  </a:lnTo>
                  <a:lnTo>
                    <a:pt x="29" y="54"/>
                  </a:lnTo>
                  <a:lnTo>
                    <a:pt x="29" y="55"/>
                  </a:lnTo>
                  <a:lnTo>
                    <a:pt x="30" y="57"/>
                  </a:lnTo>
                  <a:lnTo>
                    <a:pt x="30" y="59"/>
                  </a:lnTo>
                  <a:lnTo>
                    <a:pt x="30" y="59"/>
                  </a:lnTo>
                  <a:lnTo>
                    <a:pt x="30" y="61"/>
                  </a:lnTo>
                  <a:lnTo>
                    <a:pt x="29" y="62"/>
                  </a:lnTo>
                  <a:lnTo>
                    <a:pt x="30" y="62"/>
                  </a:lnTo>
                  <a:lnTo>
                    <a:pt x="30" y="62"/>
                  </a:lnTo>
                  <a:lnTo>
                    <a:pt x="32" y="62"/>
                  </a:lnTo>
                  <a:lnTo>
                    <a:pt x="32" y="62"/>
                  </a:lnTo>
                  <a:lnTo>
                    <a:pt x="33" y="62"/>
                  </a:lnTo>
                  <a:lnTo>
                    <a:pt x="35" y="62"/>
                  </a:lnTo>
                  <a:lnTo>
                    <a:pt x="35" y="62"/>
                  </a:lnTo>
                  <a:lnTo>
                    <a:pt x="35" y="62"/>
                  </a:lnTo>
                  <a:lnTo>
                    <a:pt x="35" y="66"/>
                  </a:lnTo>
                  <a:lnTo>
                    <a:pt x="35" y="69"/>
                  </a:lnTo>
                  <a:lnTo>
                    <a:pt x="33" y="71"/>
                  </a:lnTo>
                  <a:lnTo>
                    <a:pt x="33" y="73"/>
                  </a:lnTo>
                  <a:lnTo>
                    <a:pt x="33" y="75"/>
                  </a:lnTo>
                  <a:lnTo>
                    <a:pt x="33" y="76"/>
                  </a:lnTo>
                  <a:lnTo>
                    <a:pt x="35" y="80"/>
                  </a:lnTo>
                  <a:lnTo>
                    <a:pt x="35" y="82"/>
                  </a:lnTo>
                  <a:lnTo>
                    <a:pt x="35" y="82"/>
                  </a:lnTo>
                  <a:lnTo>
                    <a:pt x="33" y="83"/>
                  </a:lnTo>
                  <a:lnTo>
                    <a:pt x="33" y="83"/>
                  </a:lnTo>
                  <a:lnTo>
                    <a:pt x="32" y="83"/>
                  </a:lnTo>
                  <a:lnTo>
                    <a:pt x="30" y="85"/>
                  </a:lnTo>
                  <a:lnTo>
                    <a:pt x="30" y="85"/>
                  </a:lnTo>
                  <a:lnTo>
                    <a:pt x="29" y="85"/>
                  </a:lnTo>
                  <a:lnTo>
                    <a:pt x="27" y="85"/>
                  </a:lnTo>
                  <a:lnTo>
                    <a:pt x="25" y="85"/>
                  </a:lnTo>
                  <a:lnTo>
                    <a:pt x="22" y="85"/>
                  </a:lnTo>
                  <a:lnTo>
                    <a:pt x="22" y="83"/>
                  </a:lnTo>
                  <a:lnTo>
                    <a:pt x="21" y="83"/>
                  </a:lnTo>
                  <a:lnTo>
                    <a:pt x="19" y="82"/>
                  </a:lnTo>
                  <a:lnTo>
                    <a:pt x="19" y="80"/>
                  </a:lnTo>
                  <a:lnTo>
                    <a:pt x="17" y="80"/>
                  </a:lnTo>
                  <a:lnTo>
                    <a:pt x="17" y="78"/>
                  </a:lnTo>
                  <a:lnTo>
                    <a:pt x="17" y="78"/>
                  </a:lnTo>
                  <a:lnTo>
                    <a:pt x="19" y="78"/>
                  </a:lnTo>
                  <a:lnTo>
                    <a:pt x="19" y="76"/>
                  </a:lnTo>
                  <a:lnTo>
                    <a:pt x="19" y="76"/>
                  </a:lnTo>
                  <a:lnTo>
                    <a:pt x="21" y="76"/>
                  </a:lnTo>
                  <a:lnTo>
                    <a:pt x="21" y="75"/>
                  </a:lnTo>
                  <a:lnTo>
                    <a:pt x="22" y="75"/>
                  </a:lnTo>
                  <a:lnTo>
                    <a:pt x="22" y="75"/>
                  </a:lnTo>
                  <a:lnTo>
                    <a:pt x="19" y="73"/>
                  </a:lnTo>
                  <a:lnTo>
                    <a:pt x="14" y="69"/>
                  </a:lnTo>
                  <a:lnTo>
                    <a:pt x="11" y="68"/>
                  </a:lnTo>
                  <a:lnTo>
                    <a:pt x="8" y="64"/>
                  </a:lnTo>
                  <a:lnTo>
                    <a:pt x="5" y="59"/>
                  </a:lnTo>
                  <a:lnTo>
                    <a:pt x="2" y="55"/>
                  </a:lnTo>
                  <a:lnTo>
                    <a:pt x="0" y="50"/>
                  </a:lnTo>
                  <a:lnTo>
                    <a:pt x="0" y="45"/>
                  </a:lnTo>
                  <a:lnTo>
                    <a:pt x="0" y="43"/>
                  </a:lnTo>
                  <a:lnTo>
                    <a:pt x="0" y="43"/>
                  </a:lnTo>
                  <a:lnTo>
                    <a:pt x="0" y="41"/>
                  </a:lnTo>
                  <a:lnTo>
                    <a:pt x="0" y="41"/>
                  </a:lnTo>
                  <a:lnTo>
                    <a:pt x="0" y="40"/>
                  </a:lnTo>
                  <a:lnTo>
                    <a:pt x="0" y="40"/>
                  </a:lnTo>
                  <a:lnTo>
                    <a:pt x="0" y="38"/>
                  </a:lnTo>
                  <a:lnTo>
                    <a:pt x="0" y="36"/>
                  </a:lnTo>
                  <a:lnTo>
                    <a:pt x="8" y="36"/>
                  </a:lnTo>
                  <a:lnTo>
                    <a:pt x="8" y="34"/>
                  </a:lnTo>
                  <a:lnTo>
                    <a:pt x="10" y="31"/>
                  </a:lnTo>
                  <a:lnTo>
                    <a:pt x="10" y="26"/>
                  </a:lnTo>
                  <a:lnTo>
                    <a:pt x="10" y="20"/>
                  </a:lnTo>
                  <a:lnTo>
                    <a:pt x="10" y="13"/>
                  </a:lnTo>
                  <a:lnTo>
                    <a:pt x="10" y="8"/>
                  </a:lnTo>
                  <a:lnTo>
                    <a:pt x="10" y="3"/>
                  </a:lnTo>
                  <a:lnTo>
                    <a:pt x="8"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7" name="Freeform 695"/>
            <p:cNvSpPr>
              <a:spLocks/>
            </p:cNvSpPr>
            <p:nvPr/>
          </p:nvSpPr>
          <p:spPr bwMode="auto">
            <a:xfrm>
              <a:off x="7450531" y="3220072"/>
              <a:ext cx="69698" cy="60629"/>
            </a:xfrm>
            <a:custGeom>
              <a:avLst/>
              <a:gdLst/>
              <a:ahLst/>
              <a:cxnLst>
                <a:cxn ang="0">
                  <a:pos x="0" y="17"/>
                </a:cxn>
                <a:cxn ang="0">
                  <a:pos x="0" y="14"/>
                </a:cxn>
                <a:cxn ang="0">
                  <a:pos x="2" y="12"/>
                </a:cxn>
                <a:cxn ang="0">
                  <a:pos x="3" y="10"/>
                </a:cxn>
                <a:cxn ang="0">
                  <a:pos x="5" y="7"/>
                </a:cxn>
                <a:cxn ang="0">
                  <a:pos x="8" y="5"/>
                </a:cxn>
                <a:cxn ang="0">
                  <a:pos x="10" y="3"/>
                </a:cxn>
                <a:cxn ang="0">
                  <a:pos x="11" y="2"/>
                </a:cxn>
                <a:cxn ang="0">
                  <a:pos x="11" y="0"/>
                </a:cxn>
                <a:cxn ang="0">
                  <a:pos x="27" y="0"/>
                </a:cxn>
                <a:cxn ang="0">
                  <a:pos x="27" y="2"/>
                </a:cxn>
                <a:cxn ang="0">
                  <a:pos x="29" y="3"/>
                </a:cxn>
                <a:cxn ang="0">
                  <a:pos x="29" y="3"/>
                </a:cxn>
                <a:cxn ang="0">
                  <a:pos x="30" y="5"/>
                </a:cxn>
                <a:cxn ang="0">
                  <a:pos x="30" y="5"/>
                </a:cxn>
                <a:cxn ang="0">
                  <a:pos x="32" y="7"/>
                </a:cxn>
                <a:cxn ang="0">
                  <a:pos x="32" y="7"/>
                </a:cxn>
                <a:cxn ang="0">
                  <a:pos x="32" y="9"/>
                </a:cxn>
                <a:cxn ang="0">
                  <a:pos x="32" y="12"/>
                </a:cxn>
                <a:cxn ang="0">
                  <a:pos x="30" y="16"/>
                </a:cxn>
                <a:cxn ang="0">
                  <a:pos x="29" y="19"/>
                </a:cxn>
                <a:cxn ang="0">
                  <a:pos x="27" y="23"/>
                </a:cxn>
                <a:cxn ang="0">
                  <a:pos x="24" y="26"/>
                </a:cxn>
                <a:cxn ang="0">
                  <a:pos x="21" y="28"/>
                </a:cxn>
                <a:cxn ang="0">
                  <a:pos x="18" y="30"/>
                </a:cxn>
                <a:cxn ang="0">
                  <a:pos x="15" y="30"/>
                </a:cxn>
                <a:cxn ang="0">
                  <a:pos x="11" y="30"/>
                </a:cxn>
                <a:cxn ang="0">
                  <a:pos x="10" y="30"/>
                </a:cxn>
                <a:cxn ang="0">
                  <a:pos x="8" y="28"/>
                </a:cxn>
                <a:cxn ang="0">
                  <a:pos x="7" y="26"/>
                </a:cxn>
                <a:cxn ang="0">
                  <a:pos x="5" y="24"/>
                </a:cxn>
                <a:cxn ang="0">
                  <a:pos x="3" y="23"/>
                </a:cxn>
                <a:cxn ang="0">
                  <a:pos x="3" y="19"/>
                </a:cxn>
                <a:cxn ang="0">
                  <a:pos x="3" y="17"/>
                </a:cxn>
                <a:cxn ang="0">
                  <a:pos x="0" y="17"/>
                </a:cxn>
              </a:cxnLst>
              <a:rect l="0" t="0" r="r" b="b"/>
              <a:pathLst>
                <a:path w="32" h="30">
                  <a:moveTo>
                    <a:pt x="0" y="17"/>
                  </a:moveTo>
                  <a:lnTo>
                    <a:pt x="0" y="14"/>
                  </a:lnTo>
                  <a:lnTo>
                    <a:pt x="2" y="12"/>
                  </a:lnTo>
                  <a:lnTo>
                    <a:pt x="3" y="10"/>
                  </a:lnTo>
                  <a:lnTo>
                    <a:pt x="5" y="7"/>
                  </a:lnTo>
                  <a:lnTo>
                    <a:pt x="8" y="5"/>
                  </a:lnTo>
                  <a:lnTo>
                    <a:pt x="10" y="3"/>
                  </a:lnTo>
                  <a:lnTo>
                    <a:pt x="11" y="2"/>
                  </a:lnTo>
                  <a:lnTo>
                    <a:pt x="11" y="0"/>
                  </a:lnTo>
                  <a:lnTo>
                    <a:pt x="27" y="0"/>
                  </a:lnTo>
                  <a:lnTo>
                    <a:pt x="27" y="2"/>
                  </a:lnTo>
                  <a:lnTo>
                    <a:pt x="29" y="3"/>
                  </a:lnTo>
                  <a:lnTo>
                    <a:pt x="29" y="3"/>
                  </a:lnTo>
                  <a:lnTo>
                    <a:pt x="30" y="5"/>
                  </a:lnTo>
                  <a:lnTo>
                    <a:pt x="30" y="5"/>
                  </a:lnTo>
                  <a:lnTo>
                    <a:pt x="32" y="7"/>
                  </a:lnTo>
                  <a:lnTo>
                    <a:pt x="32" y="7"/>
                  </a:lnTo>
                  <a:lnTo>
                    <a:pt x="32" y="9"/>
                  </a:lnTo>
                  <a:lnTo>
                    <a:pt x="32" y="12"/>
                  </a:lnTo>
                  <a:lnTo>
                    <a:pt x="30" y="16"/>
                  </a:lnTo>
                  <a:lnTo>
                    <a:pt x="29" y="19"/>
                  </a:lnTo>
                  <a:lnTo>
                    <a:pt x="27" y="23"/>
                  </a:lnTo>
                  <a:lnTo>
                    <a:pt x="24" y="26"/>
                  </a:lnTo>
                  <a:lnTo>
                    <a:pt x="21" y="28"/>
                  </a:lnTo>
                  <a:lnTo>
                    <a:pt x="18" y="30"/>
                  </a:lnTo>
                  <a:lnTo>
                    <a:pt x="15" y="30"/>
                  </a:lnTo>
                  <a:lnTo>
                    <a:pt x="11" y="30"/>
                  </a:lnTo>
                  <a:lnTo>
                    <a:pt x="10" y="30"/>
                  </a:lnTo>
                  <a:lnTo>
                    <a:pt x="8" y="28"/>
                  </a:lnTo>
                  <a:lnTo>
                    <a:pt x="7" y="26"/>
                  </a:lnTo>
                  <a:lnTo>
                    <a:pt x="5" y="24"/>
                  </a:lnTo>
                  <a:lnTo>
                    <a:pt x="3" y="23"/>
                  </a:lnTo>
                  <a:lnTo>
                    <a:pt x="3" y="19"/>
                  </a:lnTo>
                  <a:lnTo>
                    <a:pt x="3" y="17"/>
                  </a:lnTo>
                  <a:lnTo>
                    <a:pt x="0" y="1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8" name="Freeform 696"/>
            <p:cNvSpPr>
              <a:spLocks/>
            </p:cNvSpPr>
            <p:nvPr/>
          </p:nvSpPr>
          <p:spPr bwMode="auto">
            <a:xfrm>
              <a:off x="7762338" y="3039917"/>
              <a:ext cx="51357" cy="91810"/>
            </a:xfrm>
            <a:custGeom>
              <a:avLst/>
              <a:gdLst/>
              <a:ahLst/>
              <a:cxnLst>
                <a:cxn ang="0">
                  <a:pos x="24" y="0"/>
                </a:cxn>
                <a:cxn ang="0">
                  <a:pos x="24" y="5"/>
                </a:cxn>
                <a:cxn ang="0">
                  <a:pos x="24" y="8"/>
                </a:cxn>
                <a:cxn ang="0">
                  <a:pos x="24" y="12"/>
                </a:cxn>
                <a:cxn ang="0">
                  <a:pos x="24" y="15"/>
                </a:cxn>
                <a:cxn ang="0">
                  <a:pos x="24" y="19"/>
                </a:cxn>
                <a:cxn ang="0">
                  <a:pos x="24" y="21"/>
                </a:cxn>
                <a:cxn ang="0">
                  <a:pos x="24" y="24"/>
                </a:cxn>
                <a:cxn ang="0">
                  <a:pos x="24" y="28"/>
                </a:cxn>
                <a:cxn ang="0">
                  <a:pos x="24" y="31"/>
                </a:cxn>
                <a:cxn ang="0">
                  <a:pos x="24" y="33"/>
                </a:cxn>
                <a:cxn ang="0">
                  <a:pos x="22" y="36"/>
                </a:cxn>
                <a:cxn ang="0">
                  <a:pos x="21" y="40"/>
                </a:cxn>
                <a:cxn ang="0">
                  <a:pos x="19" y="42"/>
                </a:cxn>
                <a:cxn ang="0">
                  <a:pos x="16" y="43"/>
                </a:cxn>
                <a:cxn ang="0">
                  <a:pos x="14" y="45"/>
                </a:cxn>
                <a:cxn ang="0">
                  <a:pos x="11" y="45"/>
                </a:cxn>
                <a:cxn ang="0">
                  <a:pos x="8" y="43"/>
                </a:cxn>
                <a:cxn ang="0">
                  <a:pos x="6" y="43"/>
                </a:cxn>
                <a:cxn ang="0">
                  <a:pos x="5" y="40"/>
                </a:cxn>
                <a:cxn ang="0">
                  <a:pos x="3" y="38"/>
                </a:cxn>
                <a:cxn ang="0">
                  <a:pos x="2" y="35"/>
                </a:cxn>
                <a:cxn ang="0">
                  <a:pos x="2" y="33"/>
                </a:cxn>
                <a:cxn ang="0">
                  <a:pos x="0" y="29"/>
                </a:cxn>
                <a:cxn ang="0">
                  <a:pos x="0" y="26"/>
                </a:cxn>
                <a:cxn ang="0">
                  <a:pos x="0" y="24"/>
                </a:cxn>
                <a:cxn ang="0">
                  <a:pos x="0" y="22"/>
                </a:cxn>
                <a:cxn ang="0">
                  <a:pos x="0" y="21"/>
                </a:cxn>
                <a:cxn ang="0">
                  <a:pos x="0" y="19"/>
                </a:cxn>
                <a:cxn ang="0">
                  <a:pos x="0" y="17"/>
                </a:cxn>
                <a:cxn ang="0">
                  <a:pos x="0" y="17"/>
                </a:cxn>
                <a:cxn ang="0">
                  <a:pos x="0" y="15"/>
                </a:cxn>
                <a:cxn ang="0">
                  <a:pos x="0" y="15"/>
                </a:cxn>
                <a:cxn ang="0">
                  <a:pos x="2" y="15"/>
                </a:cxn>
                <a:cxn ang="0">
                  <a:pos x="3" y="15"/>
                </a:cxn>
                <a:cxn ang="0">
                  <a:pos x="3" y="15"/>
                </a:cxn>
                <a:cxn ang="0">
                  <a:pos x="5" y="15"/>
                </a:cxn>
                <a:cxn ang="0">
                  <a:pos x="5" y="15"/>
                </a:cxn>
                <a:cxn ang="0">
                  <a:pos x="6" y="15"/>
                </a:cxn>
                <a:cxn ang="0">
                  <a:pos x="6" y="15"/>
                </a:cxn>
                <a:cxn ang="0">
                  <a:pos x="8" y="15"/>
                </a:cxn>
                <a:cxn ang="0">
                  <a:pos x="8" y="8"/>
                </a:cxn>
                <a:cxn ang="0">
                  <a:pos x="10" y="5"/>
                </a:cxn>
                <a:cxn ang="0">
                  <a:pos x="11" y="1"/>
                </a:cxn>
                <a:cxn ang="0">
                  <a:pos x="13" y="0"/>
                </a:cxn>
                <a:cxn ang="0">
                  <a:pos x="16" y="0"/>
                </a:cxn>
                <a:cxn ang="0">
                  <a:pos x="17" y="0"/>
                </a:cxn>
                <a:cxn ang="0">
                  <a:pos x="21" y="0"/>
                </a:cxn>
                <a:cxn ang="0">
                  <a:pos x="24" y="0"/>
                </a:cxn>
              </a:cxnLst>
              <a:rect l="0" t="0" r="r" b="b"/>
              <a:pathLst>
                <a:path w="24" h="45">
                  <a:moveTo>
                    <a:pt x="24" y="0"/>
                  </a:moveTo>
                  <a:lnTo>
                    <a:pt x="24" y="5"/>
                  </a:lnTo>
                  <a:lnTo>
                    <a:pt x="24" y="8"/>
                  </a:lnTo>
                  <a:lnTo>
                    <a:pt x="24" y="12"/>
                  </a:lnTo>
                  <a:lnTo>
                    <a:pt x="24" y="15"/>
                  </a:lnTo>
                  <a:lnTo>
                    <a:pt x="24" y="19"/>
                  </a:lnTo>
                  <a:lnTo>
                    <a:pt x="24" y="21"/>
                  </a:lnTo>
                  <a:lnTo>
                    <a:pt x="24" y="24"/>
                  </a:lnTo>
                  <a:lnTo>
                    <a:pt x="24" y="28"/>
                  </a:lnTo>
                  <a:lnTo>
                    <a:pt x="24" y="31"/>
                  </a:lnTo>
                  <a:lnTo>
                    <a:pt x="24" y="33"/>
                  </a:lnTo>
                  <a:lnTo>
                    <a:pt x="22" y="36"/>
                  </a:lnTo>
                  <a:lnTo>
                    <a:pt x="21" y="40"/>
                  </a:lnTo>
                  <a:lnTo>
                    <a:pt x="19" y="42"/>
                  </a:lnTo>
                  <a:lnTo>
                    <a:pt x="16" y="43"/>
                  </a:lnTo>
                  <a:lnTo>
                    <a:pt x="14" y="45"/>
                  </a:lnTo>
                  <a:lnTo>
                    <a:pt x="11" y="45"/>
                  </a:lnTo>
                  <a:lnTo>
                    <a:pt x="8" y="43"/>
                  </a:lnTo>
                  <a:lnTo>
                    <a:pt x="6" y="43"/>
                  </a:lnTo>
                  <a:lnTo>
                    <a:pt x="5" y="40"/>
                  </a:lnTo>
                  <a:lnTo>
                    <a:pt x="3" y="38"/>
                  </a:lnTo>
                  <a:lnTo>
                    <a:pt x="2" y="35"/>
                  </a:lnTo>
                  <a:lnTo>
                    <a:pt x="2" y="33"/>
                  </a:lnTo>
                  <a:lnTo>
                    <a:pt x="0" y="29"/>
                  </a:lnTo>
                  <a:lnTo>
                    <a:pt x="0" y="26"/>
                  </a:lnTo>
                  <a:lnTo>
                    <a:pt x="0" y="24"/>
                  </a:lnTo>
                  <a:lnTo>
                    <a:pt x="0" y="22"/>
                  </a:lnTo>
                  <a:lnTo>
                    <a:pt x="0" y="21"/>
                  </a:lnTo>
                  <a:lnTo>
                    <a:pt x="0" y="19"/>
                  </a:lnTo>
                  <a:lnTo>
                    <a:pt x="0" y="17"/>
                  </a:lnTo>
                  <a:lnTo>
                    <a:pt x="0" y="17"/>
                  </a:lnTo>
                  <a:lnTo>
                    <a:pt x="0" y="15"/>
                  </a:lnTo>
                  <a:lnTo>
                    <a:pt x="0" y="15"/>
                  </a:lnTo>
                  <a:lnTo>
                    <a:pt x="2" y="15"/>
                  </a:lnTo>
                  <a:lnTo>
                    <a:pt x="3" y="15"/>
                  </a:lnTo>
                  <a:lnTo>
                    <a:pt x="3" y="15"/>
                  </a:lnTo>
                  <a:lnTo>
                    <a:pt x="5" y="15"/>
                  </a:lnTo>
                  <a:lnTo>
                    <a:pt x="5" y="15"/>
                  </a:lnTo>
                  <a:lnTo>
                    <a:pt x="6" y="15"/>
                  </a:lnTo>
                  <a:lnTo>
                    <a:pt x="6" y="15"/>
                  </a:lnTo>
                  <a:lnTo>
                    <a:pt x="8" y="15"/>
                  </a:lnTo>
                  <a:lnTo>
                    <a:pt x="8" y="8"/>
                  </a:lnTo>
                  <a:lnTo>
                    <a:pt x="10" y="5"/>
                  </a:lnTo>
                  <a:lnTo>
                    <a:pt x="11" y="1"/>
                  </a:lnTo>
                  <a:lnTo>
                    <a:pt x="13" y="0"/>
                  </a:lnTo>
                  <a:lnTo>
                    <a:pt x="16" y="0"/>
                  </a:lnTo>
                  <a:lnTo>
                    <a:pt x="17" y="0"/>
                  </a:lnTo>
                  <a:lnTo>
                    <a:pt x="21" y="0"/>
                  </a:lnTo>
                  <a:lnTo>
                    <a:pt x="24"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09" name="Freeform 697"/>
            <p:cNvSpPr>
              <a:spLocks/>
            </p:cNvSpPr>
            <p:nvPr/>
          </p:nvSpPr>
          <p:spPr bwMode="auto">
            <a:xfrm>
              <a:off x="8013618" y="2707323"/>
              <a:ext cx="66030" cy="55432"/>
            </a:xfrm>
            <a:custGeom>
              <a:avLst/>
              <a:gdLst/>
              <a:ahLst/>
              <a:cxnLst>
                <a:cxn ang="0">
                  <a:pos x="8" y="7"/>
                </a:cxn>
                <a:cxn ang="0">
                  <a:pos x="9" y="7"/>
                </a:cxn>
                <a:cxn ang="0">
                  <a:pos x="9" y="7"/>
                </a:cxn>
                <a:cxn ang="0">
                  <a:pos x="9" y="7"/>
                </a:cxn>
                <a:cxn ang="0">
                  <a:pos x="11" y="7"/>
                </a:cxn>
                <a:cxn ang="0">
                  <a:pos x="11" y="7"/>
                </a:cxn>
                <a:cxn ang="0">
                  <a:pos x="12" y="7"/>
                </a:cxn>
                <a:cxn ang="0">
                  <a:pos x="12" y="7"/>
                </a:cxn>
                <a:cxn ang="0">
                  <a:pos x="12" y="7"/>
                </a:cxn>
                <a:cxn ang="0">
                  <a:pos x="14" y="7"/>
                </a:cxn>
                <a:cxn ang="0">
                  <a:pos x="14" y="6"/>
                </a:cxn>
                <a:cxn ang="0">
                  <a:pos x="16" y="6"/>
                </a:cxn>
                <a:cxn ang="0">
                  <a:pos x="16" y="4"/>
                </a:cxn>
                <a:cxn ang="0">
                  <a:pos x="17" y="4"/>
                </a:cxn>
                <a:cxn ang="0">
                  <a:pos x="17" y="2"/>
                </a:cxn>
                <a:cxn ang="0">
                  <a:pos x="17" y="2"/>
                </a:cxn>
                <a:cxn ang="0">
                  <a:pos x="19" y="0"/>
                </a:cxn>
                <a:cxn ang="0">
                  <a:pos x="28" y="0"/>
                </a:cxn>
                <a:cxn ang="0">
                  <a:pos x="28" y="2"/>
                </a:cxn>
                <a:cxn ang="0">
                  <a:pos x="28" y="4"/>
                </a:cxn>
                <a:cxn ang="0">
                  <a:pos x="28" y="4"/>
                </a:cxn>
                <a:cxn ang="0">
                  <a:pos x="30" y="6"/>
                </a:cxn>
                <a:cxn ang="0">
                  <a:pos x="30" y="6"/>
                </a:cxn>
                <a:cxn ang="0">
                  <a:pos x="30" y="7"/>
                </a:cxn>
                <a:cxn ang="0">
                  <a:pos x="30" y="7"/>
                </a:cxn>
                <a:cxn ang="0">
                  <a:pos x="30" y="9"/>
                </a:cxn>
                <a:cxn ang="0">
                  <a:pos x="30" y="11"/>
                </a:cxn>
                <a:cxn ang="0">
                  <a:pos x="28" y="13"/>
                </a:cxn>
                <a:cxn ang="0">
                  <a:pos x="27" y="13"/>
                </a:cxn>
                <a:cxn ang="0">
                  <a:pos x="25" y="13"/>
                </a:cxn>
                <a:cxn ang="0">
                  <a:pos x="24" y="14"/>
                </a:cxn>
                <a:cxn ang="0">
                  <a:pos x="20" y="14"/>
                </a:cxn>
                <a:cxn ang="0">
                  <a:pos x="19" y="14"/>
                </a:cxn>
                <a:cxn ang="0">
                  <a:pos x="19" y="14"/>
                </a:cxn>
                <a:cxn ang="0">
                  <a:pos x="17" y="14"/>
                </a:cxn>
                <a:cxn ang="0">
                  <a:pos x="16" y="16"/>
                </a:cxn>
                <a:cxn ang="0">
                  <a:pos x="16" y="20"/>
                </a:cxn>
                <a:cxn ang="0">
                  <a:pos x="16" y="21"/>
                </a:cxn>
                <a:cxn ang="0">
                  <a:pos x="16" y="23"/>
                </a:cxn>
                <a:cxn ang="0">
                  <a:pos x="14" y="25"/>
                </a:cxn>
                <a:cxn ang="0">
                  <a:pos x="14" y="27"/>
                </a:cxn>
                <a:cxn ang="0">
                  <a:pos x="14" y="27"/>
                </a:cxn>
                <a:cxn ang="0">
                  <a:pos x="12" y="27"/>
                </a:cxn>
                <a:cxn ang="0">
                  <a:pos x="11" y="27"/>
                </a:cxn>
                <a:cxn ang="0">
                  <a:pos x="8" y="25"/>
                </a:cxn>
                <a:cxn ang="0">
                  <a:pos x="6" y="23"/>
                </a:cxn>
                <a:cxn ang="0">
                  <a:pos x="3" y="21"/>
                </a:cxn>
                <a:cxn ang="0">
                  <a:pos x="1" y="18"/>
                </a:cxn>
                <a:cxn ang="0">
                  <a:pos x="0" y="16"/>
                </a:cxn>
                <a:cxn ang="0">
                  <a:pos x="0" y="14"/>
                </a:cxn>
                <a:cxn ang="0">
                  <a:pos x="1" y="14"/>
                </a:cxn>
                <a:cxn ang="0">
                  <a:pos x="3" y="13"/>
                </a:cxn>
                <a:cxn ang="0">
                  <a:pos x="5" y="13"/>
                </a:cxn>
                <a:cxn ang="0">
                  <a:pos x="6" y="13"/>
                </a:cxn>
                <a:cxn ang="0">
                  <a:pos x="6" y="11"/>
                </a:cxn>
                <a:cxn ang="0">
                  <a:pos x="6" y="9"/>
                </a:cxn>
                <a:cxn ang="0">
                  <a:pos x="8" y="7"/>
                </a:cxn>
                <a:cxn ang="0">
                  <a:pos x="8" y="7"/>
                </a:cxn>
              </a:cxnLst>
              <a:rect l="0" t="0" r="r" b="b"/>
              <a:pathLst>
                <a:path w="30" h="27">
                  <a:moveTo>
                    <a:pt x="8" y="7"/>
                  </a:moveTo>
                  <a:lnTo>
                    <a:pt x="9" y="7"/>
                  </a:lnTo>
                  <a:lnTo>
                    <a:pt x="9" y="7"/>
                  </a:lnTo>
                  <a:lnTo>
                    <a:pt x="9" y="7"/>
                  </a:lnTo>
                  <a:lnTo>
                    <a:pt x="11" y="7"/>
                  </a:lnTo>
                  <a:lnTo>
                    <a:pt x="11" y="7"/>
                  </a:lnTo>
                  <a:lnTo>
                    <a:pt x="12" y="7"/>
                  </a:lnTo>
                  <a:lnTo>
                    <a:pt x="12" y="7"/>
                  </a:lnTo>
                  <a:lnTo>
                    <a:pt x="12" y="7"/>
                  </a:lnTo>
                  <a:lnTo>
                    <a:pt x="14" y="7"/>
                  </a:lnTo>
                  <a:lnTo>
                    <a:pt x="14" y="6"/>
                  </a:lnTo>
                  <a:lnTo>
                    <a:pt x="16" y="6"/>
                  </a:lnTo>
                  <a:lnTo>
                    <a:pt x="16" y="4"/>
                  </a:lnTo>
                  <a:lnTo>
                    <a:pt x="17" y="4"/>
                  </a:lnTo>
                  <a:lnTo>
                    <a:pt x="17" y="2"/>
                  </a:lnTo>
                  <a:lnTo>
                    <a:pt x="17" y="2"/>
                  </a:lnTo>
                  <a:lnTo>
                    <a:pt x="19" y="0"/>
                  </a:lnTo>
                  <a:lnTo>
                    <a:pt x="28" y="0"/>
                  </a:lnTo>
                  <a:lnTo>
                    <a:pt x="28" y="2"/>
                  </a:lnTo>
                  <a:lnTo>
                    <a:pt x="28" y="4"/>
                  </a:lnTo>
                  <a:lnTo>
                    <a:pt x="28" y="4"/>
                  </a:lnTo>
                  <a:lnTo>
                    <a:pt x="30" y="6"/>
                  </a:lnTo>
                  <a:lnTo>
                    <a:pt x="30" y="6"/>
                  </a:lnTo>
                  <a:lnTo>
                    <a:pt x="30" y="7"/>
                  </a:lnTo>
                  <a:lnTo>
                    <a:pt x="30" y="7"/>
                  </a:lnTo>
                  <a:lnTo>
                    <a:pt x="30" y="9"/>
                  </a:lnTo>
                  <a:lnTo>
                    <a:pt x="30" y="11"/>
                  </a:lnTo>
                  <a:lnTo>
                    <a:pt x="28" y="13"/>
                  </a:lnTo>
                  <a:lnTo>
                    <a:pt x="27" y="13"/>
                  </a:lnTo>
                  <a:lnTo>
                    <a:pt x="25" y="13"/>
                  </a:lnTo>
                  <a:lnTo>
                    <a:pt x="24" y="14"/>
                  </a:lnTo>
                  <a:lnTo>
                    <a:pt x="20" y="14"/>
                  </a:lnTo>
                  <a:lnTo>
                    <a:pt x="19" y="14"/>
                  </a:lnTo>
                  <a:lnTo>
                    <a:pt x="19" y="14"/>
                  </a:lnTo>
                  <a:lnTo>
                    <a:pt x="17" y="14"/>
                  </a:lnTo>
                  <a:lnTo>
                    <a:pt x="16" y="16"/>
                  </a:lnTo>
                  <a:lnTo>
                    <a:pt x="16" y="20"/>
                  </a:lnTo>
                  <a:lnTo>
                    <a:pt x="16" y="21"/>
                  </a:lnTo>
                  <a:lnTo>
                    <a:pt x="16" y="23"/>
                  </a:lnTo>
                  <a:lnTo>
                    <a:pt x="14" y="25"/>
                  </a:lnTo>
                  <a:lnTo>
                    <a:pt x="14" y="27"/>
                  </a:lnTo>
                  <a:lnTo>
                    <a:pt x="14" y="27"/>
                  </a:lnTo>
                  <a:lnTo>
                    <a:pt x="12" y="27"/>
                  </a:lnTo>
                  <a:lnTo>
                    <a:pt x="11" y="27"/>
                  </a:lnTo>
                  <a:lnTo>
                    <a:pt x="8" y="25"/>
                  </a:lnTo>
                  <a:lnTo>
                    <a:pt x="6" y="23"/>
                  </a:lnTo>
                  <a:lnTo>
                    <a:pt x="3" y="21"/>
                  </a:lnTo>
                  <a:lnTo>
                    <a:pt x="1" y="18"/>
                  </a:lnTo>
                  <a:lnTo>
                    <a:pt x="0" y="16"/>
                  </a:lnTo>
                  <a:lnTo>
                    <a:pt x="0" y="14"/>
                  </a:lnTo>
                  <a:lnTo>
                    <a:pt x="1" y="14"/>
                  </a:lnTo>
                  <a:lnTo>
                    <a:pt x="3" y="13"/>
                  </a:lnTo>
                  <a:lnTo>
                    <a:pt x="5" y="13"/>
                  </a:lnTo>
                  <a:lnTo>
                    <a:pt x="6" y="13"/>
                  </a:lnTo>
                  <a:lnTo>
                    <a:pt x="6" y="11"/>
                  </a:lnTo>
                  <a:lnTo>
                    <a:pt x="6" y="9"/>
                  </a:lnTo>
                  <a:lnTo>
                    <a:pt x="8" y="7"/>
                  </a:lnTo>
                  <a:lnTo>
                    <a:pt x="8"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0" name="Freeform 698"/>
            <p:cNvSpPr>
              <a:spLocks/>
            </p:cNvSpPr>
            <p:nvPr/>
          </p:nvSpPr>
          <p:spPr bwMode="auto">
            <a:xfrm>
              <a:off x="7949423" y="2728110"/>
              <a:ext cx="71532" cy="90078"/>
            </a:xfrm>
            <a:custGeom>
              <a:avLst/>
              <a:gdLst/>
              <a:ahLst/>
              <a:cxnLst>
                <a:cxn ang="0">
                  <a:pos x="3" y="3"/>
                </a:cxn>
                <a:cxn ang="0">
                  <a:pos x="5" y="3"/>
                </a:cxn>
                <a:cxn ang="0">
                  <a:pos x="5" y="3"/>
                </a:cxn>
                <a:cxn ang="0">
                  <a:pos x="7" y="2"/>
                </a:cxn>
                <a:cxn ang="0">
                  <a:pos x="7" y="2"/>
                </a:cxn>
                <a:cxn ang="0">
                  <a:pos x="8" y="0"/>
                </a:cxn>
                <a:cxn ang="0">
                  <a:pos x="8" y="0"/>
                </a:cxn>
                <a:cxn ang="0">
                  <a:pos x="10" y="0"/>
                </a:cxn>
                <a:cxn ang="0">
                  <a:pos x="10" y="0"/>
                </a:cxn>
                <a:cxn ang="0">
                  <a:pos x="16" y="0"/>
                </a:cxn>
                <a:cxn ang="0">
                  <a:pos x="21" y="3"/>
                </a:cxn>
                <a:cxn ang="0">
                  <a:pos x="26" y="9"/>
                </a:cxn>
                <a:cxn ang="0">
                  <a:pos x="27" y="14"/>
                </a:cxn>
                <a:cxn ang="0">
                  <a:pos x="30" y="21"/>
                </a:cxn>
                <a:cxn ang="0">
                  <a:pos x="30" y="26"/>
                </a:cxn>
                <a:cxn ang="0">
                  <a:pos x="32" y="33"/>
                </a:cxn>
                <a:cxn ang="0">
                  <a:pos x="32" y="38"/>
                </a:cxn>
                <a:cxn ang="0">
                  <a:pos x="32" y="40"/>
                </a:cxn>
                <a:cxn ang="0">
                  <a:pos x="30" y="40"/>
                </a:cxn>
                <a:cxn ang="0">
                  <a:pos x="30" y="42"/>
                </a:cxn>
                <a:cxn ang="0">
                  <a:pos x="29" y="42"/>
                </a:cxn>
                <a:cxn ang="0">
                  <a:pos x="27" y="43"/>
                </a:cxn>
                <a:cxn ang="0">
                  <a:pos x="26" y="43"/>
                </a:cxn>
                <a:cxn ang="0">
                  <a:pos x="24" y="43"/>
                </a:cxn>
                <a:cxn ang="0">
                  <a:pos x="24" y="43"/>
                </a:cxn>
                <a:cxn ang="0">
                  <a:pos x="22" y="43"/>
                </a:cxn>
                <a:cxn ang="0">
                  <a:pos x="21" y="42"/>
                </a:cxn>
                <a:cxn ang="0">
                  <a:pos x="18" y="40"/>
                </a:cxn>
                <a:cxn ang="0">
                  <a:pos x="16" y="38"/>
                </a:cxn>
                <a:cxn ang="0">
                  <a:pos x="14" y="36"/>
                </a:cxn>
                <a:cxn ang="0">
                  <a:pos x="13" y="33"/>
                </a:cxn>
                <a:cxn ang="0">
                  <a:pos x="11" y="31"/>
                </a:cxn>
                <a:cxn ang="0">
                  <a:pos x="11" y="31"/>
                </a:cxn>
                <a:cxn ang="0">
                  <a:pos x="11" y="30"/>
                </a:cxn>
                <a:cxn ang="0">
                  <a:pos x="13" y="28"/>
                </a:cxn>
                <a:cxn ang="0">
                  <a:pos x="13" y="26"/>
                </a:cxn>
                <a:cxn ang="0">
                  <a:pos x="13" y="24"/>
                </a:cxn>
                <a:cxn ang="0">
                  <a:pos x="14" y="21"/>
                </a:cxn>
                <a:cxn ang="0">
                  <a:pos x="14" y="19"/>
                </a:cxn>
                <a:cxn ang="0">
                  <a:pos x="14" y="19"/>
                </a:cxn>
                <a:cxn ang="0">
                  <a:pos x="14" y="17"/>
                </a:cxn>
                <a:cxn ang="0">
                  <a:pos x="11" y="17"/>
                </a:cxn>
                <a:cxn ang="0">
                  <a:pos x="10" y="17"/>
                </a:cxn>
                <a:cxn ang="0">
                  <a:pos x="7" y="16"/>
                </a:cxn>
                <a:cxn ang="0">
                  <a:pos x="5" y="14"/>
                </a:cxn>
                <a:cxn ang="0">
                  <a:pos x="2" y="12"/>
                </a:cxn>
                <a:cxn ang="0">
                  <a:pos x="0" y="10"/>
                </a:cxn>
                <a:cxn ang="0">
                  <a:pos x="0" y="7"/>
                </a:cxn>
                <a:cxn ang="0">
                  <a:pos x="0" y="5"/>
                </a:cxn>
                <a:cxn ang="0">
                  <a:pos x="0" y="5"/>
                </a:cxn>
                <a:cxn ang="0">
                  <a:pos x="0" y="5"/>
                </a:cxn>
                <a:cxn ang="0">
                  <a:pos x="0" y="5"/>
                </a:cxn>
                <a:cxn ang="0">
                  <a:pos x="2" y="3"/>
                </a:cxn>
                <a:cxn ang="0">
                  <a:pos x="2" y="3"/>
                </a:cxn>
                <a:cxn ang="0">
                  <a:pos x="3" y="3"/>
                </a:cxn>
                <a:cxn ang="0">
                  <a:pos x="3" y="3"/>
                </a:cxn>
                <a:cxn ang="0">
                  <a:pos x="3" y="3"/>
                </a:cxn>
              </a:cxnLst>
              <a:rect l="0" t="0" r="r" b="b"/>
              <a:pathLst>
                <a:path w="32" h="43">
                  <a:moveTo>
                    <a:pt x="3" y="3"/>
                  </a:moveTo>
                  <a:lnTo>
                    <a:pt x="5" y="3"/>
                  </a:lnTo>
                  <a:lnTo>
                    <a:pt x="5" y="3"/>
                  </a:lnTo>
                  <a:lnTo>
                    <a:pt x="7" y="2"/>
                  </a:lnTo>
                  <a:lnTo>
                    <a:pt x="7" y="2"/>
                  </a:lnTo>
                  <a:lnTo>
                    <a:pt x="8" y="0"/>
                  </a:lnTo>
                  <a:lnTo>
                    <a:pt x="8" y="0"/>
                  </a:lnTo>
                  <a:lnTo>
                    <a:pt x="10" y="0"/>
                  </a:lnTo>
                  <a:lnTo>
                    <a:pt x="10" y="0"/>
                  </a:lnTo>
                  <a:lnTo>
                    <a:pt x="16" y="0"/>
                  </a:lnTo>
                  <a:lnTo>
                    <a:pt x="21" y="3"/>
                  </a:lnTo>
                  <a:lnTo>
                    <a:pt x="26" y="9"/>
                  </a:lnTo>
                  <a:lnTo>
                    <a:pt x="27" y="14"/>
                  </a:lnTo>
                  <a:lnTo>
                    <a:pt x="30" y="21"/>
                  </a:lnTo>
                  <a:lnTo>
                    <a:pt x="30" y="26"/>
                  </a:lnTo>
                  <a:lnTo>
                    <a:pt x="32" y="33"/>
                  </a:lnTo>
                  <a:lnTo>
                    <a:pt x="32" y="38"/>
                  </a:lnTo>
                  <a:lnTo>
                    <a:pt x="32" y="40"/>
                  </a:lnTo>
                  <a:lnTo>
                    <a:pt x="30" y="40"/>
                  </a:lnTo>
                  <a:lnTo>
                    <a:pt x="30" y="42"/>
                  </a:lnTo>
                  <a:lnTo>
                    <a:pt x="29" y="42"/>
                  </a:lnTo>
                  <a:lnTo>
                    <a:pt x="27" y="43"/>
                  </a:lnTo>
                  <a:lnTo>
                    <a:pt x="26" y="43"/>
                  </a:lnTo>
                  <a:lnTo>
                    <a:pt x="24" y="43"/>
                  </a:lnTo>
                  <a:lnTo>
                    <a:pt x="24" y="43"/>
                  </a:lnTo>
                  <a:lnTo>
                    <a:pt x="22" y="43"/>
                  </a:lnTo>
                  <a:lnTo>
                    <a:pt x="21" y="42"/>
                  </a:lnTo>
                  <a:lnTo>
                    <a:pt x="18" y="40"/>
                  </a:lnTo>
                  <a:lnTo>
                    <a:pt x="16" y="38"/>
                  </a:lnTo>
                  <a:lnTo>
                    <a:pt x="14" y="36"/>
                  </a:lnTo>
                  <a:lnTo>
                    <a:pt x="13" y="33"/>
                  </a:lnTo>
                  <a:lnTo>
                    <a:pt x="11" y="31"/>
                  </a:lnTo>
                  <a:lnTo>
                    <a:pt x="11" y="31"/>
                  </a:lnTo>
                  <a:lnTo>
                    <a:pt x="11" y="30"/>
                  </a:lnTo>
                  <a:lnTo>
                    <a:pt x="13" y="28"/>
                  </a:lnTo>
                  <a:lnTo>
                    <a:pt x="13" y="26"/>
                  </a:lnTo>
                  <a:lnTo>
                    <a:pt x="13" y="24"/>
                  </a:lnTo>
                  <a:lnTo>
                    <a:pt x="14" y="21"/>
                  </a:lnTo>
                  <a:lnTo>
                    <a:pt x="14" y="19"/>
                  </a:lnTo>
                  <a:lnTo>
                    <a:pt x="14" y="19"/>
                  </a:lnTo>
                  <a:lnTo>
                    <a:pt x="14" y="17"/>
                  </a:lnTo>
                  <a:lnTo>
                    <a:pt x="11" y="17"/>
                  </a:lnTo>
                  <a:lnTo>
                    <a:pt x="10" y="17"/>
                  </a:lnTo>
                  <a:lnTo>
                    <a:pt x="7" y="16"/>
                  </a:lnTo>
                  <a:lnTo>
                    <a:pt x="5" y="14"/>
                  </a:lnTo>
                  <a:lnTo>
                    <a:pt x="2" y="12"/>
                  </a:lnTo>
                  <a:lnTo>
                    <a:pt x="0" y="10"/>
                  </a:lnTo>
                  <a:lnTo>
                    <a:pt x="0" y="7"/>
                  </a:lnTo>
                  <a:lnTo>
                    <a:pt x="0" y="5"/>
                  </a:lnTo>
                  <a:lnTo>
                    <a:pt x="0" y="5"/>
                  </a:lnTo>
                  <a:lnTo>
                    <a:pt x="0" y="5"/>
                  </a:lnTo>
                  <a:lnTo>
                    <a:pt x="0" y="5"/>
                  </a:lnTo>
                  <a:lnTo>
                    <a:pt x="2" y="3"/>
                  </a:lnTo>
                  <a:lnTo>
                    <a:pt x="2" y="3"/>
                  </a:lnTo>
                  <a:lnTo>
                    <a:pt x="3" y="3"/>
                  </a:lnTo>
                  <a:lnTo>
                    <a:pt x="3" y="3"/>
                  </a:lnTo>
                  <a:lnTo>
                    <a:pt x="3"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1" name="Freeform 699"/>
            <p:cNvSpPr>
              <a:spLocks/>
            </p:cNvSpPr>
            <p:nvPr/>
          </p:nvSpPr>
          <p:spPr bwMode="auto">
            <a:xfrm>
              <a:off x="8233718" y="3978803"/>
              <a:ext cx="260451" cy="284091"/>
            </a:xfrm>
            <a:custGeom>
              <a:avLst/>
              <a:gdLst/>
              <a:ahLst/>
              <a:cxnLst>
                <a:cxn ang="0">
                  <a:pos x="114" y="138"/>
                </a:cxn>
                <a:cxn ang="0">
                  <a:pos x="105" y="131"/>
                </a:cxn>
                <a:cxn ang="0">
                  <a:pos x="100" y="120"/>
                </a:cxn>
                <a:cxn ang="0">
                  <a:pos x="89" y="118"/>
                </a:cxn>
                <a:cxn ang="0">
                  <a:pos x="84" y="113"/>
                </a:cxn>
                <a:cxn ang="0">
                  <a:pos x="84" y="101"/>
                </a:cxn>
                <a:cxn ang="0">
                  <a:pos x="81" y="92"/>
                </a:cxn>
                <a:cxn ang="0">
                  <a:pos x="78" y="85"/>
                </a:cxn>
                <a:cxn ang="0">
                  <a:pos x="78" y="80"/>
                </a:cxn>
                <a:cxn ang="0">
                  <a:pos x="78" y="76"/>
                </a:cxn>
                <a:cxn ang="0">
                  <a:pos x="78" y="75"/>
                </a:cxn>
                <a:cxn ang="0">
                  <a:pos x="67" y="63"/>
                </a:cxn>
                <a:cxn ang="0">
                  <a:pos x="48" y="54"/>
                </a:cxn>
                <a:cxn ang="0">
                  <a:pos x="32" y="52"/>
                </a:cxn>
                <a:cxn ang="0">
                  <a:pos x="32" y="50"/>
                </a:cxn>
                <a:cxn ang="0">
                  <a:pos x="32" y="47"/>
                </a:cxn>
                <a:cxn ang="0">
                  <a:pos x="26" y="43"/>
                </a:cxn>
                <a:cxn ang="0">
                  <a:pos x="21" y="40"/>
                </a:cxn>
                <a:cxn ang="0">
                  <a:pos x="16" y="35"/>
                </a:cxn>
                <a:cxn ang="0">
                  <a:pos x="21" y="36"/>
                </a:cxn>
                <a:cxn ang="0">
                  <a:pos x="16" y="42"/>
                </a:cxn>
                <a:cxn ang="0">
                  <a:pos x="11" y="43"/>
                </a:cxn>
                <a:cxn ang="0">
                  <a:pos x="8" y="56"/>
                </a:cxn>
                <a:cxn ang="0">
                  <a:pos x="5" y="69"/>
                </a:cxn>
                <a:cxn ang="0">
                  <a:pos x="3" y="78"/>
                </a:cxn>
                <a:cxn ang="0">
                  <a:pos x="3" y="76"/>
                </a:cxn>
                <a:cxn ang="0">
                  <a:pos x="3" y="73"/>
                </a:cxn>
                <a:cxn ang="0">
                  <a:pos x="3" y="68"/>
                </a:cxn>
                <a:cxn ang="0">
                  <a:pos x="7" y="59"/>
                </a:cxn>
                <a:cxn ang="0">
                  <a:pos x="8" y="50"/>
                </a:cxn>
                <a:cxn ang="0">
                  <a:pos x="7" y="40"/>
                </a:cxn>
                <a:cxn ang="0">
                  <a:pos x="3" y="31"/>
                </a:cxn>
                <a:cxn ang="0">
                  <a:pos x="2" y="24"/>
                </a:cxn>
                <a:cxn ang="0">
                  <a:pos x="7" y="19"/>
                </a:cxn>
                <a:cxn ang="0">
                  <a:pos x="13" y="17"/>
                </a:cxn>
                <a:cxn ang="0">
                  <a:pos x="22" y="19"/>
                </a:cxn>
                <a:cxn ang="0">
                  <a:pos x="29" y="26"/>
                </a:cxn>
                <a:cxn ang="0">
                  <a:pos x="34" y="35"/>
                </a:cxn>
                <a:cxn ang="0">
                  <a:pos x="45" y="31"/>
                </a:cxn>
                <a:cxn ang="0">
                  <a:pos x="48" y="29"/>
                </a:cxn>
                <a:cxn ang="0">
                  <a:pos x="49" y="28"/>
                </a:cxn>
                <a:cxn ang="0">
                  <a:pos x="54" y="19"/>
                </a:cxn>
                <a:cxn ang="0">
                  <a:pos x="61" y="15"/>
                </a:cxn>
                <a:cxn ang="0">
                  <a:pos x="64" y="14"/>
                </a:cxn>
                <a:cxn ang="0">
                  <a:pos x="67" y="7"/>
                </a:cxn>
                <a:cxn ang="0">
                  <a:pos x="73" y="1"/>
                </a:cxn>
                <a:cxn ang="0">
                  <a:pos x="86" y="3"/>
                </a:cxn>
                <a:cxn ang="0">
                  <a:pos x="97" y="14"/>
                </a:cxn>
                <a:cxn ang="0">
                  <a:pos x="108" y="19"/>
                </a:cxn>
                <a:cxn ang="0">
                  <a:pos x="113" y="19"/>
                </a:cxn>
                <a:cxn ang="0">
                  <a:pos x="118" y="21"/>
                </a:cxn>
                <a:cxn ang="0">
                  <a:pos x="118" y="85"/>
                </a:cxn>
                <a:cxn ang="0">
                  <a:pos x="121" y="139"/>
                </a:cxn>
              </a:cxnLst>
              <a:rect l="0" t="0" r="r" b="b"/>
              <a:pathLst>
                <a:path w="121" h="139">
                  <a:moveTo>
                    <a:pt x="121" y="139"/>
                  </a:moveTo>
                  <a:lnTo>
                    <a:pt x="118" y="139"/>
                  </a:lnTo>
                  <a:lnTo>
                    <a:pt x="114" y="138"/>
                  </a:lnTo>
                  <a:lnTo>
                    <a:pt x="111" y="136"/>
                  </a:lnTo>
                  <a:lnTo>
                    <a:pt x="108" y="134"/>
                  </a:lnTo>
                  <a:lnTo>
                    <a:pt x="105" y="131"/>
                  </a:lnTo>
                  <a:lnTo>
                    <a:pt x="102" y="127"/>
                  </a:lnTo>
                  <a:lnTo>
                    <a:pt x="100" y="124"/>
                  </a:lnTo>
                  <a:lnTo>
                    <a:pt x="100" y="120"/>
                  </a:lnTo>
                  <a:lnTo>
                    <a:pt x="95" y="120"/>
                  </a:lnTo>
                  <a:lnTo>
                    <a:pt x="92" y="120"/>
                  </a:lnTo>
                  <a:lnTo>
                    <a:pt x="89" y="118"/>
                  </a:lnTo>
                  <a:lnTo>
                    <a:pt x="88" y="118"/>
                  </a:lnTo>
                  <a:lnTo>
                    <a:pt x="86" y="117"/>
                  </a:lnTo>
                  <a:lnTo>
                    <a:pt x="84" y="113"/>
                  </a:lnTo>
                  <a:lnTo>
                    <a:pt x="84" y="110"/>
                  </a:lnTo>
                  <a:lnTo>
                    <a:pt x="84" y="104"/>
                  </a:lnTo>
                  <a:lnTo>
                    <a:pt x="84" y="101"/>
                  </a:lnTo>
                  <a:lnTo>
                    <a:pt x="83" y="97"/>
                  </a:lnTo>
                  <a:lnTo>
                    <a:pt x="83" y="94"/>
                  </a:lnTo>
                  <a:lnTo>
                    <a:pt x="81" y="92"/>
                  </a:lnTo>
                  <a:lnTo>
                    <a:pt x="80" y="90"/>
                  </a:lnTo>
                  <a:lnTo>
                    <a:pt x="80" y="87"/>
                  </a:lnTo>
                  <a:lnTo>
                    <a:pt x="78" y="85"/>
                  </a:lnTo>
                  <a:lnTo>
                    <a:pt x="78" y="82"/>
                  </a:lnTo>
                  <a:lnTo>
                    <a:pt x="78" y="82"/>
                  </a:lnTo>
                  <a:lnTo>
                    <a:pt x="78" y="80"/>
                  </a:lnTo>
                  <a:lnTo>
                    <a:pt x="78" y="78"/>
                  </a:lnTo>
                  <a:lnTo>
                    <a:pt x="78" y="78"/>
                  </a:lnTo>
                  <a:lnTo>
                    <a:pt x="78" y="76"/>
                  </a:lnTo>
                  <a:lnTo>
                    <a:pt x="78" y="76"/>
                  </a:lnTo>
                  <a:lnTo>
                    <a:pt x="78" y="76"/>
                  </a:lnTo>
                  <a:lnTo>
                    <a:pt x="78" y="75"/>
                  </a:lnTo>
                  <a:lnTo>
                    <a:pt x="75" y="69"/>
                  </a:lnTo>
                  <a:lnTo>
                    <a:pt x="72" y="66"/>
                  </a:lnTo>
                  <a:lnTo>
                    <a:pt x="67" y="63"/>
                  </a:lnTo>
                  <a:lnTo>
                    <a:pt x="61" y="59"/>
                  </a:lnTo>
                  <a:lnTo>
                    <a:pt x="54" y="56"/>
                  </a:lnTo>
                  <a:lnTo>
                    <a:pt x="48" y="54"/>
                  </a:lnTo>
                  <a:lnTo>
                    <a:pt x="40" y="54"/>
                  </a:lnTo>
                  <a:lnTo>
                    <a:pt x="32" y="52"/>
                  </a:lnTo>
                  <a:lnTo>
                    <a:pt x="32" y="52"/>
                  </a:lnTo>
                  <a:lnTo>
                    <a:pt x="32" y="50"/>
                  </a:lnTo>
                  <a:lnTo>
                    <a:pt x="32" y="50"/>
                  </a:lnTo>
                  <a:lnTo>
                    <a:pt x="32" y="50"/>
                  </a:lnTo>
                  <a:lnTo>
                    <a:pt x="32" y="49"/>
                  </a:lnTo>
                  <a:lnTo>
                    <a:pt x="32" y="47"/>
                  </a:lnTo>
                  <a:lnTo>
                    <a:pt x="32" y="47"/>
                  </a:lnTo>
                  <a:lnTo>
                    <a:pt x="32" y="45"/>
                  </a:lnTo>
                  <a:lnTo>
                    <a:pt x="29" y="45"/>
                  </a:lnTo>
                  <a:lnTo>
                    <a:pt x="26" y="43"/>
                  </a:lnTo>
                  <a:lnTo>
                    <a:pt x="24" y="43"/>
                  </a:lnTo>
                  <a:lnTo>
                    <a:pt x="22" y="42"/>
                  </a:lnTo>
                  <a:lnTo>
                    <a:pt x="21" y="40"/>
                  </a:lnTo>
                  <a:lnTo>
                    <a:pt x="19" y="38"/>
                  </a:lnTo>
                  <a:lnTo>
                    <a:pt x="18" y="36"/>
                  </a:lnTo>
                  <a:lnTo>
                    <a:pt x="16" y="35"/>
                  </a:lnTo>
                  <a:lnTo>
                    <a:pt x="24" y="35"/>
                  </a:lnTo>
                  <a:lnTo>
                    <a:pt x="22" y="35"/>
                  </a:lnTo>
                  <a:lnTo>
                    <a:pt x="21" y="36"/>
                  </a:lnTo>
                  <a:lnTo>
                    <a:pt x="19" y="38"/>
                  </a:lnTo>
                  <a:lnTo>
                    <a:pt x="18" y="40"/>
                  </a:lnTo>
                  <a:lnTo>
                    <a:pt x="16" y="42"/>
                  </a:lnTo>
                  <a:lnTo>
                    <a:pt x="15" y="42"/>
                  </a:lnTo>
                  <a:lnTo>
                    <a:pt x="13" y="43"/>
                  </a:lnTo>
                  <a:lnTo>
                    <a:pt x="11" y="43"/>
                  </a:lnTo>
                  <a:lnTo>
                    <a:pt x="11" y="49"/>
                  </a:lnTo>
                  <a:lnTo>
                    <a:pt x="10" y="52"/>
                  </a:lnTo>
                  <a:lnTo>
                    <a:pt x="8" y="56"/>
                  </a:lnTo>
                  <a:lnTo>
                    <a:pt x="8" y="61"/>
                  </a:lnTo>
                  <a:lnTo>
                    <a:pt x="7" y="64"/>
                  </a:lnTo>
                  <a:lnTo>
                    <a:pt x="5" y="69"/>
                  </a:lnTo>
                  <a:lnTo>
                    <a:pt x="3" y="73"/>
                  </a:lnTo>
                  <a:lnTo>
                    <a:pt x="3" y="78"/>
                  </a:lnTo>
                  <a:lnTo>
                    <a:pt x="3" y="78"/>
                  </a:lnTo>
                  <a:lnTo>
                    <a:pt x="3" y="76"/>
                  </a:lnTo>
                  <a:lnTo>
                    <a:pt x="3" y="76"/>
                  </a:lnTo>
                  <a:lnTo>
                    <a:pt x="3" y="76"/>
                  </a:lnTo>
                  <a:lnTo>
                    <a:pt x="3" y="75"/>
                  </a:lnTo>
                  <a:lnTo>
                    <a:pt x="3" y="75"/>
                  </a:lnTo>
                  <a:lnTo>
                    <a:pt x="3" y="73"/>
                  </a:lnTo>
                  <a:lnTo>
                    <a:pt x="3" y="73"/>
                  </a:lnTo>
                  <a:lnTo>
                    <a:pt x="3" y="69"/>
                  </a:lnTo>
                  <a:lnTo>
                    <a:pt x="3" y="68"/>
                  </a:lnTo>
                  <a:lnTo>
                    <a:pt x="5" y="64"/>
                  </a:lnTo>
                  <a:lnTo>
                    <a:pt x="7" y="63"/>
                  </a:lnTo>
                  <a:lnTo>
                    <a:pt x="7" y="59"/>
                  </a:lnTo>
                  <a:lnTo>
                    <a:pt x="8" y="56"/>
                  </a:lnTo>
                  <a:lnTo>
                    <a:pt x="8" y="54"/>
                  </a:lnTo>
                  <a:lnTo>
                    <a:pt x="8" y="50"/>
                  </a:lnTo>
                  <a:lnTo>
                    <a:pt x="8" y="47"/>
                  </a:lnTo>
                  <a:lnTo>
                    <a:pt x="8" y="43"/>
                  </a:lnTo>
                  <a:lnTo>
                    <a:pt x="7" y="40"/>
                  </a:lnTo>
                  <a:lnTo>
                    <a:pt x="5" y="36"/>
                  </a:lnTo>
                  <a:lnTo>
                    <a:pt x="3" y="35"/>
                  </a:lnTo>
                  <a:lnTo>
                    <a:pt x="3" y="31"/>
                  </a:lnTo>
                  <a:lnTo>
                    <a:pt x="2" y="28"/>
                  </a:lnTo>
                  <a:lnTo>
                    <a:pt x="0" y="24"/>
                  </a:lnTo>
                  <a:lnTo>
                    <a:pt x="2" y="24"/>
                  </a:lnTo>
                  <a:lnTo>
                    <a:pt x="3" y="22"/>
                  </a:lnTo>
                  <a:lnTo>
                    <a:pt x="5" y="21"/>
                  </a:lnTo>
                  <a:lnTo>
                    <a:pt x="7" y="19"/>
                  </a:lnTo>
                  <a:lnTo>
                    <a:pt x="8" y="19"/>
                  </a:lnTo>
                  <a:lnTo>
                    <a:pt x="11" y="17"/>
                  </a:lnTo>
                  <a:lnTo>
                    <a:pt x="13" y="17"/>
                  </a:lnTo>
                  <a:lnTo>
                    <a:pt x="15" y="17"/>
                  </a:lnTo>
                  <a:lnTo>
                    <a:pt x="19" y="17"/>
                  </a:lnTo>
                  <a:lnTo>
                    <a:pt x="22" y="19"/>
                  </a:lnTo>
                  <a:lnTo>
                    <a:pt x="24" y="21"/>
                  </a:lnTo>
                  <a:lnTo>
                    <a:pt x="27" y="22"/>
                  </a:lnTo>
                  <a:lnTo>
                    <a:pt x="29" y="26"/>
                  </a:lnTo>
                  <a:lnTo>
                    <a:pt x="30" y="28"/>
                  </a:lnTo>
                  <a:lnTo>
                    <a:pt x="32" y="31"/>
                  </a:lnTo>
                  <a:lnTo>
                    <a:pt x="34" y="35"/>
                  </a:lnTo>
                  <a:lnTo>
                    <a:pt x="45" y="35"/>
                  </a:lnTo>
                  <a:lnTo>
                    <a:pt x="45" y="33"/>
                  </a:lnTo>
                  <a:lnTo>
                    <a:pt x="45" y="31"/>
                  </a:lnTo>
                  <a:lnTo>
                    <a:pt x="46" y="31"/>
                  </a:lnTo>
                  <a:lnTo>
                    <a:pt x="46" y="31"/>
                  </a:lnTo>
                  <a:lnTo>
                    <a:pt x="48" y="29"/>
                  </a:lnTo>
                  <a:lnTo>
                    <a:pt x="48" y="29"/>
                  </a:lnTo>
                  <a:lnTo>
                    <a:pt x="49" y="29"/>
                  </a:lnTo>
                  <a:lnTo>
                    <a:pt x="49" y="28"/>
                  </a:lnTo>
                  <a:lnTo>
                    <a:pt x="51" y="24"/>
                  </a:lnTo>
                  <a:lnTo>
                    <a:pt x="53" y="21"/>
                  </a:lnTo>
                  <a:lnTo>
                    <a:pt x="54" y="19"/>
                  </a:lnTo>
                  <a:lnTo>
                    <a:pt x="56" y="17"/>
                  </a:lnTo>
                  <a:lnTo>
                    <a:pt x="57" y="15"/>
                  </a:lnTo>
                  <a:lnTo>
                    <a:pt x="61" y="15"/>
                  </a:lnTo>
                  <a:lnTo>
                    <a:pt x="62" y="15"/>
                  </a:lnTo>
                  <a:lnTo>
                    <a:pt x="64" y="15"/>
                  </a:lnTo>
                  <a:lnTo>
                    <a:pt x="64" y="14"/>
                  </a:lnTo>
                  <a:lnTo>
                    <a:pt x="65" y="10"/>
                  </a:lnTo>
                  <a:lnTo>
                    <a:pt x="67" y="8"/>
                  </a:lnTo>
                  <a:lnTo>
                    <a:pt x="67" y="7"/>
                  </a:lnTo>
                  <a:lnTo>
                    <a:pt x="70" y="3"/>
                  </a:lnTo>
                  <a:lnTo>
                    <a:pt x="72" y="1"/>
                  </a:lnTo>
                  <a:lnTo>
                    <a:pt x="73" y="1"/>
                  </a:lnTo>
                  <a:lnTo>
                    <a:pt x="76" y="0"/>
                  </a:lnTo>
                  <a:lnTo>
                    <a:pt x="81" y="1"/>
                  </a:lnTo>
                  <a:lnTo>
                    <a:pt x="86" y="3"/>
                  </a:lnTo>
                  <a:lnTo>
                    <a:pt x="89" y="7"/>
                  </a:lnTo>
                  <a:lnTo>
                    <a:pt x="92" y="10"/>
                  </a:lnTo>
                  <a:lnTo>
                    <a:pt x="97" y="14"/>
                  </a:lnTo>
                  <a:lnTo>
                    <a:pt x="100" y="15"/>
                  </a:lnTo>
                  <a:lnTo>
                    <a:pt x="103" y="19"/>
                  </a:lnTo>
                  <a:lnTo>
                    <a:pt x="108" y="19"/>
                  </a:lnTo>
                  <a:lnTo>
                    <a:pt x="110" y="19"/>
                  </a:lnTo>
                  <a:lnTo>
                    <a:pt x="111" y="19"/>
                  </a:lnTo>
                  <a:lnTo>
                    <a:pt x="113" y="19"/>
                  </a:lnTo>
                  <a:lnTo>
                    <a:pt x="114" y="21"/>
                  </a:lnTo>
                  <a:lnTo>
                    <a:pt x="116" y="21"/>
                  </a:lnTo>
                  <a:lnTo>
                    <a:pt x="118" y="21"/>
                  </a:lnTo>
                  <a:lnTo>
                    <a:pt x="119" y="21"/>
                  </a:lnTo>
                  <a:lnTo>
                    <a:pt x="121" y="21"/>
                  </a:lnTo>
                  <a:lnTo>
                    <a:pt x="118" y="85"/>
                  </a:lnTo>
                  <a:lnTo>
                    <a:pt x="114" y="90"/>
                  </a:lnTo>
                  <a:lnTo>
                    <a:pt x="118" y="97"/>
                  </a:lnTo>
                  <a:lnTo>
                    <a:pt x="121" y="13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2" name="Freeform 700"/>
            <p:cNvSpPr>
              <a:spLocks/>
            </p:cNvSpPr>
            <p:nvPr/>
          </p:nvSpPr>
          <p:spPr bwMode="auto">
            <a:xfrm>
              <a:off x="6858096" y="1402930"/>
              <a:ext cx="40352" cy="27716"/>
            </a:xfrm>
            <a:custGeom>
              <a:avLst/>
              <a:gdLst/>
              <a:ahLst/>
              <a:cxnLst>
                <a:cxn ang="0">
                  <a:pos x="0" y="4"/>
                </a:cxn>
                <a:cxn ang="0">
                  <a:pos x="4" y="2"/>
                </a:cxn>
                <a:cxn ang="0">
                  <a:pos x="7" y="2"/>
                </a:cxn>
                <a:cxn ang="0">
                  <a:pos x="8" y="0"/>
                </a:cxn>
                <a:cxn ang="0">
                  <a:pos x="10" y="0"/>
                </a:cxn>
                <a:cxn ang="0">
                  <a:pos x="13" y="0"/>
                </a:cxn>
                <a:cxn ang="0">
                  <a:pos x="15" y="0"/>
                </a:cxn>
                <a:cxn ang="0">
                  <a:pos x="16" y="0"/>
                </a:cxn>
                <a:cxn ang="0">
                  <a:pos x="19" y="0"/>
                </a:cxn>
                <a:cxn ang="0">
                  <a:pos x="19" y="0"/>
                </a:cxn>
                <a:cxn ang="0">
                  <a:pos x="19" y="2"/>
                </a:cxn>
                <a:cxn ang="0">
                  <a:pos x="19" y="2"/>
                </a:cxn>
                <a:cxn ang="0">
                  <a:pos x="19" y="2"/>
                </a:cxn>
                <a:cxn ang="0">
                  <a:pos x="19" y="4"/>
                </a:cxn>
                <a:cxn ang="0">
                  <a:pos x="19" y="4"/>
                </a:cxn>
                <a:cxn ang="0">
                  <a:pos x="19" y="6"/>
                </a:cxn>
                <a:cxn ang="0">
                  <a:pos x="19" y="6"/>
                </a:cxn>
                <a:cxn ang="0">
                  <a:pos x="19" y="7"/>
                </a:cxn>
                <a:cxn ang="0">
                  <a:pos x="18" y="9"/>
                </a:cxn>
                <a:cxn ang="0">
                  <a:pos x="18" y="9"/>
                </a:cxn>
                <a:cxn ang="0">
                  <a:pos x="16" y="11"/>
                </a:cxn>
                <a:cxn ang="0">
                  <a:pos x="16" y="11"/>
                </a:cxn>
                <a:cxn ang="0">
                  <a:pos x="15" y="13"/>
                </a:cxn>
                <a:cxn ang="0">
                  <a:pos x="13" y="13"/>
                </a:cxn>
                <a:cxn ang="0">
                  <a:pos x="13" y="13"/>
                </a:cxn>
                <a:cxn ang="0">
                  <a:pos x="10" y="13"/>
                </a:cxn>
                <a:cxn ang="0">
                  <a:pos x="7" y="13"/>
                </a:cxn>
                <a:cxn ang="0">
                  <a:pos x="5" y="11"/>
                </a:cxn>
                <a:cxn ang="0">
                  <a:pos x="4" y="9"/>
                </a:cxn>
                <a:cxn ang="0">
                  <a:pos x="2" y="7"/>
                </a:cxn>
                <a:cxn ang="0">
                  <a:pos x="0" y="6"/>
                </a:cxn>
                <a:cxn ang="0">
                  <a:pos x="0" y="4"/>
                </a:cxn>
                <a:cxn ang="0">
                  <a:pos x="0" y="4"/>
                </a:cxn>
              </a:cxnLst>
              <a:rect l="0" t="0" r="r" b="b"/>
              <a:pathLst>
                <a:path w="19" h="13">
                  <a:moveTo>
                    <a:pt x="0" y="4"/>
                  </a:moveTo>
                  <a:lnTo>
                    <a:pt x="4" y="2"/>
                  </a:lnTo>
                  <a:lnTo>
                    <a:pt x="7" y="2"/>
                  </a:lnTo>
                  <a:lnTo>
                    <a:pt x="8" y="0"/>
                  </a:lnTo>
                  <a:lnTo>
                    <a:pt x="10" y="0"/>
                  </a:lnTo>
                  <a:lnTo>
                    <a:pt x="13" y="0"/>
                  </a:lnTo>
                  <a:lnTo>
                    <a:pt x="15" y="0"/>
                  </a:lnTo>
                  <a:lnTo>
                    <a:pt x="16" y="0"/>
                  </a:lnTo>
                  <a:lnTo>
                    <a:pt x="19" y="0"/>
                  </a:lnTo>
                  <a:lnTo>
                    <a:pt x="19" y="0"/>
                  </a:lnTo>
                  <a:lnTo>
                    <a:pt x="19" y="2"/>
                  </a:lnTo>
                  <a:lnTo>
                    <a:pt x="19" y="2"/>
                  </a:lnTo>
                  <a:lnTo>
                    <a:pt x="19" y="2"/>
                  </a:lnTo>
                  <a:lnTo>
                    <a:pt x="19" y="4"/>
                  </a:lnTo>
                  <a:lnTo>
                    <a:pt x="19" y="4"/>
                  </a:lnTo>
                  <a:lnTo>
                    <a:pt x="19" y="6"/>
                  </a:lnTo>
                  <a:lnTo>
                    <a:pt x="19" y="6"/>
                  </a:lnTo>
                  <a:lnTo>
                    <a:pt x="19" y="7"/>
                  </a:lnTo>
                  <a:lnTo>
                    <a:pt x="18" y="9"/>
                  </a:lnTo>
                  <a:lnTo>
                    <a:pt x="18" y="9"/>
                  </a:lnTo>
                  <a:lnTo>
                    <a:pt x="16" y="11"/>
                  </a:lnTo>
                  <a:lnTo>
                    <a:pt x="16" y="11"/>
                  </a:lnTo>
                  <a:lnTo>
                    <a:pt x="15" y="13"/>
                  </a:lnTo>
                  <a:lnTo>
                    <a:pt x="13" y="13"/>
                  </a:lnTo>
                  <a:lnTo>
                    <a:pt x="13" y="13"/>
                  </a:lnTo>
                  <a:lnTo>
                    <a:pt x="10" y="13"/>
                  </a:lnTo>
                  <a:lnTo>
                    <a:pt x="7" y="13"/>
                  </a:lnTo>
                  <a:lnTo>
                    <a:pt x="5" y="11"/>
                  </a:lnTo>
                  <a:lnTo>
                    <a:pt x="4" y="9"/>
                  </a:lnTo>
                  <a:lnTo>
                    <a:pt x="2" y="7"/>
                  </a:lnTo>
                  <a:lnTo>
                    <a:pt x="0" y="6"/>
                  </a:lnTo>
                  <a:lnTo>
                    <a:pt x="0" y="4"/>
                  </a:lnTo>
                  <a:lnTo>
                    <a:pt x="0"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3" name="Freeform 701"/>
            <p:cNvSpPr>
              <a:spLocks/>
            </p:cNvSpPr>
            <p:nvPr/>
          </p:nvSpPr>
          <p:spPr bwMode="auto">
            <a:xfrm>
              <a:off x="7171738" y="1330175"/>
              <a:ext cx="119221" cy="41574"/>
            </a:xfrm>
            <a:custGeom>
              <a:avLst/>
              <a:gdLst/>
              <a:ahLst/>
              <a:cxnLst>
                <a:cxn ang="0">
                  <a:pos x="22" y="7"/>
                </a:cxn>
                <a:cxn ang="0">
                  <a:pos x="22" y="7"/>
                </a:cxn>
                <a:cxn ang="0">
                  <a:pos x="24" y="7"/>
                </a:cxn>
                <a:cxn ang="0">
                  <a:pos x="24" y="7"/>
                </a:cxn>
                <a:cxn ang="0">
                  <a:pos x="25" y="7"/>
                </a:cxn>
                <a:cxn ang="0">
                  <a:pos x="25" y="7"/>
                </a:cxn>
                <a:cxn ang="0">
                  <a:pos x="27" y="7"/>
                </a:cxn>
                <a:cxn ang="0">
                  <a:pos x="27" y="7"/>
                </a:cxn>
                <a:cxn ang="0">
                  <a:pos x="28" y="7"/>
                </a:cxn>
                <a:cxn ang="0">
                  <a:pos x="28" y="7"/>
                </a:cxn>
                <a:cxn ang="0">
                  <a:pos x="28" y="7"/>
                </a:cxn>
                <a:cxn ang="0">
                  <a:pos x="30" y="5"/>
                </a:cxn>
                <a:cxn ang="0">
                  <a:pos x="30" y="5"/>
                </a:cxn>
                <a:cxn ang="0">
                  <a:pos x="30" y="3"/>
                </a:cxn>
                <a:cxn ang="0">
                  <a:pos x="30" y="3"/>
                </a:cxn>
                <a:cxn ang="0">
                  <a:pos x="30" y="1"/>
                </a:cxn>
                <a:cxn ang="0">
                  <a:pos x="30" y="0"/>
                </a:cxn>
                <a:cxn ang="0">
                  <a:pos x="33" y="3"/>
                </a:cxn>
                <a:cxn ang="0">
                  <a:pos x="35" y="5"/>
                </a:cxn>
                <a:cxn ang="0">
                  <a:pos x="38" y="7"/>
                </a:cxn>
                <a:cxn ang="0">
                  <a:pos x="41" y="8"/>
                </a:cxn>
                <a:cxn ang="0">
                  <a:pos x="46" y="10"/>
                </a:cxn>
                <a:cxn ang="0">
                  <a:pos x="49" y="10"/>
                </a:cxn>
                <a:cxn ang="0">
                  <a:pos x="52" y="14"/>
                </a:cxn>
                <a:cxn ang="0">
                  <a:pos x="55" y="15"/>
                </a:cxn>
                <a:cxn ang="0">
                  <a:pos x="49" y="15"/>
                </a:cxn>
                <a:cxn ang="0">
                  <a:pos x="43" y="17"/>
                </a:cxn>
                <a:cxn ang="0">
                  <a:pos x="38" y="19"/>
                </a:cxn>
                <a:cxn ang="0">
                  <a:pos x="33" y="19"/>
                </a:cxn>
                <a:cxn ang="0">
                  <a:pos x="30" y="21"/>
                </a:cxn>
                <a:cxn ang="0">
                  <a:pos x="25" y="21"/>
                </a:cxn>
                <a:cxn ang="0">
                  <a:pos x="22" y="19"/>
                </a:cxn>
                <a:cxn ang="0">
                  <a:pos x="17" y="15"/>
                </a:cxn>
                <a:cxn ang="0">
                  <a:pos x="14" y="15"/>
                </a:cxn>
                <a:cxn ang="0">
                  <a:pos x="11" y="14"/>
                </a:cxn>
                <a:cxn ang="0">
                  <a:pos x="8" y="14"/>
                </a:cxn>
                <a:cxn ang="0">
                  <a:pos x="6" y="12"/>
                </a:cxn>
                <a:cxn ang="0">
                  <a:pos x="3" y="10"/>
                </a:cxn>
                <a:cxn ang="0">
                  <a:pos x="1" y="8"/>
                </a:cxn>
                <a:cxn ang="0">
                  <a:pos x="0" y="7"/>
                </a:cxn>
                <a:cxn ang="0">
                  <a:pos x="0" y="5"/>
                </a:cxn>
                <a:cxn ang="0">
                  <a:pos x="3" y="5"/>
                </a:cxn>
                <a:cxn ang="0">
                  <a:pos x="5" y="5"/>
                </a:cxn>
                <a:cxn ang="0">
                  <a:pos x="8" y="5"/>
                </a:cxn>
                <a:cxn ang="0">
                  <a:pos x="11" y="7"/>
                </a:cxn>
                <a:cxn ang="0">
                  <a:pos x="12" y="7"/>
                </a:cxn>
                <a:cxn ang="0">
                  <a:pos x="16" y="7"/>
                </a:cxn>
                <a:cxn ang="0">
                  <a:pos x="19" y="7"/>
                </a:cxn>
                <a:cxn ang="0">
                  <a:pos x="22" y="7"/>
                </a:cxn>
              </a:cxnLst>
              <a:rect l="0" t="0" r="r" b="b"/>
              <a:pathLst>
                <a:path w="55" h="21">
                  <a:moveTo>
                    <a:pt x="22" y="7"/>
                  </a:moveTo>
                  <a:lnTo>
                    <a:pt x="22" y="7"/>
                  </a:lnTo>
                  <a:lnTo>
                    <a:pt x="24" y="7"/>
                  </a:lnTo>
                  <a:lnTo>
                    <a:pt x="24" y="7"/>
                  </a:lnTo>
                  <a:lnTo>
                    <a:pt x="25" y="7"/>
                  </a:lnTo>
                  <a:lnTo>
                    <a:pt x="25" y="7"/>
                  </a:lnTo>
                  <a:lnTo>
                    <a:pt x="27" y="7"/>
                  </a:lnTo>
                  <a:lnTo>
                    <a:pt x="27" y="7"/>
                  </a:lnTo>
                  <a:lnTo>
                    <a:pt x="28" y="7"/>
                  </a:lnTo>
                  <a:lnTo>
                    <a:pt x="28" y="7"/>
                  </a:lnTo>
                  <a:lnTo>
                    <a:pt x="28" y="7"/>
                  </a:lnTo>
                  <a:lnTo>
                    <a:pt x="30" y="5"/>
                  </a:lnTo>
                  <a:lnTo>
                    <a:pt x="30" y="5"/>
                  </a:lnTo>
                  <a:lnTo>
                    <a:pt x="30" y="3"/>
                  </a:lnTo>
                  <a:lnTo>
                    <a:pt x="30" y="3"/>
                  </a:lnTo>
                  <a:lnTo>
                    <a:pt x="30" y="1"/>
                  </a:lnTo>
                  <a:lnTo>
                    <a:pt x="30" y="0"/>
                  </a:lnTo>
                  <a:lnTo>
                    <a:pt x="33" y="3"/>
                  </a:lnTo>
                  <a:lnTo>
                    <a:pt x="35" y="5"/>
                  </a:lnTo>
                  <a:lnTo>
                    <a:pt x="38" y="7"/>
                  </a:lnTo>
                  <a:lnTo>
                    <a:pt x="41" y="8"/>
                  </a:lnTo>
                  <a:lnTo>
                    <a:pt x="46" y="10"/>
                  </a:lnTo>
                  <a:lnTo>
                    <a:pt x="49" y="10"/>
                  </a:lnTo>
                  <a:lnTo>
                    <a:pt x="52" y="14"/>
                  </a:lnTo>
                  <a:lnTo>
                    <a:pt x="55" y="15"/>
                  </a:lnTo>
                  <a:lnTo>
                    <a:pt x="49" y="15"/>
                  </a:lnTo>
                  <a:lnTo>
                    <a:pt x="43" y="17"/>
                  </a:lnTo>
                  <a:lnTo>
                    <a:pt x="38" y="19"/>
                  </a:lnTo>
                  <a:lnTo>
                    <a:pt x="33" y="19"/>
                  </a:lnTo>
                  <a:lnTo>
                    <a:pt x="30" y="21"/>
                  </a:lnTo>
                  <a:lnTo>
                    <a:pt x="25" y="21"/>
                  </a:lnTo>
                  <a:lnTo>
                    <a:pt x="22" y="19"/>
                  </a:lnTo>
                  <a:lnTo>
                    <a:pt x="17" y="15"/>
                  </a:lnTo>
                  <a:lnTo>
                    <a:pt x="14" y="15"/>
                  </a:lnTo>
                  <a:lnTo>
                    <a:pt x="11" y="14"/>
                  </a:lnTo>
                  <a:lnTo>
                    <a:pt x="8" y="14"/>
                  </a:lnTo>
                  <a:lnTo>
                    <a:pt x="6" y="12"/>
                  </a:lnTo>
                  <a:lnTo>
                    <a:pt x="3" y="10"/>
                  </a:lnTo>
                  <a:lnTo>
                    <a:pt x="1" y="8"/>
                  </a:lnTo>
                  <a:lnTo>
                    <a:pt x="0" y="7"/>
                  </a:lnTo>
                  <a:lnTo>
                    <a:pt x="0" y="5"/>
                  </a:lnTo>
                  <a:lnTo>
                    <a:pt x="3" y="5"/>
                  </a:lnTo>
                  <a:lnTo>
                    <a:pt x="5" y="5"/>
                  </a:lnTo>
                  <a:lnTo>
                    <a:pt x="8" y="5"/>
                  </a:lnTo>
                  <a:lnTo>
                    <a:pt x="11" y="7"/>
                  </a:lnTo>
                  <a:lnTo>
                    <a:pt x="12" y="7"/>
                  </a:lnTo>
                  <a:lnTo>
                    <a:pt x="16" y="7"/>
                  </a:lnTo>
                  <a:lnTo>
                    <a:pt x="19" y="7"/>
                  </a:lnTo>
                  <a:lnTo>
                    <a:pt x="22"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4" name="Freeform 702"/>
            <p:cNvSpPr>
              <a:spLocks/>
            </p:cNvSpPr>
            <p:nvPr/>
          </p:nvSpPr>
          <p:spPr bwMode="auto">
            <a:xfrm>
              <a:off x="8053970" y="1441040"/>
              <a:ext cx="66030" cy="34645"/>
            </a:xfrm>
            <a:custGeom>
              <a:avLst/>
              <a:gdLst/>
              <a:ahLst/>
              <a:cxnLst>
                <a:cxn ang="0">
                  <a:pos x="1" y="14"/>
                </a:cxn>
                <a:cxn ang="0">
                  <a:pos x="0" y="14"/>
                </a:cxn>
                <a:cxn ang="0">
                  <a:pos x="0" y="12"/>
                </a:cxn>
                <a:cxn ang="0">
                  <a:pos x="0" y="12"/>
                </a:cxn>
                <a:cxn ang="0">
                  <a:pos x="0" y="10"/>
                </a:cxn>
                <a:cxn ang="0">
                  <a:pos x="0" y="9"/>
                </a:cxn>
                <a:cxn ang="0">
                  <a:pos x="0" y="9"/>
                </a:cxn>
                <a:cxn ang="0">
                  <a:pos x="0" y="7"/>
                </a:cxn>
                <a:cxn ang="0">
                  <a:pos x="0" y="7"/>
                </a:cxn>
                <a:cxn ang="0">
                  <a:pos x="1" y="5"/>
                </a:cxn>
                <a:cxn ang="0">
                  <a:pos x="3" y="3"/>
                </a:cxn>
                <a:cxn ang="0">
                  <a:pos x="5" y="2"/>
                </a:cxn>
                <a:cxn ang="0">
                  <a:pos x="6" y="2"/>
                </a:cxn>
                <a:cxn ang="0">
                  <a:pos x="8" y="2"/>
                </a:cxn>
                <a:cxn ang="0">
                  <a:pos x="9" y="2"/>
                </a:cxn>
                <a:cxn ang="0">
                  <a:pos x="11" y="2"/>
                </a:cxn>
                <a:cxn ang="0">
                  <a:pos x="12" y="0"/>
                </a:cxn>
                <a:cxn ang="0">
                  <a:pos x="14" y="3"/>
                </a:cxn>
                <a:cxn ang="0">
                  <a:pos x="16" y="5"/>
                </a:cxn>
                <a:cxn ang="0">
                  <a:pos x="19" y="7"/>
                </a:cxn>
                <a:cxn ang="0">
                  <a:pos x="20" y="7"/>
                </a:cxn>
                <a:cxn ang="0">
                  <a:pos x="24" y="9"/>
                </a:cxn>
                <a:cxn ang="0">
                  <a:pos x="27" y="10"/>
                </a:cxn>
                <a:cxn ang="0">
                  <a:pos x="28" y="10"/>
                </a:cxn>
                <a:cxn ang="0">
                  <a:pos x="30" y="14"/>
                </a:cxn>
                <a:cxn ang="0">
                  <a:pos x="27" y="14"/>
                </a:cxn>
                <a:cxn ang="0">
                  <a:pos x="25" y="16"/>
                </a:cxn>
                <a:cxn ang="0">
                  <a:pos x="22" y="16"/>
                </a:cxn>
                <a:cxn ang="0">
                  <a:pos x="20" y="16"/>
                </a:cxn>
                <a:cxn ang="0">
                  <a:pos x="19" y="17"/>
                </a:cxn>
                <a:cxn ang="0">
                  <a:pos x="16" y="17"/>
                </a:cxn>
                <a:cxn ang="0">
                  <a:pos x="14" y="17"/>
                </a:cxn>
                <a:cxn ang="0">
                  <a:pos x="11" y="17"/>
                </a:cxn>
                <a:cxn ang="0">
                  <a:pos x="9" y="17"/>
                </a:cxn>
                <a:cxn ang="0">
                  <a:pos x="8" y="17"/>
                </a:cxn>
                <a:cxn ang="0">
                  <a:pos x="6" y="16"/>
                </a:cxn>
                <a:cxn ang="0">
                  <a:pos x="5" y="16"/>
                </a:cxn>
                <a:cxn ang="0">
                  <a:pos x="3" y="16"/>
                </a:cxn>
                <a:cxn ang="0">
                  <a:pos x="1" y="14"/>
                </a:cxn>
                <a:cxn ang="0">
                  <a:pos x="1" y="14"/>
                </a:cxn>
                <a:cxn ang="0">
                  <a:pos x="1" y="14"/>
                </a:cxn>
              </a:cxnLst>
              <a:rect l="0" t="0" r="r" b="b"/>
              <a:pathLst>
                <a:path w="30" h="17">
                  <a:moveTo>
                    <a:pt x="1" y="14"/>
                  </a:moveTo>
                  <a:lnTo>
                    <a:pt x="0" y="14"/>
                  </a:lnTo>
                  <a:lnTo>
                    <a:pt x="0" y="12"/>
                  </a:lnTo>
                  <a:lnTo>
                    <a:pt x="0" y="12"/>
                  </a:lnTo>
                  <a:lnTo>
                    <a:pt x="0" y="10"/>
                  </a:lnTo>
                  <a:lnTo>
                    <a:pt x="0" y="9"/>
                  </a:lnTo>
                  <a:lnTo>
                    <a:pt x="0" y="9"/>
                  </a:lnTo>
                  <a:lnTo>
                    <a:pt x="0" y="7"/>
                  </a:lnTo>
                  <a:lnTo>
                    <a:pt x="0" y="7"/>
                  </a:lnTo>
                  <a:lnTo>
                    <a:pt x="1" y="5"/>
                  </a:lnTo>
                  <a:lnTo>
                    <a:pt x="3" y="3"/>
                  </a:lnTo>
                  <a:lnTo>
                    <a:pt x="5" y="2"/>
                  </a:lnTo>
                  <a:lnTo>
                    <a:pt x="6" y="2"/>
                  </a:lnTo>
                  <a:lnTo>
                    <a:pt x="8" y="2"/>
                  </a:lnTo>
                  <a:lnTo>
                    <a:pt x="9" y="2"/>
                  </a:lnTo>
                  <a:lnTo>
                    <a:pt x="11" y="2"/>
                  </a:lnTo>
                  <a:lnTo>
                    <a:pt x="12" y="0"/>
                  </a:lnTo>
                  <a:lnTo>
                    <a:pt x="14" y="3"/>
                  </a:lnTo>
                  <a:lnTo>
                    <a:pt x="16" y="5"/>
                  </a:lnTo>
                  <a:lnTo>
                    <a:pt x="19" y="7"/>
                  </a:lnTo>
                  <a:lnTo>
                    <a:pt x="20" y="7"/>
                  </a:lnTo>
                  <a:lnTo>
                    <a:pt x="24" y="9"/>
                  </a:lnTo>
                  <a:lnTo>
                    <a:pt x="27" y="10"/>
                  </a:lnTo>
                  <a:lnTo>
                    <a:pt x="28" y="10"/>
                  </a:lnTo>
                  <a:lnTo>
                    <a:pt x="30" y="14"/>
                  </a:lnTo>
                  <a:lnTo>
                    <a:pt x="27" y="14"/>
                  </a:lnTo>
                  <a:lnTo>
                    <a:pt x="25" y="16"/>
                  </a:lnTo>
                  <a:lnTo>
                    <a:pt x="22" y="16"/>
                  </a:lnTo>
                  <a:lnTo>
                    <a:pt x="20" y="16"/>
                  </a:lnTo>
                  <a:lnTo>
                    <a:pt x="19" y="17"/>
                  </a:lnTo>
                  <a:lnTo>
                    <a:pt x="16" y="17"/>
                  </a:lnTo>
                  <a:lnTo>
                    <a:pt x="14" y="17"/>
                  </a:lnTo>
                  <a:lnTo>
                    <a:pt x="11" y="17"/>
                  </a:lnTo>
                  <a:lnTo>
                    <a:pt x="9" y="17"/>
                  </a:lnTo>
                  <a:lnTo>
                    <a:pt x="8" y="17"/>
                  </a:lnTo>
                  <a:lnTo>
                    <a:pt x="6" y="16"/>
                  </a:lnTo>
                  <a:lnTo>
                    <a:pt x="5" y="16"/>
                  </a:lnTo>
                  <a:lnTo>
                    <a:pt x="3" y="16"/>
                  </a:lnTo>
                  <a:lnTo>
                    <a:pt x="1" y="14"/>
                  </a:lnTo>
                  <a:lnTo>
                    <a:pt x="1" y="14"/>
                  </a:lnTo>
                  <a:lnTo>
                    <a:pt x="1"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5" name="Freeform 703"/>
            <p:cNvSpPr>
              <a:spLocks/>
            </p:cNvSpPr>
            <p:nvPr/>
          </p:nvSpPr>
          <p:spPr bwMode="auto">
            <a:xfrm>
              <a:off x="8719771" y="4683833"/>
              <a:ext cx="33015" cy="39842"/>
            </a:xfrm>
            <a:custGeom>
              <a:avLst/>
              <a:gdLst/>
              <a:ahLst/>
              <a:cxnLst>
                <a:cxn ang="0">
                  <a:pos x="0" y="7"/>
                </a:cxn>
                <a:cxn ang="0">
                  <a:pos x="0" y="9"/>
                </a:cxn>
                <a:cxn ang="0">
                  <a:pos x="2" y="11"/>
                </a:cxn>
                <a:cxn ang="0">
                  <a:pos x="4" y="13"/>
                </a:cxn>
                <a:cxn ang="0">
                  <a:pos x="5" y="14"/>
                </a:cxn>
                <a:cxn ang="0">
                  <a:pos x="7" y="16"/>
                </a:cxn>
                <a:cxn ang="0">
                  <a:pos x="8" y="18"/>
                </a:cxn>
                <a:cxn ang="0">
                  <a:pos x="10" y="20"/>
                </a:cxn>
                <a:cxn ang="0">
                  <a:pos x="12" y="20"/>
                </a:cxn>
                <a:cxn ang="0">
                  <a:pos x="12" y="18"/>
                </a:cxn>
                <a:cxn ang="0">
                  <a:pos x="13" y="16"/>
                </a:cxn>
                <a:cxn ang="0">
                  <a:pos x="13" y="14"/>
                </a:cxn>
                <a:cxn ang="0">
                  <a:pos x="15" y="13"/>
                </a:cxn>
                <a:cxn ang="0">
                  <a:pos x="15" y="11"/>
                </a:cxn>
                <a:cxn ang="0">
                  <a:pos x="15" y="9"/>
                </a:cxn>
                <a:cxn ang="0">
                  <a:pos x="15" y="7"/>
                </a:cxn>
                <a:cxn ang="0">
                  <a:pos x="15" y="6"/>
                </a:cxn>
                <a:cxn ang="0">
                  <a:pos x="15" y="4"/>
                </a:cxn>
                <a:cxn ang="0">
                  <a:pos x="15" y="4"/>
                </a:cxn>
                <a:cxn ang="0">
                  <a:pos x="15" y="4"/>
                </a:cxn>
                <a:cxn ang="0">
                  <a:pos x="15" y="2"/>
                </a:cxn>
                <a:cxn ang="0">
                  <a:pos x="13" y="2"/>
                </a:cxn>
                <a:cxn ang="0">
                  <a:pos x="13" y="0"/>
                </a:cxn>
                <a:cxn ang="0">
                  <a:pos x="12" y="0"/>
                </a:cxn>
                <a:cxn ang="0">
                  <a:pos x="12" y="0"/>
                </a:cxn>
                <a:cxn ang="0">
                  <a:pos x="12" y="0"/>
                </a:cxn>
                <a:cxn ang="0">
                  <a:pos x="10" y="0"/>
                </a:cxn>
                <a:cxn ang="0">
                  <a:pos x="10" y="0"/>
                </a:cxn>
                <a:cxn ang="0">
                  <a:pos x="8" y="0"/>
                </a:cxn>
                <a:cxn ang="0">
                  <a:pos x="7" y="0"/>
                </a:cxn>
                <a:cxn ang="0">
                  <a:pos x="7" y="0"/>
                </a:cxn>
                <a:cxn ang="0">
                  <a:pos x="5" y="0"/>
                </a:cxn>
                <a:cxn ang="0">
                  <a:pos x="5" y="0"/>
                </a:cxn>
                <a:cxn ang="0">
                  <a:pos x="5" y="0"/>
                </a:cxn>
                <a:cxn ang="0">
                  <a:pos x="5" y="0"/>
                </a:cxn>
                <a:cxn ang="0">
                  <a:pos x="5" y="0"/>
                </a:cxn>
                <a:cxn ang="0">
                  <a:pos x="5" y="2"/>
                </a:cxn>
                <a:cxn ang="0">
                  <a:pos x="5" y="2"/>
                </a:cxn>
                <a:cxn ang="0">
                  <a:pos x="5" y="2"/>
                </a:cxn>
                <a:cxn ang="0">
                  <a:pos x="5" y="4"/>
                </a:cxn>
                <a:cxn ang="0">
                  <a:pos x="5" y="4"/>
                </a:cxn>
              </a:cxnLst>
              <a:rect l="0" t="0" r="r" b="b"/>
              <a:pathLst>
                <a:path w="15" h="20">
                  <a:moveTo>
                    <a:pt x="0" y="7"/>
                  </a:moveTo>
                  <a:lnTo>
                    <a:pt x="0" y="9"/>
                  </a:lnTo>
                  <a:lnTo>
                    <a:pt x="2" y="11"/>
                  </a:lnTo>
                  <a:lnTo>
                    <a:pt x="4" y="13"/>
                  </a:lnTo>
                  <a:lnTo>
                    <a:pt x="5" y="14"/>
                  </a:lnTo>
                  <a:lnTo>
                    <a:pt x="7" y="16"/>
                  </a:lnTo>
                  <a:lnTo>
                    <a:pt x="8" y="18"/>
                  </a:lnTo>
                  <a:lnTo>
                    <a:pt x="10" y="20"/>
                  </a:lnTo>
                  <a:lnTo>
                    <a:pt x="12" y="20"/>
                  </a:lnTo>
                  <a:lnTo>
                    <a:pt x="12" y="18"/>
                  </a:lnTo>
                  <a:lnTo>
                    <a:pt x="13" y="16"/>
                  </a:lnTo>
                  <a:lnTo>
                    <a:pt x="13" y="14"/>
                  </a:lnTo>
                  <a:lnTo>
                    <a:pt x="15" y="13"/>
                  </a:lnTo>
                  <a:lnTo>
                    <a:pt x="15" y="11"/>
                  </a:lnTo>
                  <a:lnTo>
                    <a:pt x="15" y="9"/>
                  </a:lnTo>
                  <a:lnTo>
                    <a:pt x="15" y="7"/>
                  </a:lnTo>
                  <a:lnTo>
                    <a:pt x="15" y="6"/>
                  </a:lnTo>
                  <a:lnTo>
                    <a:pt x="15" y="4"/>
                  </a:lnTo>
                  <a:lnTo>
                    <a:pt x="15" y="4"/>
                  </a:lnTo>
                  <a:lnTo>
                    <a:pt x="15" y="4"/>
                  </a:lnTo>
                  <a:lnTo>
                    <a:pt x="15" y="2"/>
                  </a:lnTo>
                  <a:lnTo>
                    <a:pt x="13" y="2"/>
                  </a:lnTo>
                  <a:lnTo>
                    <a:pt x="13" y="0"/>
                  </a:lnTo>
                  <a:lnTo>
                    <a:pt x="12" y="0"/>
                  </a:lnTo>
                  <a:lnTo>
                    <a:pt x="12" y="0"/>
                  </a:lnTo>
                  <a:lnTo>
                    <a:pt x="12" y="0"/>
                  </a:lnTo>
                  <a:lnTo>
                    <a:pt x="10" y="0"/>
                  </a:lnTo>
                  <a:lnTo>
                    <a:pt x="10" y="0"/>
                  </a:lnTo>
                  <a:lnTo>
                    <a:pt x="8" y="0"/>
                  </a:lnTo>
                  <a:lnTo>
                    <a:pt x="7" y="0"/>
                  </a:lnTo>
                  <a:lnTo>
                    <a:pt x="7" y="0"/>
                  </a:lnTo>
                  <a:lnTo>
                    <a:pt x="5" y="0"/>
                  </a:lnTo>
                  <a:lnTo>
                    <a:pt x="5" y="0"/>
                  </a:lnTo>
                  <a:lnTo>
                    <a:pt x="5" y="0"/>
                  </a:lnTo>
                  <a:lnTo>
                    <a:pt x="5" y="0"/>
                  </a:lnTo>
                  <a:lnTo>
                    <a:pt x="5" y="0"/>
                  </a:lnTo>
                  <a:lnTo>
                    <a:pt x="5" y="2"/>
                  </a:lnTo>
                  <a:lnTo>
                    <a:pt x="5" y="2"/>
                  </a:lnTo>
                  <a:lnTo>
                    <a:pt x="5" y="2"/>
                  </a:lnTo>
                  <a:lnTo>
                    <a:pt x="5" y="4"/>
                  </a:lnTo>
                  <a:lnTo>
                    <a:pt x="5"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6" name="Freeform 704"/>
            <p:cNvSpPr>
              <a:spLocks/>
            </p:cNvSpPr>
            <p:nvPr/>
          </p:nvSpPr>
          <p:spPr bwMode="auto">
            <a:xfrm>
              <a:off x="8589545" y="4519268"/>
              <a:ext cx="88040" cy="148974"/>
            </a:xfrm>
            <a:custGeom>
              <a:avLst/>
              <a:gdLst/>
              <a:ahLst/>
              <a:cxnLst>
                <a:cxn ang="0">
                  <a:pos x="40" y="73"/>
                </a:cxn>
                <a:cxn ang="0">
                  <a:pos x="40" y="73"/>
                </a:cxn>
                <a:cxn ang="0">
                  <a:pos x="40" y="72"/>
                </a:cxn>
                <a:cxn ang="0">
                  <a:pos x="40" y="72"/>
                </a:cxn>
                <a:cxn ang="0">
                  <a:pos x="40" y="70"/>
                </a:cxn>
                <a:cxn ang="0">
                  <a:pos x="40" y="70"/>
                </a:cxn>
                <a:cxn ang="0">
                  <a:pos x="40" y="68"/>
                </a:cxn>
                <a:cxn ang="0">
                  <a:pos x="40" y="68"/>
                </a:cxn>
                <a:cxn ang="0">
                  <a:pos x="40" y="66"/>
                </a:cxn>
                <a:cxn ang="0">
                  <a:pos x="40" y="63"/>
                </a:cxn>
                <a:cxn ang="0">
                  <a:pos x="38" y="61"/>
                </a:cxn>
                <a:cxn ang="0">
                  <a:pos x="37" y="58"/>
                </a:cxn>
                <a:cxn ang="0">
                  <a:pos x="34" y="56"/>
                </a:cxn>
                <a:cxn ang="0">
                  <a:pos x="30" y="54"/>
                </a:cxn>
                <a:cxn ang="0">
                  <a:pos x="29" y="52"/>
                </a:cxn>
                <a:cxn ang="0">
                  <a:pos x="26" y="52"/>
                </a:cxn>
                <a:cxn ang="0">
                  <a:pos x="22" y="52"/>
                </a:cxn>
                <a:cxn ang="0">
                  <a:pos x="22" y="51"/>
                </a:cxn>
                <a:cxn ang="0">
                  <a:pos x="21" y="51"/>
                </a:cxn>
                <a:cxn ang="0">
                  <a:pos x="21" y="49"/>
                </a:cxn>
                <a:cxn ang="0">
                  <a:pos x="21" y="46"/>
                </a:cxn>
                <a:cxn ang="0">
                  <a:pos x="22" y="44"/>
                </a:cxn>
                <a:cxn ang="0">
                  <a:pos x="22" y="42"/>
                </a:cxn>
                <a:cxn ang="0">
                  <a:pos x="22" y="42"/>
                </a:cxn>
                <a:cxn ang="0">
                  <a:pos x="22" y="40"/>
                </a:cxn>
                <a:cxn ang="0">
                  <a:pos x="16" y="40"/>
                </a:cxn>
                <a:cxn ang="0">
                  <a:pos x="11" y="37"/>
                </a:cxn>
                <a:cxn ang="0">
                  <a:pos x="8" y="33"/>
                </a:cxn>
                <a:cxn ang="0">
                  <a:pos x="5" y="28"/>
                </a:cxn>
                <a:cxn ang="0">
                  <a:pos x="3" y="21"/>
                </a:cxn>
                <a:cxn ang="0">
                  <a:pos x="2" y="14"/>
                </a:cxn>
                <a:cxn ang="0">
                  <a:pos x="0" y="7"/>
                </a:cxn>
                <a:cxn ang="0">
                  <a:pos x="0" y="0"/>
                </a:cxn>
              </a:cxnLst>
              <a:rect l="0" t="0" r="r" b="b"/>
              <a:pathLst>
                <a:path w="40" h="73">
                  <a:moveTo>
                    <a:pt x="40" y="73"/>
                  </a:moveTo>
                  <a:lnTo>
                    <a:pt x="40" y="73"/>
                  </a:lnTo>
                  <a:lnTo>
                    <a:pt x="40" y="72"/>
                  </a:lnTo>
                  <a:lnTo>
                    <a:pt x="40" y="72"/>
                  </a:lnTo>
                  <a:lnTo>
                    <a:pt x="40" y="70"/>
                  </a:lnTo>
                  <a:lnTo>
                    <a:pt x="40" y="70"/>
                  </a:lnTo>
                  <a:lnTo>
                    <a:pt x="40" y="68"/>
                  </a:lnTo>
                  <a:lnTo>
                    <a:pt x="40" y="68"/>
                  </a:lnTo>
                  <a:lnTo>
                    <a:pt x="40" y="66"/>
                  </a:lnTo>
                  <a:lnTo>
                    <a:pt x="40" y="63"/>
                  </a:lnTo>
                  <a:lnTo>
                    <a:pt x="38" y="61"/>
                  </a:lnTo>
                  <a:lnTo>
                    <a:pt x="37" y="58"/>
                  </a:lnTo>
                  <a:lnTo>
                    <a:pt x="34" y="56"/>
                  </a:lnTo>
                  <a:lnTo>
                    <a:pt x="30" y="54"/>
                  </a:lnTo>
                  <a:lnTo>
                    <a:pt x="29" y="52"/>
                  </a:lnTo>
                  <a:lnTo>
                    <a:pt x="26" y="52"/>
                  </a:lnTo>
                  <a:lnTo>
                    <a:pt x="22" y="52"/>
                  </a:lnTo>
                  <a:lnTo>
                    <a:pt x="22" y="51"/>
                  </a:lnTo>
                  <a:lnTo>
                    <a:pt x="21" y="51"/>
                  </a:lnTo>
                  <a:lnTo>
                    <a:pt x="21" y="49"/>
                  </a:lnTo>
                  <a:lnTo>
                    <a:pt x="21" y="46"/>
                  </a:lnTo>
                  <a:lnTo>
                    <a:pt x="22" y="44"/>
                  </a:lnTo>
                  <a:lnTo>
                    <a:pt x="22" y="42"/>
                  </a:lnTo>
                  <a:lnTo>
                    <a:pt x="22" y="42"/>
                  </a:lnTo>
                  <a:lnTo>
                    <a:pt x="22" y="40"/>
                  </a:lnTo>
                  <a:lnTo>
                    <a:pt x="16" y="40"/>
                  </a:lnTo>
                  <a:lnTo>
                    <a:pt x="11" y="37"/>
                  </a:lnTo>
                  <a:lnTo>
                    <a:pt x="8" y="33"/>
                  </a:lnTo>
                  <a:lnTo>
                    <a:pt x="5" y="28"/>
                  </a:lnTo>
                  <a:lnTo>
                    <a:pt x="3" y="21"/>
                  </a:lnTo>
                  <a:lnTo>
                    <a:pt x="2" y="14"/>
                  </a:lnTo>
                  <a:lnTo>
                    <a:pt x="0" y="7"/>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7" name="Freeform 705"/>
            <p:cNvSpPr>
              <a:spLocks/>
            </p:cNvSpPr>
            <p:nvPr/>
          </p:nvSpPr>
          <p:spPr bwMode="auto">
            <a:xfrm>
              <a:off x="8538189" y="4373758"/>
              <a:ext cx="51357" cy="72755"/>
            </a:xfrm>
            <a:custGeom>
              <a:avLst/>
              <a:gdLst/>
              <a:ahLst/>
              <a:cxnLst>
                <a:cxn ang="0">
                  <a:pos x="24" y="36"/>
                </a:cxn>
                <a:cxn ang="0">
                  <a:pos x="23" y="35"/>
                </a:cxn>
                <a:cxn ang="0">
                  <a:pos x="19" y="35"/>
                </a:cxn>
                <a:cxn ang="0">
                  <a:pos x="15" y="33"/>
                </a:cxn>
                <a:cxn ang="0">
                  <a:pos x="12" y="31"/>
                </a:cxn>
                <a:cxn ang="0">
                  <a:pos x="7" y="28"/>
                </a:cxn>
                <a:cxn ang="0">
                  <a:pos x="4" y="26"/>
                </a:cxn>
                <a:cxn ang="0">
                  <a:pos x="2" y="22"/>
                </a:cxn>
                <a:cxn ang="0">
                  <a:pos x="0" y="19"/>
                </a:cxn>
                <a:cxn ang="0">
                  <a:pos x="0" y="17"/>
                </a:cxn>
                <a:cxn ang="0">
                  <a:pos x="2" y="15"/>
                </a:cxn>
                <a:cxn ang="0">
                  <a:pos x="2" y="12"/>
                </a:cxn>
                <a:cxn ang="0">
                  <a:pos x="2" y="10"/>
                </a:cxn>
                <a:cxn ang="0">
                  <a:pos x="4" y="7"/>
                </a:cxn>
                <a:cxn ang="0">
                  <a:pos x="4" y="5"/>
                </a:cxn>
                <a:cxn ang="0">
                  <a:pos x="4" y="3"/>
                </a:cxn>
                <a:cxn ang="0">
                  <a:pos x="5" y="0"/>
                </a:cxn>
              </a:cxnLst>
              <a:rect l="0" t="0" r="r" b="b"/>
              <a:pathLst>
                <a:path w="24" h="36">
                  <a:moveTo>
                    <a:pt x="24" y="36"/>
                  </a:moveTo>
                  <a:lnTo>
                    <a:pt x="23" y="35"/>
                  </a:lnTo>
                  <a:lnTo>
                    <a:pt x="19" y="35"/>
                  </a:lnTo>
                  <a:lnTo>
                    <a:pt x="15" y="33"/>
                  </a:lnTo>
                  <a:lnTo>
                    <a:pt x="12" y="31"/>
                  </a:lnTo>
                  <a:lnTo>
                    <a:pt x="7" y="28"/>
                  </a:lnTo>
                  <a:lnTo>
                    <a:pt x="4" y="26"/>
                  </a:lnTo>
                  <a:lnTo>
                    <a:pt x="2" y="22"/>
                  </a:lnTo>
                  <a:lnTo>
                    <a:pt x="0" y="19"/>
                  </a:lnTo>
                  <a:lnTo>
                    <a:pt x="0" y="17"/>
                  </a:lnTo>
                  <a:lnTo>
                    <a:pt x="2" y="15"/>
                  </a:lnTo>
                  <a:lnTo>
                    <a:pt x="2" y="12"/>
                  </a:lnTo>
                  <a:lnTo>
                    <a:pt x="2" y="10"/>
                  </a:lnTo>
                  <a:lnTo>
                    <a:pt x="4" y="7"/>
                  </a:lnTo>
                  <a:lnTo>
                    <a:pt x="4" y="5"/>
                  </a:lnTo>
                  <a:lnTo>
                    <a:pt x="4" y="3"/>
                  </a:lnTo>
                  <a:lnTo>
                    <a:pt x="5"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8" name="Freeform 706"/>
            <p:cNvSpPr>
              <a:spLocks/>
            </p:cNvSpPr>
            <p:nvPr/>
          </p:nvSpPr>
          <p:spPr bwMode="auto">
            <a:xfrm>
              <a:off x="8941704" y="4605881"/>
              <a:ext cx="18342" cy="34645"/>
            </a:xfrm>
            <a:custGeom>
              <a:avLst/>
              <a:gdLst/>
              <a:ahLst/>
              <a:cxnLst>
                <a:cxn ang="0">
                  <a:pos x="0" y="17"/>
                </a:cxn>
                <a:cxn ang="0">
                  <a:pos x="0" y="16"/>
                </a:cxn>
                <a:cxn ang="0">
                  <a:pos x="0" y="16"/>
                </a:cxn>
                <a:cxn ang="0">
                  <a:pos x="0" y="14"/>
                </a:cxn>
                <a:cxn ang="0">
                  <a:pos x="0" y="14"/>
                </a:cxn>
                <a:cxn ang="0">
                  <a:pos x="0" y="12"/>
                </a:cxn>
                <a:cxn ang="0">
                  <a:pos x="0" y="10"/>
                </a:cxn>
                <a:cxn ang="0">
                  <a:pos x="0" y="9"/>
                </a:cxn>
                <a:cxn ang="0">
                  <a:pos x="0" y="9"/>
                </a:cxn>
                <a:cxn ang="0">
                  <a:pos x="0" y="7"/>
                </a:cxn>
                <a:cxn ang="0">
                  <a:pos x="0" y="7"/>
                </a:cxn>
                <a:cxn ang="0">
                  <a:pos x="0" y="5"/>
                </a:cxn>
                <a:cxn ang="0">
                  <a:pos x="2" y="4"/>
                </a:cxn>
                <a:cxn ang="0">
                  <a:pos x="2" y="4"/>
                </a:cxn>
                <a:cxn ang="0">
                  <a:pos x="3" y="2"/>
                </a:cxn>
                <a:cxn ang="0">
                  <a:pos x="3" y="2"/>
                </a:cxn>
                <a:cxn ang="0">
                  <a:pos x="5" y="0"/>
                </a:cxn>
                <a:cxn ang="0">
                  <a:pos x="5" y="0"/>
                </a:cxn>
                <a:cxn ang="0">
                  <a:pos x="5" y="2"/>
                </a:cxn>
                <a:cxn ang="0">
                  <a:pos x="5" y="2"/>
                </a:cxn>
                <a:cxn ang="0">
                  <a:pos x="6" y="2"/>
                </a:cxn>
                <a:cxn ang="0">
                  <a:pos x="6" y="4"/>
                </a:cxn>
                <a:cxn ang="0">
                  <a:pos x="8" y="4"/>
                </a:cxn>
                <a:cxn ang="0">
                  <a:pos x="8" y="4"/>
                </a:cxn>
                <a:cxn ang="0">
                  <a:pos x="8" y="4"/>
                </a:cxn>
              </a:cxnLst>
              <a:rect l="0" t="0" r="r" b="b"/>
              <a:pathLst>
                <a:path w="8" h="17">
                  <a:moveTo>
                    <a:pt x="0" y="17"/>
                  </a:moveTo>
                  <a:lnTo>
                    <a:pt x="0" y="16"/>
                  </a:lnTo>
                  <a:lnTo>
                    <a:pt x="0" y="16"/>
                  </a:lnTo>
                  <a:lnTo>
                    <a:pt x="0" y="14"/>
                  </a:lnTo>
                  <a:lnTo>
                    <a:pt x="0" y="14"/>
                  </a:lnTo>
                  <a:lnTo>
                    <a:pt x="0" y="12"/>
                  </a:lnTo>
                  <a:lnTo>
                    <a:pt x="0" y="10"/>
                  </a:lnTo>
                  <a:lnTo>
                    <a:pt x="0" y="9"/>
                  </a:lnTo>
                  <a:lnTo>
                    <a:pt x="0" y="9"/>
                  </a:lnTo>
                  <a:lnTo>
                    <a:pt x="0" y="7"/>
                  </a:lnTo>
                  <a:lnTo>
                    <a:pt x="0" y="7"/>
                  </a:lnTo>
                  <a:lnTo>
                    <a:pt x="0" y="5"/>
                  </a:lnTo>
                  <a:lnTo>
                    <a:pt x="2" y="4"/>
                  </a:lnTo>
                  <a:lnTo>
                    <a:pt x="2" y="4"/>
                  </a:lnTo>
                  <a:lnTo>
                    <a:pt x="3" y="2"/>
                  </a:lnTo>
                  <a:lnTo>
                    <a:pt x="3" y="2"/>
                  </a:lnTo>
                  <a:lnTo>
                    <a:pt x="5" y="0"/>
                  </a:lnTo>
                  <a:lnTo>
                    <a:pt x="5" y="0"/>
                  </a:lnTo>
                  <a:lnTo>
                    <a:pt x="5" y="2"/>
                  </a:lnTo>
                  <a:lnTo>
                    <a:pt x="5" y="2"/>
                  </a:lnTo>
                  <a:lnTo>
                    <a:pt x="6" y="2"/>
                  </a:lnTo>
                  <a:lnTo>
                    <a:pt x="6" y="4"/>
                  </a:lnTo>
                  <a:lnTo>
                    <a:pt x="8" y="4"/>
                  </a:lnTo>
                  <a:lnTo>
                    <a:pt x="8" y="4"/>
                  </a:lnTo>
                  <a:lnTo>
                    <a:pt x="8"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19" name="Freeform 707"/>
            <p:cNvSpPr>
              <a:spLocks/>
            </p:cNvSpPr>
            <p:nvPr/>
          </p:nvSpPr>
          <p:spPr bwMode="auto">
            <a:xfrm>
              <a:off x="8312587" y="4425726"/>
              <a:ext cx="18342" cy="20787"/>
            </a:xfrm>
            <a:custGeom>
              <a:avLst/>
              <a:gdLst/>
              <a:ahLst/>
              <a:cxnLst>
                <a:cxn ang="0">
                  <a:pos x="8" y="10"/>
                </a:cxn>
                <a:cxn ang="0">
                  <a:pos x="8" y="0"/>
                </a:cxn>
                <a:cxn ang="0">
                  <a:pos x="6" y="0"/>
                </a:cxn>
                <a:cxn ang="0">
                  <a:pos x="5" y="2"/>
                </a:cxn>
                <a:cxn ang="0">
                  <a:pos x="5" y="2"/>
                </a:cxn>
                <a:cxn ang="0">
                  <a:pos x="3" y="3"/>
                </a:cxn>
                <a:cxn ang="0">
                  <a:pos x="1" y="3"/>
                </a:cxn>
                <a:cxn ang="0">
                  <a:pos x="1" y="5"/>
                </a:cxn>
                <a:cxn ang="0">
                  <a:pos x="0" y="7"/>
                </a:cxn>
                <a:cxn ang="0">
                  <a:pos x="0" y="7"/>
                </a:cxn>
                <a:cxn ang="0">
                  <a:pos x="0" y="9"/>
                </a:cxn>
                <a:cxn ang="0">
                  <a:pos x="1" y="9"/>
                </a:cxn>
                <a:cxn ang="0">
                  <a:pos x="1" y="9"/>
                </a:cxn>
                <a:cxn ang="0">
                  <a:pos x="3" y="9"/>
                </a:cxn>
                <a:cxn ang="0">
                  <a:pos x="5" y="9"/>
                </a:cxn>
                <a:cxn ang="0">
                  <a:pos x="5" y="10"/>
                </a:cxn>
                <a:cxn ang="0">
                  <a:pos x="6" y="10"/>
                </a:cxn>
                <a:cxn ang="0">
                  <a:pos x="8" y="10"/>
                </a:cxn>
              </a:cxnLst>
              <a:rect l="0" t="0" r="r" b="b"/>
              <a:pathLst>
                <a:path w="8" h="10">
                  <a:moveTo>
                    <a:pt x="8" y="10"/>
                  </a:moveTo>
                  <a:lnTo>
                    <a:pt x="8" y="0"/>
                  </a:lnTo>
                  <a:lnTo>
                    <a:pt x="6" y="0"/>
                  </a:lnTo>
                  <a:lnTo>
                    <a:pt x="5" y="2"/>
                  </a:lnTo>
                  <a:lnTo>
                    <a:pt x="5" y="2"/>
                  </a:lnTo>
                  <a:lnTo>
                    <a:pt x="3" y="3"/>
                  </a:lnTo>
                  <a:lnTo>
                    <a:pt x="1" y="3"/>
                  </a:lnTo>
                  <a:lnTo>
                    <a:pt x="1" y="5"/>
                  </a:lnTo>
                  <a:lnTo>
                    <a:pt x="0" y="7"/>
                  </a:lnTo>
                  <a:lnTo>
                    <a:pt x="0" y="7"/>
                  </a:lnTo>
                  <a:lnTo>
                    <a:pt x="0" y="9"/>
                  </a:lnTo>
                  <a:lnTo>
                    <a:pt x="1" y="9"/>
                  </a:lnTo>
                  <a:lnTo>
                    <a:pt x="1" y="9"/>
                  </a:lnTo>
                  <a:lnTo>
                    <a:pt x="3" y="9"/>
                  </a:lnTo>
                  <a:lnTo>
                    <a:pt x="5" y="9"/>
                  </a:lnTo>
                  <a:lnTo>
                    <a:pt x="5" y="10"/>
                  </a:lnTo>
                  <a:lnTo>
                    <a:pt x="6" y="10"/>
                  </a:lnTo>
                  <a:lnTo>
                    <a:pt x="8" y="1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0" name="Freeform 708"/>
            <p:cNvSpPr>
              <a:spLocks/>
            </p:cNvSpPr>
            <p:nvPr/>
          </p:nvSpPr>
          <p:spPr bwMode="auto">
            <a:xfrm>
              <a:off x="8136507" y="4330452"/>
              <a:ext cx="44020" cy="27716"/>
            </a:xfrm>
            <a:custGeom>
              <a:avLst/>
              <a:gdLst/>
              <a:ahLst/>
              <a:cxnLst>
                <a:cxn ang="0">
                  <a:pos x="14" y="13"/>
                </a:cxn>
                <a:cxn ang="0">
                  <a:pos x="16" y="13"/>
                </a:cxn>
                <a:cxn ang="0">
                  <a:pos x="17" y="11"/>
                </a:cxn>
                <a:cxn ang="0">
                  <a:pos x="19" y="11"/>
                </a:cxn>
                <a:cxn ang="0">
                  <a:pos x="19" y="9"/>
                </a:cxn>
                <a:cxn ang="0">
                  <a:pos x="19" y="7"/>
                </a:cxn>
                <a:cxn ang="0">
                  <a:pos x="19" y="6"/>
                </a:cxn>
                <a:cxn ang="0">
                  <a:pos x="20" y="2"/>
                </a:cxn>
                <a:cxn ang="0">
                  <a:pos x="20" y="2"/>
                </a:cxn>
                <a:cxn ang="0">
                  <a:pos x="19" y="0"/>
                </a:cxn>
                <a:cxn ang="0">
                  <a:pos x="19" y="0"/>
                </a:cxn>
                <a:cxn ang="0">
                  <a:pos x="17" y="0"/>
                </a:cxn>
                <a:cxn ang="0">
                  <a:pos x="17" y="0"/>
                </a:cxn>
                <a:cxn ang="0">
                  <a:pos x="16" y="0"/>
                </a:cxn>
                <a:cxn ang="0">
                  <a:pos x="14" y="0"/>
                </a:cxn>
                <a:cxn ang="0">
                  <a:pos x="13" y="0"/>
                </a:cxn>
                <a:cxn ang="0">
                  <a:pos x="13" y="0"/>
                </a:cxn>
                <a:cxn ang="0">
                  <a:pos x="9" y="0"/>
                </a:cxn>
                <a:cxn ang="0">
                  <a:pos x="8" y="0"/>
                </a:cxn>
                <a:cxn ang="0">
                  <a:pos x="6" y="0"/>
                </a:cxn>
                <a:cxn ang="0">
                  <a:pos x="5" y="2"/>
                </a:cxn>
                <a:cxn ang="0">
                  <a:pos x="5" y="2"/>
                </a:cxn>
                <a:cxn ang="0">
                  <a:pos x="3" y="4"/>
                </a:cxn>
                <a:cxn ang="0">
                  <a:pos x="1" y="4"/>
                </a:cxn>
                <a:cxn ang="0">
                  <a:pos x="0" y="6"/>
                </a:cxn>
                <a:cxn ang="0">
                  <a:pos x="1" y="6"/>
                </a:cxn>
                <a:cxn ang="0">
                  <a:pos x="3" y="7"/>
                </a:cxn>
                <a:cxn ang="0">
                  <a:pos x="5" y="9"/>
                </a:cxn>
                <a:cxn ang="0">
                  <a:pos x="6" y="9"/>
                </a:cxn>
                <a:cxn ang="0">
                  <a:pos x="9" y="11"/>
                </a:cxn>
                <a:cxn ang="0">
                  <a:pos x="11" y="11"/>
                </a:cxn>
                <a:cxn ang="0">
                  <a:pos x="13" y="13"/>
                </a:cxn>
                <a:cxn ang="0">
                  <a:pos x="14" y="13"/>
                </a:cxn>
              </a:cxnLst>
              <a:rect l="0" t="0" r="r" b="b"/>
              <a:pathLst>
                <a:path w="20" h="13">
                  <a:moveTo>
                    <a:pt x="14" y="13"/>
                  </a:moveTo>
                  <a:lnTo>
                    <a:pt x="16" y="13"/>
                  </a:lnTo>
                  <a:lnTo>
                    <a:pt x="17" y="11"/>
                  </a:lnTo>
                  <a:lnTo>
                    <a:pt x="19" y="11"/>
                  </a:lnTo>
                  <a:lnTo>
                    <a:pt x="19" y="9"/>
                  </a:lnTo>
                  <a:lnTo>
                    <a:pt x="19" y="7"/>
                  </a:lnTo>
                  <a:lnTo>
                    <a:pt x="19" y="6"/>
                  </a:lnTo>
                  <a:lnTo>
                    <a:pt x="20" y="2"/>
                  </a:lnTo>
                  <a:lnTo>
                    <a:pt x="20" y="2"/>
                  </a:lnTo>
                  <a:lnTo>
                    <a:pt x="19" y="0"/>
                  </a:lnTo>
                  <a:lnTo>
                    <a:pt x="19" y="0"/>
                  </a:lnTo>
                  <a:lnTo>
                    <a:pt x="17" y="0"/>
                  </a:lnTo>
                  <a:lnTo>
                    <a:pt x="17" y="0"/>
                  </a:lnTo>
                  <a:lnTo>
                    <a:pt x="16" y="0"/>
                  </a:lnTo>
                  <a:lnTo>
                    <a:pt x="14" y="0"/>
                  </a:lnTo>
                  <a:lnTo>
                    <a:pt x="13" y="0"/>
                  </a:lnTo>
                  <a:lnTo>
                    <a:pt x="13" y="0"/>
                  </a:lnTo>
                  <a:lnTo>
                    <a:pt x="9" y="0"/>
                  </a:lnTo>
                  <a:lnTo>
                    <a:pt x="8" y="0"/>
                  </a:lnTo>
                  <a:lnTo>
                    <a:pt x="6" y="0"/>
                  </a:lnTo>
                  <a:lnTo>
                    <a:pt x="5" y="2"/>
                  </a:lnTo>
                  <a:lnTo>
                    <a:pt x="5" y="2"/>
                  </a:lnTo>
                  <a:lnTo>
                    <a:pt x="3" y="4"/>
                  </a:lnTo>
                  <a:lnTo>
                    <a:pt x="1" y="4"/>
                  </a:lnTo>
                  <a:lnTo>
                    <a:pt x="0" y="6"/>
                  </a:lnTo>
                  <a:lnTo>
                    <a:pt x="1" y="6"/>
                  </a:lnTo>
                  <a:lnTo>
                    <a:pt x="3" y="7"/>
                  </a:lnTo>
                  <a:lnTo>
                    <a:pt x="5" y="9"/>
                  </a:lnTo>
                  <a:lnTo>
                    <a:pt x="6" y="9"/>
                  </a:lnTo>
                  <a:lnTo>
                    <a:pt x="9" y="11"/>
                  </a:lnTo>
                  <a:lnTo>
                    <a:pt x="11" y="11"/>
                  </a:lnTo>
                  <a:lnTo>
                    <a:pt x="13" y="13"/>
                  </a:lnTo>
                  <a:lnTo>
                    <a:pt x="14" y="1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1" name="Freeform 709"/>
            <p:cNvSpPr>
              <a:spLocks/>
            </p:cNvSpPr>
            <p:nvPr/>
          </p:nvSpPr>
          <p:spPr bwMode="auto">
            <a:xfrm>
              <a:off x="8279572" y="3647941"/>
              <a:ext cx="16507" cy="32913"/>
            </a:xfrm>
            <a:custGeom>
              <a:avLst/>
              <a:gdLst/>
              <a:ahLst/>
              <a:cxnLst>
                <a:cxn ang="0">
                  <a:pos x="0" y="12"/>
                </a:cxn>
                <a:cxn ang="0">
                  <a:pos x="0" y="11"/>
                </a:cxn>
                <a:cxn ang="0">
                  <a:pos x="0" y="9"/>
                </a:cxn>
                <a:cxn ang="0">
                  <a:pos x="0" y="7"/>
                </a:cxn>
                <a:cxn ang="0">
                  <a:pos x="0" y="5"/>
                </a:cxn>
                <a:cxn ang="0">
                  <a:pos x="0" y="4"/>
                </a:cxn>
                <a:cxn ang="0">
                  <a:pos x="2" y="2"/>
                </a:cxn>
                <a:cxn ang="0">
                  <a:pos x="2" y="0"/>
                </a:cxn>
                <a:cxn ang="0">
                  <a:pos x="4" y="0"/>
                </a:cxn>
                <a:cxn ang="0">
                  <a:pos x="4" y="2"/>
                </a:cxn>
                <a:cxn ang="0">
                  <a:pos x="4" y="4"/>
                </a:cxn>
                <a:cxn ang="0">
                  <a:pos x="4" y="7"/>
                </a:cxn>
                <a:cxn ang="0">
                  <a:pos x="5" y="9"/>
                </a:cxn>
                <a:cxn ang="0">
                  <a:pos x="5" y="11"/>
                </a:cxn>
                <a:cxn ang="0">
                  <a:pos x="7" y="12"/>
                </a:cxn>
                <a:cxn ang="0">
                  <a:pos x="7" y="14"/>
                </a:cxn>
                <a:cxn ang="0">
                  <a:pos x="7" y="14"/>
                </a:cxn>
                <a:cxn ang="0">
                  <a:pos x="7" y="14"/>
                </a:cxn>
                <a:cxn ang="0">
                  <a:pos x="5" y="14"/>
                </a:cxn>
                <a:cxn ang="0">
                  <a:pos x="4" y="16"/>
                </a:cxn>
                <a:cxn ang="0">
                  <a:pos x="4" y="16"/>
                </a:cxn>
                <a:cxn ang="0">
                  <a:pos x="2" y="16"/>
                </a:cxn>
                <a:cxn ang="0">
                  <a:pos x="2" y="16"/>
                </a:cxn>
                <a:cxn ang="0">
                  <a:pos x="0" y="16"/>
                </a:cxn>
                <a:cxn ang="0">
                  <a:pos x="0" y="16"/>
                </a:cxn>
                <a:cxn ang="0">
                  <a:pos x="0" y="12"/>
                </a:cxn>
              </a:cxnLst>
              <a:rect l="0" t="0" r="r" b="b"/>
              <a:pathLst>
                <a:path w="7" h="16">
                  <a:moveTo>
                    <a:pt x="0" y="12"/>
                  </a:moveTo>
                  <a:lnTo>
                    <a:pt x="0" y="11"/>
                  </a:lnTo>
                  <a:lnTo>
                    <a:pt x="0" y="9"/>
                  </a:lnTo>
                  <a:lnTo>
                    <a:pt x="0" y="7"/>
                  </a:lnTo>
                  <a:lnTo>
                    <a:pt x="0" y="5"/>
                  </a:lnTo>
                  <a:lnTo>
                    <a:pt x="0" y="4"/>
                  </a:lnTo>
                  <a:lnTo>
                    <a:pt x="2" y="2"/>
                  </a:lnTo>
                  <a:lnTo>
                    <a:pt x="2" y="0"/>
                  </a:lnTo>
                  <a:lnTo>
                    <a:pt x="4" y="0"/>
                  </a:lnTo>
                  <a:lnTo>
                    <a:pt x="4" y="2"/>
                  </a:lnTo>
                  <a:lnTo>
                    <a:pt x="4" y="4"/>
                  </a:lnTo>
                  <a:lnTo>
                    <a:pt x="4" y="7"/>
                  </a:lnTo>
                  <a:lnTo>
                    <a:pt x="5" y="9"/>
                  </a:lnTo>
                  <a:lnTo>
                    <a:pt x="5" y="11"/>
                  </a:lnTo>
                  <a:lnTo>
                    <a:pt x="7" y="12"/>
                  </a:lnTo>
                  <a:lnTo>
                    <a:pt x="7" y="14"/>
                  </a:lnTo>
                  <a:lnTo>
                    <a:pt x="7" y="14"/>
                  </a:lnTo>
                  <a:lnTo>
                    <a:pt x="7" y="14"/>
                  </a:lnTo>
                  <a:lnTo>
                    <a:pt x="5" y="14"/>
                  </a:lnTo>
                  <a:lnTo>
                    <a:pt x="4" y="16"/>
                  </a:lnTo>
                  <a:lnTo>
                    <a:pt x="4" y="16"/>
                  </a:lnTo>
                  <a:lnTo>
                    <a:pt x="2" y="16"/>
                  </a:lnTo>
                  <a:lnTo>
                    <a:pt x="2" y="16"/>
                  </a:lnTo>
                  <a:lnTo>
                    <a:pt x="0" y="16"/>
                  </a:lnTo>
                  <a:lnTo>
                    <a:pt x="0" y="16"/>
                  </a:lnTo>
                  <a:lnTo>
                    <a:pt x="0"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2" name="Freeform 710"/>
            <p:cNvSpPr>
              <a:spLocks/>
            </p:cNvSpPr>
            <p:nvPr/>
          </p:nvSpPr>
          <p:spPr bwMode="auto">
            <a:xfrm>
              <a:off x="8949041" y="4195335"/>
              <a:ext cx="34849" cy="46771"/>
            </a:xfrm>
            <a:custGeom>
              <a:avLst/>
              <a:gdLst/>
              <a:ahLst/>
              <a:cxnLst>
                <a:cxn ang="0">
                  <a:pos x="16" y="23"/>
                </a:cxn>
                <a:cxn ang="0">
                  <a:pos x="16" y="19"/>
                </a:cxn>
                <a:cxn ang="0">
                  <a:pos x="14" y="16"/>
                </a:cxn>
                <a:cxn ang="0">
                  <a:pos x="13" y="12"/>
                </a:cxn>
                <a:cxn ang="0">
                  <a:pos x="11" y="11"/>
                </a:cxn>
                <a:cxn ang="0">
                  <a:pos x="10" y="7"/>
                </a:cxn>
                <a:cxn ang="0">
                  <a:pos x="7" y="5"/>
                </a:cxn>
                <a:cxn ang="0">
                  <a:pos x="5" y="4"/>
                </a:cxn>
                <a:cxn ang="0">
                  <a:pos x="3" y="0"/>
                </a:cxn>
                <a:cxn ang="0">
                  <a:pos x="2" y="2"/>
                </a:cxn>
                <a:cxn ang="0">
                  <a:pos x="2" y="2"/>
                </a:cxn>
                <a:cxn ang="0">
                  <a:pos x="2" y="2"/>
                </a:cxn>
                <a:cxn ang="0">
                  <a:pos x="0" y="4"/>
                </a:cxn>
                <a:cxn ang="0">
                  <a:pos x="0" y="4"/>
                </a:cxn>
                <a:cxn ang="0">
                  <a:pos x="0" y="5"/>
                </a:cxn>
                <a:cxn ang="0">
                  <a:pos x="0" y="5"/>
                </a:cxn>
                <a:cxn ang="0">
                  <a:pos x="0" y="5"/>
                </a:cxn>
                <a:cxn ang="0">
                  <a:pos x="0" y="9"/>
                </a:cxn>
                <a:cxn ang="0">
                  <a:pos x="2" y="12"/>
                </a:cxn>
                <a:cxn ang="0">
                  <a:pos x="3" y="16"/>
                </a:cxn>
                <a:cxn ang="0">
                  <a:pos x="5" y="18"/>
                </a:cxn>
                <a:cxn ang="0">
                  <a:pos x="8" y="19"/>
                </a:cxn>
                <a:cxn ang="0">
                  <a:pos x="10" y="21"/>
                </a:cxn>
                <a:cxn ang="0">
                  <a:pos x="13" y="23"/>
                </a:cxn>
                <a:cxn ang="0">
                  <a:pos x="16" y="23"/>
                </a:cxn>
              </a:cxnLst>
              <a:rect l="0" t="0" r="r" b="b"/>
              <a:pathLst>
                <a:path w="16" h="23">
                  <a:moveTo>
                    <a:pt x="16" y="23"/>
                  </a:moveTo>
                  <a:lnTo>
                    <a:pt x="16" y="19"/>
                  </a:lnTo>
                  <a:lnTo>
                    <a:pt x="14" y="16"/>
                  </a:lnTo>
                  <a:lnTo>
                    <a:pt x="13" y="12"/>
                  </a:lnTo>
                  <a:lnTo>
                    <a:pt x="11" y="11"/>
                  </a:lnTo>
                  <a:lnTo>
                    <a:pt x="10" y="7"/>
                  </a:lnTo>
                  <a:lnTo>
                    <a:pt x="7" y="5"/>
                  </a:lnTo>
                  <a:lnTo>
                    <a:pt x="5" y="4"/>
                  </a:lnTo>
                  <a:lnTo>
                    <a:pt x="3" y="0"/>
                  </a:lnTo>
                  <a:lnTo>
                    <a:pt x="2" y="2"/>
                  </a:lnTo>
                  <a:lnTo>
                    <a:pt x="2" y="2"/>
                  </a:lnTo>
                  <a:lnTo>
                    <a:pt x="2" y="2"/>
                  </a:lnTo>
                  <a:lnTo>
                    <a:pt x="0" y="4"/>
                  </a:lnTo>
                  <a:lnTo>
                    <a:pt x="0" y="4"/>
                  </a:lnTo>
                  <a:lnTo>
                    <a:pt x="0" y="5"/>
                  </a:lnTo>
                  <a:lnTo>
                    <a:pt x="0" y="5"/>
                  </a:lnTo>
                  <a:lnTo>
                    <a:pt x="0" y="5"/>
                  </a:lnTo>
                  <a:lnTo>
                    <a:pt x="0" y="9"/>
                  </a:lnTo>
                  <a:lnTo>
                    <a:pt x="2" y="12"/>
                  </a:lnTo>
                  <a:lnTo>
                    <a:pt x="3" y="16"/>
                  </a:lnTo>
                  <a:lnTo>
                    <a:pt x="5" y="18"/>
                  </a:lnTo>
                  <a:lnTo>
                    <a:pt x="8" y="19"/>
                  </a:lnTo>
                  <a:lnTo>
                    <a:pt x="10" y="21"/>
                  </a:lnTo>
                  <a:lnTo>
                    <a:pt x="13" y="23"/>
                  </a:lnTo>
                  <a:lnTo>
                    <a:pt x="16" y="2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3" name="Freeform 711"/>
            <p:cNvSpPr>
              <a:spLocks/>
            </p:cNvSpPr>
            <p:nvPr/>
          </p:nvSpPr>
          <p:spPr bwMode="auto">
            <a:xfrm>
              <a:off x="8749117" y="4235177"/>
              <a:ext cx="38517" cy="46771"/>
            </a:xfrm>
            <a:custGeom>
              <a:avLst/>
              <a:gdLst/>
              <a:ahLst/>
              <a:cxnLst>
                <a:cxn ang="0">
                  <a:pos x="0" y="0"/>
                </a:cxn>
                <a:cxn ang="0">
                  <a:pos x="0" y="6"/>
                </a:cxn>
                <a:cxn ang="0">
                  <a:pos x="2" y="9"/>
                </a:cxn>
                <a:cxn ang="0">
                  <a:pos x="2" y="13"/>
                </a:cxn>
                <a:cxn ang="0">
                  <a:pos x="3" y="14"/>
                </a:cxn>
                <a:cxn ang="0">
                  <a:pos x="5" y="16"/>
                </a:cxn>
                <a:cxn ang="0">
                  <a:pos x="7" y="20"/>
                </a:cxn>
                <a:cxn ang="0">
                  <a:pos x="8" y="21"/>
                </a:cxn>
                <a:cxn ang="0">
                  <a:pos x="8" y="23"/>
                </a:cxn>
                <a:cxn ang="0">
                  <a:pos x="10" y="21"/>
                </a:cxn>
                <a:cxn ang="0">
                  <a:pos x="11" y="20"/>
                </a:cxn>
                <a:cxn ang="0">
                  <a:pos x="13" y="18"/>
                </a:cxn>
                <a:cxn ang="0">
                  <a:pos x="14" y="16"/>
                </a:cxn>
                <a:cxn ang="0">
                  <a:pos x="16" y="14"/>
                </a:cxn>
                <a:cxn ang="0">
                  <a:pos x="16" y="13"/>
                </a:cxn>
                <a:cxn ang="0">
                  <a:pos x="18" y="11"/>
                </a:cxn>
                <a:cxn ang="0">
                  <a:pos x="18" y="9"/>
                </a:cxn>
                <a:cxn ang="0">
                  <a:pos x="18" y="7"/>
                </a:cxn>
                <a:cxn ang="0">
                  <a:pos x="18" y="7"/>
                </a:cxn>
                <a:cxn ang="0">
                  <a:pos x="18" y="6"/>
                </a:cxn>
                <a:cxn ang="0">
                  <a:pos x="18" y="4"/>
                </a:cxn>
                <a:cxn ang="0">
                  <a:pos x="18" y="2"/>
                </a:cxn>
                <a:cxn ang="0">
                  <a:pos x="18" y="2"/>
                </a:cxn>
                <a:cxn ang="0">
                  <a:pos x="18" y="0"/>
                </a:cxn>
                <a:cxn ang="0">
                  <a:pos x="18" y="0"/>
                </a:cxn>
                <a:cxn ang="0">
                  <a:pos x="14" y="0"/>
                </a:cxn>
                <a:cxn ang="0">
                  <a:pos x="13" y="0"/>
                </a:cxn>
                <a:cxn ang="0">
                  <a:pos x="11" y="0"/>
                </a:cxn>
                <a:cxn ang="0">
                  <a:pos x="8" y="0"/>
                </a:cxn>
                <a:cxn ang="0">
                  <a:pos x="7" y="0"/>
                </a:cxn>
                <a:cxn ang="0">
                  <a:pos x="5" y="0"/>
                </a:cxn>
                <a:cxn ang="0">
                  <a:pos x="3" y="0"/>
                </a:cxn>
                <a:cxn ang="0">
                  <a:pos x="0" y="0"/>
                </a:cxn>
              </a:cxnLst>
              <a:rect l="0" t="0" r="r" b="b"/>
              <a:pathLst>
                <a:path w="18" h="23">
                  <a:moveTo>
                    <a:pt x="0" y="0"/>
                  </a:moveTo>
                  <a:lnTo>
                    <a:pt x="0" y="6"/>
                  </a:lnTo>
                  <a:lnTo>
                    <a:pt x="2" y="9"/>
                  </a:lnTo>
                  <a:lnTo>
                    <a:pt x="2" y="13"/>
                  </a:lnTo>
                  <a:lnTo>
                    <a:pt x="3" y="14"/>
                  </a:lnTo>
                  <a:lnTo>
                    <a:pt x="5" y="16"/>
                  </a:lnTo>
                  <a:lnTo>
                    <a:pt x="7" y="20"/>
                  </a:lnTo>
                  <a:lnTo>
                    <a:pt x="8" y="21"/>
                  </a:lnTo>
                  <a:lnTo>
                    <a:pt x="8" y="23"/>
                  </a:lnTo>
                  <a:lnTo>
                    <a:pt x="10" y="21"/>
                  </a:lnTo>
                  <a:lnTo>
                    <a:pt x="11" y="20"/>
                  </a:lnTo>
                  <a:lnTo>
                    <a:pt x="13" y="18"/>
                  </a:lnTo>
                  <a:lnTo>
                    <a:pt x="14" y="16"/>
                  </a:lnTo>
                  <a:lnTo>
                    <a:pt x="16" y="14"/>
                  </a:lnTo>
                  <a:lnTo>
                    <a:pt x="16" y="13"/>
                  </a:lnTo>
                  <a:lnTo>
                    <a:pt x="18" y="11"/>
                  </a:lnTo>
                  <a:lnTo>
                    <a:pt x="18" y="9"/>
                  </a:lnTo>
                  <a:lnTo>
                    <a:pt x="18" y="7"/>
                  </a:lnTo>
                  <a:lnTo>
                    <a:pt x="18" y="7"/>
                  </a:lnTo>
                  <a:lnTo>
                    <a:pt x="18" y="6"/>
                  </a:lnTo>
                  <a:lnTo>
                    <a:pt x="18" y="4"/>
                  </a:lnTo>
                  <a:lnTo>
                    <a:pt x="18" y="2"/>
                  </a:lnTo>
                  <a:lnTo>
                    <a:pt x="18" y="2"/>
                  </a:lnTo>
                  <a:lnTo>
                    <a:pt x="18" y="0"/>
                  </a:lnTo>
                  <a:lnTo>
                    <a:pt x="18" y="0"/>
                  </a:lnTo>
                  <a:lnTo>
                    <a:pt x="14" y="0"/>
                  </a:lnTo>
                  <a:lnTo>
                    <a:pt x="13" y="0"/>
                  </a:lnTo>
                  <a:lnTo>
                    <a:pt x="11" y="0"/>
                  </a:lnTo>
                  <a:lnTo>
                    <a:pt x="8" y="0"/>
                  </a:lnTo>
                  <a:lnTo>
                    <a:pt x="7" y="0"/>
                  </a:lnTo>
                  <a:lnTo>
                    <a:pt x="5" y="0"/>
                  </a:lnTo>
                  <a:lnTo>
                    <a:pt x="3"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4" name="Freeform 712"/>
            <p:cNvSpPr>
              <a:spLocks/>
            </p:cNvSpPr>
            <p:nvPr/>
          </p:nvSpPr>
          <p:spPr bwMode="auto">
            <a:xfrm>
              <a:off x="8013618" y="3983999"/>
              <a:ext cx="36683" cy="22519"/>
            </a:xfrm>
            <a:custGeom>
              <a:avLst/>
              <a:gdLst/>
              <a:ahLst/>
              <a:cxnLst>
                <a:cxn ang="0">
                  <a:pos x="1" y="11"/>
                </a:cxn>
                <a:cxn ang="0">
                  <a:pos x="3" y="9"/>
                </a:cxn>
                <a:cxn ang="0">
                  <a:pos x="6" y="9"/>
                </a:cxn>
                <a:cxn ang="0">
                  <a:pos x="8" y="9"/>
                </a:cxn>
                <a:cxn ang="0">
                  <a:pos x="9" y="9"/>
                </a:cxn>
                <a:cxn ang="0">
                  <a:pos x="11" y="9"/>
                </a:cxn>
                <a:cxn ang="0">
                  <a:pos x="12" y="9"/>
                </a:cxn>
                <a:cxn ang="0">
                  <a:pos x="14" y="11"/>
                </a:cxn>
                <a:cxn ang="0">
                  <a:pos x="17" y="11"/>
                </a:cxn>
                <a:cxn ang="0">
                  <a:pos x="17" y="2"/>
                </a:cxn>
                <a:cxn ang="0">
                  <a:pos x="12" y="0"/>
                </a:cxn>
                <a:cxn ang="0">
                  <a:pos x="11" y="0"/>
                </a:cxn>
                <a:cxn ang="0">
                  <a:pos x="9" y="2"/>
                </a:cxn>
                <a:cxn ang="0">
                  <a:pos x="8" y="2"/>
                </a:cxn>
                <a:cxn ang="0">
                  <a:pos x="6" y="2"/>
                </a:cxn>
                <a:cxn ang="0">
                  <a:pos x="5" y="2"/>
                </a:cxn>
                <a:cxn ang="0">
                  <a:pos x="3" y="2"/>
                </a:cxn>
                <a:cxn ang="0">
                  <a:pos x="0" y="2"/>
                </a:cxn>
                <a:cxn ang="0">
                  <a:pos x="0" y="2"/>
                </a:cxn>
                <a:cxn ang="0">
                  <a:pos x="0" y="4"/>
                </a:cxn>
                <a:cxn ang="0">
                  <a:pos x="0" y="5"/>
                </a:cxn>
                <a:cxn ang="0">
                  <a:pos x="0" y="5"/>
                </a:cxn>
                <a:cxn ang="0">
                  <a:pos x="1" y="7"/>
                </a:cxn>
                <a:cxn ang="0">
                  <a:pos x="1" y="7"/>
                </a:cxn>
                <a:cxn ang="0">
                  <a:pos x="1" y="9"/>
                </a:cxn>
                <a:cxn ang="0">
                  <a:pos x="1" y="11"/>
                </a:cxn>
              </a:cxnLst>
              <a:rect l="0" t="0" r="r" b="b"/>
              <a:pathLst>
                <a:path w="17" h="11">
                  <a:moveTo>
                    <a:pt x="1" y="11"/>
                  </a:moveTo>
                  <a:lnTo>
                    <a:pt x="3" y="9"/>
                  </a:lnTo>
                  <a:lnTo>
                    <a:pt x="6" y="9"/>
                  </a:lnTo>
                  <a:lnTo>
                    <a:pt x="8" y="9"/>
                  </a:lnTo>
                  <a:lnTo>
                    <a:pt x="9" y="9"/>
                  </a:lnTo>
                  <a:lnTo>
                    <a:pt x="11" y="9"/>
                  </a:lnTo>
                  <a:lnTo>
                    <a:pt x="12" y="9"/>
                  </a:lnTo>
                  <a:lnTo>
                    <a:pt x="14" y="11"/>
                  </a:lnTo>
                  <a:lnTo>
                    <a:pt x="17" y="11"/>
                  </a:lnTo>
                  <a:lnTo>
                    <a:pt x="17" y="2"/>
                  </a:lnTo>
                  <a:lnTo>
                    <a:pt x="12" y="0"/>
                  </a:lnTo>
                  <a:lnTo>
                    <a:pt x="11" y="0"/>
                  </a:lnTo>
                  <a:lnTo>
                    <a:pt x="9" y="2"/>
                  </a:lnTo>
                  <a:lnTo>
                    <a:pt x="8" y="2"/>
                  </a:lnTo>
                  <a:lnTo>
                    <a:pt x="6" y="2"/>
                  </a:lnTo>
                  <a:lnTo>
                    <a:pt x="5" y="2"/>
                  </a:lnTo>
                  <a:lnTo>
                    <a:pt x="3" y="2"/>
                  </a:lnTo>
                  <a:lnTo>
                    <a:pt x="0" y="2"/>
                  </a:lnTo>
                  <a:lnTo>
                    <a:pt x="0" y="2"/>
                  </a:lnTo>
                  <a:lnTo>
                    <a:pt x="0" y="4"/>
                  </a:lnTo>
                  <a:lnTo>
                    <a:pt x="0" y="5"/>
                  </a:lnTo>
                  <a:lnTo>
                    <a:pt x="0" y="5"/>
                  </a:lnTo>
                  <a:lnTo>
                    <a:pt x="1" y="7"/>
                  </a:lnTo>
                  <a:lnTo>
                    <a:pt x="1" y="7"/>
                  </a:lnTo>
                  <a:lnTo>
                    <a:pt x="1" y="9"/>
                  </a:lnTo>
                  <a:lnTo>
                    <a:pt x="1" y="1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5" name="Freeform 713"/>
            <p:cNvSpPr>
              <a:spLocks/>
            </p:cNvSpPr>
            <p:nvPr/>
          </p:nvSpPr>
          <p:spPr bwMode="auto">
            <a:xfrm>
              <a:off x="7909071" y="3540541"/>
              <a:ext cx="34849" cy="67558"/>
            </a:xfrm>
            <a:custGeom>
              <a:avLst/>
              <a:gdLst/>
              <a:ahLst/>
              <a:cxnLst>
                <a:cxn ang="0">
                  <a:pos x="10" y="33"/>
                </a:cxn>
                <a:cxn ang="0">
                  <a:pos x="11" y="33"/>
                </a:cxn>
                <a:cxn ang="0">
                  <a:pos x="11" y="31"/>
                </a:cxn>
                <a:cxn ang="0">
                  <a:pos x="13" y="31"/>
                </a:cxn>
                <a:cxn ang="0">
                  <a:pos x="13" y="30"/>
                </a:cxn>
                <a:cxn ang="0">
                  <a:pos x="14" y="28"/>
                </a:cxn>
                <a:cxn ang="0">
                  <a:pos x="14" y="26"/>
                </a:cxn>
                <a:cxn ang="0">
                  <a:pos x="14" y="24"/>
                </a:cxn>
                <a:cxn ang="0">
                  <a:pos x="16" y="23"/>
                </a:cxn>
                <a:cxn ang="0">
                  <a:pos x="16" y="17"/>
                </a:cxn>
                <a:cxn ang="0">
                  <a:pos x="14" y="14"/>
                </a:cxn>
                <a:cxn ang="0">
                  <a:pos x="14" y="12"/>
                </a:cxn>
                <a:cxn ang="0">
                  <a:pos x="14" y="9"/>
                </a:cxn>
                <a:cxn ang="0">
                  <a:pos x="13" y="7"/>
                </a:cxn>
                <a:cxn ang="0">
                  <a:pos x="13" y="3"/>
                </a:cxn>
                <a:cxn ang="0">
                  <a:pos x="11" y="2"/>
                </a:cxn>
                <a:cxn ang="0">
                  <a:pos x="10" y="0"/>
                </a:cxn>
                <a:cxn ang="0">
                  <a:pos x="8" y="2"/>
                </a:cxn>
                <a:cxn ang="0">
                  <a:pos x="7" y="5"/>
                </a:cxn>
                <a:cxn ang="0">
                  <a:pos x="5" y="9"/>
                </a:cxn>
                <a:cxn ang="0">
                  <a:pos x="3" y="10"/>
                </a:cxn>
                <a:cxn ang="0">
                  <a:pos x="3" y="14"/>
                </a:cxn>
                <a:cxn ang="0">
                  <a:pos x="2" y="17"/>
                </a:cxn>
                <a:cxn ang="0">
                  <a:pos x="2" y="19"/>
                </a:cxn>
                <a:cxn ang="0">
                  <a:pos x="0" y="21"/>
                </a:cxn>
                <a:cxn ang="0">
                  <a:pos x="0" y="21"/>
                </a:cxn>
                <a:cxn ang="0">
                  <a:pos x="2" y="24"/>
                </a:cxn>
                <a:cxn ang="0">
                  <a:pos x="2" y="26"/>
                </a:cxn>
                <a:cxn ang="0">
                  <a:pos x="3" y="28"/>
                </a:cxn>
                <a:cxn ang="0">
                  <a:pos x="5" y="30"/>
                </a:cxn>
                <a:cxn ang="0">
                  <a:pos x="7" y="31"/>
                </a:cxn>
                <a:cxn ang="0">
                  <a:pos x="8" y="33"/>
                </a:cxn>
                <a:cxn ang="0">
                  <a:pos x="10" y="33"/>
                </a:cxn>
              </a:cxnLst>
              <a:rect l="0" t="0" r="r" b="b"/>
              <a:pathLst>
                <a:path w="16" h="33">
                  <a:moveTo>
                    <a:pt x="10" y="33"/>
                  </a:moveTo>
                  <a:lnTo>
                    <a:pt x="11" y="33"/>
                  </a:lnTo>
                  <a:lnTo>
                    <a:pt x="11" y="31"/>
                  </a:lnTo>
                  <a:lnTo>
                    <a:pt x="13" y="31"/>
                  </a:lnTo>
                  <a:lnTo>
                    <a:pt x="13" y="30"/>
                  </a:lnTo>
                  <a:lnTo>
                    <a:pt x="14" y="28"/>
                  </a:lnTo>
                  <a:lnTo>
                    <a:pt x="14" y="26"/>
                  </a:lnTo>
                  <a:lnTo>
                    <a:pt x="14" y="24"/>
                  </a:lnTo>
                  <a:lnTo>
                    <a:pt x="16" y="23"/>
                  </a:lnTo>
                  <a:lnTo>
                    <a:pt x="16" y="17"/>
                  </a:lnTo>
                  <a:lnTo>
                    <a:pt x="14" y="14"/>
                  </a:lnTo>
                  <a:lnTo>
                    <a:pt x="14" y="12"/>
                  </a:lnTo>
                  <a:lnTo>
                    <a:pt x="14" y="9"/>
                  </a:lnTo>
                  <a:lnTo>
                    <a:pt x="13" y="7"/>
                  </a:lnTo>
                  <a:lnTo>
                    <a:pt x="13" y="3"/>
                  </a:lnTo>
                  <a:lnTo>
                    <a:pt x="11" y="2"/>
                  </a:lnTo>
                  <a:lnTo>
                    <a:pt x="10" y="0"/>
                  </a:lnTo>
                  <a:lnTo>
                    <a:pt x="8" y="2"/>
                  </a:lnTo>
                  <a:lnTo>
                    <a:pt x="7" y="5"/>
                  </a:lnTo>
                  <a:lnTo>
                    <a:pt x="5" y="9"/>
                  </a:lnTo>
                  <a:lnTo>
                    <a:pt x="3" y="10"/>
                  </a:lnTo>
                  <a:lnTo>
                    <a:pt x="3" y="14"/>
                  </a:lnTo>
                  <a:lnTo>
                    <a:pt x="2" y="17"/>
                  </a:lnTo>
                  <a:lnTo>
                    <a:pt x="2" y="19"/>
                  </a:lnTo>
                  <a:lnTo>
                    <a:pt x="0" y="21"/>
                  </a:lnTo>
                  <a:lnTo>
                    <a:pt x="0" y="21"/>
                  </a:lnTo>
                  <a:lnTo>
                    <a:pt x="2" y="24"/>
                  </a:lnTo>
                  <a:lnTo>
                    <a:pt x="2" y="26"/>
                  </a:lnTo>
                  <a:lnTo>
                    <a:pt x="3" y="28"/>
                  </a:lnTo>
                  <a:lnTo>
                    <a:pt x="5" y="30"/>
                  </a:lnTo>
                  <a:lnTo>
                    <a:pt x="7" y="31"/>
                  </a:lnTo>
                  <a:lnTo>
                    <a:pt x="8" y="33"/>
                  </a:lnTo>
                  <a:lnTo>
                    <a:pt x="10" y="3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6" name="Freeform 714"/>
            <p:cNvSpPr>
              <a:spLocks/>
            </p:cNvSpPr>
            <p:nvPr/>
          </p:nvSpPr>
          <p:spPr bwMode="auto">
            <a:xfrm>
              <a:off x="7965930" y="3490305"/>
              <a:ext cx="40352" cy="46771"/>
            </a:xfrm>
            <a:custGeom>
              <a:avLst/>
              <a:gdLst/>
              <a:ahLst/>
              <a:cxnLst>
                <a:cxn ang="0">
                  <a:pos x="0" y="4"/>
                </a:cxn>
                <a:cxn ang="0">
                  <a:pos x="1" y="6"/>
                </a:cxn>
                <a:cxn ang="0">
                  <a:pos x="4" y="9"/>
                </a:cxn>
                <a:cxn ang="0">
                  <a:pos x="6" y="11"/>
                </a:cxn>
                <a:cxn ang="0">
                  <a:pos x="7" y="13"/>
                </a:cxn>
                <a:cxn ang="0">
                  <a:pos x="11" y="14"/>
                </a:cxn>
                <a:cxn ang="0">
                  <a:pos x="12" y="18"/>
                </a:cxn>
                <a:cxn ang="0">
                  <a:pos x="12" y="20"/>
                </a:cxn>
                <a:cxn ang="0">
                  <a:pos x="14" y="23"/>
                </a:cxn>
                <a:cxn ang="0">
                  <a:pos x="19" y="23"/>
                </a:cxn>
                <a:cxn ang="0">
                  <a:pos x="17" y="18"/>
                </a:cxn>
                <a:cxn ang="0">
                  <a:pos x="15" y="14"/>
                </a:cxn>
                <a:cxn ang="0">
                  <a:pos x="15" y="13"/>
                </a:cxn>
                <a:cxn ang="0">
                  <a:pos x="15" y="11"/>
                </a:cxn>
                <a:cxn ang="0">
                  <a:pos x="15" y="9"/>
                </a:cxn>
                <a:cxn ang="0">
                  <a:pos x="15" y="7"/>
                </a:cxn>
                <a:cxn ang="0">
                  <a:pos x="17" y="4"/>
                </a:cxn>
                <a:cxn ang="0">
                  <a:pos x="19" y="2"/>
                </a:cxn>
                <a:cxn ang="0">
                  <a:pos x="15" y="2"/>
                </a:cxn>
                <a:cxn ang="0">
                  <a:pos x="14" y="0"/>
                </a:cxn>
                <a:cxn ang="0">
                  <a:pos x="11" y="0"/>
                </a:cxn>
                <a:cxn ang="0">
                  <a:pos x="7" y="0"/>
                </a:cxn>
                <a:cxn ang="0">
                  <a:pos x="6" y="0"/>
                </a:cxn>
                <a:cxn ang="0">
                  <a:pos x="4" y="0"/>
                </a:cxn>
                <a:cxn ang="0">
                  <a:pos x="1" y="2"/>
                </a:cxn>
                <a:cxn ang="0">
                  <a:pos x="0" y="4"/>
                </a:cxn>
              </a:cxnLst>
              <a:rect l="0" t="0" r="r" b="b"/>
              <a:pathLst>
                <a:path w="19" h="23">
                  <a:moveTo>
                    <a:pt x="0" y="4"/>
                  </a:moveTo>
                  <a:lnTo>
                    <a:pt x="1" y="6"/>
                  </a:lnTo>
                  <a:lnTo>
                    <a:pt x="4" y="9"/>
                  </a:lnTo>
                  <a:lnTo>
                    <a:pt x="6" y="11"/>
                  </a:lnTo>
                  <a:lnTo>
                    <a:pt x="7" y="13"/>
                  </a:lnTo>
                  <a:lnTo>
                    <a:pt x="11" y="14"/>
                  </a:lnTo>
                  <a:lnTo>
                    <a:pt x="12" y="18"/>
                  </a:lnTo>
                  <a:lnTo>
                    <a:pt x="12" y="20"/>
                  </a:lnTo>
                  <a:lnTo>
                    <a:pt x="14" y="23"/>
                  </a:lnTo>
                  <a:lnTo>
                    <a:pt x="19" y="23"/>
                  </a:lnTo>
                  <a:lnTo>
                    <a:pt x="17" y="18"/>
                  </a:lnTo>
                  <a:lnTo>
                    <a:pt x="15" y="14"/>
                  </a:lnTo>
                  <a:lnTo>
                    <a:pt x="15" y="13"/>
                  </a:lnTo>
                  <a:lnTo>
                    <a:pt x="15" y="11"/>
                  </a:lnTo>
                  <a:lnTo>
                    <a:pt x="15" y="9"/>
                  </a:lnTo>
                  <a:lnTo>
                    <a:pt x="15" y="7"/>
                  </a:lnTo>
                  <a:lnTo>
                    <a:pt x="17" y="4"/>
                  </a:lnTo>
                  <a:lnTo>
                    <a:pt x="19" y="2"/>
                  </a:lnTo>
                  <a:lnTo>
                    <a:pt x="15" y="2"/>
                  </a:lnTo>
                  <a:lnTo>
                    <a:pt x="14" y="0"/>
                  </a:lnTo>
                  <a:lnTo>
                    <a:pt x="11" y="0"/>
                  </a:lnTo>
                  <a:lnTo>
                    <a:pt x="7" y="0"/>
                  </a:lnTo>
                  <a:lnTo>
                    <a:pt x="6" y="0"/>
                  </a:lnTo>
                  <a:lnTo>
                    <a:pt x="4" y="0"/>
                  </a:lnTo>
                  <a:lnTo>
                    <a:pt x="1" y="2"/>
                  </a:lnTo>
                  <a:lnTo>
                    <a:pt x="0" y="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7" name="Freeform 715"/>
            <p:cNvSpPr>
              <a:spLocks/>
            </p:cNvSpPr>
            <p:nvPr/>
          </p:nvSpPr>
          <p:spPr bwMode="auto">
            <a:xfrm>
              <a:off x="7773343" y="4219587"/>
              <a:ext cx="45854" cy="27716"/>
            </a:xfrm>
            <a:custGeom>
              <a:avLst/>
              <a:gdLst/>
              <a:ahLst/>
              <a:cxnLst>
                <a:cxn ang="0">
                  <a:pos x="2" y="13"/>
                </a:cxn>
                <a:cxn ang="0">
                  <a:pos x="21" y="13"/>
                </a:cxn>
                <a:cxn ang="0">
                  <a:pos x="19" y="11"/>
                </a:cxn>
                <a:cxn ang="0">
                  <a:pos x="16" y="9"/>
                </a:cxn>
                <a:cxn ang="0">
                  <a:pos x="15" y="7"/>
                </a:cxn>
                <a:cxn ang="0">
                  <a:pos x="11" y="6"/>
                </a:cxn>
                <a:cxn ang="0">
                  <a:pos x="10" y="4"/>
                </a:cxn>
                <a:cxn ang="0">
                  <a:pos x="7" y="4"/>
                </a:cxn>
                <a:cxn ang="0">
                  <a:pos x="5" y="2"/>
                </a:cxn>
                <a:cxn ang="0">
                  <a:pos x="4" y="0"/>
                </a:cxn>
                <a:cxn ang="0">
                  <a:pos x="2" y="0"/>
                </a:cxn>
                <a:cxn ang="0">
                  <a:pos x="2" y="2"/>
                </a:cxn>
                <a:cxn ang="0">
                  <a:pos x="2" y="4"/>
                </a:cxn>
                <a:cxn ang="0">
                  <a:pos x="0" y="6"/>
                </a:cxn>
                <a:cxn ang="0">
                  <a:pos x="0" y="7"/>
                </a:cxn>
                <a:cxn ang="0">
                  <a:pos x="0" y="9"/>
                </a:cxn>
                <a:cxn ang="0">
                  <a:pos x="0" y="11"/>
                </a:cxn>
                <a:cxn ang="0">
                  <a:pos x="2" y="13"/>
                </a:cxn>
              </a:cxnLst>
              <a:rect l="0" t="0" r="r" b="b"/>
              <a:pathLst>
                <a:path w="21" h="13">
                  <a:moveTo>
                    <a:pt x="2" y="13"/>
                  </a:moveTo>
                  <a:lnTo>
                    <a:pt x="21" y="13"/>
                  </a:lnTo>
                  <a:lnTo>
                    <a:pt x="19" y="11"/>
                  </a:lnTo>
                  <a:lnTo>
                    <a:pt x="16" y="9"/>
                  </a:lnTo>
                  <a:lnTo>
                    <a:pt x="15" y="7"/>
                  </a:lnTo>
                  <a:lnTo>
                    <a:pt x="11" y="6"/>
                  </a:lnTo>
                  <a:lnTo>
                    <a:pt x="10" y="4"/>
                  </a:lnTo>
                  <a:lnTo>
                    <a:pt x="7" y="4"/>
                  </a:lnTo>
                  <a:lnTo>
                    <a:pt x="5" y="2"/>
                  </a:lnTo>
                  <a:lnTo>
                    <a:pt x="4" y="0"/>
                  </a:lnTo>
                  <a:lnTo>
                    <a:pt x="2" y="0"/>
                  </a:lnTo>
                  <a:lnTo>
                    <a:pt x="2" y="2"/>
                  </a:lnTo>
                  <a:lnTo>
                    <a:pt x="2" y="4"/>
                  </a:lnTo>
                  <a:lnTo>
                    <a:pt x="0" y="6"/>
                  </a:lnTo>
                  <a:lnTo>
                    <a:pt x="0" y="7"/>
                  </a:lnTo>
                  <a:lnTo>
                    <a:pt x="0" y="9"/>
                  </a:lnTo>
                  <a:lnTo>
                    <a:pt x="0" y="11"/>
                  </a:lnTo>
                  <a:lnTo>
                    <a:pt x="2" y="1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8" name="Freeform 716"/>
            <p:cNvSpPr>
              <a:spLocks/>
            </p:cNvSpPr>
            <p:nvPr/>
          </p:nvSpPr>
          <p:spPr bwMode="auto">
            <a:xfrm>
              <a:off x="7839373" y="4233445"/>
              <a:ext cx="49522" cy="27716"/>
            </a:xfrm>
            <a:custGeom>
              <a:avLst/>
              <a:gdLst/>
              <a:ahLst/>
              <a:cxnLst>
                <a:cxn ang="0">
                  <a:pos x="0" y="7"/>
                </a:cxn>
                <a:cxn ang="0">
                  <a:pos x="2" y="7"/>
                </a:cxn>
                <a:cxn ang="0">
                  <a:pos x="4" y="8"/>
                </a:cxn>
                <a:cxn ang="0">
                  <a:pos x="5" y="8"/>
                </a:cxn>
                <a:cxn ang="0">
                  <a:pos x="7" y="8"/>
                </a:cxn>
                <a:cxn ang="0">
                  <a:pos x="8" y="8"/>
                </a:cxn>
                <a:cxn ang="0">
                  <a:pos x="10" y="8"/>
                </a:cxn>
                <a:cxn ang="0">
                  <a:pos x="10" y="7"/>
                </a:cxn>
                <a:cxn ang="0">
                  <a:pos x="12" y="7"/>
                </a:cxn>
                <a:cxn ang="0">
                  <a:pos x="12" y="8"/>
                </a:cxn>
                <a:cxn ang="0">
                  <a:pos x="12" y="8"/>
                </a:cxn>
                <a:cxn ang="0">
                  <a:pos x="12" y="10"/>
                </a:cxn>
                <a:cxn ang="0">
                  <a:pos x="12" y="10"/>
                </a:cxn>
                <a:cxn ang="0">
                  <a:pos x="12" y="12"/>
                </a:cxn>
                <a:cxn ang="0">
                  <a:pos x="12" y="12"/>
                </a:cxn>
                <a:cxn ang="0">
                  <a:pos x="12" y="14"/>
                </a:cxn>
                <a:cxn ang="0">
                  <a:pos x="12" y="14"/>
                </a:cxn>
                <a:cxn ang="0">
                  <a:pos x="13" y="14"/>
                </a:cxn>
                <a:cxn ang="0">
                  <a:pos x="15" y="14"/>
                </a:cxn>
                <a:cxn ang="0">
                  <a:pos x="16" y="14"/>
                </a:cxn>
                <a:cxn ang="0">
                  <a:pos x="16" y="12"/>
                </a:cxn>
                <a:cxn ang="0">
                  <a:pos x="18" y="12"/>
                </a:cxn>
                <a:cxn ang="0">
                  <a:pos x="20" y="12"/>
                </a:cxn>
                <a:cxn ang="0">
                  <a:pos x="21" y="12"/>
                </a:cxn>
                <a:cxn ang="0">
                  <a:pos x="23" y="12"/>
                </a:cxn>
                <a:cxn ang="0">
                  <a:pos x="20" y="8"/>
                </a:cxn>
                <a:cxn ang="0">
                  <a:pos x="18" y="5"/>
                </a:cxn>
                <a:cxn ang="0">
                  <a:pos x="15" y="1"/>
                </a:cxn>
                <a:cxn ang="0">
                  <a:pos x="12" y="0"/>
                </a:cxn>
                <a:cxn ang="0">
                  <a:pos x="8" y="0"/>
                </a:cxn>
                <a:cxn ang="0">
                  <a:pos x="5" y="1"/>
                </a:cxn>
                <a:cxn ang="0">
                  <a:pos x="2" y="3"/>
                </a:cxn>
                <a:cxn ang="0">
                  <a:pos x="0" y="7"/>
                </a:cxn>
              </a:cxnLst>
              <a:rect l="0" t="0" r="r" b="b"/>
              <a:pathLst>
                <a:path w="23" h="14">
                  <a:moveTo>
                    <a:pt x="0" y="7"/>
                  </a:moveTo>
                  <a:lnTo>
                    <a:pt x="2" y="7"/>
                  </a:lnTo>
                  <a:lnTo>
                    <a:pt x="4" y="8"/>
                  </a:lnTo>
                  <a:lnTo>
                    <a:pt x="5" y="8"/>
                  </a:lnTo>
                  <a:lnTo>
                    <a:pt x="7" y="8"/>
                  </a:lnTo>
                  <a:lnTo>
                    <a:pt x="8" y="8"/>
                  </a:lnTo>
                  <a:lnTo>
                    <a:pt x="10" y="8"/>
                  </a:lnTo>
                  <a:lnTo>
                    <a:pt x="10" y="7"/>
                  </a:lnTo>
                  <a:lnTo>
                    <a:pt x="12" y="7"/>
                  </a:lnTo>
                  <a:lnTo>
                    <a:pt x="12" y="8"/>
                  </a:lnTo>
                  <a:lnTo>
                    <a:pt x="12" y="8"/>
                  </a:lnTo>
                  <a:lnTo>
                    <a:pt x="12" y="10"/>
                  </a:lnTo>
                  <a:lnTo>
                    <a:pt x="12" y="10"/>
                  </a:lnTo>
                  <a:lnTo>
                    <a:pt x="12" y="12"/>
                  </a:lnTo>
                  <a:lnTo>
                    <a:pt x="12" y="12"/>
                  </a:lnTo>
                  <a:lnTo>
                    <a:pt x="12" y="14"/>
                  </a:lnTo>
                  <a:lnTo>
                    <a:pt x="12" y="14"/>
                  </a:lnTo>
                  <a:lnTo>
                    <a:pt x="13" y="14"/>
                  </a:lnTo>
                  <a:lnTo>
                    <a:pt x="15" y="14"/>
                  </a:lnTo>
                  <a:lnTo>
                    <a:pt x="16" y="14"/>
                  </a:lnTo>
                  <a:lnTo>
                    <a:pt x="16" y="12"/>
                  </a:lnTo>
                  <a:lnTo>
                    <a:pt x="18" y="12"/>
                  </a:lnTo>
                  <a:lnTo>
                    <a:pt x="20" y="12"/>
                  </a:lnTo>
                  <a:lnTo>
                    <a:pt x="21" y="12"/>
                  </a:lnTo>
                  <a:lnTo>
                    <a:pt x="23" y="12"/>
                  </a:lnTo>
                  <a:lnTo>
                    <a:pt x="20" y="8"/>
                  </a:lnTo>
                  <a:lnTo>
                    <a:pt x="18" y="5"/>
                  </a:lnTo>
                  <a:lnTo>
                    <a:pt x="15" y="1"/>
                  </a:lnTo>
                  <a:lnTo>
                    <a:pt x="12" y="0"/>
                  </a:lnTo>
                  <a:lnTo>
                    <a:pt x="8" y="0"/>
                  </a:lnTo>
                  <a:lnTo>
                    <a:pt x="5" y="1"/>
                  </a:lnTo>
                  <a:lnTo>
                    <a:pt x="2" y="3"/>
                  </a:lnTo>
                  <a:lnTo>
                    <a:pt x="0" y="7"/>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29" name="Freeform 717"/>
            <p:cNvSpPr>
              <a:spLocks/>
            </p:cNvSpPr>
            <p:nvPr/>
          </p:nvSpPr>
          <p:spPr bwMode="auto">
            <a:xfrm>
              <a:off x="7474375" y="4022109"/>
              <a:ext cx="27512" cy="27716"/>
            </a:xfrm>
            <a:custGeom>
              <a:avLst/>
              <a:gdLst/>
              <a:ahLst/>
              <a:cxnLst>
                <a:cxn ang="0">
                  <a:pos x="0" y="14"/>
                </a:cxn>
                <a:cxn ang="0">
                  <a:pos x="2" y="0"/>
                </a:cxn>
                <a:cxn ang="0">
                  <a:pos x="4" y="1"/>
                </a:cxn>
                <a:cxn ang="0">
                  <a:pos x="5" y="1"/>
                </a:cxn>
                <a:cxn ang="0">
                  <a:pos x="7" y="3"/>
                </a:cxn>
                <a:cxn ang="0">
                  <a:pos x="8" y="3"/>
                </a:cxn>
                <a:cxn ang="0">
                  <a:pos x="10" y="5"/>
                </a:cxn>
                <a:cxn ang="0">
                  <a:pos x="10" y="5"/>
                </a:cxn>
                <a:cxn ang="0">
                  <a:pos x="11" y="7"/>
                </a:cxn>
                <a:cxn ang="0">
                  <a:pos x="13" y="10"/>
                </a:cxn>
                <a:cxn ang="0">
                  <a:pos x="10" y="10"/>
                </a:cxn>
                <a:cxn ang="0">
                  <a:pos x="8" y="10"/>
                </a:cxn>
                <a:cxn ang="0">
                  <a:pos x="7" y="12"/>
                </a:cxn>
                <a:cxn ang="0">
                  <a:pos x="5" y="12"/>
                </a:cxn>
                <a:cxn ang="0">
                  <a:pos x="4" y="12"/>
                </a:cxn>
                <a:cxn ang="0">
                  <a:pos x="2" y="12"/>
                </a:cxn>
                <a:cxn ang="0">
                  <a:pos x="2" y="14"/>
                </a:cxn>
                <a:cxn ang="0">
                  <a:pos x="0" y="14"/>
                </a:cxn>
              </a:cxnLst>
              <a:rect l="0" t="0" r="r" b="b"/>
              <a:pathLst>
                <a:path w="13" h="14">
                  <a:moveTo>
                    <a:pt x="0" y="14"/>
                  </a:moveTo>
                  <a:lnTo>
                    <a:pt x="2" y="0"/>
                  </a:lnTo>
                  <a:lnTo>
                    <a:pt x="4" y="1"/>
                  </a:lnTo>
                  <a:lnTo>
                    <a:pt x="5" y="1"/>
                  </a:lnTo>
                  <a:lnTo>
                    <a:pt x="7" y="3"/>
                  </a:lnTo>
                  <a:lnTo>
                    <a:pt x="8" y="3"/>
                  </a:lnTo>
                  <a:lnTo>
                    <a:pt x="10" y="5"/>
                  </a:lnTo>
                  <a:lnTo>
                    <a:pt x="10" y="5"/>
                  </a:lnTo>
                  <a:lnTo>
                    <a:pt x="11" y="7"/>
                  </a:lnTo>
                  <a:lnTo>
                    <a:pt x="13" y="10"/>
                  </a:lnTo>
                  <a:lnTo>
                    <a:pt x="10" y="10"/>
                  </a:lnTo>
                  <a:lnTo>
                    <a:pt x="8" y="10"/>
                  </a:lnTo>
                  <a:lnTo>
                    <a:pt x="7" y="12"/>
                  </a:lnTo>
                  <a:lnTo>
                    <a:pt x="5" y="12"/>
                  </a:lnTo>
                  <a:lnTo>
                    <a:pt x="4" y="12"/>
                  </a:lnTo>
                  <a:lnTo>
                    <a:pt x="2" y="12"/>
                  </a:lnTo>
                  <a:lnTo>
                    <a:pt x="2" y="14"/>
                  </a:lnTo>
                  <a:lnTo>
                    <a:pt x="0" y="14"/>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0" name="Freeform 718"/>
            <p:cNvSpPr>
              <a:spLocks/>
            </p:cNvSpPr>
            <p:nvPr/>
          </p:nvSpPr>
          <p:spPr bwMode="auto">
            <a:xfrm>
              <a:off x="7408345" y="3989196"/>
              <a:ext cx="40352" cy="46771"/>
            </a:xfrm>
            <a:custGeom>
              <a:avLst/>
              <a:gdLst/>
              <a:ahLst/>
              <a:cxnLst>
                <a:cxn ang="0">
                  <a:pos x="0" y="0"/>
                </a:cxn>
                <a:cxn ang="0">
                  <a:pos x="2" y="0"/>
                </a:cxn>
                <a:cxn ang="0">
                  <a:pos x="2" y="0"/>
                </a:cxn>
                <a:cxn ang="0">
                  <a:pos x="3" y="0"/>
                </a:cxn>
                <a:cxn ang="0">
                  <a:pos x="5" y="0"/>
                </a:cxn>
                <a:cxn ang="0">
                  <a:pos x="5" y="0"/>
                </a:cxn>
                <a:cxn ang="0">
                  <a:pos x="7" y="0"/>
                </a:cxn>
                <a:cxn ang="0">
                  <a:pos x="8" y="0"/>
                </a:cxn>
                <a:cxn ang="0">
                  <a:pos x="8" y="0"/>
                </a:cxn>
                <a:cxn ang="0">
                  <a:pos x="10" y="3"/>
                </a:cxn>
                <a:cxn ang="0">
                  <a:pos x="10" y="7"/>
                </a:cxn>
                <a:cxn ang="0">
                  <a:pos x="11" y="10"/>
                </a:cxn>
                <a:cxn ang="0">
                  <a:pos x="13" y="14"/>
                </a:cxn>
                <a:cxn ang="0">
                  <a:pos x="13" y="16"/>
                </a:cxn>
                <a:cxn ang="0">
                  <a:pos x="14" y="19"/>
                </a:cxn>
                <a:cxn ang="0">
                  <a:pos x="16" y="21"/>
                </a:cxn>
                <a:cxn ang="0">
                  <a:pos x="18" y="23"/>
                </a:cxn>
                <a:cxn ang="0">
                  <a:pos x="0" y="7"/>
                </a:cxn>
                <a:cxn ang="0">
                  <a:pos x="0" y="0"/>
                </a:cxn>
              </a:cxnLst>
              <a:rect l="0" t="0" r="r" b="b"/>
              <a:pathLst>
                <a:path w="18" h="23">
                  <a:moveTo>
                    <a:pt x="0" y="0"/>
                  </a:moveTo>
                  <a:lnTo>
                    <a:pt x="2" y="0"/>
                  </a:lnTo>
                  <a:lnTo>
                    <a:pt x="2" y="0"/>
                  </a:lnTo>
                  <a:lnTo>
                    <a:pt x="3" y="0"/>
                  </a:lnTo>
                  <a:lnTo>
                    <a:pt x="5" y="0"/>
                  </a:lnTo>
                  <a:lnTo>
                    <a:pt x="5" y="0"/>
                  </a:lnTo>
                  <a:lnTo>
                    <a:pt x="7" y="0"/>
                  </a:lnTo>
                  <a:lnTo>
                    <a:pt x="8" y="0"/>
                  </a:lnTo>
                  <a:lnTo>
                    <a:pt x="8" y="0"/>
                  </a:lnTo>
                  <a:lnTo>
                    <a:pt x="10" y="3"/>
                  </a:lnTo>
                  <a:lnTo>
                    <a:pt x="10" y="7"/>
                  </a:lnTo>
                  <a:lnTo>
                    <a:pt x="11" y="10"/>
                  </a:lnTo>
                  <a:lnTo>
                    <a:pt x="13" y="14"/>
                  </a:lnTo>
                  <a:lnTo>
                    <a:pt x="13" y="16"/>
                  </a:lnTo>
                  <a:lnTo>
                    <a:pt x="14" y="19"/>
                  </a:lnTo>
                  <a:lnTo>
                    <a:pt x="16" y="21"/>
                  </a:lnTo>
                  <a:lnTo>
                    <a:pt x="18" y="23"/>
                  </a:lnTo>
                  <a:lnTo>
                    <a:pt x="0" y="7"/>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1" name="Freeform 719"/>
            <p:cNvSpPr>
              <a:spLocks/>
            </p:cNvSpPr>
            <p:nvPr/>
          </p:nvSpPr>
          <p:spPr bwMode="auto">
            <a:xfrm>
              <a:off x="8903187" y="4112187"/>
              <a:ext cx="36683" cy="62361"/>
            </a:xfrm>
            <a:custGeom>
              <a:avLst/>
              <a:gdLst/>
              <a:ahLst/>
              <a:cxnLst>
                <a:cxn ang="0">
                  <a:pos x="17" y="26"/>
                </a:cxn>
                <a:cxn ang="0">
                  <a:pos x="14" y="21"/>
                </a:cxn>
                <a:cxn ang="0">
                  <a:pos x="13" y="17"/>
                </a:cxn>
                <a:cxn ang="0">
                  <a:pos x="11" y="16"/>
                </a:cxn>
                <a:cxn ang="0">
                  <a:pos x="9" y="12"/>
                </a:cxn>
                <a:cxn ang="0">
                  <a:pos x="8" y="9"/>
                </a:cxn>
                <a:cxn ang="0">
                  <a:pos x="6" y="5"/>
                </a:cxn>
                <a:cxn ang="0">
                  <a:pos x="3" y="3"/>
                </a:cxn>
                <a:cxn ang="0">
                  <a:pos x="2" y="0"/>
                </a:cxn>
                <a:cxn ang="0">
                  <a:pos x="0" y="3"/>
                </a:cxn>
                <a:cxn ang="0">
                  <a:pos x="0" y="9"/>
                </a:cxn>
                <a:cxn ang="0">
                  <a:pos x="0" y="12"/>
                </a:cxn>
                <a:cxn ang="0">
                  <a:pos x="0" y="17"/>
                </a:cxn>
                <a:cxn ang="0">
                  <a:pos x="0" y="21"/>
                </a:cxn>
                <a:cxn ang="0">
                  <a:pos x="2" y="23"/>
                </a:cxn>
                <a:cxn ang="0">
                  <a:pos x="3" y="24"/>
                </a:cxn>
                <a:cxn ang="0">
                  <a:pos x="6" y="26"/>
                </a:cxn>
                <a:cxn ang="0">
                  <a:pos x="8" y="26"/>
                </a:cxn>
                <a:cxn ang="0">
                  <a:pos x="9" y="26"/>
                </a:cxn>
                <a:cxn ang="0">
                  <a:pos x="11" y="26"/>
                </a:cxn>
                <a:cxn ang="0">
                  <a:pos x="11" y="26"/>
                </a:cxn>
                <a:cxn ang="0">
                  <a:pos x="13" y="28"/>
                </a:cxn>
                <a:cxn ang="0">
                  <a:pos x="14" y="28"/>
                </a:cxn>
                <a:cxn ang="0">
                  <a:pos x="16" y="28"/>
                </a:cxn>
                <a:cxn ang="0">
                  <a:pos x="17" y="30"/>
                </a:cxn>
                <a:cxn ang="0">
                  <a:pos x="17" y="26"/>
                </a:cxn>
              </a:cxnLst>
              <a:rect l="0" t="0" r="r" b="b"/>
              <a:pathLst>
                <a:path w="17" h="30">
                  <a:moveTo>
                    <a:pt x="17" y="26"/>
                  </a:moveTo>
                  <a:lnTo>
                    <a:pt x="14" y="21"/>
                  </a:lnTo>
                  <a:lnTo>
                    <a:pt x="13" y="17"/>
                  </a:lnTo>
                  <a:lnTo>
                    <a:pt x="11" y="16"/>
                  </a:lnTo>
                  <a:lnTo>
                    <a:pt x="9" y="12"/>
                  </a:lnTo>
                  <a:lnTo>
                    <a:pt x="8" y="9"/>
                  </a:lnTo>
                  <a:lnTo>
                    <a:pt x="6" y="5"/>
                  </a:lnTo>
                  <a:lnTo>
                    <a:pt x="3" y="3"/>
                  </a:lnTo>
                  <a:lnTo>
                    <a:pt x="2" y="0"/>
                  </a:lnTo>
                  <a:lnTo>
                    <a:pt x="0" y="3"/>
                  </a:lnTo>
                  <a:lnTo>
                    <a:pt x="0" y="9"/>
                  </a:lnTo>
                  <a:lnTo>
                    <a:pt x="0" y="12"/>
                  </a:lnTo>
                  <a:lnTo>
                    <a:pt x="0" y="17"/>
                  </a:lnTo>
                  <a:lnTo>
                    <a:pt x="0" y="21"/>
                  </a:lnTo>
                  <a:lnTo>
                    <a:pt x="2" y="23"/>
                  </a:lnTo>
                  <a:lnTo>
                    <a:pt x="3" y="24"/>
                  </a:lnTo>
                  <a:lnTo>
                    <a:pt x="6" y="26"/>
                  </a:lnTo>
                  <a:lnTo>
                    <a:pt x="8" y="26"/>
                  </a:lnTo>
                  <a:lnTo>
                    <a:pt x="9" y="26"/>
                  </a:lnTo>
                  <a:lnTo>
                    <a:pt x="11" y="26"/>
                  </a:lnTo>
                  <a:lnTo>
                    <a:pt x="11" y="26"/>
                  </a:lnTo>
                  <a:lnTo>
                    <a:pt x="13" y="28"/>
                  </a:lnTo>
                  <a:lnTo>
                    <a:pt x="14" y="28"/>
                  </a:lnTo>
                  <a:lnTo>
                    <a:pt x="16" y="28"/>
                  </a:lnTo>
                  <a:lnTo>
                    <a:pt x="17" y="30"/>
                  </a:lnTo>
                  <a:lnTo>
                    <a:pt x="17" y="2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2" name="Freeform 720"/>
            <p:cNvSpPr>
              <a:spLocks/>
            </p:cNvSpPr>
            <p:nvPr/>
          </p:nvSpPr>
          <p:spPr bwMode="auto">
            <a:xfrm>
              <a:off x="8384119" y="4195335"/>
              <a:ext cx="34849" cy="45039"/>
            </a:xfrm>
            <a:custGeom>
              <a:avLst/>
              <a:gdLst/>
              <a:ahLst/>
              <a:cxnLst>
                <a:cxn ang="0">
                  <a:pos x="5" y="21"/>
                </a:cxn>
                <a:cxn ang="0">
                  <a:pos x="3" y="21"/>
                </a:cxn>
                <a:cxn ang="0">
                  <a:pos x="3" y="21"/>
                </a:cxn>
                <a:cxn ang="0">
                  <a:pos x="2" y="19"/>
                </a:cxn>
                <a:cxn ang="0">
                  <a:pos x="2" y="19"/>
                </a:cxn>
                <a:cxn ang="0">
                  <a:pos x="0" y="18"/>
                </a:cxn>
                <a:cxn ang="0">
                  <a:pos x="0" y="16"/>
                </a:cxn>
                <a:cxn ang="0">
                  <a:pos x="0" y="14"/>
                </a:cxn>
                <a:cxn ang="0">
                  <a:pos x="0" y="14"/>
                </a:cxn>
                <a:cxn ang="0">
                  <a:pos x="0" y="11"/>
                </a:cxn>
                <a:cxn ang="0">
                  <a:pos x="0" y="9"/>
                </a:cxn>
                <a:cxn ang="0">
                  <a:pos x="0" y="5"/>
                </a:cxn>
                <a:cxn ang="0">
                  <a:pos x="2" y="4"/>
                </a:cxn>
                <a:cxn ang="0">
                  <a:pos x="3" y="2"/>
                </a:cxn>
                <a:cxn ang="0">
                  <a:pos x="5" y="2"/>
                </a:cxn>
                <a:cxn ang="0">
                  <a:pos x="6" y="0"/>
                </a:cxn>
                <a:cxn ang="0">
                  <a:pos x="10" y="0"/>
                </a:cxn>
                <a:cxn ang="0">
                  <a:pos x="10" y="0"/>
                </a:cxn>
                <a:cxn ang="0">
                  <a:pos x="11" y="0"/>
                </a:cxn>
                <a:cxn ang="0">
                  <a:pos x="11" y="0"/>
                </a:cxn>
                <a:cxn ang="0">
                  <a:pos x="13" y="0"/>
                </a:cxn>
                <a:cxn ang="0">
                  <a:pos x="13" y="0"/>
                </a:cxn>
                <a:cxn ang="0">
                  <a:pos x="14" y="0"/>
                </a:cxn>
                <a:cxn ang="0">
                  <a:pos x="14" y="0"/>
                </a:cxn>
                <a:cxn ang="0">
                  <a:pos x="16" y="0"/>
                </a:cxn>
                <a:cxn ang="0">
                  <a:pos x="16" y="14"/>
                </a:cxn>
                <a:cxn ang="0">
                  <a:pos x="14" y="14"/>
                </a:cxn>
                <a:cxn ang="0">
                  <a:pos x="14" y="16"/>
                </a:cxn>
                <a:cxn ang="0">
                  <a:pos x="13" y="18"/>
                </a:cxn>
                <a:cxn ang="0">
                  <a:pos x="11" y="19"/>
                </a:cxn>
                <a:cxn ang="0">
                  <a:pos x="10" y="19"/>
                </a:cxn>
                <a:cxn ang="0">
                  <a:pos x="8" y="21"/>
                </a:cxn>
                <a:cxn ang="0">
                  <a:pos x="6" y="21"/>
                </a:cxn>
                <a:cxn ang="0">
                  <a:pos x="5" y="21"/>
                </a:cxn>
              </a:cxnLst>
              <a:rect l="0" t="0" r="r" b="b"/>
              <a:pathLst>
                <a:path w="16" h="21">
                  <a:moveTo>
                    <a:pt x="5" y="21"/>
                  </a:moveTo>
                  <a:lnTo>
                    <a:pt x="3" y="21"/>
                  </a:lnTo>
                  <a:lnTo>
                    <a:pt x="3" y="21"/>
                  </a:lnTo>
                  <a:lnTo>
                    <a:pt x="2" y="19"/>
                  </a:lnTo>
                  <a:lnTo>
                    <a:pt x="2" y="19"/>
                  </a:lnTo>
                  <a:lnTo>
                    <a:pt x="0" y="18"/>
                  </a:lnTo>
                  <a:lnTo>
                    <a:pt x="0" y="16"/>
                  </a:lnTo>
                  <a:lnTo>
                    <a:pt x="0" y="14"/>
                  </a:lnTo>
                  <a:lnTo>
                    <a:pt x="0" y="14"/>
                  </a:lnTo>
                  <a:lnTo>
                    <a:pt x="0" y="11"/>
                  </a:lnTo>
                  <a:lnTo>
                    <a:pt x="0" y="9"/>
                  </a:lnTo>
                  <a:lnTo>
                    <a:pt x="0" y="5"/>
                  </a:lnTo>
                  <a:lnTo>
                    <a:pt x="2" y="4"/>
                  </a:lnTo>
                  <a:lnTo>
                    <a:pt x="3" y="2"/>
                  </a:lnTo>
                  <a:lnTo>
                    <a:pt x="5" y="2"/>
                  </a:lnTo>
                  <a:lnTo>
                    <a:pt x="6" y="0"/>
                  </a:lnTo>
                  <a:lnTo>
                    <a:pt x="10" y="0"/>
                  </a:lnTo>
                  <a:lnTo>
                    <a:pt x="10" y="0"/>
                  </a:lnTo>
                  <a:lnTo>
                    <a:pt x="11" y="0"/>
                  </a:lnTo>
                  <a:lnTo>
                    <a:pt x="11" y="0"/>
                  </a:lnTo>
                  <a:lnTo>
                    <a:pt x="13" y="0"/>
                  </a:lnTo>
                  <a:lnTo>
                    <a:pt x="13" y="0"/>
                  </a:lnTo>
                  <a:lnTo>
                    <a:pt x="14" y="0"/>
                  </a:lnTo>
                  <a:lnTo>
                    <a:pt x="14" y="0"/>
                  </a:lnTo>
                  <a:lnTo>
                    <a:pt x="16" y="0"/>
                  </a:lnTo>
                  <a:lnTo>
                    <a:pt x="16" y="14"/>
                  </a:lnTo>
                  <a:lnTo>
                    <a:pt x="14" y="14"/>
                  </a:lnTo>
                  <a:lnTo>
                    <a:pt x="14" y="16"/>
                  </a:lnTo>
                  <a:lnTo>
                    <a:pt x="13" y="18"/>
                  </a:lnTo>
                  <a:lnTo>
                    <a:pt x="11" y="19"/>
                  </a:lnTo>
                  <a:lnTo>
                    <a:pt x="10" y="19"/>
                  </a:lnTo>
                  <a:lnTo>
                    <a:pt x="8" y="21"/>
                  </a:lnTo>
                  <a:lnTo>
                    <a:pt x="6" y="21"/>
                  </a:lnTo>
                  <a:lnTo>
                    <a:pt x="5" y="21"/>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3" name="Freeform 721"/>
            <p:cNvSpPr>
              <a:spLocks/>
            </p:cNvSpPr>
            <p:nvPr/>
          </p:nvSpPr>
          <p:spPr bwMode="auto">
            <a:xfrm>
              <a:off x="7940252" y="4242106"/>
              <a:ext cx="117386" cy="57165"/>
            </a:xfrm>
            <a:custGeom>
              <a:avLst/>
              <a:gdLst/>
              <a:ahLst/>
              <a:cxnLst>
                <a:cxn ang="0">
                  <a:pos x="0" y="28"/>
                </a:cxn>
                <a:cxn ang="0">
                  <a:pos x="4" y="22"/>
                </a:cxn>
                <a:cxn ang="0">
                  <a:pos x="8" y="17"/>
                </a:cxn>
                <a:cxn ang="0">
                  <a:pos x="13" y="14"/>
                </a:cxn>
                <a:cxn ang="0">
                  <a:pos x="18" y="10"/>
                </a:cxn>
                <a:cxn ang="0">
                  <a:pos x="24" y="7"/>
                </a:cxn>
                <a:cxn ang="0">
                  <a:pos x="29" y="3"/>
                </a:cxn>
                <a:cxn ang="0">
                  <a:pos x="35" y="2"/>
                </a:cxn>
                <a:cxn ang="0">
                  <a:pos x="42" y="0"/>
                </a:cxn>
                <a:cxn ang="0">
                  <a:pos x="54" y="0"/>
                </a:cxn>
                <a:cxn ang="0">
                  <a:pos x="48" y="5"/>
                </a:cxn>
                <a:cxn ang="0">
                  <a:pos x="42" y="9"/>
                </a:cxn>
                <a:cxn ang="0">
                  <a:pos x="35" y="14"/>
                </a:cxn>
                <a:cxn ang="0">
                  <a:pos x="27" y="17"/>
                </a:cxn>
                <a:cxn ang="0">
                  <a:pos x="19" y="21"/>
                </a:cxn>
                <a:cxn ang="0">
                  <a:pos x="13" y="24"/>
                </a:cxn>
                <a:cxn ang="0">
                  <a:pos x="5" y="26"/>
                </a:cxn>
                <a:cxn ang="0">
                  <a:pos x="0" y="28"/>
                </a:cxn>
              </a:cxnLst>
              <a:rect l="0" t="0" r="r" b="b"/>
              <a:pathLst>
                <a:path w="54" h="28">
                  <a:moveTo>
                    <a:pt x="0" y="28"/>
                  </a:moveTo>
                  <a:lnTo>
                    <a:pt x="4" y="22"/>
                  </a:lnTo>
                  <a:lnTo>
                    <a:pt x="8" y="17"/>
                  </a:lnTo>
                  <a:lnTo>
                    <a:pt x="13" y="14"/>
                  </a:lnTo>
                  <a:lnTo>
                    <a:pt x="18" y="10"/>
                  </a:lnTo>
                  <a:lnTo>
                    <a:pt x="24" y="7"/>
                  </a:lnTo>
                  <a:lnTo>
                    <a:pt x="29" y="3"/>
                  </a:lnTo>
                  <a:lnTo>
                    <a:pt x="35" y="2"/>
                  </a:lnTo>
                  <a:lnTo>
                    <a:pt x="42" y="0"/>
                  </a:lnTo>
                  <a:lnTo>
                    <a:pt x="54" y="0"/>
                  </a:lnTo>
                  <a:lnTo>
                    <a:pt x="48" y="5"/>
                  </a:lnTo>
                  <a:lnTo>
                    <a:pt x="42" y="9"/>
                  </a:lnTo>
                  <a:lnTo>
                    <a:pt x="35" y="14"/>
                  </a:lnTo>
                  <a:lnTo>
                    <a:pt x="27" y="17"/>
                  </a:lnTo>
                  <a:lnTo>
                    <a:pt x="19" y="21"/>
                  </a:lnTo>
                  <a:lnTo>
                    <a:pt x="13" y="24"/>
                  </a:lnTo>
                  <a:lnTo>
                    <a:pt x="5" y="26"/>
                  </a:lnTo>
                  <a:lnTo>
                    <a:pt x="0" y="2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4" name="Freeform 722"/>
            <p:cNvSpPr>
              <a:spLocks/>
            </p:cNvSpPr>
            <p:nvPr/>
          </p:nvSpPr>
          <p:spPr bwMode="auto">
            <a:xfrm>
              <a:off x="7832036" y="3448731"/>
              <a:ext cx="34849" cy="50236"/>
            </a:xfrm>
            <a:custGeom>
              <a:avLst/>
              <a:gdLst/>
              <a:ahLst/>
              <a:cxnLst>
                <a:cxn ang="0">
                  <a:pos x="16" y="12"/>
                </a:cxn>
                <a:cxn ang="0">
                  <a:pos x="16" y="24"/>
                </a:cxn>
                <a:cxn ang="0">
                  <a:pos x="13" y="20"/>
                </a:cxn>
                <a:cxn ang="0">
                  <a:pos x="11" y="19"/>
                </a:cxn>
                <a:cxn ang="0">
                  <a:pos x="8" y="15"/>
                </a:cxn>
                <a:cxn ang="0">
                  <a:pos x="7" y="12"/>
                </a:cxn>
                <a:cxn ang="0">
                  <a:pos x="5" y="8"/>
                </a:cxn>
                <a:cxn ang="0">
                  <a:pos x="3" y="6"/>
                </a:cxn>
                <a:cxn ang="0">
                  <a:pos x="2" y="3"/>
                </a:cxn>
                <a:cxn ang="0">
                  <a:pos x="0" y="0"/>
                </a:cxn>
                <a:cxn ang="0">
                  <a:pos x="2" y="1"/>
                </a:cxn>
                <a:cxn ang="0">
                  <a:pos x="5" y="3"/>
                </a:cxn>
                <a:cxn ang="0">
                  <a:pos x="7" y="3"/>
                </a:cxn>
                <a:cxn ang="0">
                  <a:pos x="10" y="5"/>
                </a:cxn>
                <a:cxn ang="0">
                  <a:pos x="11" y="6"/>
                </a:cxn>
                <a:cxn ang="0">
                  <a:pos x="13" y="8"/>
                </a:cxn>
                <a:cxn ang="0">
                  <a:pos x="15" y="10"/>
                </a:cxn>
                <a:cxn ang="0">
                  <a:pos x="16" y="12"/>
                </a:cxn>
              </a:cxnLst>
              <a:rect l="0" t="0" r="r" b="b"/>
              <a:pathLst>
                <a:path w="16" h="24">
                  <a:moveTo>
                    <a:pt x="16" y="12"/>
                  </a:moveTo>
                  <a:lnTo>
                    <a:pt x="16" y="24"/>
                  </a:lnTo>
                  <a:lnTo>
                    <a:pt x="13" y="20"/>
                  </a:lnTo>
                  <a:lnTo>
                    <a:pt x="11" y="19"/>
                  </a:lnTo>
                  <a:lnTo>
                    <a:pt x="8" y="15"/>
                  </a:lnTo>
                  <a:lnTo>
                    <a:pt x="7" y="12"/>
                  </a:lnTo>
                  <a:lnTo>
                    <a:pt x="5" y="8"/>
                  </a:lnTo>
                  <a:lnTo>
                    <a:pt x="3" y="6"/>
                  </a:lnTo>
                  <a:lnTo>
                    <a:pt x="2" y="3"/>
                  </a:lnTo>
                  <a:lnTo>
                    <a:pt x="0" y="0"/>
                  </a:lnTo>
                  <a:lnTo>
                    <a:pt x="2" y="1"/>
                  </a:lnTo>
                  <a:lnTo>
                    <a:pt x="5" y="3"/>
                  </a:lnTo>
                  <a:lnTo>
                    <a:pt x="7" y="3"/>
                  </a:lnTo>
                  <a:lnTo>
                    <a:pt x="10" y="5"/>
                  </a:lnTo>
                  <a:lnTo>
                    <a:pt x="11" y="6"/>
                  </a:lnTo>
                  <a:lnTo>
                    <a:pt x="13" y="8"/>
                  </a:lnTo>
                  <a:lnTo>
                    <a:pt x="15" y="10"/>
                  </a:lnTo>
                  <a:lnTo>
                    <a:pt x="16" y="12"/>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5" name="Freeform 723"/>
            <p:cNvSpPr>
              <a:spLocks/>
            </p:cNvSpPr>
            <p:nvPr/>
          </p:nvSpPr>
          <p:spPr bwMode="auto">
            <a:xfrm>
              <a:off x="7402842" y="4143368"/>
              <a:ext cx="302637" cy="105668"/>
            </a:xfrm>
            <a:custGeom>
              <a:avLst/>
              <a:gdLst/>
              <a:ahLst/>
              <a:cxnLst>
                <a:cxn ang="0">
                  <a:pos x="5" y="12"/>
                </a:cxn>
                <a:cxn ang="0">
                  <a:pos x="10" y="5"/>
                </a:cxn>
                <a:cxn ang="0">
                  <a:pos x="14" y="0"/>
                </a:cxn>
                <a:cxn ang="0">
                  <a:pos x="19" y="2"/>
                </a:cxn>
                <a:cxn ang="0">
                  <a:pos x="22" y="2"/>
                </a:cxn>
                <a:cxn ang="0">
                  <a:pos x="25" y="2"/>
                </a:cxn>
                <a:cxn ang="0">
                  <a:pos x="32" y="5"/>
                </a:cxn>
                <a:cxn ang="0">
                  <a:pos x="40" y="7"/>
                </a:cxn>
                <a:cxn ang="0">
                  <a:pos x="43" y="12"/>
                </a:cxn>
                <a:cxn ang="0">
                  <a:pos x="44" y="16"/>
                </a:cxn>
                <a:cxn ang="0">
                  <a:pos x="49" y="17"/>
                </a:cxn>
                <a:cxn ang="0">
                  <a:pos x="60" y="16"/>
                </a:cxn>
                <a:cxn ang="0">
                  <a:pos x="71" y="14"/>
                </a:cxn>
                <a:cxn ang="0">
                  <a:pos x="76" y="10"/>
                </a:cxn>
                <a:cxn ang="0">
                  <a:pos x="81" y="10"/>
                </a:cxn>
                <a:cxn ang="0">
                  <a:pos x="83" y="10"/>
                </a:cxn>
                <a:cxn ang="0">
                  <a:pos x="94" y="14"/>
                </a:cxn>
                <a:cxn ang="0">
                  <a:pos x="105" y="26"/>
                </a:cxn>
                <a:cxn ang="0">
                  <a:pos x="121" y="30"/>
                </a:cxn>
                <a:cxn ang="0">
                  <a:pos x="122" y="35"/>
                </a:cxn>
                <a:cxn ang="0">
                  <a:pos x="127" y="38"/>
                </a:cxn>
                <a:cxn ang="0">
                  <a:pos x="130" y="40"/>
                </a:cxn>
                <a:cxn ang="0">
                  <a:pos x="132" y="38"/>
                </a:cxn>
                <a:cxn ang="0">
                  <a:pos x="135" y="37"/>
                </a:cxn>
                <a:cxn ang="0">
                  <a:pos x="136" y="38"/>
                </a:cxn>
                <a:cxn ang="0">
                  <a:pos x="140" y="42"/>
                </a:cxn>
                <a:cxn ang="0">
                  <a:pos x="140" y="47"/>
                </a:cxn>
                <a:cxn ang="0">
                  <a:pos x="140" y="49"/>
                </a:cxn>
                <a:cxn ang="0">
                  <a:pos x="138" y="52"/>
                </a:cxn>
                <a:cxn ang="0">
                  <a:pos x="136" y="52"/>
                </a:cxn>
                <a:cxn ang="0">
                  <a:pos x="135" y="51"/>
                </a:cxn>
                <a:cxn ang="0">
                  <a:pos x="133" y="49"/>
                </a:cxn>
                <a:cxn ang="0">
                  <a:pos x="129" y="49"/>
                </a:cxn>
                <a:cxn ang="0">
                  <a:pos x="124" y="49"/>
                </a:cxn>
                <a:cxn ang="0">
                  <a:pos x="116" y="49"/>
                </a:cxn>
                <a:cxn ang="0">
                  <a:pos x="113" y="47"/>
                </a:cxn>
                <a:cxn ang="0">
                  <a:pos x="111" y="45"/>
                </a:cxn>
                <a:cxn ang="0">
                  <a:pos x="106" y="45"/>
                </a:cxn>
                <a:cxn ang="0">
                  <a:pos x="105" y="47"/>
                </a:cxn>
                <a:cxn ang="0">
                  <a:pos x="102" y="49"/>
                </a:cxn>
                <a:cxn ang="0">
                  <a:pos x="94" y="47"/>
                </a:cxn>
                <a:cxn ang="0">
                  <a:pos x="76" y="42"/>
                </a:cxn>
                <a:cxn ang="0">
                  <a:pos x="65" y="37"/>
                </a:cxn>
                <a:cxn ang="0">
                  <a:pos x="57" y="35"/>
                </a:cxn>
                <a:cxn ang="0">
                  <a:pos x="51" y="33"/>
                </a:cxn>
                <a:cxn ang="0">
                  <a:pos x="44" y="31"/>
                </a:cxn>
                <a:cxn ang="0">
                  <a:pos x="40" y="31"/>
                </a:cxn>
                <a:cxn ang="0">
                  <a:pos x="37" y="31"/>
                </a:cxn>
                <a:cxn ang="0">
                  <a:pos x="35" y="31"/>
                </a:cxn>
                <a:cxn ang="0">
                  <a:pos x="32" y="30"/>
                </a:cxn>
                <a:cxn ang="0">
                  <a:pos x="30" y="28"/>
                </a:cxn>
                <a:cxn ang="0">
                  <a:pos x="14" y="28"/>
                </a:cxn>
                <a:cxn ang="0">
                  <a:pos x="6" y="23"/>
                </a:cxn>
                <a:cxn ang="0">
                  <a:pos x="0" y="16"/>
                </a:cxn>
              </a:cxnLst>
              <a:rect l="0" t="0" r="r" b="b"/>
              <a:pathLst>
                <a:path w="140" h="52">
                  <a:moveTo>
                    <a:pt x="0" y="16"/>
                  </a:moveTo>
                  <a:lnTo>
                    <a:pt x="3" y="14"/>
                  </a:lnTo>
                  <a:lnTo>
                    <a:pt x="5" y="12"/>
                  </a:lnTo>
                  <a:lnTo>
                    <a:pt x="6" y="10"/>
                  </a:lnTo>
                  <a:lnTo>
                    <a:pt x="8" y="7"/>
                  </a:lnTo>
                  <a:lnTo>
                    <a:pt x="10" y="5"/>
                  </a:lnTo>
                  <a:lnTo>
                    <a:pt x="11" y="2"/>
                  </a:lnTo>
                  <a:lnTo>
                    <a:pt x="13" y="2"/>
                  </a:lnTo>
                  <a:lnTo>
                    <a:pt x="14" y="0"/>
                  </a:lnTo>
                  <a:lnTo>
                    <a:pt x="16" y="0"/>
                  </a:lnTo>
                  <a:lnTo>
                    <a:pt x="17" y="0"/>
                  </a:lnTo>
                  <a:lnTo>
                    <a:pt x="19" y="2"/>
                  </a:lnTo>
                  <a:lnTo>
                    <a:pt x="21" y="2"/>
                  </a:lnTo>
                  <a:lnTo>
                    <a:pt x="21" y="2"/>
                  </a:lnTo>
                  <a:lnTo>
                    <a:pt x="22" y="2"/>
                  </a:lnTo>
                  <a:lnTo>
                    <a:pt x="24" y="2"/>
                  </a:lnTo>
                  <a:lnTo>
                    <a:pt x="25" y="0"/>
                  </a:lnTo>
                  <a:lnTo>
                    <a:pt x="25" y="2"/>
                  </a:lnTo>
                  <a:lnTo>
                    <a:pt x="27" y="3"/>
                  </a:lnTo>
                  <a:lnTo>
                    <a:pt x="29" y="5"/>
                  </a:lnTo>
                  <a:lnTo>
                    <a:pt x="32" y="5"/>
                  </a:lnTo>
                  <a:lnTo>
                    <a:pt x="35" y="7"/>
                  </a:lnTo>
                  <a:lnTo>
                    <a:pt x="37" y="7"/>
                  </a:lnTo>
                  <a:lnTo>
                    <a:pt x="40" y="7"/>
                  </a:lnTo>
                  <a:lnTo>
                    <a:pt x="43" y="9"/>
                  </a:lnTo>
                  <a:lnTo>
                    <a:pt x="43" y="10"/>
                  </a:lnTo>
                  <a:lnTo>
                    <a:pt x="43" y="12"/>
                  </a:lnTo>
                  <a:lnTo>
                    <a:pt x="43" y="14"/>
                  </a:lnTo>
                  <a:lnTo>
                    <a:pt x="44" y="14"/>
                  </a:lnTo>
                  <a:lnTo>
                    <a:pt x="44" y="16"/>
                  </a:lnTo>
                  <a:lnTo>
                    <a:pt x="46" y="17"/>
                  </a:lnTo>
                  <a:lnTo>
                    <a:pt x="48" y="17"/>
                  </a:lnTo>
                  <a:lnTo>
                    <a:pt x="49" y="17"/>
                  </a:lnTo>
                  <a:lnTo>
                    <a:pt x="52" y="17"/>
                  </a:lnTo>
                  <a:lnTo>
                    <a:pt x="57" y="17"/>
                  </a:lnTo>
                  <a:lnTo>
                    <a:pt x="60" y="16"/>
                  </a:lnTo>
                  <a:lnTo>
                    <a:pt x="65" y="16"/>
                  </a:lnTo>
                  <a:lnTo>
                    <a:pt x="68" y="14"/>
                  </a:lnTo>
                  <a:lnTo>
                    <a:pt x="71" y="14"/>
                  </a:lnTo>
                  <a:lnTo>
                    <a:pt x="73" y="12"/>
                  </a:lnTo>
                  <a:lnTo>
                    <a:pt x="75" y="10"/>
                  </a:lnTo>
                  <a:lnTo>
                    <a:pt x="76" y="10"/>
                  </a:lnTo>
                  <a:lnTo>
                    <a:pt x="78" y="12"/>
                  </a:lnTo>
                  <a:lnTo>
                    <a:pt x="79" y="12"/>
                  </a:lnTo>
                  <a:lnTo>
                    <a:pt x="81" y="10"/>
                  </a:lnTo>
                  <a:lnTo>
                    <a:pt x="81" y="10"/>
                  </a:lnTo>
                  <a:lnTo>
                    <a:pt x="83" y="10"/>
                  </a:lnTo>
                  <a:lnTo>
                    <a:pt x="83" y="10"/>
                  </a:lnTo>
                  <a:lnTo>
                    <a:pt x="84" y="10"/>
                  </a:lnTo>
                  <a:lnTo>
                    <a:pt x="89" y="10"/>
                  </a:lnTo>
                  <a:lnTo>
                    <a:pt x="94" y="14"/>
                  </a:lnTo>
                  <a:lnTo>
                    <a:pt x="98" y="17"/>
                  </a:lnTo>
                  <a:lnTo>
                    <a:pt x="102" y="23"/>
                  </a:lnTo>
                  <a:lnTo>
                    <a:pt x="105" y="26"/>
                  </a:lnTo>
                  <a:lnTo>
                    <a:pt x="109" y="30"/>
                  </a:lnTo>
                  <a:lnTo>
                    <a:pt x="114" y="31"/>
                  </a:lnTo>
                  <a:lnTo>
                    <a:pt x="121" y="30"/>
                  </a:lnTo>
                  <a:lnTo>
                    <a:pt x="121" y="31"/>
                  </a:lnTo>
                  <a:lnTo>
                    <a:pt x="121" y="33"/>
                  </a:lnTo>
                  <a:lnTo>
                    <a:pt x="122" y="35"/>
                  </a:lnTo>
                  <a:lnTo>
                    <a:pt x="124" y="35"/>
                  </a:lnTo>
                  <a:lnTo>
                    <a:pt x="125" y="37"/>
                  </a:lnTo>
                  <a:lnTo>
                    <a:pt x="127" y="38"/>
                  </a:lnTo>
                  <a:lnTo>
                    <a:pt x="129" y="40"/>
                  </a:lnTo>
                  <a:lnTo>
                    <a:pt x="129" y="40"/>
                  </a:lnTo>
                  <a:lnTo>
                    <a:pt x="130" y="40"/>
                  </a:lnTo>
                  <a:lnTo>
                    <a:pt x="130" y="40"/>
                  </a:lnTo>
                  <a:lnTo>
                    <a:pt x="132" y="38"/>
                  </a:lnTo>
                  <a:lnTo>
                    <a:pt x="132" y="38"/>
                  </a:lnTo>
                  <a:lnTo>
                    <a:pt x="133" y="38"/>
                  </a:lnTo>
                  <a:lnTo>
                    <a:pt x="133" y="37"/>
                  </a:lnTo>
                  <a:lnTo>
                    <a:pt x="135" y="37"/>
                  </a:lnTo>
                  <a:lnTo>
                    <a:pt x="135" y="37"/>
                  </a:lnTo>
                  <a:lnTo>
                    <a:pt x="136" y="37"/>
                  </a:lnTo>
                  <a:lnTo>
                    <a:pt x="136" y="38"/>
                  </a:lnTo>
                  <a:lnTo>
                    <a:pt x="138" y="40"/>
                  </a:lnTo>
                  <a:lnTo>
                    <a:pt x="138" y="40"/>
                  </a:lnTo>
                  <a:lnTo>
                    <a:pt x="140" y="42"/>
                  </a:lnTo>
                  <a:lnTo>
                    <a:pt x="140" y="44"/>
                  </a:lnTo>
                  <a:lnTo>
                    <a:pt x="140" y="45"/>
                  </a:lnTo>
                  <a:lnTo>
                    <a:pt x="140" y="47"/>
                  </a:lnTo>
                  <a:lnTo>
                    <a:pt x="140" y="47"/>
                  </a:lnTo>
                  <a:lnTo>
                    <a:pt x="140" y="49"/>
                  </a:lnTo>
                  <a:lnTo>
                    <a:pt x="140" y="49"/>
                  </a:lnTo>
                  <a:lnTo>
                    <a:pt x="140" y="51"/>
                  </a:lnTo>
                  <a:lnTo>
                    <a:pt x="138" y="51"/>
                  </a:lnTo>
                  <a:lnTo>
                    <a:pt x="138" y="52"/>
                  </a:lnTo>
                  <a:lnTo>
                    <a:pt x="138" y="52"/>
                  </a:lnTo>
                  <a:lnTo>
                    <a:pt x="136" y="52"/>
                  </a:lnTo>
                  <a:lnTo>
                    <a:pt x="136" y="52"/>
                  </a:lnTo>
                  <a:lnTo>
                    <a:pt x="135" y="52"/>
                  </a:lnTo>
                  <a:lnTo>
                    <a:pt x="135" y="52"/>
                  </a:lnTo>
                  <a:lnTo>
                    <a:pt x="135" y="51"/>
                  </a:lnTo>
                  <a:lnTo>
                    <a:pt x="133" y="51"/>
                  </a:lnTo>
                  <a:lnTo>
                    <a:pt x="133" y="51"/>
                  </a:lnTo>
                  <a:lnTo>
                    <a:pt x="133" y="49"/>
                  </a:lnTo>
                  <a:lnTo>
                    <a:pt x="133" y="49"/>
                  </a:lnTo>
                  <a:lnTo>
                    <a:pt x="132" y="49"/>
                  </a:lnTo>
                  <a:lnTo>
                    <a:pt x="129" y="49"/>
                  </a:lnTo>
                  <a:lnTo>
                    <a:pt x="127" y="49"/>
                  </a:lnTo>
                  <a:lnTo>
                    <a:pt x="125" y="49"/>
                  </a:lnTo>
                  <a:lnTo>
                    <a:pt x="124" y="49"/>
                  </a:lnTo>
                  <a:lnTo>
                    <a:pt x="121" y="49"/>
                  </a:lnTo>
                  <a:lnTo>
                    <a:pt x="119" y="49"/>
                  </a:lnTo>
                  <a:lnTo>
                    <a:pt x="116" y="49"/>
                  </a:lnTo>
                  <a:lnTo>
                    <a:pt x="116" y="49"/>
                  </a:lnTo>
                  <a:lnTo>
                    <a:pt x="114" y="49"/>
                  </a:lnTo>
                  <a:lnTo>
                    <a:pt x="113" y="47"/>
                  </a:lnTo>
                  <a:lnTo>
                    <a:pt x="113" y="47"/>
                  </a:lnTo>
                  <a:lnTo>
                    <a:pt x="111" y="47"/>
                  </a:lnTo>
                  <a:lnTo>
                    <a:pt x="111" y="45"/>
                  </a:lnTo>
                  <a:lnTo>
                    <a:pt x="109" y="45"/>
                  </a:lnTo>
                  <a:lnTo>
                    <a:pt x="108" y="45"/>
                  </a:lnTo>
                  <a:lnTo>
                    <a:pt x="106" y="45"/>
                  </a:lnTo>
                  <a:lnTo>
                    <a:pt x="106" y="45"/>
                  </a:lnTo>
                  <a:lnTo>
                    <a:pt x="105" y="47"/>
                  </a:lnTo>
                  <a:lnTo>
                    <a:pt x="105" y="47"/>
                  </a:lnTo>
                  <a:lnTo>
                    <a:pt x="103" y="47"/>
                  </a:lnTo>
                  <a:lnTo>
                    <a:pt x="103" y="49"/>
                  </a:lnTo>
                  <a:lnTo>
                    <a:pt x="102" y="49"/>
                  </a:lnTo>
                  <a:lnTo>
                    <a:pt x="102" y="49"/>
                  </a:lnTo>
                  <a:lnTo>
                    <a:pt x="98" y="49"/>
                  </a:lnTo>
                  <a:lnTo>
                    <a:pt x="94" y="47"/>
                  </a:lnTo>
                  <a:lnTo>
                    <a:pt x="87" y="45"/>
                  </a:lnTo>
                  <a:lnTo>
                    <a:pt x="81" y="44"/>
                  </a:lnTo>
                  <a:lnTo>
                    <a:pt x="76" y="42"/>
                  </a:lnTo>
                  <a:lnTo>
                    <a:pt x="70" y="40"/>
                  </a:lnTo>
                  <a:lnTo>
                    <a:pt x="67" y="37"/>
                  </a:lnTo>
                  <a:lnTo>
                    <a:pt x="65" y="37"/>
                  </a:lnTo>
                  <a:lnTo>
                    <a:pt x="62" y="35"/>
                  </a:lnTo>
                  <a:lnTo>
                    <a:pt x="59" y="35"/>
                  </a:lnTo>
                  <a:lnTo>
                    <a:pt x="57" y="35"/>
                  </a:lnTo>
                  <a:lnTo>
                    <a:pt x="54" y="33"/>
                  </a:lnTo>
                  <a:lnTo>
                    <a:pt x="52" y="33"/>
                  </a:lnTo>
                  <a:lnTo>
                    <a:pt x="51" y="33"/>
                  </a:lnTo>
                  <a:lnTo>
                    <a:pt x="48" y="33"/>
                  </a:lnTo>
                  <a:lnTo>
                    <a:pt x="46" y="31"/>
                  </a:lnTo>
                  <a:lnTo>
                    <a:pt x="44" y="31"/>
                  </a:lnTo>
                  <a:lnTo>
                    <a:pt x="43" y="31"/>
                  </a:lnTo>
                  <a:lnTo>
                    <a:pt x="41" y="31"/>
                  </a:lnTo>
                  <a:lnTo>
                    <a:pt x="40" y="31"/>
                  </a:lnTo>
                  <a:lnTo>
                    <a:pt x="38" y="31"/>
                  </a:lnTo>
                  <a:lnTo>
                    <a:pt x="38" y="31"/>
                  </a:lnTo>
                  <a:lnTo>
                    <a:pt x="37" y="31"/>
                  </a:lnTo>
                  <a:lnTo>
                    <a:pt x="37" y="31"/>
                  </a:lnTo>
                  <a:lnTo>
                    <a:pt x="37" y="31"/>
                  </a:lnTo>
                  <a:lnTo>
                    <a:pt x="35" y="31"/>
                  </a:lnTo>
                  <a:lnTo>
                    <a:pt x="33" y="31"/>
                  </a:lnTo>
                  <a:lnTo>
                    <a:pt x="32" y="31"/>
                  </a:lnTo>
                  <a:lnTo>
                    <a:pt x="32" y="30"/>
                  </a:lnTo>
                  <a:lnTo>
                    <a:pt x="30" y="30"/>
                  </a:lnTo>
                  <a:lnTo>
                    <a:pt x="30" y="30"/>
                  </a:lnTo>
                  <a:lnTo>
                    <a:pt x="30" y="28"/>
                  </a:lnTo>
                  <a:lnTo>
                    <a:pt x="21" y="28"/>
                  </a:lnTo>
                  <a:lnTo>
                    <a:pt x="17" y="28"/>
                  </a:lnTo>
                  <a:lnTo>
                    <a:pt x="14" y="28"/>
                  </a:lnTo>
                  <a:lnTo>
                    <a:pt x="13" y="26"/>
                  </a:lnTo>
                  <a:lnTo>
                    <a:pt x="10" y="24"/>
                  </a:lnTo>
                  <a:lnTo>
                    <a:pt x="6" y="23"/>
                  </a:lnTo>
                  <a:lnTo>
                    <a:pt x="5" y="19"/>
                  </a:lnTo>
                  <a:lnTo>
                    <a:pt x="2" y="17"/>
                  </a:lnTo>
                  <a:lnTo>
                    <a:pt x="0" y="16"/>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6" name="Freeform 724"/>
            <p:cNvSpPr>
              <a:spLocks/>
            </p:cNvSpPr>
            <p:nvPr/>
          </p:nvSpPr>
          <p:spPr bwMode="auto">
            <a:xfrm>
              <a:off x="7344149" y="3871403"/>
              <a:ext cx="33015" cy="36377"/>
            </a:xfrm>
            <a:custGeom>
              <a:avLst/>
              <a:gdLst/>
              <a:ahLst/>
              <a:cxnLst>
                <a:cxn ang="0">
                  <a:pos x="0" y="9"/>
                </a:cxn>
                <a:cxn ang="0">
                  <a:pos x="0" y="7"/>
                </a:cxn>
                <a:cxn ang="0">
                  <a:pos x="0" y="6"/>
                </a:cxn>
                <a:cxn ang="0">
                  <a:pos x="2" y="4"/>
                </a:cxn>
                <a:cxn ang="0">
                  <a:pos x="2" y="2"/>
                </a:cxn>
                <a:cxn ang="0">
                  <a:pos x="3" y="2"/>
                </a:cxn>
                <a:cxn ang="0">
                  <a:pos x="5" y="0"/>
                </a:cxn>
                <a:cxn ang="0">
                  <a:pos x="6" y="0"/>
                </a:cxn>
                <a:cxn ang="0">
                  <a:pos x="8" y="0"/>
                </a:cxn>
                <a:cxn ang="0">
                  <a:pos x="10" y="0"/>
                </a:cxn>
                <a:cxn ang="0">
                  <a:pos x="11" y="0"/>
                </a:cxn>
                <a:cxn ang="0">
                  <a:pos x="13" y="2"/>
                </a:cxn>
                <a:cxn ang="0">
                  <a:pos x="14" y="2"/>
                </a:cxn>
                <a:cxn ang="0">
                  <a:pos x="16" y="4"/>
                </a:cxn>
                <a:cxn ang="0">
                  <a:pos x="16" y="6"/>
                </a:cxn>
                <a:cxn ang="0">
                  <a:pos x="16" y="7"/>
                </a:cxn>
                <a:cxn ang="0">
                  <a:pos x="16" y="9"/>
                </a:cxn>
                <a:cxn ang="0">
                  <a:pos x="16" y="11"/>
                </a:cxn>
                <a:cxn ang="0">
                  <a:pos x="16" y="13"/>
                </a:cxn>
                <a:cxn ang="0">
                  <a:pos x="16" y="14"/>
                </a:cxn>
                <a:cxn ang="0">
                  <a:pos x="14" y="16"/>
                </a:cxn>
                <a:cxn ang="0">
                  <a:pos x="13" y="16"/>
                </a:cxn>
                <a:cxn ang="0">
                  <a:pos x="11" y="18"/>
                </a:cxn>
                <a:cxn ang="0">
                  <a:pos x="10" y="18"/>
                </a:cxn>
                <a:cxn ang="0">
                  <a:pos x="8" y="18"/>
                </a:cxn>
                <a:cxn ang="0">
                  <a:pos x="6" y="18"/>
                </a:cxn>
                <a:cxn ang="0">
                  <a:pos x="5" y="18"/>
                </a:cxn>
                <a:cxn ang="0">
                  <a:pos x="3" y="16"/>
                </a:cxn>
                <a:cxn ang="0">
                  <a:pos x="2" y="16"/>
                </a:cxn>
                <a:cxn ang="0">
                  <a:pos x="2" y="14"/>
                </a:cxn>
                <a:cxn ang="0">
                  <a:pos x="0" y="13"/>
                </a:cxn>
                <a:cxn ang="0">
                  <a:pos x="0" y="11"/>
                </a:cxn>
                <a:cxn ang="0">
                  <a:pos x="0" y="9"/>
                </a:cxn>
              </a:cxnLst>
              <a:rect l="0" t="0" r="r" b="b"/>
              <a:pathLst>
                <a:path w="16" h="18">
                  <a:moveTo>
                    <a:pt x="0" y="9"/>
                  </a:moveTo>
                  <a:lnTo>
                    <a:pt x="0" y="7"/>
                  </a:lnTo>
                  <a:lnTo>
                    <a:pt x="0" y="6"/>
                  </a:lnTo>
                  <a:lnTo>
                    <a:pt x="2" y="4"/>
                  </a:lnTo>
                  <a:lnTo>
                    <a:pt x="2" y="2"/>
                  </a:lnTo>
                  <a:lnTo>
                    <a:pt x="3" y="2"/>
                  </a:lnTo>
                  <a:lnTo>
                    <a:pt x="5" y="0"/>
                  </a:lnTo>
                  <a:lnTo>
                    <a:pt x="6" y="0"/>
                  </a:lnTo>
                  <a:lnTo>
                    <a:pt x="8" y="0"/>
                  </a:lnTo>
                  <a:lnTo>
                    <a:pt x="10" y="0"/>
                  </a:lnTo>
                  <a:lnTo>
                    <a:pt x="11" y="0"/>
                  </a:lnTo>
                  <a:lnTo>
                    <a:pt x="13" y="2"/>
                  </a:lnTo>
                  <a:lnTo>
                    <a:pt x="14" y="2"/>
                  </a:lnTo>
                  <a:lnTo>
                    <a:pt x="16" y="4"/>
                  </a:lnTo>
                  <a:lnTo>
                    <a:pt x="16" y="6"/>
                  </a:lnTo>
                  <a:lnTo>
                    <a:pt x="16" y="7"/>
                  </a:lnTo>
                  <a:lnTo>
                    <a:pt x="16" y="9"/>
                  </a:lnTo>
                  <a:lnTo>
                    <a:pt x="16" y="11"/>
                  </a:lnTo>
                  <a:lnTo>
                    <a:pt x="16" y="13"/>
                  </a:lnTo>
                  <a:lnTo>
                    <a:pt x="16" y="14"/>
                  </a:lnTo>
                  <a:lnTo>
                    <a:pt x="14" y="16"/>
                  </a:lnTo>
                  <a:lnTo>
                    <a:pt x="13" y="16"/>
                  </a:lnTo>
                  <a:lnTo>
                    <a:pt x="11" y="18"/>
                  </a:lnTo>
                  <a:lnTo>
                    <a:pt x="10" y="18"/>
                  </a:lnTo>
                  <a:lnTo>
                    <a:pt x="8" y="18"/>
                  </a:lnTo>
                  <a:lnTo>
                    <a:pt x="6" y="18"/>
                  </a:lnTo>
                  <a:lnTo>
                    <a:pt x="5" y="18"/>
                  </a:lnTo>
                  <a:lnTo>
                    <a:pt x="3" y="16"/>
                  </a:lnTo>
                  <a:lnTo>
                    <a:pt x="2" y="16"/>
                  </a:lnTo>
                  <a:lnTo>
                    <a:pt x="2" y="14"/>
                  </a:lnTo>
                  <a:lnTo>
                    <a:pt x="0" y="13"/>
                  </a:lnTo>
                  <a:lnTo>
                    <a:pt x="0" y="11"/>
                  </a:lnTo>
                  <a:lnTo>
                    <a:pt x="0" y="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37" name="Line 276"/>
            <p:cNvSpPr>
              <a:spLocks noChangeShapeType="1"/>
            </p:cNvSpPr>
            <p:nvPr/>
          </p:nvSpPr>
          <p:spPr bwMode="auto">
            <a:xfrm flipV="1">
              <a:off x="8589545" y="4446513"/>
              <a:ext cx="1834" cy="19055"/>
            </a:xfrm>
            <a:prstGeom prst="line">
              <a:avLst/>
            </a:prstGeom>
            <a:grpFill/>
            <a:ln w="19050">
              <a:solidFill>
                <a:schemeClr val="bg1">
                  <a:lumMod val="75000"/>
                  <a:alpha val="20000"/>
                </a:schemeClr>
              </a:solidFill>
              <a:round/>
              <a:headEnd/>
              <a:tailEnd/>
            </a:ln>
            <a:effectLst/>
          </p:spPr>
          <p:txBody>
            <a:bodyPr/>
            <a:lstStyle/>
            <a:p>
              <a:pPr>
                <a:defRPr/>
              </a:pPr>
              <a:endParaRPr lang="en-US" kern="0" dirty="0">
                <a:solidFill>
                  <a:srgbClr val="26547C">
                    <a:lumMod val="60000"/>
                    <a:lumOff val="40000"/>
                  </a:srgbClr>
                </a:solidFill>
              </a:endParaRPr>
            </a:p>
          </p:txBody>
        </p:sp>
        <p:sp>
          <p:nvSpPr>
            <p:cNvPr id="338" name="Line 277"/>
            <p:cNvSpPr>
              <a:spLocks noChangeShapeType="1"/>
            </p:cNvSpPr>
            <p:nvPr/>
          </p:nvSpPr>
          <p:spPr bwMode="auto">
            <a:xfrm flipH="1">
              <a:off x="8563867" y="4340845"/>
              <a:ext cx="1834" cy="1732"/>
            </a:xfrm>
            <a:prstGeom prst="line">
              <a:avLst/>
            </a:prstGeom>
            <a:grpFill/>
            <a:ln w="19050">
              <a:solidFill>
                <a:schemeClr val="bg1">
                  <a:lumMod val="75000"/>
                  <a:alpha val="20000"/>
                </a:schemeClr>
              </a:solidFill>
              <a:round/>
              <a:headEnd/>
              <a:tailEnd/>
            </a:ln>
            <a:effectLst/>
          </p:spPr>
          <p:txBody>
            <a:bodyPr/>
            <a:lstStyle/>
            <a:p>
              <a:pPr>
                <a:defRPr/>
              </a:pPr>
              <a:endParaRPr lang="en-US" kern="0" dirty="0">
                <a:solidFill>
                  <a:srgbClr val="26547C">
                    <a:lumMod val="60000"/>
                    <a:lumOff val="40000"/>
                  </a:srgbClr>
                </a:solidFill>
              </a:endParaRPr>
            </a:p>
          </p:txBody>
        </p:sp>
        <p:sp>
          <p:nvSpPr>
            <p:cNvPr id="339" name="Freeform 727"/>
            <p:cNvSpPr>
              <a:spLocks/>
            </p:cNvSpPr>
            <p:nvPr/>
          </p:nvSpPr>
          <p:spPr bwMode="auto">
            <a:xfrm>
              <a:off x="8829820" y="4247303"/>
              <a:ext cx="16507" cy="27716"/>
            </a:xfrm>
            <a:custGeom>
              <a:avLst/>
              <a:gdLst/>
              <a:ahLst/>
              <a:cxnLst>
                <a:cxn ang="0">
                  <a:pos x="0" y="0"/>
                </a:cxn>
                <a:cxn ang="0">
                  <a:pos x="0" y="1"/>
                </a:cxn>
                <a:cxn ang="0">
                  <a:pos x="0" y="3"/>
                </a:cxn>
                <a:cxn ang="0">
                  <a:pos x="0" y="5"/>
                </a:cxn>
                <a:cxn ang="0">
                  <a:pos x="1" y="7"/>
                </a:cxn>
                <a:cxn ang="0">
                  <a:pos x="1" y="8"/>
                </a:cxn>
                <a:cxn ang="0">
                  <a:pos x="3" y="10"/>
                </a:cxn>
                <a:cxn ang="0">
                  <a:pos x="3" y="12"/>
                </a:cxn>
                <a:cxn ang="0">
                  <a:pos x="4" y="14"/>
                </a:cxn>
                <a:cxn ang="0">
                  <a:pos x="4" y="12"/>
                </a:cxn>
                <a:cxn ang="0">
                  <a:pos x="6" y="12"/>
                </a:cxn>
                <a:cxn ang="0">
                  <a:pos x="6" y="10"/>
                </a:cxn>
                <a:cxn ang="0">
                  <a:pos x="6" y="10"/>
                </a:cxn>
                <a:cxn ang="0">
                  <a:pos x="6" y="10"/>
                </a:cxn>
                <a:cxn ang="0">
                  <a:pos x="8" y="8"/>
                </a:cxn>
                <a:cxn ang="0">
                  <a:pos x="8" y="8"/>
                </a:cxn>
                <a:cxn ang="0">
                  <a:pos x="8" y="7"/>
                </a:cxn>
                <a:cxn ang="0">
                  <a:pos x="8" y="7"/>
                </a:cxn>
                <a:cxn ang="0">
                  <a:pos x="8" y="7"/>
                </a:cxn>
                <a:cxn ang="0">
                  <a:pos x="6" y="5"/>
                </a:cxn>
                <a:cxn ang="0">
                  <a:pos x="6" y="5"/>
                </a:cxn>
                <a:cxn ang="0">
                  <a:pos x="4" y="3"/>
                </a:cxn>
                <a:cxn ang="0">
                  <a:pos x="4" y="3"/>
                </a:cxn>
                <a:cxn ang="0">
                  <a:pos x="4" y="1"/>
                </a:cxn>
                <a:cxn ang="0">
                  <a:pos x="4" y="0"/>
                </a:cxn>
                <a:cxn ang="0">
                  <a:pos x="3" y="0"/>
                </a:cxn>
                <a:cxn ang="0">
                  <a:pos x="3" y="0"/>
                </a:cxn>
                <a:cxn ang="0">
                  <a:pos x="1" y="0"/>
                </a:cxn>
                <a:cxn ang="0">
                  <a:pos x="1" y="0"/>
                </a:cxn>
                <a:cxn ang="0">
                  <a:pos x="0" y="0"/>
                </a:cxn>
                <a:cxn ang="0">
                  <a:pos x="0" y="0"/>
                </a:cxn>
                <a:cxn ang="0">
                  <a:pos x="0" y="0"/>
                </a:cxn>
                <a:cxn ang="0">
                  <a:pos x="0" y="0"/>
                </a:cxn>
              </a:cxnLst>
              <a:rect l="0" t="0" r="r" b="b"/>
              <a:pathLst>
                <a:path w="8" h="14">
                  <a:moveTo>
                    <a:pt x="0" y="0"/>
                  </a:moveTo>
                  <a:lnTo>
                    <a:pt x="0" y="1"/>
                  </a:lnTo>
                  <a:lnTo>
                    <a:pt x="0" y="3"/>
                  </a:lnTo>
                  <a:lnTo>
                    <a:pt x="0" y="5"/>
                  </a:lnTo>
                  <a:lnTo>
                    <a:pt x="1" y="7"/>
                  </a:lnTo>
                  <a:lnTo>
                    <a:pt x="1" y="8"/>
                  </a:lnTo>
                  <a:lnTo>
                    <a:pt x="3" y="10"/>
                  </a:lnTo>
                  <a:lnTo>
                    <a:pt x="3" y="12"/>
                  </a:lnTo>
                  <a:lnTo>
                    <a:pt x="4" y="14"/>
                  </a:lnTo>
                  <a:lnTo>
                    <a:pt x="4" y="12"/>
                  </a:lnTo>
                  <a:lnTo>
                    <a:pt x="6" y="12"/>
                  </a:lnTo>
                  <a:lnTo>
                    <a:pt x="6" y="10"/>
                  </a:lnTo>
                  <a:lnTo>
                    <a:pt x="6" y="10"/>
                  </a:lnTo>
                  <a:lnTo>
                    <a:pt x="6" y="10"/>
                  </a:lnTo>
                  <a:lnTo>
                    <a:pt x="8" y="8"/>
                  </a:lnTo>
                  <a:lnTo>
                    <a:pt x="8" y="8"/>
                  </a:lnTo>
                  <a:lnTo>
                    <a:pt x="8" y="7"/>
                  </a:lnTo>
                  <a:lnTo>
                    <a:pt x="8" y="7"/>
                  </a:lnTo>
                  <a:lnTo>
                    <a:pt x="8" y="7"/>
                  </a:lnTo>
                  <a:lnTo>
                    <a:pt x="6" y="5"/>
                  </a:lnTo>
                  <a:lnTo>
                    <a:pt x="6" y="5"/>
                  </a:lnTo>
                  <a:lnTo>
                    <a:pt x="4" y="3"/>
                  </a:lnTo>
                  <a:lnTo>
                    <a:pt x="4" y="3"/>
                  </a:lnTo>
                  <a:lnTo>
                    <a:pt x="4" y="1"/>
                  </a:lnTo>
                  <a:lnTo>
                    <a:pt x="4" y="0"/>
                  </a:lnTo>
                  <a:lnTo>
                    <a:pt x="3" y="0"/>
                  </a:lnTo>
                  <a:lnTo>
                    <a:pt x="3" y="0"/>
                  </a:lnTo>
                  <a:lnTo>
                    <a:pt x="1" y="0"/>
                  </a:lnTo>
                  <a:lnTo>
                    <a:pt x="1" y="0"/>
                  </a:lnTo>
                  <a:lnTo>
                    <a:pt x="0" y="0"/>
                  </a:lnTo>
                  <a:lnTo>
                    <a:pt x="0" y="0"/>
                  </a:lnTo>
                  <a:lnTo>
                    <a:pt x="0" y="0"/>
                  </a:lnTo>
                  <a:lnTo>
                    <a:pt x="0"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0" name="Line 279"/>
            <p:cNvSpPr>
              <a:spLocks noChangeShapeType="1"/>
            </p:cNvSpPr>
            <p:nvPr/>
          </p:nvSpPr>
          <p:spPr bwMode="auto">
            <a:xfrm>
              <a:off x="8818815" y="4311397"/>
              <a:ext cx="20176" cy="5197"/>
            </a:xfrm>
            <a:prstGeom prst="line">
              <a:avLst/>
            </a:prstGeom>
            <a:grpFill/>
            <a:ln w="19050">
              <a:solidFill>
                <a:schemeClr val="bg1">
                  <a:lumMod val="75000"/>
                  <a:alpha val="20000"/>
                </a:schemeClr>
              </a:solidFill>
              <a:round/>
              <a:headEnd/>
              <a:tailEnd/>
            </a:ln>
            <a:effectLst/>
          </p:spPr>
          <p:txBody>
            <a:bodyPr/>
            <a:lstStyle/>
            <a:p>
              <a:pPr>
                <a:defRPr/>
              </a:pPr>
              <a:endParaRPr lang="en-US" kern="0" dirty="0">
                <a:solidFill>
                  <a:srgbClr val="26547C">
                    <a:lumMod val="60000"/>
                    <a:lumOff val="40000"/>
                  </a:srgbClr>
                </a:solidFill>
              </a:endParaRPr>
            </a:p>
          </p:txBody>
        </p:sp>
        <p:sp>
          <p:nvSpPr>
            <p:cNvPr id="341" name="Freeform 729"/>
            <p:cNvSpPr>
              <a:spLocks/>
            </p:cNvSpPr>
            <p:nvPr/>
          </p:nvSpPr>
          <p:spPr bwMode="auto">
            <a:xfrm>
              <a:off x="7806358" y="4275019"/>
              <a:ext cx="58693" cy="12126"/>
            </a:xfrm>
            <a:custGeom>
              <a:avLst/>
              <a:gdLst/>
              <a:ahLst/>
              <a:cxnLst>
                <a:cxn ang="0">
                  <a:pos x="12" y="0"/>
                </a:cxn>
                <a:cxn ang="0">
                  <a:pos x="14" y="0"/>
                </a:cxn>
                <a:cxn ang="0">
                  <a:pos x="15" y="0"/>
                </a:cxn>
                <a:cxn ang="0">
                  <a:pos x="17" y="0"/>
                </a:cxn>
                <a:cxn ang="0">
                  <a:pos x="20" y="0"/>
                </a:cxn>
                <a:cxn ang="0">
                  <a:pos x="22" y="1"/>
                </a:cxn>
                <a:cxn ang="0">
                  <a:pos x="23" y="1"/>
                </a:cxn>
                <a:cxn ang="0">
                  <a:pos x="25" y="3"/>
                </a:cxn>
                <a:cxn ang="0">
                  <a:pos x="27" y="5"/>
                </a:cxn>
                <a:cxn ang="0">
                  <a:pos x="27" y="5"/>
                </a:cxn>
                <a:cxn ang="0">
                  <a:pos x="25" y="5"/>
                </a:cxn>
                <a:cxn ang="0">
                  <a:pos x="25" y="5"/>
                </a:cxn>
                <a:cxn ang="0">
                  <a:pos x="23" y="5"/>
                </a:cxn>
                <a:cxn ang="0">
                  <a:pos x="22" y="5"/>
                </a:cxn>
                <a:cxn ang="0">
                  <a:pos x="20" y="6"/>
                </a:cxn>
                <a:cxn ang="0">
                  <a:pos x="20" y="6"/>
                </a:cxn>
                <a:cxn ang="0">
                  <a:pos x="19" y="6"/>
                </a:cxn>
                <a:cxn ang="0">
                  <a:pos x="17" y="6"/>
                </a:cxn>
                <a:cxn ang="0">
                  <a:pos x="15" y="5"/>
                </a:cxn>
                <a:cxn ang="0">
                  <a:pos x="12" y="5"/>
                </a:cxn>
                <a:cxn ang="0">
                  <a:pos x="9" y="5"/>
                </a:cxn>
                <a:cxn ang="0">
                  <a:pos x="8" y="3"/>
                </a:cxn>
                <a:cxn ang="0">
                  <a:pos x="4" y="3"/>
                </a:cxn>
                <a:cxn ang="0">
                  <a:pos x="1" y="1"/>
                </a:cxn>
                <a:cxn ang="0">
                  <a:pos x="0" y="1"/>
                </a:cxn>
                <a:cxn ang="0">
                  <a:pos x="1" y="0"/>
                </a:cxn>
                <a:cxn ang="0">
                  <a:pos x="3" y="0"/>
                </a:cxn>
                <a:cxn ang="0">
                  <a:pos x="4" y="0"/>
                </a:cxn>
                <a:cxn ang="0">
                  <a:pos x="6" y="0"/>
                </a:cxn>
                <a:cxn ang="0">
                  <a:pos x="8" y="0"/>
                </a:cxn>
                <a:cxn ang="0">
                  <a:pos x="9" y="0"/>
                </a:cxn>
                <a:cxn ang="0">
                  <a:pos x="11" y="0"/>
                </a:cxn>
                <a:cxn ang="0">
                  <a:pos x="12" y="0"/>
                </a:cxn>
              </a:cxnLst>
              <a:rect l="0" t="0" r="r" b="b"/>
              <a:pathLst>
                <a:path w="27" h="6">
                  <a:moveTo>
                    <a:pt x="12" y="0"/>
                  </a:moveTo>
                  <a:lnTo>
                    <a:pt x="14" y="0"/>
                  </a:lnTo>
                  <a:lnTo>
                    <a:pt x="15" y="0"/>
                  </a:lnTo>
                  <a:lnTo>
                    <a:pt x="17" y="0"/>
                  </a:lnTo>
                  <a:lnTo>
                    <a:pt x="20" y="0"/>
                  </a:lnTo>
                  <a:lnTo>
                    <a:pt x="22" y="1"/>
                  </a:lnTo>
                  <a:lnTo>
                    <a:pt x="23" y="1"/>
                  </a:lnTo>
                  <a:lnTo>
                    <a:pt x="25" y="3"/>
                  </a:lnTo>
                  <a:lnTo>
                    <a:pt x="27" y="5"/>
                  </a:lnTo>
                  <a:lnTo>
                    <a:pt x="27" y="5"/>
                  </a:lnTo>
                  <a:lnTo>
                    <a:pt x="25" y="5"/>
                  </a:lnTo>
                  <a:lnTo>
                    <a:pt x="25" y="5"/>
                  </a:lnTo>
                  <a:lnTo>
                    <a:pt x="23" y="5"/>
                  </a:lnTo>
                  <a:lnTo>
                    <a:pt x="22" y="5"/>
                  </a:lnTo>
                  <a:lnTo>
                    <a:pt x="20" y="6"/>
                  </a:lnTo>
                  <a:lnTo>
                    <a:pt x="20" y="6"/>
                  </a:lnTo>
                  <a:lnTo>
                    <a:pt x="19" y="6"/>
                  </a:lnTo>
                  <a:lnTo>
                    <a:pt x="17" y="6"/>
                  </a:lnTo>
                  <a:lnTo>
                    <a:pt x="15" y="5"/>
                  </a:lnTo>
                  <a:lnTo>
                    <a:pt x="12" y="5"/>
                  </a:lnTo>
                  <a:lnTo>
                    <a:pt x="9" y="5"/>
                  </a:lnTo>
                  <a:lnTo>
                    <a:pt x="8" y="3"/>
                  </a:lnTo>
                  <a:lnTo>
                    <a:pt x="4" y="3"/>
                  </a:lnTo>
                  <a:lnTo>
                    <a:pt x="1" y="1"/>
                  </a:lnTo>
                  <a:lnTo>
                    <a:pt x="0" y="1"/>
                  </a:lnTo>
                  <a:lnTo>
                    <a:pt x="1" y="0"/>
                  </a:lnTo>
                  <a:lnTo>
                    <a:pt x="3" y="0"/>
                  </a:lnTo>
                  <a:lnTo>
                    <a:pt x="4" y="0"/>
                  </a:lnTo>
                  <a:lnTo>
                    <a:pt x="6" y="0"/>
                  </a:lnTo>
                  <a:lnTo>
                    <a:pt x="8" y="0"/>
                  </a:lnTo>
                  <a:lnTo>
                    <a:pt x="9" y="0"/>
                  </a:lnTo>
                  <a:lnTo>
                    <a:pt x="11" y="0"/>
                  </a:lnTo>
                  <a:lnTo>
                    <a:pt x="12" y="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2" name="Freeform 730"/>
            <p:cNvSpPr>
              <a:spLocks/>
            </p:cNvSpPr>
            <p:nvPr/>
          </p:nvSpPr>
          <p:spPr bwMode="auto">
            <a:xfrm>
              <a:off x="7723821" y="4233445"/>
              <a:ext cx="36683" cy="19055"/>
            </a:xfrm>
            <a:custGeom>
              <a:avLst/>
              <a:gdLst/>
              <a:ahLst/>
              <a:cxnLst>
                <a:cxn ang="0">
                  <a:pos x="0" y="10"/>
                </a:cxn>
                <a:cxn ang="0">
                  <a:pos x="0" y="10"/>
                </a:cxn>
                <a:cxn ang="0">
                  <a:pos x="0" y="8"/>
                </a:cxn>
                <a:cxn ang="0">
                  <a:pos x="0" y="8"/>
                </a:cxn>
                <a:cxn ang="0">
                  <a:pos x="0" y="8"/>
                </a:cxn>
                <a:cxn ang="0">
                  <a:pos x="0" y="7"/>
                </a:cxn>
                <a:cxn ang="0">
                  <a:pos x="0" y="7"/>
                </a:cxn>
                <a:cxn ang="0">
                  <a:pos x="0" y="5"/>
                </a:cxn>
                <a:cxn ang="0">
                  <a:pos x="0" y="5"/>
                </a:cxn>
                <a:cxn ang="0">
                  <a:pos x="0" y="3"/>
                </a:cxn>
                <a:cxn ang="0">
                  <a:pos x="0" y="1"/>
                </a:cxn>
                <a:cxn ang="0">
                  <a:pos x="1" y="1"/>
                </a:cxn>
                <a:cxn ang="0">
                  <a:pos x="1" y="0"/>
                </a:cxn>
                <a:cxn ang="0">
                  <a:pos x="3" y="0"/>
                </a:cxn>
                <a:cxn ang="0">
                  <a:pos x="4" y="0"/>
                </a:cxn>
                <a:cxn ang="0">
                  <a:pos x="6" y="0"/>
                </a:cxn>
                <a:cxn ang="0">
                  <a:pos x="7" y="0"/>
                </a:cxn>
                <a:cxn ang="0">
                  <a:pos x="9" y="0"/>
                </a:cxn>
                <a:cxn ang="0">
                  <a:pos x="11" y="0"/>
                </a:cxn>
                <a:cxn ang="0">
                  <a:pos x="12" y="0"/>
                </a:cxn>
                <a:cxn ang="0">
                  <a:pos x="14" y="0"/>
                </a:cxn>
                <a:cxn ang="0">
                  <a:pos x="15" y="1"/>
                </a:cxn>
                <a:cxn ang="0">
                  <a:pos x="15" y="1"/>
                </a:cxn>
                <a:cxn ang="0">
                  <a:pos x="17" y="1"/>
                </a:cxn>
                <a:cxn ang="0">
                  <a:pos x="17" y="1"/>
                </a:cxn>
                <a:cxn ang="0">
                  <a:pos x="15" y="3"/>
                </a:cxn>
                <a:cxn ang="0">
                  <a:pos x="14" y="3"/>
                </a:cxn>
                <a:cxn ang="0">
                  <a:pos x="14" y="5"/>
                </a:cxn>
                <a:cxn ang="0">
                  <a:pos x="12" y="7"/>
                </a:cxn>
                <a:cxn ang="0">
                  <a:pos x="12" y="7"/>
                </a:cxn>
                <a:cxn ang="0">
                  <a:pos x="11" y="8"/>
                </a:cxn>
                <a:cxn ang="0">
                  <a:pos x="9" y="8"/>
                </a:cxn>
                <a:cxn ang="0">
                  <a:pos x="6" y="8"/>
                </a:cxn>
                <a:cxn ang="0">
                  <a:pos x="0" y="10"/>
                </a:cxn>
              </a:cxnLst>
              <a:rect l="0" t="0" r="r" b="b"/>
              <a:pathLst>
                <a:path w="17" h="10">
                  <a:moveTo>
                    <a:pt x="0" y="10"/>
                  </a:moveTo>
                  <a:lnTo>
                    <a:pt x="0" y="10"/>
                  </a:lnTo>
                  <a:lnTo>
                    <a:pt x="0" y="8"/>
                  </a:lnTo>
                  <a:lnTo>
                    <a:pt x="0" y="8"/>
                  </a:lnTo>
                  <a:lnTo>
                    <a:pt x="0" y="8"/>
                  </a:lnTo>
                  <a:lnTo>
                    <a:pt x="0" y="7"/>
                  </a:lnTo>
                  <a:lnTo>
                    <a:pt x="0" y="7"/>
                  </a:lnTo>
                  <a:lnTo>
                    <a:pt x="0" y="5"/>
                  </a:lnTo>
                  <a:lnTo>
                    <a:pt x="0" y="5"/>
                  </a:lnTo>
                  <a:lnTo>
                    <a:pt x="0" y="3"/>
                  </a:lnTo>
                  <a:lnTo>
                    <a:pt x="0" y="1"/>
                  </a:lnTo>
                  <a:lnTo>
                    <a:pt x="1" y="1"/>
                  </a:lnTo>
                  <a:lnTo>
                    <a:pt x="1" y="0"/>
                  </a:lnTo>
                  <a:lnTo>
                    <a:pt x="3" y="0"/>
                  </a:lnTo>
                  <a:lnTo>
                    <a:pt x="4" y="0"/>
                  </a:lnTo>
                  <a:lnTo>
                    <a:pt x="6" y="0"/>
                  </a:lnTo>
                  <a:lnTo>
                    <a:pt x="7" y="0"/>
                  </a:lnTo>
                  <a:lnTo>
                    <a:pt x="9" y="0"/>
                  </a:lnTo>
                  <a:lnTo>
                    <a:pt x="11" y="0"/>
                  </a:lnTo>
                  <a:lnTo>
                    <a:pt x="12" y="0"/>
                  </a:lnTo>
                  <a:lnTo>
                    <a:pt x="14" y="0"/>
                  </a:lnTo>
                  <a:lnTo>
                    <a:pt x="15" y="1"/>
                  </a:lnTo>
                  <a:lnTo>
                    <a:pt x="15" y="1"/>
                  </a:lnTo>
                  <a:lnTo>
                    <a:pt x="17" y="1"/>
                  </a:lnTo>
                  <a:lnTo>
                    <a:pt x="17" y="1"/>
                  </a:lnTo>
                  <a:lnTo>
                    <a:pt x="15" y="3"/>
                  </a:lnTo>
                  <a:lnTo>
                    <a:pt x="14" y="3"/>
                  </a:lnTo>
                  <a:lnTo>
                    <a:pt x="14" y="5"/>
                  </a:lnTo>
                  <a:lnTo>
                    <a:pt x="12" y="7"/>
                  </a:lnTo>
                  <a:lnTo>
                    <a:pt x="12" y="7"/>
                  </a:lnTo>
                  <a:lnTo>
                    <a:pt x="11" y="8"/>
                  </a:lnTo>
                  <a:lnTo>
                    <a:pt x="9" y="8"/>
                  </a:lnTo>
                  <a:lnTo>
                    <a:pt x="6" y="8"/>
                  </a:lnTo>
                  <a:lnTo>
                    <a:pt x="0" y="10"/>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3" name="Freeform 731"/>
            <p:cNvSpPr>
              <a:spLocks/>
            </p:cNvSpPr>
            <p:nvPr/>
          </p:nvSpPr>
          <p:spPr bwMode="auto">
            <a:xfrm>
              <a:off x="8712434" y="4763517"/>
              <a:ext cx="29347" cy="31181"/>
            </a:xfrm>
            <a:custGeom>
              <a:avLst/>
              <a:gdLst/>
              <a:ahLst/>
              <a:cxnLst>
                <a:cxn ang="0">
                  <a:pos x="0" y="3"/>
                </a:cxn>
                <a:cxn ang="0">
                  <a:pos x="1" y="5"/>
                </a:cxn>
                <a:cxn ang="0">
                  <a:pos x="1" y="7"/>
                </a:cxn>
                <a:cxn ang="0">
                  <a:pos x="3" y="8"/>
                </a:cxn>
                <a:cxn ang="0">
                  <a:pos x="3" y="10"/>
                </a:cxn>
                <a:cxn ang="0">
                  <a:pos x="4" y="12"/>
                </a:cxn>
                <a:cxn ang="0">
                  <a:pos x="6" y="12"/>
                </a:cxn>
                <a:cxn ang="0">
                  <a:pos x="8" y="14"/>
                </a:cxn>
                <a:cxn ang="0">
                  <a:pos x="9" y="15"/>
                </a:cxn>
                <a:cxn ang="0">
                  <a:pos x="14" y="15"/>
                </a:cxn>
                <a:cxn ang="0">
                  <a:pos x="12" y="12"/>
                </a:cxn>
                <a:cxn ang="0">
                  <a:pos x="11" y="10"/>
                </a:cxn>
                <a:cxn ang="0">
                  <a:pos x="9" y="8"/>
                </a:cxn>
                <a:cxn ang="0">
                  <a:pos x="8" y="7"/>
                </a:cxn>
                <a:cxn ang="0">
                  <a:pos x="6" y="5"/>
                </a:cxn>
                <a:cxn ang="0">
                  <a:pos x="4" y="3"/>
                </a:cxn>
                <a:cxn ang="0">
                  <a:pos x="3" y="2"/>
                </a:cxn>
                <a:cxn ang="0">
                  <a:pos x="3" y="0"/>
                </a:cxn>
                <a:cxn ang="0">
                  <a:pos x="3" y="0"/>
                </a:cxn>
                <a:cxn ang="0">
                  <a:pos x="1" y="0"/>
                </a:cxn>
                <a:cxn ang="0">
                  <a:pos x="1" y="0"/>
                </a:cxn>
                <a:cxn ang="0">
                  <a:pos x="1" y="2"/>
                </a:cxn>
                <a:cxn ang="0">
                  <a:pos x="1" y="2"/>
                </a:cxn>
                <a:cxn ang="0">
                  <a:pos x="1" y="2"/>
                </a:cxn>
                <a:cxn ang="0">
                  <a:pos x="1" y="3"/>
                </a:cxn>
                <a:cxn ang="0">
                  <a:pos x="0" y="3"/>
                </a:cxn>
              </a:cxnLst>
              <a:rect l="0" t="0" r="r" b="b"/>
              <a:pathLst>
                <a:path w="14" h="15">
                  <a:moveTo>
                    <a:pt x="0" y="3"/>
                  </a:moveTo>
                  <a:lnTo>
                    <a:pt x="1" y="5"/>
                  </a:lnTo>
                  <a:lnTo>
                    <a:pt x="1" y="7"/>
                  </a:lnTo>
                  <a:lnTo>
                    <a:pt x="3" y="8"/>
                  </a:lnTo>
                  <a:lnTo>
                    <a:pt x="3" y="10"/>
                  </a:lnTo>
                  <a:lnTo>
                    <a:pt x="4" y="12"/>
                  </a:lnTo>
                  <a:lnTo>
                    <a:pt x="6" y="12"/>
                  </a:lnTo>
                  <a:lnTo>
                    <a:pt x="8" y="14"/>
                  </a:lnTo>
                  <a:lnTo>
                    <a:pt x="9" y="15"/>
                  </a:lnTo>
                  <a:lnTo>
                    <a:pt x="14" y="15"/>
                  </a:lnTo>
                  <a:lnTo>
                    <a:pt x="12" y="12"/>
                  </a:lnTo>
                  <a:lnTo>
                    <a:pt x="11" y="10"/>
                  </a:lnTo>
                  <a:lnTo>
                    <a:pt x="9" y="8"/>
                  </a:lnTo>
                  <a:lnTo>
                    <a:pt x="8" y="7"/>
                  </a:lnTo>
                  <a:lnTo>
                    <a:pt x="6" y="5"/>
                  </a:lnTo>
                  <a:lnTo>
                    <a:pt x="4" y="3"/>
                  </a:lnTo>
                  <a:lnTo>
                    <a:pt x="3" y="2"/>
                  </a:lnTo>
                  <a:lnTo>
                    <a:pt x="3" y="0"/>
                  </a:lnTo>
                  <a:lnTo>
                    <a:pt x="3" y="0"/>
                  </a:lnTo>
                  <a:lnTo>
                    <a:pt x="1" y="0"/>
                  </a:lnTo>
                  <a:lnTo>
                    <a:pt x="1" y="0"/>
                  </a:lnTo>
                  <a:lnTo>
                    <a:pt x="1" y="2"/>
                  </a:lnTo>
                  <a:lnTo>
                    <a:pt x="1" y="2"/>
                  </a:lnTo>
                  <a:lnTo>
                    <a:pt x="1" y="2"/>
                  </a:lnTo>
                  <a:lnTo>
                    <a:pt x="1" y="3"/>
                  </a:lnTo>
                  <a:lnTo>
                    <a:pt x="0"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4" name="Freeform 732"/>
            <p:cNvSpPr>
              <a:spLocks/>
            </p:cNvSpPr>
            <p:nvPr/>
          </p:nvSpPr>
          <p:spPr bwMode="auto">
            <a:xfrm>
              <a:off x="8230049" y="5395792"/>
              <a:ext cx="117386" cy="98739"/>
            </a:xfrm>
            <a:custGeom>
              <a:avLst/>
              <a:gdLst/>
              <a:ahLst/>
              <a:cxnLst>
                <a:cxn ang="0">
                  <a:pos x="4" y="48"/>
                </a:cxn>
                <a:cxn ang="0">
                  <a:pos x="4" y="47"/>
                </a:cxn>
                <a:cxn ang="0">
                  <a:pos x="3" y="45"/>
                </a:cxn>
                <a:cxn ang="0">
                  <a:pos x="1" y="43"/>
                </a:cxn>
                <a:cxn ang="0">
                  <a:pos x="1" y="43"/>
                </a:cxn>
                <a:cxn ang="0">
                  <a:pos x="0" y="41"/>
                </a:cxn>
                <a:cxn ang="0">
                  <a:pos x="0" y="40"/>
                </a:cxn>
                <a:cxn ang="0">
                  <a:pos x="0" y="38"/>
                </a:cxn>
                <a:cxn ang="0">
                  <a:pos x="0" y="36"/>
                </a:cxn>
                <a:cxn ang="0">
                  <a:pos x="0" y="33"/>
                </a:cxn>
                <a:cxn ang="0">
                  <a:pos x="0" y="26"/>
                </a:cxn>
                <a:cxn ang="0">
                  <a:pos x="1" y="21"/>
                </a:cxn>
                <a:cxn ang="0">
                  <a:pos x="3" y="14"/>
                </a:cxn>
                <a:cxn ang="0">
                  <a:pos x="6" y="8"/>
                </a:cxn>
                <a:cxn ang="0">
                  <a:pos x="8" y="3"/>
                </a:cxn>
                <a:cxn ang="0">
                  <a:pos x="11" y="1"/>
                </a:cxn>
                <a:cxn ang="0">
                  <a:pos x="12" y="0"/>
                </a:cxn>
                <a:cxn ang="0">
                  <a:pos x="16" y="0"/>
                </a:cxn>
                <a:cxn ang="0">
                  <a:pos x="17" y="1"/>
                </a:cxn>
                <a:cxn ang="0">
                  <a:pos x="19" y="1"/>
                </a:cxn>
                <a:cxn ang="0">
                  <a:pos x="20" y="3"/>
                </a:cxn>
                <a:cxn ang="0">
                  <a:pos x="22" y="5"/>
                </a:cxn>
                <a:cxn ang="0">
                  <a:pos x="23" y="7"/>
                </a:cxn>
                <a:cxn ang="0">
                  <a:pos x="25" y="7"/>
                </a:cxn>
                <a:cxn ang="0">
                  <a:pos x="27" y="7"/>
                </a:cxn>
                <a:cxn ang="0">
                  <a:pos x="28" y="7"/>
                </a:cxn>
                <a:cxn ang="0">
                  <a:pos x="31" y="7"/>
                </a:cxn>
                <a:cxn ang="0">
                  <a:pos x="33" y="5"/>
                </a:cxn>
                <a:cxn ang="0">
                  <a:pos x="35" y="5"/>
                </a:cxn>
                <a:cxn ang="0">
                  <a:pos x="36" y="3"/>
                </a:cxn>
                <a:cxn ang="0">
                  <a:pos x="38" y="1"/>
                </a:cxn>
                <a:cxn ang="0">
                  <a:pos x="39" y="1"/>
                </a:cxn>
                <a:cxn ang="0">
                  <a:pos x="41" y="0"/>
                </a:cxn>
                <a:cxn ang="0">
                  <a:pos x="54" y="0"/>
                </a:cxn>
                <a:cxn ang="0">
                  <a:pos x="50" y="5"/>
                </a:cxn>
                <a:cxn ang="0">
                  <a:pos x="47" y="10"/>
                </a:cxn>
                <a:cxn ang="0">
                  <a:pos x="43" y="15"/>
                </a:cxn>
                <a:cxn ang="0">
                  <a:pos x="38" y="21"/>
                </a:cxn>
                <a:cxn ang="0">
                  <a:pos x="35" y="24"/>
                </a:cxn>
                <a:cxn ang="0">
                  <a:pos x="31" y="29"/>
                </a:cxn>
                <a:cxn ang="0">
                  <a:pos x="28" y="33"/>
                </a:cxn>
                <a:cxn ang="0">
                  <a:pos x="28" y="38"/>
                </a:cxn>
                <a:cxn ang="0">
                  <a:pos x="28" y="38"/>
                </a:cxn>
                <a:cxn ang="0">
                  <a:pos x="28" y="38"/>
                </a:cxn>
                <a:cxn ang="0">
                  <a:pos x="28" y="38"/>
                </a:cxn>
                <a:cxn ang="0">
                  <a:pos x="27" y="36"/>
                </a:cxn>
                <a:cxn ang="0">
                  <a:pos x="27" y="36"/>
                </a:cxn>
                <a:cxn ang="0">
                  <a:pos x="27" y="36"/>
                </a:cxn>
                <a:cxn ang="0">
                  <a:pos x="27" y="34"/>
                </a:cxn>
                <a:cxn ang="0">
                  <a:pos x="27" y="34"/>
                </a:cxn>
                <a:cxn ang="0">
                  <a:pos x="23" y="36"/>
                </a:cxn>
                <a:cxn ang="0">
                  <a:pos x="22" y="38"/>
                </a:cxn>
                <a:cxn ang="0">
                  <a:pos x="19" y="40"/>
                </a:cxn>
                <a:cxn ang="0">
                  <a:pos x="17" y="41"/>
                </a:cxn>
                <a:cxn ang="0">
                  <a:pos x="16" y="45"/>
                </a:cxn>
                <a:cxn ang="0">
                  <a:pos x="12" y="47"/>
                </a:cxn>
                <a:cxn ang="0">
                  <a:pos x="9" y="47"/>
                </a:cxn>
                <a:cxn ang="0">
                  <a:pos x="4" y="48"/>
                </a:cxn>
              </a:cxnLst>
              <a:rect l="0" t="0" r="r" b="b"/>
              <a:pathLst>
                <a:path w="54" h="48">
                  <a:moveTo>
                    <a:pt x="4" y="48"/>
                  </a:moveTo>
                  <a:lnTo>
                    <a:pt x="4" y="47"/>
                  </a:lnTo>
                  <a:lnTo>
                    <a:pt x="3" y="45"/>
                  </a:lnTo>
                  <a:lnTo>
                    <a:pt x="1" y="43"/>
                  </a:lnTo>
                  <a:lnTo>
                    <a:pt x="1" y="43"/>
                  </a:lnTo>
                  <a:lnTo>
                    <a:pt x="0" y="41"/>
                  </a:lnTo>
                  <a:lnTo>
                    <a:pt x="0" y="40"/>
                  </a:lnTo>
                  <a:lnTo>
                    <a:pt x="0" y="38"/>
                  </a:lnTo>
                  <a:lnTo>
                    <a:pt x="0" y="36"/>
                  </a:lnTo>
                  <a:lnTo>
                    <a:pt x="0" y="33"/>
                  </a:lnTo>
                  <a:lnTo>
                    <a:pt x="0" y="26"/>
                  </a:lnTo>
                  <a:lnTo>
                    <a:pt x="1" y="21"/>
                  </a:lnTo>
                  <a:lnTo>
                    <a:pt x="3" y="14"/>
                  </a:lnTo>
                  <a:lnTo>
                    <a:pt x="6" y="8"/>
                  </a:lnTo>
                  <a:lnTo>
                    <a:pt x="8" y="3"/>
                  </a:lnTo>
                  <a:lnTo>
                    <a:pt x="11" y="1"/>
                  </a:lnTo>
                  <a:lnTo>
                    <a:pt x="12" y="0"/>
                  </a:lnTo>
                  <a:lnTo>
                    <a:pt x="16" y="0"/>
                  </a:lnTo>
                  <a:lnTo>
                    <a:pt x="17" y="1"/>
                  </a:lnTo>
                  <a:lnTo>
                    <a:pt x="19" y="1"/>
                  </a:lnTo>
                  <a:lnTo>
                    <a:pt x="20" y="3"/>
                  </a:lnTo>
                  <a:lnTo>
                    <a:pt x="22" y="5"/>
                  </a:lnTo>
                  <a:lnTo>
                    <a:pt x="23" y="7"/>
                  </a:lnTo>
                  <a:lnTo>
                    <a:pt x="25" y="7"/>
                  </a:lnTo>
                  <a:lnTo>
                    <a:pt x="27" y="7"/>
                  </a:lnTo>
                  <a:lnTo>
                    <a:pt x="28" y="7"/>
                  </a:lnTo>
                  <a:lnTo>
                    <a:pt x="31" y="7"/>
                  </a:lnTo>
                  <a:lnTo>
                    <a:pt x="33" y="5"/>
                  </a:lnTo>
                  <a:lnTo>
                    <a:pt x="35" y="5"/>
                  </a:lnTo>
                  <a:lnTo>
                    <a:pt x="36" y="3"/>
                  </a:lnTo>
                  <a:lnTo>
                    <a:pt x="38" y="1"/>
                  </a:lnTo>
                  <a:lnTo>
                    <a:pt x="39" y="1"/>
                  </a:lnTo>
                  <a:lnTo>
                    <a:pt x="41" y="0"/>
                  </a:lnTo>
                  <a:lnTo>
                    <a:pt x="54" y="0"/>
                  </a:lnTo>
                  <a:lnTo>
                    <a:pt x="50" y="5"/>
                  </a:lnTo>
                  <a:lnTo>
                    <a:pt x="47" y="10"/>
                  </a:lnTo>
                  <a:lnTo>
                    <a:pt x="43" y="15"/>
                  </a:lnTo>
                  <a:lnTo>
                    <a:pt x="38" y="21"/>
                  </a:lnTo>
                  <a:lnTo>
                    <a:pt x="35" y="24"/>
                  </a:lnTo>
                  <a:lnTo>
                    <a:pt x="31" y="29"/>
                  </a:lnTo>
                  <a:lnTo>
                    <a:pt x="28" y="33"/>
                  </a:lnTo>
                  <a:lnTo>
                    <a:pt x="28" y="38"/>
                  </a:lnTo>
                  <a:lnTo>
                    <a:pt x="28" y="38"/>
                  </a:lnTo>
                  <a:lnTo>
                    <a:pt x="28" y="38"/>
                  </a:lnTo>
                  <a:lnTo>
                    <a:pt x="28" y="38"/>
                  </a:lnTo>
                  <a:lnTo>
                    <a:pt x="27" y="36"/>
                  </a:lnTo>
                  <a:lnTo>
                    <a:pt x="27" y="36"/>
                  </a:lnTo>
                  <a:lnTo>
                    <a:pt x="27" y="36"/>
                  </a:lnTo>
                  <a:lnTo>
                    <a:pt x="27" y="34"/>
                  </a:lnTo>
                  <a:lnTo>
                    <a:pt x="27" y="34"/>
                  </a:lnTo>
                  <a:lnTo>
                    <a:pt x="23" y="36"/>
                  </a:lnTo>
                  <a:lnTo>
                    <a:pt x="22" y="38"/>
                  </a:lnTo>
                  <a:lnTo>
                    <a:pt x="19" y="40"/>
                  </a:lnTo>
                  <a:lnTo>
                    <a:pt x="17" y="41"/>
                  </a:lnTo>
                  <a:lnTo>
                    <a:pt x="16" y="45"/>
                  </a:lnTo>
                  <a:lnTo>
                    <a:pt x="12" y="47"/>
                  </a:lnTo>
                  <a:lnTo>
                    <a:pt x="9" y="47"/>
                  </a:lnTo>
                  <a:lnTo>
                    <a:pt x="4" y="48"/>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5" name="Freeform 286"/>
            <p:cNvSpPr>
              <a:spLocks/>
            </p:cNvSpPr>
            <p:nvPr/>
          </p:nvSpPr>
          <p:spPr bwMode="auto">
            <a:xfrm>
              <a:off x="7888895" y="3691247"/>
              <a:ext cx="31181" cy="17323"/>
            </a:xfrm>
            <a:custGeom>
              <a:avLst/>
              <a:gdLst/>
              <a:ahLst/>
              <a:cxnLst>
                <a:cxn ang="0">
                  <a:pos x="12" y="9"/>
                </a:cxn>
                <a:cxn ang="0">
                  <a:pos x="12" y="7"/>
                </a:cxn>
                <a:cxn ang="0">
                  <a:pos x="12" y="7"/>
                </a:cxn>
                <a:cxn ang="0">
                  <a:pos x="12" y="5"/>
                </a:cxn>
                <a:cxn ang="0">
                  <a:pos x="14" y="5"/>
                </a:cxn>
                <a:cxn ang="0">
                  <a:pos x="14" y="4"/>
                </a:cxn>
                <a:cxn ang="0">
                  <a:pos x="14" y="2"/>
                </a:cxn>
                <a:cxn ang="0">
                  <a:pos x="14" y="2"/>
                </a:cxn>
                <a:cxn ang="0">
                  <a:pos x="14" y="0"/>
                </a:cxn>
                <a:cxn ang="0">
                  <a:pos x="12" y="0"/>
                </a:cxn>
                <a:cxn ang="0">
                  <a:pos x="11" y="0"/>
                </a:cxn>
                <a:cxn ang="0">
                  <a:pos x="8" y="2"/>
                </a:cxn>
                <a:cxn ang="0">
                  <a:pos x="6" y="2"/>
                </a:cxn>
                <a:cxn ang="0">
                  <a:pos x="4" y="2"/>
                </a:cxn>
                <a:cxn ang="0">
                  <a:pos x="3" y="2"/>
                </a:cxn>
                <a:cxn ang="0">
                  <a:pos x="0" y="2"/>
                </a:cxn>
                <a:cxn ang="0">
                  <a:pos x="0" y="4"/>
                </a:cxn>
                <a:cxn ang="0">
                  <a:pos x="1" y="4"/>
                </a:cxn>
                <a:cxn ang="0">
                  <a:pos x="3" y="5"/>
                </a:cxn>
                <a:cxn ang="0">
                  <a:pos x="4" y="5"/>
                </a:cxn>
                <a:cxn ang="0">
                  <a:pos x="6" y="7"/>
                </a:cxn>
                <a:cxn ang="0">
                  <a:pos x="8" y="7"/>
                </a:cxn>
                <a:cxn ang="0">
                  <a:pos x="9" y="9"/>
                </a:cxn>
                <a:cxn ang="0">
                  <a:pos x="11" y="9"/>
                </a:cxn>
                <a:cxn ang="0">
                  <a:pos x="12" y="9"/>
                </a:cxn>
              </a:cxnLst>
              <a:rect l="0" t="0" r="r" b="b"/>
              <a:pathLst>
                <a:path w="14" h="9">
                  <a:moveTo>
                    <a:pt x="12" y="9"/>
                  </a:moveTo>
                  <a:lnTo>
                    <a:pt x="12" y="7"/>
                  </a:lnTo>
                  <a:lnTo>
                    <a:pt x="12" y="7"/>
                  </a:lnTo>
                  <a:lnTo>
                    <a:pt x="12" y="5"/>
                  </a:lnTo>
                  <a:lnTo>
                    <a:pt x="14" y="5"/>
                  </a:lnTo>
                  <a:lnTo>
                    <a:pt x="14" y="4"/>
                  </a:lnTo>
                  <a:lnTo>
                    <a:pt x="14" y="2"/>
                  </a:lnTo>
                  <a:lnTo>
                    <a:pt x="14" y="2"/>
                  </a:lnTo>
                  <a:lnTo>
                    <a:pt x="14" y="0"/>
                  </a:lnTo>
                  <a:lnTo>
                    <a:pt x="12" y="0"/>
                  </a:lnTo>
                  <a:lnTo>
                    <a:pt x="11" y="0"/>
                  </a:lnTo>
                  <a:lnTo>
                    <a:pt x="8" y="2"/>
                  </a:lnTo>
                  <a:lnTo>
                    <a:pt x="6" y="2"/>
                  </a:lnTo>
                  <a:lnTo>
                    <a:pt x="4" y="2"/>
                  </a:lnTo>
                  <a:lnTo>
                    <a:pt x="3" y="2"/>
                  </a:lnTo>
                  <a:lnTo>
                    <a:pt x="0" y="2"/>
                  </a:lnTo>
                  <a:lnTo>
                    <a:pt x="0" y="4"/>
                  </a:lnTo>
                  <a:lnTo>
                    <a:pt x="1" y="4"/>
                  </a:lnTo>
                  <a:lnTo>
                    <a:pt x="3" y="5"/>
                  </a:lnTo>
                  <a:lnTo>
                    <a:pt x="4" y="5"/>
                  </a:lnTo>
                  <a:lnTo>
                    <a:pt x="6" y="7"/>
                  </a:lnTo>
                  <a:lnTo>
                    <a:pt x="8" y="7"/>
                  </a:lnTo>
                  <a:lnTo>
                    <a:pt x="9" y="9"/>
                  </a:lnTo>
                  <a:lnTo>
                    <a:pt x="11" y="9"/>
                  </a:lnTo>
                  <a:lnTo>
                    <a:pt x="12" y="9"/>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sp>
          <p:nvSpPr>
            <p:cNvPr id="346" name="Freeform 287"/>
            <p:cNvSpPr>
              <a:spLocks/>
            </p:cNvSpPr>
            <p:nvPr/>
          </p:nvSpPr>
          <p:spPr bwMode="auto">
            <a:xfrm>
              <a:off x="7890729" y="3518021"/>
              <a:ext cx="23844" cy="38110"/>
            </a:xfrm>
            <a:custGeom>
              <a:avLst/>
              <a:gdLst/>
              <a:ahLst/>
              <a:cxnLst>
                <a:cxn ang="0">
                  <a:pos x="2" y="3"/>
                </a:cxn>
                <a:cxn ang="0">
                  <a:pos x="3" y="1"/>
                </a:cxn>
                <a:cxn ang="0">
                  <a:pos x="5" y="1"/>
                </a:cxn>
                <a:cxn ang="0">
                  <a:pos x="7" y="1"/>
                </a:cxn>
                <a:cxn ang="0">
                  <a:pos x="8" y="1"/>
                </a:cxn>
                <a:cxn ang="0">
                  <a:pos x="8" y="1"/>
                </a:cxn>
                <a:cxn ang="0">
                  <a:pos x="10" y="1"/>
                </a:cxn>
                <a:cxn ang="0">
                  <a:pos x="11" y="0"/>
                </a:cxn>
                <a:cxn ang="0">
                  <a:pos x="11" y="0"/>
                </a:cxn>
                <a:cxn ang="0">
                  <a:pos x="11" y="1"/>
                </a:cxn>
                <a:cxn ang="0">
                  <a:pos x="11" y="3"/>
                </a:cxn>
                <a:cxn ang="0">
                  <a:pos x="11" y="5"/>
                </a:cxn>
                <a:cxn ang="0">
                  <a:pos x="11" y="7"/>
                </a:cxn>
                <a:cxn ang="0">
                  <a:pos x="11" y="7"/>
                </a:cxn>
                <a:cxn ang="0">
                  <a:pos x="11" y="8"/>
                </a:cxn>
                <a:cxn ang="0">
                  <a:pos x="11" y="10"/>
                </a:cxn>
                <a:cxn ang="0">
                  <a:pos x="11" y="12"/>
                </a:cxn>
                <a:cxn ang="0">
                  <a:pos x="11" y="14"/>
                </a:cxn>
                <a:cxn ang="0">
                  <a:pos x="11" y="14"/>
                </a:cxn>
                <a:cxn ang="0">
                  <a:pos x="11" y="15"/>
                </a:cxn>
                <a:cxn ang="0">
                  <a:pos x="10" y="17"/>
                </a:cxn>
                <a:cxn ang="0">
                  <a:pos x="10" y="17"/>
                </a:cxn>
                <a:cxn ang="0">
                  <a:pos x="10" y="19"/>
                </a:cxn>
                <a:cxn ang="0">
                  <a:pos x="8" y="19"/>
                </a:cxn>
                <a:cxn ang="0">
                  <a:pos x="8" y="19"/>
                </a:cxn>
                <a:cxn ang="0">
                  <a:pos x="7" y="19"/>
                </a:cxn>
                <a:cxn ang="0">
                  <a:pos x="3" y="17"/>
                </a:cxn>
                <a:cxn ang="0">
                  <a:pos x="2" y="15"/>
                </a:cxn>
                <a:cxn ang="0">
                  <a:pos x="2" y="14"/>
                </a:cxn>
                <a:cxn ang="0">
                  <a:pos x="0" y="10"/>
                </a:cxn>
                <a:cxn ang="0">
                  <a:pos x="0" y="8"/>
                </a:cxn>
                <a:cxn ang="0">
                  <a:pos x="0" y="5"/>
                </a:cxn>
                <a:cxn ang="0">
                  <a:pos x="0" y="3"/>
                </a:cxn>
                <a:cxn ang="0">
                  <a:pos x="2" y="3"/>
                </a:cxn>
              </a:cxnLst>
              <a:rect l="0" t="0" r="r" b="b"/>
              <a:pathLst>
                <a:path w="11" h="19">
                  <a:moveTo>
                    <a:pt x="2" y="3"/>
                  </a:moveTo>
                  <a:lnTo>
                    <a:pt x="3" y="1"/>
                  </a:lnTo>
                  <a:lnTo>
                    <a:pt x="5" y="1"/>
                  </a:lnTo>
                  <a:lnTo>
                    <a:pt x="7" y="1"/>
                  </a:lnTo>
                  <a:lnTo>
                    <a:pt x="8" y="1"/>
                  </a:lnTo>
                  <a:lnTo>
                    <a:pt x="8" y="1"/>
                  </a:lnTo>
                  <a:lnTo>
                    <a:pt x="10" y="1"/>
                  </a:lnTo>
                  <a:lnTo>
                    <a:pt x="11" y="0"/>
                  </a:lnTo>
                  <a:lnTo>
                    <a:pt x="11" y="0"/>
                  </a:lnTo>
                  <a:lnTo>
                    <a:pt x="11" y="1"/>
                  </a:lnTo>
                  <a:lnTo>
                    <a:pt x="11" y="3"/>
                  </a:lnTo>
                  <a:lnTo>
                    <a:pt x="11" y="5"/>
                  </a:lnTo>
                  <a:lnTo>
                    <a:pt x="11" y="7"/>
                  </a:lnTo>
                  <a:lnTo>
                    <a:pt x="11" y="7"/>
                  </a:lnTo>
                  <a:lnTo>
                    <a:pt x="11" y="8"/>
                  </a:lnTo>
                  <a:lnTo>
                    <a:pt x="11" y="10"/>
                  </a:lnTo>
                  <a:lnTo>
                    <a:pt x="11" y="12"/>
                  </a:lnTo>
                  <a:lnTo>
                    <a:pt x="11" y="14"/>
                  </a:lnTo>
                  <a:lnTo>
                    <a:pt x="11" y="14"/>
                  </a:lnTo>
                  <a:lnTo>
                    <a:pt x="11" y="15"/>
                  </a:lnTo>
                  <a:lnTo>
                    <a:pt x="10" y="17"/>
                  </a:lnTo>
                  <a:lnTo>
                    <a:pt x="10" y="17"/>
                  </a:lnTo>
                  <a:lnTo>
                    <a:pt x="10" y="19"/>
                  </a:lnTo>
                  <a:lnTo>
                    <a:pt x="8" y="19"/>
                  </a:lnTo>
                  <a:lnTo>
                    <a:pt x="8" y="19"/>
                  </a:lnTo>
                  <a:lnTo>
                    <a:pt x="7" y="19"/>
                  </a:lnTo>
                  <a:lnTo>
                    <a:pt x="3" y="17"/>
                  </a:lnTo>
                  <a:lnTo>
                    <a:pt x="2" y="15"/>
                  </a:lnTo>
                  <a:lnTo>
                    <a:pt x="2" y="14"/>
                  </a:lnTo>
                  <a:lnTo>
                    <a:pt x="0" y="10"/>
                  </a:lnTo>
                  <a:lnTo>
                    <a:pt x="0" y="8"/>
                  </a:lnTo>
                  <a:lnTo>
                    <a:pt x="0" y="5"/>
                  </a:lnTo>
                  <a:lnTo>
                    <a:pt x="0" y="3"/>
                  </a:lnTo>
                  <a:lnTo>
                    <a:pt x="2" y="3"/>
                  </a:lnTo>
                </a:path>
              </a:pathLst>
            </a:custGeom>
            <a:grpFill/>
            <a:ln w="19050">
              <a:solidFill>
                <a:schemeClr val="bg1">
                  <a:lumMod val="75000"/>
                  <a:alpha val="20000"/>
                </a:schemeClr>
              </a:solidFill>
              <a:prstDash val="solid"/>
              <a:round/>
              <a:headEnd/>
              <a:tailEnd/>
            </a:ln>
            <a:effectLst/>
          </p:spPr>
          <p:txBody>
            <a:bodyPr/>
            <a:lstStyle/>
            <a:p>
              <a:pPr>
                <a:defRPr/>
              </a:pPr>
              <a:endParaRPr lang="en-US" kern="0" dirty="0">
                <a:solidFill>
                  <a:srgbClr val="26547C">
                    <a:lumMod val="60000"/>
                    <a:lumOff val="40000"/>
                  </a:srgbClr>
                </a:solidFill>
              </a:endParaRPr>
            </a:p>
          </p:txBody>
        </p:sp>
      </p:grpSp>
      <p:sp>
        <p:nvSpPr>
          <p:cNvPr id="561155" name="Rectangle 3"/>
          <p:cNvSpPr>
            <a:spLocks noGrp="1" noChangeArrowheads="1"/>
          </p:cNvSpPr>
          <p:nvPr>
            <p:ph type="title"/>
          </p:nvPr>
        </p:nvSpPr>
        <p:spPr/>
        <p:txBody>
          <a:bodyPr/>
          <a:lstStyle/>
          <a:p>
            <a:r>
              <a:rPr lang="en-US" dirty="0" smtClean="0"/>
              <a:t>Global Increase in Resources </a:t>
            </a:r>
            <a:endParaRPr lang="en-GB" dirty="0"/>
          </a:p>
        </p:txBody>
      </p:sp>
      <p:pic>
        <p:nvPicPr>
          <p:cNvPr id="347" name="Content Placeholder 3"/>
          <p:cNvPicPr>
            <a:picLocks noGrp="1" noChangeAspect="1"/>
          </p:cNvPicPr>
          <p:nvPr>
            <p:ph idx="4294967295"/>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32788" y="4587875"/>
            <a:ext cx="811212" cy="1147763"/>
          </a:xfrm>
          <a:prstGeom prst="rect">
            <a:avLst/>
          </a:prstGeom>
        </p:spPr>
      </p:pic>
      <p:sp>
        <p:nvSpPr>
          <p:cNvPr id="561157" name="Oval 5"/>
          <p:cNvSpPr>
            <a:spLocks noChangeArrowheads="1"/>
          </p:cNvSpPr>
          <p:nvPr/>
        </p:nvSpPr>
        <p:spPr bwMode="auto">
          <a:xfrm>
            <a:off x="1681495" y="2471393"/>
            <a:ext cx="9525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58" name="Text Box 6"/>
          <p:cNvSpPr txBox="1">
            <a:spLocks noChangeArrowheads="1"/>
          </p:cNvSpPr>
          <p:nvPr/>
        </p:nvSpPr>
        <p:spPr bwMode="auto">
          <a:xfrm>
            <a:off x="912698" y="2426060"/>
            <a:ext cx="780984"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06400" algn="l"/>
              </a:tabLst>
              <a:defRPr>
                <a:solidFill>
                  <a:schemeClr val="tx1"/>
                </a:solidFill>
                <a:latin typeface="Arial" pitchFamily="34" charset="0"/>
                <a:cs typeface="Arial" pitchFamily="34" charset="0"/>
              </a:defRPr>
            </a:lvl1pPr>
            <a:lvl2pPr>
              <a:tabLst>
                <a:tab pos="406400" algn="l"/>
              </a:tabLst>
              <a:defRPr>
                <a:solidFill>
                  <a:schemeClr val="tx1"/>
                </a:solidFill>
                <a:latin typeface="Arial" pitchFamily="34" charset="0"/>
                <a:cs typeface="Arial" pitchFamily="34" charset="0"/>
              </a:defRPr>
            </a:lvl2pPr>
            <a:lvl3pPr>
              <a:tabLst>
                <a:tab pos="406400" algn="l"/>
              </a:tabLst>
              <a:defRPr>
                <a:solidFill>
                  <a:schemeClr val="tx1"/>
                </a:solidFill>
                <a:latin typeface="Arial" pitchFamily="34" charset="0"/>
                <a:cs typeface="Arial" pitchFamily="34" charset="0"/>
              </a:defRPr>
            </a:lvl3pPr>
            <a:lvl4pPr>
              <a:tabLst>
                <a:tab pos="406400" algn="l"/>
              </a:tabLst>
              <a:defRPr>
                <a:solidFill>
                  <a:schemeClr val="tx1"/>
                </a:solidFill>
                <a:latin typeface="Arial" pitchFamily="34" charset="0"/>
                <a:cs typeface="Arial" pitchFamily="34" charset="0"/>
              </a:defRPr>
            </a:lvl4pPr>
            <a:lvl5pPr>
              <a:tabLst>
                <a:tab pos="406400" algn="l"/>
              </a:tabLst>
              <a:defRPr>
                <a:solidFill>
                  <a:schemeClr val="tx1"/>
                </a:solidFill>
                <a:latin typeface="Arial" pitchFamily="34" charset="0"/>
                <a:cs typeface="Arial" pitchFamily="34" charset="0"/>
              </a:defRPr>
            </a:lvl5pPr>
            <a:lvl6pPr fontAlgn="base">
              <a:spcBef>
                <a:spcPct val="0"/>
              </a:spcBef>
              <a:spcAft>
                <a:spcPct val="0"/>
              </a:spcAft>
              <a:tabLst>
                <a:tab pos="406400" algn="l"/>
              </a:tabLst>
              <a:defRPr>
                <a:solidFill>
                  <a:schemeClr val="tx1"/>
                </a:solidFill>
                <a:latin typeface="Arial" pitchFamily="34" charset="0"/>
                <a:cs typeface="Arial" pitchFamily="34" charset="0"/>
              </a:defRPr>
            </a:lvl6pPr>
            <a:lvl7pPr fontAlgn="base">
              <a:spcBef>
                <a:spcPct val="0"/>
              </a:spcBef>
              <a:spcAft>
                <a:spcPct val="0"/>
              </a:spcAft>
              <a:tabLst>
                <a:tab pos="406400" algn="l"/>
              </a:tabLst>
              <a:defRPr>
                <a:solidFill>
                  <a:schemeClr val="tx1"/>
                </a:solidFill>
                <a:latin typeface="Arial" pitchFamily="34" charset="0"/>
                <a:cs typeface="Arial" pitchFamily="34" charset="0"/>
              </a:defRPr>
            </a:lvl7pPr>
            <a:lvl8pPr fontAlgn="base">
              <a:spcBef>
                <a:spcPct val="0"/>
              </a:spcBef>
              <a:spcAft>
                <a:spcPct val="0"/>
              </a:spcAft>
              <a:tabLst>
                <a:tab pos="406400" algn="l"/>
              </a:tabLst>
              <a:defRPr>
                <a:solidFill>
                  <a:schemeClr val="tx1"/>
                </a:solidFill>
                <a:latin typeface="Arial" pitchFamily="34" charset="0"/>
                <a:cs typeface="Arial" pitchFamily="34" charset="0"/>
              </a:defRPr>
            </a:lvl8pPr>
            <a:lvl9pPr fontAlgn="base">
              <a:spcBef>
                <a:spcPct val="0"/>
              </a:spcBef>
              <a:spcAft>
                <a:spcPct val="0"/>
              </a:spcAft>
              <a:tabLst>
                <a:tab pos="406400" algn="l"/>
              </a:tabLst>
              <a:defRPr>
                <a:solidFill>
                  <a:schemeClr val="tx1"/>
                </a:solidFill>
                <a:latin typeface="Arial" pitchFamily="34" charset="0"/>
                <a:cs typeface="Arial" pitchFamily="34" charset="0"/>
              </a:defRPr>
            </a:lvl9pPr>
          </a:lstStyle>
          <a:p>
            <a:pPr algn="ctr" eaLnBrk="0" fontAlgn="base" hangingPunct="0">
              <a:spcBef>
                <a:spcPct val="0"/>
              </a:spcBef>
              <a:spcAft>
                <a:spcPct val="0"/>
              </a:spcAft>
            </a:pPr>
            <a:r>
              <a:rPr lang="en-US" altLang="he-IL" sz="1050" b="1" dirty="0">
                <a:solidFill>
                  <a:srgbClr val="1A410B"/>
                </a:solidFill>
                <a:latin typeface="Verdana" pitchFamily="34" charset="0"/>
                <a:ea typeface="MS PGothic" pitchFamily="34" charset="-128"/>
                <a:cs typeface="Times New Roman" pitchFamily="18" charset="0"/>
              </a:rPr>
              <a:t>Chicago</a:t>
            </a:r>
          </a:p>
        </p:txBody>
      </p:sp>
      <p:sp>
        <p:nvSpPr>
          <p:cNvPr id="561159" name="Text Box 7"/>
          <p:cNvSpPr txBox="1">
            <a:spLocks noChangeArrowheads="1"/>
          </p:cNvSpPr>
          <p:nvPr/>
        </p:nvSpPr>
        <p:spPr bwMode="auto">
          <a:xfrm>
            <a:off x="2188337" y="2617619"/>
            <a:ext cx="710451"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tabLst>
                <a:tab pos="406400" algn="l"/>
              </a:tabLst>
              <a:defRPr>
                <a:solidFill>
                  <a:schemeClr val="tx1"/>
                </a:solidFill>
                <a:latin typeface="Arial" pitchFamily="34" charset="0"/>
                <a:cs typeface="Arial" pitchFamily="34" charset="0"/>
              </a:defRPr>
            </a:lvl1pPr>
            <a:lvl2pPr>
              <a:tabLst>
                <a:tab pos="406400" algn="l"/>
              </a:tabLst>
              <a:defRPr>
                <a:solidFill>
                  <a:schemeClr val="tx1"/>
                </a:solidFill>
                <a:latin typeface="Arial" pitchFamily="34" charset="0"/>
                <a:cs typeface="Arial" pitchFamily="34" charset="0"/>
              </a:defRPr>
            </a:lvl2pPr>
            <a:lvl3pPr>
              <a:tabLst>
                <a:tab pos="406400" algn="l"/>
              </a:tabLst>
              <a:defRPr>
                <a:solidFill>
                  <a:schemeClr val="tx1"/>
                </a:solidFill>
                <a:latin typeface="Arial" pitchFamily="34" charset="0"/>
                <a:cs typeface="Arial" pitchFamily="34" charset="0"/>
              </a:defRPr>
            </a:lvl3pPr>
            <a:lvl4pPr>
              <a:tabLst>
                <a:tab pos="406400" algn="l"/>
              </a:tabLst>
              <a:defRPr>
                <a:solidFill>
                  <a:schemeClr val="tx1"/>
                </a:solidFill>
                <a:latin typeface="Arial" pitchFamily="34" charset="0"/>
                <a:cs typeface="Arial" pitchFamily="34" charset="0"/>
              </a:defRPr>
            </a:lvl4pPr>
            <a:lvl5pPr>
              <a:tabLst>
                <a:tab pos="406400" algn="l"/>
              </a:tabLst>
              <a:defRPr>
                <a:solidFill>
                  <a:schemeClr val="tx1"/>
                </a:solidFill>
                <a:latin typeface="Arial" pitchFamily="34" charset="0"/>
                <a:cs typeface="Arial" pitchFamily="34" charset="0"/>
              </a:defRPr>
            </a:lvl5pPr>
            <a:lvl6pPr fontAlgn="base">
              <a:spcBef>
                <a:spcPct val="0"/>
              </a:spcBef>
              <a:spcAft>
                <a:spcPct val="0"/>
              </a:spcAft>
              <a:tabLst>
                <a:tab pos="406400" algn="l"/>
              </a:tabLst>
              <a:defRPr>
                <a:solidFill>
                  <a:schemeClr val="tx1"/>
                </a:solidFill>
                <a:latin typeface="Arial" pitchFamily="34" charset="0"/>
                <a:cs typeface="Arial" pitchFamily="34" charset="0"/>
              </a:defRPr>
            </a:lvl6pPr>
            <a:lvl7pPr fontAlgn="base">
              <a:spcBef>
                <a:spcPct val="0"/>
              </a:spcBef>
              <a:spcAft>
                <a:spcPct val="0"/>
              </a:spcAft>
              <a:tabLst>
                <a:tab pos="406400" algn="l"/>
              </a:tabLst>
              <a:defRPr>
                <a:solidFill>
                  <a:schemeClr val="tx1"/>
                </a:solidFill>
                <a:latin typeface="Arial" pitchFamily="34" charset="0"/>
                <a:cs typeface="Arial" pitchFamily="34" charset="0"/>
              </a:defRPr>
            </a:lvl7pPr>
            <a:lvl8pPr fontAlgn="base">
              <a:spcBef>
                <a:spcPct val="0"/>
              </a:spcBef>
              <a:spcAft>
                <a:spcPct val="0"/>
              </a:spcAft>
              <a:tabLst>
                <a:tab pos="406400" algn="l"/>
              </a:tabLst>
              <a:defRPr>
                <a:solidFill>
                  <a:schemeClr val="tx1"/>
                </a:solidFill>
                <a:latin typeface="Arial" pitchFamily="34" charset="0"/>
                <a:cs typeface="Arial" pitchFamily="34" charset="0"/>
              </a:defRPr>
            </a:lvl8pPr>
            <a:lvl9pPr fontAlgn="base">
              <a:spcBef>
                <a:spcPct val="0"/>
              </a:spcBef>
              <a:spcAft>
                <a:spcPct val="0"/>
              </a:spcAft>
              <a:tabLst>
                <a:tab pos="406400" algn="l"/>
              </a:tabLst>
              <a:defRPr>
                <a:solidFill>
                  <a:schemeClr val="tx1"/>
                </a:solidFill>
                <a:latin typeface="Arial" pitchFamily="34" charset="0"/>
                <a:cs typeface="Arial" pitchFamily="34" charset="0"/>
              </a:defRPr>
            </a:lvl9pPr>
          </a:lstStyle>
          <a:p>
            <a:pPr algn="ctr" eaLnBrk="0" fontAlgn="base" hangingPunct="0">
              <a:spcBef>
                <a:spcPct val="0"/>
              </a:spcBef>
              <a:spcAft>
                <a:spcPct val="0"/>
              </a:spcAft>
            </a:pPr>
            <a:r>
              <a:rPr lang="en-US" altLang="he-IL" sz="1050" b="1" dirty="0">
                <a:solidFill>
                  <a:srgbClr val="1A410B"/>
                </a:solidFill>
                <a:latin typeface="Verdana" pitchFamily="34" charset="0"/>
                <a:ea typeface="MS PGothic" pitchFamily="34" charset="-128"/>
                <a:cs typeface="Times New Roman" pitchFamily="18" charset="0"/>
              </a:rPr>
              <a:t>Boston</a:t>
            </a:r>
          </a:p>
        </p:txBody>
      </p:sp>
      <p:sp>
        <p:nvSpPr>
          <p:cNvPr id="561169" name="Oval 17"/>
          <p:cNvSpPr>
            <a:spLocks noChangeArrowheads="1"/>
          </p:cNvSpPr>
          <p:nvPr/>
        </p:nvSpPr>
        <p:spPr bwMode="auto">
          <a:xfrm>
            <a:off x="2149548" y="2561368"/>
            <a:ext cx="9525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dirty="0">
              <a:solidFill>
                <a:srgbClr val="000000"/>
              </a:solidFill>
              <a:latin typeface="Arial" charset="0"/>
            </a:endParaRPr>
          </a:p>
        </p:txBody>
      </p:sp>
      <p:sp>
        <p:nvSpPr>
          <p:cNvPr id="561164" name="Text Box 12"/>
          <p:cNvSpPr txBox="1">
            <a:spLocks noChangeArrowheads="1"/>
          </p:cNvSpPr>
          <p:nvPr/>
        </p:nvSpPr>
        <p:spPr bwMode="auto">
          <a:xfrm>
            <a:off x="691664" y="3199812"/>
            <a:ext cx="6848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Mexico</a:t>
            </a:r>
          </a:p>
        </p:txBody>
      </p:sp>
      <p:sp>
        <p:nvSpPr>
          <p:cNvPr id="561170" name="Oval 18"/>
          <p:cNvSpPr>
            <a:spLocks noChangeArrowheads="1"/>
          </p:cNvSpPr>
          <p:nvPr/>
        </p:nvSpPr>
        <p:spPr bwMode="auto">
          <a:xfrm>
            <a:off x="1228119" y="3176601"/>
            <a:ext cx="9525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61" name="Text Box 9"/>
          <p:cNvSpPr txBox="1">
            <a:spLocks noChangeArrowheads="1"/>
          </p:cNvSpPr>
          <p:nvPr/>
        </p:nvSpPr>
        <p:spPr bwMode="auto">
          <a:xfrm>
            <a:off x="2595966" y="3904088"/>
            <a:ext cx="5950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Brazil</a:t>
            </a:r>
          </a:p>
        </p:txBody>
      </p:sp>
      <p:sp>
        <p:nvSpPr>
          <p:cNvPr id="561171" name="Oval 19"/>
          <p:cNvSpPr>
            <a:spLocks noChangeArrowheads="1"/>
          </p:cNvSpPr>
          <p:nvPr/>
        </p:nvSpPr>
        <p:spPr bwMode="auto">
          <a:xfrm>
            <a:off x="2529320" y="4059563"/>
            <a:ext cx="9525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65" name="Text Box 13"/>
          <p:cNvSpPr txBox="1">
            <a:spLocks noChangeArrowheads="1"/>
          </p:cNvSpPr>
          <p:nvPr/>
        </p:nvSpPr>
        <p:spPr bwMode="auto">
          <a:xfrm>
            <a:off x="1661668" y="4688622"/>
            <a:ext cx="54053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Chile</a:t>
            </a:r>
          </a:p>
        </p:txBody>
      </p:sp>
      <p:sp>
        <p:nvSpPr>
          <p:cNvPr id="561172" name="Oval 20"/>
          <p:cNvSpPr>
            <a:spLocks noChangeArrowheads="1"/>
          </p:cNvSpPr>
          <p:nvPr/>
        </p:nvSpPr>
        <p:spPr bwMode="auto">
          <a:xfrm>
            <a:off x="2168981" y="4740752"/>
            <a:ext cx="9525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62" name="Text Box 10"/>
          <p:cNvSpPr txBox="1">
            <a:spLocks noChangeArrowheads="1"/>
          </p:cNvSpPr>
          <p:nvPr/>
        </p:nvSpPr>
        <p:spPr bwMode="auto">
          <a:xfrm>
            <a:off x="5229741" y="2787374"/>
            <a:ext cx="631904"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tabLst>
                <a:tab pos="406400" algn="l"/>
              </a:tabLst>
            </a:pPr>
            <a:r>
              <a:rPr lang="en-US" altLang="he-IL" sz="1050" b="1" dirty="0">
                <a:solidFill>
                  <a:srgbClr val="000000"/>
                </a:solidFill>
                <a:ea typeface="MS PGothic" pitchFamily="34" charset="-128"/>
                <a:cs typeface="Times New Roman" pitchFamily="18" charset="0"/>
              </a:rPr>
              <a:t>Israel</a:t>
            </a:r>
          </a:p>
        </p:txBody>
      </p:sp>
      <p:sp>
        <p:nvSpPr>
          <p:cNvPr id="561175" name="Oval 23"/>
          <p:cNvSpPr>
            <a:spLocks noChangeArrowheads="1"/>
          </p:cNvSpPr>
          <p:nvPr/>
        </p:nvSpPr>
        <p:spPr bwMode="auto">
          <a:xfrm>
            <a:off x="5128565" y="2907108"/>
            <a:ext cx="91440" cy="91440"/>
          </a:xfrm>
          <a:prstGeom prst="ellipse">
            <a:avLst/>
          </a:prstGeom>
          <a:solidFill>
            <a:schemeClr val="tx1"/>
          </a:solidFill>
          <a:ln w="38100" cmpd="dbl">
            <a:solidFill>
              <a:schemeClr val="tx1"/>
            </a:solidFill>
            <a:prstDash val="solid"/>
          </a:ln>
          <a:effectLs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63" name="Text Box 11"/>
          <p:cNvSpPr txBox="1">
            <a:spLocks noChangeArrowheads="1"/>
          </p:cNvSpPr>
          <p:nvPr/>
        </p:nvSpPr>
        <p:spPr bwMode="auto">
          <a:xfrm>
            <a:off x="6546585" y="2673649"/>
            <a:ext cx="611066"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tabLst>
                <a:tab pos="406400" algn="l"/>
              </a:tabLst>
            </a:pPr>
            <a:r>
              <a:rPr lang="en-US" altLang="he-IL" sz="1050" b="1" dirty="0">
                <a:solidFill>
                  <a:srgbClr val="1A410B"/>
                </a:solidFill>
                <a:ea typeface="MS PGothic" pitchFamily="34" charset="-128"/>
                <a:cs typeface="Times New Roman" pitchFamily="18" charset="0"/>
              </a:rPr>
              <a:t>China</a:t>
            </a:r>
          </a:p>
        </p:txBody>
      </p:sp>
      <p:sp>
        <p:nvSpPr>
          <p:cNvPr id="561167" name="Text Box 15"/>
          <p:cNvSpPr txBox="1">
            <a:spLocks noChangeArrowheads="1"/>
          </p:cNvSpPr>
          <p:nvPr/>
        </p:nvSpPr>
        <p:spPr bwMode="auto">
          <a:xfrm>
            <a:off x="7183450" y="2459325"/>
            <a:ext cx="628698"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tabLst>
                <a:tab pos="406400" algn="l"/>
              </a:tabLst>
            </a:pPr>
            <a:r>
              <a:rPr lang="en-US" altLang="he-IL" sz="1050" b="1" dirty="0">
                <a:solidFill>
                  <a:srgbClr val="1A410B"/>
                </a:solidFill>
                <a:ea typeface="MS PGothic" pitchFamily="34" charset="-128"/>
                <a:cs typeface="Times New Roman" pitchFamily="18" charset="0"/>
              </a:rPr>
              <a:t>Korea</a:t>
            </a:r>
          </a:p>
        </p:txBody>
      </p:sp>
      <p:sp>
        <p:nvSpPr>
          <p:cNvPr id="561181" name="Oval 29"/>
          <p:cNvSpPr>
            <a:spLocks noChangeArrowheads="1"/>
          </p:cNvSpPr>
          <p:nvPr/>
        </p:nvSpPr>
        <p:spPr bwMode="auto">
          <a:xfrm>
            <a:off x="7749300" y="2640895"/>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dirty="0">
              <a:solidFill>
                <a:srgbClr val="000000"/>
              </a:solidFill>
              <a:latin typeface="Arial" charset="0"/>
            </a:endParaRPr>
          </a:p>
        </p:txBody>
      </p:sp>
      <p:sp>
        <p:nvSpPr>
          <p:cNvPr id="561168" name="Text Box 16"/>
          <p:cNvSpPr txBox="1">
            <a:spLocks noChangeArrowheads="1"/>
          </p:cNvSpPr>
          <p:nvPr/>
        </p:nvSpPr>
        <p:spPr bwMode="auto">
          <a:xfrm>
            <a:off x="8168611" y="2605320"/>
            <a:ext cx="606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Japan</a:t>
            </a:r>
            <a:endParaRPr lang="en-US" altLang="en-US"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endParaRPr>
          </a:p>
        </p:txBody>
      </p:sp>
      <p:sp>
        <p:nvSpPr>
          <p:cNvPr id="561182" name="Oval 30"/>
          <p:cNvSpPr>
            <a:spLocks noChangeArrowheads="1"/>
          </p:cNvSpPr>
          <p:nvPr/>
        </p:nvSpPr>
        <p:spPr bwMode="auto">
          <a:xfrm>
            <a:off x="8114910" y="2678900"/>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66" name="Text Box 14"/>
          <p:cNvSpPr txBox="1">
            <a:spLocks noChangeArrowheads="1"/>
          </p:cNvSpPr>
          <p:nvPr/>
        </p:nvSpPr>
        <p:spPr bwMode="auto">
          <a:xfrm>
            <a:off x="7778562" y="2865585"/>
            <a:ext cx="60305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8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Taiwan</a:t>
            </a:r>
          </a:p>
        </p:txBody>
      </p:sp>
      <p:sp>
        <p:nvSpPr>
          <p:cNvPr id="561183" name="Oval 31"/>
          <p:cNvSpPr>
            <a:spLocks noChangeArrowheads="1"/>
          </p:cNvSpPr>
          <p:nvPr/>
        </p:nvSpPr>
        <p:spPr bwMode="auto">
          <a:xfrm>
            <a:off x="7673578" y="2912683"/>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60" name="Text Box 8"/>
          <p:cNvSpPr txBox="1">
            <a:spLocks noChangeArrowheads="1"/>
          </p:cNvSpPr>
          <p:nvPr/>
        </p:nvSpPr>
        <p:spPr bwMode="auto">
          <a:xfrm>
            <a:off x="7909687" y="4867850"/>
            <a:ext cx="829073" cy="246221"/>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tabLst>
                <a:tab pos="406400" algn="l"/>
              </a:tabLst>
            </a:pPr>
            <a:r>
              <a:rPr lang="en-US" altLang="he-IL" sz="1000" b="1" dirty="0">
                <a:solidFill>
                  <a:srgbClr val="1A410B"/>
                </a:solidFill>
                <a:ea typeface="MS PGothic" pitchFamily="34" charset="-128"/>
                <a:cs typeface="Times New Roman" pitchFamily="18" charset="0"/>
              </a:rPr>
              <a:t>Australia</a:t>
            </a:r>
          </a:p>
        </p:txBody>
      </p:sp>
      <p:sp>
        <p:nvSpPr>
          <p:cNvPr id="561184" name="Oval 32"/>
          <p:cNvSpPr>
            <a:spLocks noChangeArrowheads="1"/>
          </p:cNvSpPr>
          <p:nvPr/>
        </p:nvSpPr>
        <p:spPr bwMode="auto">
          <a:xfrm>
            <a:off x="8375260" y="5155505"/>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90" name="Text Box 38"/>
          <p:cNvSpPr txBox="1">
            <a:spLocks noChangeArrowheads="1"/>
          </p:cNvSpPr>
          <p:nvPr/>
        </p:nvSpPr>
        <p:spPr bwMode="auto">
          <a:xfrm>
            <a:off x="7347248" y="3246388"/>
            <a:ext cx="750183" cy="262442"/>
          </a:xfrm>
          <a:prstGeom prst="rect">
            <a:avLst/>
          </a:prstGeom>
          <a:noFill/>
          <a:ln w="19050" cmpd="dbl">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Vietnam</a:t>
            </a:r>
          </a:p>
        </p:txBody>
      </p:sp>
      <p:sp>
        <p:nvSpPr>
          <p:cNvPr id="561191" name="Oval 39"/>
          <p:cNvSpPr>
            <a:spLocks noChangeArrowheads="1"/>
          </p:cNvSpPr>
          <p:nvPr/>
        </p:nvSpPr>
        <p:spPr bwMode="auto">
          <a:xfrm>
            <a:off x="7279411" y="3370983"/>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92" name="Text Box 40"/>
          <p:cNvSpPr txBox="1">
            <a:spLocks noChangeArrowheads="1"/>
          </p:cNvSpPr>
          <p:nvPr/>
        </p:nvSpPr>
        <p:spPr bwMode="auto">
          <a:xfrm>
            <a:off x="7336491" y="4139687"/>
            <a:ext cx="952505" cy="253916"/>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eaLnBrk="0" fontAlgn="base" hangingPunct="0">
              <a:spcBef>
                <a:spcPct val="0"/>
              </a:spcBef>
              <a:spcAft>
                <a:spcPct val="0"/>
              </a:spcAft>
              <a:tabLst>
                <a:tab pos="406400" algn="l"/>
              </a:tabLst>
            </a:pPr>
            <a:r>
              <a:rPr lang="en-US" altLang="he-IL" sz="1050" b="1" dirty="0">
                <a:solidFill>
                  <a:srgbClr val="1A410B"/>
                </a:solidFill>
                <a:ea typeface="MS PGothic" pitchFamily="34" charset="-128"/>
                <a:cs typeface="Times New Roman" pitchFamily="18" charset="0"/>
              </a:rPr>
              <a:t>Singapore</a:t>
            </a:r>
          </a:p>
        </p:txBody>
      </p:sp>
      <p:sp>
        <p:nvSpPr>
          <p:cNvPr id="561193" name="Oval 41"/>
          <p:cNvSpPr>
            <a:spLocks noChangeArrowheads="1"/>
          </p:cNvSpPr>
          <p:nvPr/>
        </p:nvSpPr>
        <p:spPr bwMode="auto">
          <a:xfrm>
            <a:off x="7311055" y="4085098"/>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73" name="Oval 21"/>
          <p:cNvSpPr>
            <a:spLocks noChangeArrowheads="1"/>
          </p:cNvSpPr>
          <p:nvPr/>
        </p:nvSpPr>
        <p:spPr bwMode="auto">
          <a:xfrm>
            <a:off x="4057909" y="2585793"/>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74" name="Oval 22"/>
          <p:cNvSpPr>
            <a:spLocks noChangeArrowheads="1"/>
          </p:cNvSpPr>
          <p:nvPr/>
        </p:nvSpPr>
        <p:spPr bwMode="auto">
          <a:xfrm>
            <a:off x="4658766" y="2220856"/>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76" name="Oval 24"/>
          <p:cNvSpPr>
            <a:spLocks noChangeArrowheads="1"/>
          </p:cNvSpPr>
          <p:nvPr/>
        </p:nvSpPr>
        <p:spPr bwMode="auto">
          <a:xfrm>
            <a:off x="4434528" y="2265931"/>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77" name="Oval 25"/>
          <p:cNvSpPr>
            <a:spLocks noChangeArrowheads="1"/>
          </p:cNvSpPr>
          <p:nvPr/>
        </p:nvSpPr>
        <p:spPr bwMode="auto">
          <a:xfrm>
            <a:off x="4115791" y="2156217"/>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561179" name="Oval 27"/>
          <p:cNvSpPr>
            <a:spLocks noChangeArrowheads="1"/>
          </p:cNvSpPr>
          <p:nvPr/>
        </p:nvSpPr>
        <p:spPr bwMode="auto">
          <a:xfrm>
            <a:off x="4824527" y="2174544"/>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86" name="Oval 34"/>
          <p:cNvSpPr>
            <a:spLocks noChangeArrowheads="1"/>
          </p:cNvSpPr>
          <p:nvPr/>
        </p:nvSpPr>
        <p:spPr bwMode="auto">
          <a:xfrm>
            <a:off x="4184758" y="2374344"/>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dirty="0">
              <a:solidFill>
                <a:srgbClr val="000000"/>
              </a:solidFill>
              <a:latin typeface="Arial" charset="0"/>
            </a:endParaRPr>
          </a:p>
        </p:txBody>
      </p:sp>
      <p:sp>
        <p:nvSpPr>
          <p:cNvPr id="561187" name="Oval 35"/>
          <p:cNvSpPr>
            <a:spLocks noChangeArrowheads="1"/>
          </p:cNvSpPr>
          <p:nvPr/>
        </p:nvSpPr>
        <p:spPr bwMode="auto">
          <a:xfrm>
            <a:off x="4766099" y="2336511"/>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94" name="Oval 42"/>
          <p:cNvSpPr>
            <a:spLocks noChangeArrowheads="1"/>
          </p:cNvSpPr>
          <p:nvPr/>
        </p:nvSpPr>
        <p:spPr bwMode="auto">
          <a:xfrm>
            <a:off x="4966526" y="2307973"/>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95" name="Oval 43"/>
          <p:cNvSpPr>
            <a:spLocks noChangeArrowheads="1"/>
          </p:cNvSpPr>
          <p:nvPr/>
        </p:nvSpPr>
        <p:spPr bwMode="auto">
          <a:xfrm>
            <a:off x="4529553" y="2566643"/>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dirty="0">
              <a:solidFill>
                <a:srgbClr val="000000"/>
              </a:solidFill>
              <a:latin typeface="Arial" charset="0"/>
            </a:endParaRPr>
          </a:p>
        </p:txBody>
      </p:sp>
      <p:sp>
        <p:nvSpPr>
          <p:cNvPr id="561196" name="Oval 44"/>
          <p:cNvSpPr>
            <a:spLocks noChangeArrowheads="1"/>
          </p:cNvSpPr>
          <p:nvPr/>
        </p:nvSpPr>
        <p:spPr bwMode="auto">
          <a:xfrm>
            <a:off x="4544694" y="2057138"/>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dirty="0">
              <a:solidFill>
                <a:srgbClr val="000000"/>
              </a:solidFill>
              <a:latin typeface="Arial" charset="0"/>
            </a:endParaRPr>
          </a:p>
        </p:txBody>
      </p:sp>
      <p:sp>
        <p:nvSpPr>
          <p:cNvPr id="561197" name="Oval 45"/>
          <p:cNvSpPr>
            <a:spLocks noChangeArrowheads="1"/>
          </p:cNvSpPr>
          <p:nvPr/>
        </p:nvSpPr>
        <p:spPr bwMode="auto">
          <a:xfrm>
            <a:off x="7337135" y="3556812"/>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561198" name="Text Box 46"/>
          <p:cNvSpPr txBox="1">
            <a:spLocks noChangeArrowheads="1"/>
          </p:cNvSpPr>
          <p:nvPr/>
        </p:nvSpPr>
        <p:spPr bwMode="auto">
          <a:xfrm>
            <a:off x="7204597" y="3466069"/>
            <a:ext cx="10414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Thailand</a:t>
            </a:r>
          </a:p>
        </p:txBody>
      </p:sp>
      <p:sp>
        <p:nvSpPr>
          <p:cNvPr id="561199" name="Text Box 47"/>
          <p:cNvSpPr txBox="1">
            <a:spLocks noChangeArrowheads="1"/>
          </p:cNvSpPr>
          <p:nvPr/>
        </p:nvSpPr>
        <p:spPr bwMode="auto">
          <a:xfrm>
            <a:off x="1145396" y="3828804"/>
            <a:ext cx="85151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rPr>
              <a:t>Colombia</a:t>
            </a:r>
          </a:p>
        </p:txBody>
      </p:sp>
      <p:sp>
        <p:nvSpPr>
          <p:cNvPr id="561200" name="Oval 48"/>
          <p:cNvSpPr>
            <a:spLocks noChangeArrowheads="1"/>
          </p:cNvSpPr>
          <p:nvPr/>
        </p:nvSpPr>
        <p:spPr bwMode="auto">
          <a:xfrm>
            <a:off x="1880533" y="3884816"/>
            <a:ext cx="91440" cy="91440"/>
          </a:xfrm>
          <a:prstGeom prst="ellipse">
            <a:avLst/>
          </a:prstGeom>
          <a:solidFill>
            <a:schemeClr val="bg1"/>
          </a:solid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2" name="Rectangle 1"/>
          <p:cNvSpPr/>
          <p:nvPr/>
        </p:nvSpPr>
        <p:spPr>
          <a:xfrm>
            <a:off x="3753754" y="2015961"/>
            <a:ext cx="397866" cy="253916"/>
          </a:xfrm>
          <a:prstGeom prst="rect">
            <a:avLst/>
          </a:prstGeom>
          <a:noFill/>
          <a:ln w="0">
            <a:noFill/>
          </a:ln>
          <a:effectLst/>
        </p:spPr>
        <p:txBody>
          <a:bodyPr wrap="none">
            <a:spAutoFit/>
          </a:bodyPr>
          <a:lstStyle/>
          <a:p>
            <a:pPr algn="ctr" eaLnBrk="0" fontAlgn="base" hangingPunct="0">
              <a:spcBef>
                <a:spcPct val="0"/>
              </a:spcBef>
              <a:spcAft>
                <a:spcPct val="0"/>
              </a:spcAft>
              <a:tabLst>
                <a:tab pos="406400" algn="l"/>
              </a:tabLst>
            </a:pPr>
            <a:r>
              <a:rPr lang="en-US" altLang="he-IL" sz="1050" b="1" dirty="0" smtClean="0">
                <a:solidFill>
                  <a:srgbClr val="1A410B"/>
                </a:solidFill>
                <a:ea typeface="MS PGothic" pitchFamily="34" charset="-128"/>
                <a:cs typeface="Times New Roman" pitchFamily="18" charset="0"/>
              </a:rPr>
              <a:t>UK</a:t>
            </a:r>
            <a:endParaRPr lang="en-US" altLang="he-IL" sz="1050" b="1" dirty="0">
              <a:solidFill>
                <a:srgbClr val="1A410B"/>
              </a:solidFill>
              <a:ea typeface="MS PGothic" pitchFamily="34" charset="-128"/>
              <a:cs typeface="Times New Roman" pitchFamily="18" charset="0"/>
            </a:endParaRPr>
          </a:p>
        </p:txBody>
      </p:sp>
      <p:sp>
        <p:nvSpPr>
          <p:cNvPr id="67" name="Rectangle 66"/>
          <p:cNvSpPr/>
          <p:nvPr/>
        </p:nvSpPr>
        <p:spPr>
          <a:xfrm>
            <a:off x="4227575" y="2663485"/>
            <a:ext cx="543739" cy="253916"/>
          </a:xfrm>
          <a:prstGeom prst="rect">
            <a:avLst/>
          </a:prstGeom>
          <a:noFill/>
          <a:ln w="0">
            <a:noFill/>
          </a:ln>
          <a:effectLst/>
        </p:spPr>
        <p:txBody>
          <a:bodyPr wrap="none">
            <a:spAutoFit/>
          </a:bodyPr>
          <a:lstStyle/>
          <a:p>
            <a:pPr algn="ctr" eaLnBrk="0" fontAlgn="base" hangingPunct="0">
              <a:spcBef>
                <a:spcPct val="0"/>
              </a:spcBef>
              <a:spcAft>
                <a:spcPct val="0"/>
              </a:spcAft>
              <a:tabLst>
                <a:tab pos="406400" algn="l"/>
              </a:tabLst>
            </a:pPr>
            <a:r>
              <a:rPr lang="en-US" altLang="he-IL" sz="1050" b="1" dirty="0" smtClean="0">
                <a:solidFill>
                  <a:srgbClr val="1A410B"/>
                </a:solidFill>
                <a:ea typeface="MS PGothic" pitchFamily="34" charset="-128"/>
                <a:cs typeface="Times New Roman" pitchFamily="18" charset="0"/>
              </a:rPr>
              <a:t>Italy</a:t>
            </a:r>
            <a:endParaRPr lang="en-US" altLang="he-IL" sz="1050" b="1" dirty="0">
              <a:solidFill>
                <a:srgbClr val="1A410B"/>
              </a:solidFill>
              <a:ea typeface="MS PGothic" pitchFamily="34" charset="-128"/>
              <a:cs typeface="Times New Roman" pitchFamily="18" charset="0"/>
            </a:endParaRPr>
          </a:p>
        </p:txBody>
      </p:sp>
      <p:sp>
        <p:nvSpPr>
          <p:cNvPr id="68" name="Rectangle 67"/>
          <p:cNvSpPr/>
          <p:nvPr/>
        </p:nvSpPr>
        <p:spPr>
          <a:xfrm>
            <a:off x="3490919" y="2317290"/>
            <a:ext cx="694421" cy="253916"/>
          </a:xfrm>
          <a:prstGeom prst="rect">
            <a:avLst/>
          </a:prstGeom>
          <a:noFill/>
          <a:ln w="0">
            <a:noFill/>
          </a:ln>
          <a:effectLst/>
        </p:spPr>
        <p:txBody>
          <a:bodyPr wrap="none">
            <a:spAutoFit/>
          </a:bodyPr>
          <a:lstStyle/>
          <a:p>
            <a:pPr algn="ctr" eaLnBrk="0" fontAlgn="base" hangingPunct="0">
              <a:spcBef>
                <a:spcPct val="0"/>
              </a:spcBef>
              <a:spcAft>
                <a:spcPct val="0"/>
              </a:spcAft>
              <a:tabLst>
                <a:tab pos="406400" algn="l"/>
              </a:tabLst>
            </a:pPr>
            <a:r>
              <a:rPr lang="en-US" altLang="he-IL" sz="1050" b="1" dirty="0" smtClean="0">
                <a:solidFill>
                  <a:srgbClr val="1A410B"/>
                </a:solidFill>
                <a:ea typeface="MS PGothic" pitchFamily="34" charset="-128"/>
                <a:cs typeface="Times New Roman" pitchFamily="18" charset="0"/>
              </a:rPr>
              <a:t>France</a:t>
            </a:r>
            <a:endParaRPr lang="en-US" altLang="he-IL" sz="1050" b="1" dirty="0">
              <a:solidFill>
                <a:srgbClr val="1A410B"/>
              </a:solidFill>
              <a:ea typeface="MS PGothic" pitchFamily="34" charset="-128"/>
              <a:cs typeface="Times New Roman" pitchFamily="18" charset="0"/>
            </a:endParaRPr>
          </a:p>
        </p:txBody>
      </p:sp>
      <p:sp>
        <p:nvSpPr>
          <p:cNvPr id="69" name="Rectangle 68"/>
          <p:cNvSpPr/>
          <p:nvPr/>
        </p:nvSpPr>
        <p:spPr>
          <a:xfrm>
            <a:off x="4342483" y="2326207"/>
            <a:ext cx="867545" cy="253916"/>
          </a:xfrm>
          <a:prstGeom prst="rect">
            <a:avLst/>
          </a:prstGeom>
          <a:noFill/>
          <a:ln w="0">
            <a:noFill/>
          </a:ln>
          <a:effectLst/>
        </p:spPr>
        <p:txBody>
          <a:bodyPr wrap="none">
            <a:spAutoFit/>
          </a:bodyPr>
          <a:lstStyle/>
          <a:p>
            <a:pPr algn="ctr" eaLnBrk="0" fontAlgn="base" hangingPunct="0">
              <a:spcBef>
                <a:spcPct val="0"/>
              </a:spcBef>
              <a:spcAft>
                <a:spcPct val="0"/>
              </a:spcAft>
              <a:tabLst>
                <a:tab pos="406400" algn="l"/>
              </a:tabLst>
            </a:pPr>
            <a:r>
              <a:rPr lang="en-US" altLang="he-IL" sz="1050" b="1" dirty="0" smtClean="0">
                <a:solidFill>
                  <a:srgbClr val="1A410B"/>
                </a:solidFill>
                <a:ea typeface="MS PGothic" pitchFamily="34" charset="-128"/>
                <a:cs typeface="Times New Roman" pitchFamily="18" charset="0"/>
              </a:rPr>
              <a:t>Germany</a:t>
            </a:r>
            <a:endParaRPr lang="en-US" altLang="he-IL" sz="1050" b="1" dirty="0">
              <a:solidFill>
                <a:srgbClr val="1A410B"/>
              </a:solidFill>
              <a:ea typeface="MS PGothic" pitchFamily="34" charset="-128"/>
              <a:cs typeface="Times New Roman" pitchFamily="18" charset="0"/>
            </a:endParaRPr>
          </a:p>
        </p:txBody>
      </p:sp>
      <p:sp>
        <p:nvSpPr>
          <p:cNvPr id="70" name="Rectangle 69"/>
          <p:cNvSpPr/>
          <p:nvPr/>
        </p:nvSpPr>
        <p:spPr>
          <a:xfrm>
            <a:off x="4430894" y="1847686"/>
            <a:ext cx="872355" cy="253916"/>
          </a:xfrm>
          <a:prstGeom prst="rect">
            <a:avLst/>
          </a:prstGeom>
          <a:noFill/>
          <a:ln w="0">
            <a:noFill/>
          </a:ln>
          <a:effectLst/>
        </p:spPr>
        <p:txBody>
          <a:bodyPr wrap="none">
            <a:spAutoFit/>
          </a:bodyPr>
          <a:lstStyle/>
          <a:p>
            <a:pPr algn="ctr" eaLnBrk="0" fontAlgn="base" hangingPunct="0">
              <a:spcBef>
                <a:spcPct val="0"/>
              </a:spcBef>
              <a:spcAft>
                <a:spcPct val="0"/>
              </a:spcAft>
              <a:tabLst>
                <a:tab pos="406400" algn="l"/>
              </a:tabLst>
            </a:pPr>
            <a:r>
              <a:rPr lang="en-US" altLang="he-IL" sz="1050" b="1" dirty="0" smtClean="0">
                <a:solidFill>
                  <a:srgbClr val="1A410B"/>
                </a:solidFill>
                <a:ea typeface="MS PGothic" pitchFamily="34" charset="-128"/>
                <a:cs typeface="Times New Roman" pitchFamily="18" charset="0"/>
              </a:rPr>
              <a:t>Denmark</a:t>
            </a:r>
            <a:endParaRPr lang="en-US" altLang="he-IL" sz="1050" b="1" dirty="0">
              <a:solidFill>
                <a:srgbClr val="1A410B"/>
              </a:solidFill>
              <a:ea typeface="MS PGothic" pitchFamily="34" charset="-128"/>
              <a:cs typeface="Times New Roman" pitchFamily="18" charset="0"/>
            </a:endParaRPr>
          </a:p>
        </p:txBody>
      </p:sp>
      <p:sp>
        <p:nvSpPr>
          <p:cNvPr id="561180" name="Oval 28"/>
          <p:cNvSpPr>
            <a:spLocks noChangeArrowheads="1"/>
          </p:cNvSpPr>
          <p:nvPr/>
        </p:nvSpPr>
        <p:spPr bwMode="auto">
          <a:xfrm>
            <a:off x="7115104" y="2797653"/>
            <a:ext cx="91440" cy="91440"/>
          </a:xfrm>
          <a:prstGeom prst="ellipse">
            <a:avLst/>
          </a:prstGeom>
          <a:solidFill>
            <a:schemeClr val="bg1"/>
          </a:solid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GB" altLang="he-IL" dirty="0">
              <a:solidFill>
                <a:srgbClr val="000000"/>
              </a:solidFill>
              <a:latin typeface="Arial" charset="0"/>
            </a:endParaRPr>
          </a:p>
        </p:txBody>
      </p:sp>
      <p:sp>
        <p:nvSpPr>
          <p:cNvPr id="74" name="Text Box 9"/>
          <p:cNvSpPr txBox="1">
            <a:spLocks noChangeArrowheads="1"/>
          </p:cNvSpPr>
          <p:nvPr/>
        </p:nvSpPr>
        <p:spPr bwMode="auto">
          <a:xfrm>
            <a:off x="3586989" y="2541153"/>
            <a:ext cx="5854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altLang="he-IL" sz="1000" b="1" dirty="0" smtClean="0">
                <a:solidFill>
                  <a:srgbClr val="FFFFFF"/>
                </a:solidFill>
                <a:effectLst>
                  <a:outerShdw blurRad="38100" dist="38100" dir="2700000" algn="tl">
                    <a:srgbClr val="000000">
                      <a:alpha val="43137"/>
                    </a:srgbClr>
                  </a:outerShdw>
                </a:effectLst>
                <a:ea typeface="MS PGothic" pitchFamily="34" charset="-128"/>
                <a:cs typeface="Times New Roman" pitchFamily="18" charset="0"/>
              </a:rPr>
              <a:t>Spain</a:t>
            </a:r>
            <a:endParaRPr lang="en-US" altLang="he-IL" sz="1000" b="1" dirty="0">
              <a:solidFill>
                <a:srgbClr val="FFFFFF"/>
              </a:solidFill>
              <a:effectLst>
                <a:outerShdw blurRad="38100" dist="38100" dir="2700000" algn="tl">
                  <a:srgbClr val="000000">
                    <a:alpha val="43137"/>
                  </a:srgbClr>
                </a:outerShdw>
              </a:effectLst>
              <a:ea typeface="MS PGothic" pitchFamily="34" charset="-128"/>
              <a:cs typeface="Times New Roman" pitchFamily="18" charset="0"/>
            </a:endParaRPr>
          </a:p>
        </p:txBody>
      </p:sp>
      <p:sp>
        <p:nvSpPr>
          <p:cNvPr id="75" name="Text Box 9"/>
          <p:cNvSpPr txBox="1">
            <a:spLocks noChangeArrowheads="1"/>
          </p:cNvSpPr>
          <p:nvPr/>
        </p:nvSpPr>
        <p:spPr bwMode="auto">
          <a:xfrm>
            <a:off x="5115515" y="2047138"/>
            <a:ext cx="12682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he-IL" sz="1000" b="1" dirty="0" smtClean="0">
                <a:solidFill>
                  <a:srgbClr val="FFFFFF"/>
                </a:solidFill>
                <a:effectLst>
                  <a:outerShdw blurRad="38100" dist="38100" dir="2700000" algn="tl">
                    <a:srgbClr val="000000">
                      <a:alpha val="43137"/>
                    </a:srgbClr>
                  </a:outerShdw>
                </a:effectLst>
                <a:ea typeface="MS PGothic" pitchFamily="34" charset="-128"/>
                <a:cs typeface="Times New Roman" pitchFamily="18" charset="0"/>
              </a:rPr>
              <a:t>Poland</a:t>
            </a:r>
          </a:p>
          <a:p>
            <a:pPr eaLnBrk="0" fontAlgn="base" hangingPunct="0">
              <a:spcBef>
                <a:spcPct val="0"/>
              </a:spcBef>
              <a:spcAft>
                <a:spcPct val="0"/>
              </a:spcAft>
            </a:pPr>
            <a:r>
              <a:rPr lang="en-US" altLang="he-IL" sz="1000" b="1" dirty="0" smtClean="0">
                <a:solidFill>
                  <a:srgbClr val="FFFFFF"/>
                </a:solidFill>
                <a:effectLst>
                  <a:outerShdw blurRad="38100" dist="38100" dir="2700000" algn="tl">
                    <a:srgbClr val="000000">
                      <a:alpha val="43137"/>
                    </a:srgbClr>
                  </a:outerShdw>
                </a:effectLst>
                <a:ea typeface="MS PGothic" pitchFamily="34" charset="-128"/>
                <a:cs typeface="Times New Roman" pitchFamily="18" charset="0"/>
              </a:rPr>
              <a:t>Czech Republic</a:t>
            </a:r>
          </a:p>
          <a:p>
            <a:pPr eaLnBrk="0" fontAlgn="base" hangingPunct="0">
              <a:spcBef>
                <a:spcPct val="0"/>
              </a:spcBef>
              <a:spcAft>
                <a:spcPct val="0"/>
              </a:spcAft>
            </a:pPr>
            <a:r>
              <a:rPr lang="en-US" altLang="he-IL" sz="1000" b="1" dirty="0" smtClean="0">
                <a:solidFill>
                  <a:srgbClr val="FFFFFF"/>
                </a:solidFill>
                <a:effectLst>
                  <a:outerShdw blurRad="38100" dist="38100" dir="2700000" algn="tl">
                    <a:srgbClr val="000000">
                      <a:alpha val="43137"/>
                    </a:srgbClr>
                  </a:outerShdw>
                </a:effectLst>
                <a:ea typeface="MS PGothic" pitchFamily="34" charset="-128"/>
                <a:cs typeface="Times New Roman" pitchFamily="18" charset="0"/>
              </a:rPr>
              <a:t>Hungary</a:t>
            </a:r>
          </a:p>
          <a:p>
            <a:pPr eaLnBrk="0" fontAlgn="base" hangingPunct="0">
              <a:spcBef>
                <a:spcPct val="0"/>
              </a:spcBef>
              <a:spcAft>
                <a:spcPct val="0"/>
              </a:spcAft>
            </a:pPr>
            <a:r>
              <a:rPr lang="en-US" altLang="he-IL" sz="1000" b="1" dirty="0" smtClean="0">
                <a:solidFill>
                  <a:srgbClr val="FFFFFF"/>
                </a:solidFill>
                <a:effectLst>
                  <a:outerShdw blurRad="38100" dist="38100" dir="2700000" algn="tl">
                    <a:srgbClr val="000000">
                      <a:alpha val="43137"/>
                    </a:srgbClr>
                  </a:outerShdw>
                </a:effectLst>
                <a:ea typeface="MS PGothic" pitchFamily="34" charset="-128"/>
                <a:cs typeface="Times New Roman" pitchFamily="18" charset="0"/>
              </a:rPr>
              <a:t>Ukraine</a:t>
            </a:r>
          </a:p>
        </p:txBody>
      </p:sp>
      <p:sp>
        <p:nvSpPr>
          <p:cNvPr id="54" name="TextBox 53"/>
          <p:cNvSpPr txBox="1"/>
          <p:nvPr/>
        </p:nvSpPr>
        <p:spPr>
          <a:xfrm>
            <a:off x="647944" y="1908264"/>
            <a:ext cx="1908000" cy="340519"/>
          </a:xfrm>
          <a:prstGeom prst="roundRect">
            <a:avLst/>
          </a:prstGeom>
          <a:solidFill>
            <a:srgbClr val="1A410B">
              <a:alpha val="69804"/>
            </a:srgbClr>
          </a:solidFill>
        </p:spPr>
        <p:txBody>
          <a:bodyPr wrap="square" rtlCol="0" anchor="ctr">
            <a:spAutoFit/>
          </a:bodyPr>
          <a:lstStyle/>
          <a:p>
            <a:pPr algn="ctr" fontAlgn="base">
              <a:spcBef>
                <a:spcPct val="0"/>
              </a:spcBef>
              <a:spcAft>
                <a:spcPct val="0"/>
              </a:spcAft>
            </a:pPr>
            <a:r>
              <a:rPr lang="en-US" sz="1400" b="1" dirty="0" smtClean="0">
                <a:solidFill>
                  <a:srgbClr val="FFFFFF"/>
                </a:solidFill>
              </a:rPr>
              <a:t>130 employees</a:t>
            </a:r>
            <a:endParaRPr lang="en-US" sz="1400" b="1" dirty="0">
              <a:solidFill>
                <a:srgbClr val="FFFFFF"/>
              </a:solidFill>
            </a:endParaRPr>
          </a:p>
        </p:txBody>
      </p:sp>
      <p:sp>
        <p:nvSpPr>
          <p:cNvPr id="55" name="TextBox 54"/>
          <p:cNvSpPr txBox="1"/>
          <p:nvPr/>
        </p:nvSpPr>
        <p:spPr>
          <a:xfrm>
            <a:off x="3842915" y="1421099"/>
            <a:ext cx="1908000" cy="340519"/>
          </a:xfrm>
          <a:prstGeom prst="roundRect">
            <a:avLst/>
          </a:prstGeom>
          <a:solidFill>
            <a:srgbClr val="1A410B">
              <a:alpha val="69804"/>
            </a:srgbClr>
          </a:solidFill>
        </p:spPr>
        <p:txBody>
          <a:bodyPr wrap="square" rtlCol="0" anchor="ctr">
            <a:spAutoFit/>
          </a:bodyPr>
          <a:lstStyle/>
          <a:p>
            <a:pPr algn="ctr" fontAlgn="base">
              <a:spcBef>
                <a:spcPct val="0"/>
              </a:spcBef>
              <a:spcAft>
                <a:spcPct val="0"/>
              </a:spcAft>
            </a:pPr>
            <a:r>
              <a:rPr lang="en-US" sz="1400" b="1" dirty="0">
                <a:solidFill>
                  <a:srgbClr val="FFFFFF"/>
                </a:solidFill>
              </a:rPr>
              <a:t>8</a:t>
            </a:r>
            <a:r>
              <a:rPr lang="en-US" sz="1400" b="1" dirty="0" smtClean="0">
                <a:solidFill>
                  <a:srgbClr val="FFFFFF"/>
                </a:solidFill>
              </a:rPr>
              <a:t>0 employees</a:t>
            </a:r>
            <a:endParaRPr lang="en-US" sz="1400" b="1" dirty="0">
              <a:solidFill>
                <a:srgbClr val="FFFFFF"/>
              </a:solidFill>
            </a:endParaRPr>
          </a:p>
        </p:txBody>
      </p:sp>
      <p:sp>
        <p:nvSpPr>
          <p:cNvPr id="56" name="TextBox 55"/>
          <p:cNvSpPr txBox="1"/>
          <p:nvPr/>
        </p:nvSpPr>
        <p:spPr>
          <a:xfrm>
            <a:off x="6808386" y="2043763"/>
            <a:ext cx="1908000" cy="340519"/>
          </a:xfrm>
          <a:prstGeom prst="roundRect">
            <a:avLst/>
          </a:prstGeom>
          <a:solidFill>
            <a:srgbClr val="1A410B">
              <a:alpha val="69804"/>
            </a:srgbClr>
          </a:solidFill>
        </p:spPr>
        <p:txBody>
          <a:bodyPr wrap="square" rtlCol="0" anchor="ctr">
            <a:spAutoFit/>
          </a:bodyPr>
          <a:lstStyle/>
          <a:p>
            <a:pPr algn="ctr" fontAlgn="base">
              <a:spcBef>
                <a:spcPct val="0"/>
              </a:spcBef>
              <a:spcAft>
                <a:spcPct val="0"/>
              </a:spcAft>
            </a:pPr>
            <a:r>
              <a:rPr lang="en-US" sz="1400" b="1" dirty="0">
                <a:solidFill>
                  <a:srgbClr val="FFFFFF"/>
                </a:solidFill>
              </a:rPr>
              <a:t>4</a:t>
            </a:r>
            <a:r>
              <a:rPr lang="en-US" sz="1400" b="1" dirty="0" smtClean="0">
                <a:solidFill>
                  <a:srgbClr val="FFFFFF"/>
                </a:solidFill>
              </a:rPr>
              <a:t>0 employees</a:t>
            </a:r>
            <a:endParaRPr lang="en-US" sz="1400" b="1" dirty="0">
              <a:solidFill>
                <a:srgbClr val="FFFFFF"/>
              </a:solidFill>
            </a:endParaRPr>
          </a:p>
        </p:txBody>
      </p:sp>
      <p:sp>
        <p:nvSpPr>
          <p:cNvPr id="57" name="TextBox 56"/>
          <p:cNvSpPr txBox="1"/>
          <p:nvPr/>
        </p:nvSpPr>
        <p:spPr>
          <a:xfrm>
            <a:off x="4554176" y="3130010"/>
            <a:ext cx="1908000" cy="340519"/>
          </a:xfrm>
          <a:prstGeom prst="roundRect">
            <a:avLst/>
          </a:prstGeom>
          <a:solidFill>
            <a:srgbClr val="1A410B">
              <a:alpha val="69804"/>
            </a:srgbClr>
          </a:solidFill>
        </p:spPr>
        <p:txBody>
          <a:bodyPr wrap="square" rtlCol="0" anchor="ctr">
            <a:spAutoFit/>
          </a:bodyPr>
          <a:lstStyle/>
          <a:p>
            <a:pPr algn="ctr" fontAlgn="base">
              <a:spcBef>
                <a:spcPct val="0"/>
              </a:spcBef>
              <a:spcAft>
                <a:spcPct val="0"/>
              </a:spcAft>
            </a:pPr>
            <a:r>
              <a:rPr lang="en-US" sz="1400" b="1" dirty="0" smtClean="0">
                <a:solidFill>
                  <a:srgbClr val="FFFFFF"/>
                </a:solidFill>
              </a:rPr>
              <a:t>310 employees</a:t>
            </a:r>
            <a:endParaRPr lang="en-US" sz="1400" b="1" dirty="0">
              <a:solidFill>
                <a:srgbClr val="FFFFFF"/>
              </a:solidFill>
            </a:endParaRPr>
          </a:p>
        </p:txBody>
      </p:sp>
      <p:sp>
        <p:nvSpPr>
          <p:cNvPr id="348" name="Text Box 37"/>
          <p:cNvSpPr txBox="1">
            <a:spLocks noChangeArrowheads="1"/>
          </p:cNvSpPr>
          <p:nvPr/>
        </p:nvSpPr>
        <p:spPr bwMode="auto">
          <a:xfrm>
            <a:off x="178369" y="5385266"/>
            <a:ext cx="2282451" cy="830997"/>
          </a:xfrm>
          <a:prstGeom prst="rect">
            <a:avLst/>
          </a:prstGeom>
          <a:solidFill>
            <a:schemeClr val="bg1"/>
          </a:solidFill>
          <a:ln w="12700">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1440" bIns="91440">
            <a:spAutoFit/>
            <a:scene3d>
              <a:camera prst="orthographicFront"/>
              <a:lightRig rig="freezing" dir="tl"/>
            </a:scene3d>
            <a:sp3d extrusionH="6350" contourW="25400" prstMaterial="dkEdge">
              <a:bevelT w="0" h="44450" prst="artDeco"/>
              <a:bevelB w="82550" h="0"/>
              <a:contourClr>
                <a:schemeClr val="accent2">
                  <a:tint val="20000"/>
                </a:schemeClr>
              </a:contourClr>
            </a:sp3d>
          </a:bodyPr>
          <a:lstStyle/>
          <a:p>
            <a:pPr marL="233363" eaLnBrk="0" fontAlgn="base" hangingPunct="0">
              <a:spcBef>
                <a:spcPct val="0"/>
              </a:spcBef>
              <a:spcAft>
                <a:spcPct val="0"/>
              </a:spcAft>
              <a:tabLst>
                <a:tab pos="406400" algn="l"/>
              </a:tabLst>
            </a:pPr>
            <a:r>
              <a:rPr lang="en-US" sz="1400" b="1" dirty="0" smtClean="0">
                <a:solidFill>
                  <a:srgbClr val="000000"/>
                </a:solidFill>
              </a:rPr>
              <a:t>Headquarters</a:t>
            </a:r>
          </a:p>
          <a:p>
            <a:pPr marL="233363" eaLnBrk="0" fontAlgn="base" hangingPunct="0">
              <a:spcBef>
                <a:spcPct val="0"/>
              </a:spcBef>
              <a:spcAft>
                <a:spcPct val="0"/>
              </a:spcAft>
              <a:tabLst>
                <a:tab pos="406400" algn="l"/>
              </a:tabLst>
            </a:pPr>
            <a:r>
              <a:rPr lang="en-US" altLang="he-IL" sz="1400" b="1" dirty="0" smtClean="0">
                <a:solidFill>
                  <a:srgbClr val="1A410B"/>
                </a:solidFill>
                <a:ea typeface="MS PGothic" pitchFamily="34" charset="-128"/>
                <a:cs typeface="Times New Roman" pitchFamily="18" charset="0"/>
              </a:rPr>
              <a:t>Company Offices</a:t>
            </a:r>
            <a:endParaRPr lang="en-US" altLang="he-IL" sz="900" b="1" dirty="0">
              <a:solidFill>
                <a:srgbClr val="1A410B"/>
              </a:solidFill>
              <a:ea typeface="MS PGothic" pitchFamily="34" charset="-128"/>
              <a:cs typeface="Times New Roman" pitchFamily="18" charset="0"/>
            </a:endParaRPr>
          </a:p>
          <a:p>
            <a:pPr marL="233363" eaLnBrk="0" fontAlgn="base" hangingPunct="0">
              <a:spcBef>
                <a:spcPct val="0"/>
              </a:spcBef>
              <a:spcAft>
                <a:spcPct val="0"/>
              </a:spcAft>
              <a:tabLst>
                <a:tab pos="406400" algn="l"/>
              </a:tabLst>
            </a:pPr>
            <a:r>
              <a:rPr lang="en-US" altLang="he-IL" sz="1400" dirty="0" smtClean="0">
                <a:solidFill>
                  <a:srgbClr val="5B8626"/>
                </a:solidFill>
                <a:ea typeface="MS PGothic" pitchFamily="34" charset="-128"/>
                <a:cs typeface="Times New Roman" pitchFamily="18" charset="0"/>
              </a:rPr>
              <a:t>Distributors</a:t>
            </a:r>
            <a:endParaRPr lang="en-US" altLang="he-IL" sz="800" dirty="0">
              <a:solidFill>
                <a:srgbClr val="5B8626"/>
              </a:solidFill>
              <a:ea typeface="MS PGothic" pitchFamily="34" charset="-128"/>
              <a:cs typeface="Times New Roman" pitchFamily="18" charset="0"/>
            </a:endParaRPr>
          </a:p>
        </p:txBody>
      </p:sp>
      <p:sp>
        <p:nvSpPr>
          <p:cNvPr id="349" name="Oval 5"/>
          <p:cNvSpPr>
            <a:spLocks noChangeArrowheads="1"/>
          </p:cNvSpPr>
          <p:nvPr/>
        </p:nvSpPr>
        <p:spPr bwMode="auto">
          <a:xfrm>
            <a:off x="332767" y="5758412"/>
            <a:ext cx="95250" cy="91440"/>
          </a:xfrm>
          <a:prstGeom prst="ellipse">
            <a:avLst/>
          </a:prstGeom>
          <a:noFill/>
          <a:ln w="38100" cmpd="dbl">
            <a:solidFill>
              <a:srgbClr val="1A410B"/>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
        <p:nvSpPr>
          <p:cNvPr id="350" name="Oval 18"/>
          <p:cNvSpPr>
            <a:spLocks noChangeArrowheads="1"/>
          </p:cNvSpPr>
          <p:nvPr/>
        </p:nvSpPr>
        <p:spPr bwMode="auto">
          <a:xfrm>
            <a:off x="332767" y="5975728"/>
            <a:ext cx="95250" cy="91440"/>
          </a:xfrm>
          <a:prstGeom prst="ellipse">
            <a:avLst/>
          </a:prstGeom>
          <a:noFill/>
          <a:ln w="19050" cmpd="dbl">
            <a:solidFill>
              <a:srgbClr val="3E5C1A"/>
            </a:solidFill>
            <a:prstDash val="soli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ln>
                <a:solidFill>
                  <a:srgbClr val="5B8626"/>
                </a:solidFill>
              </a:ln>
              <a:solidFill>
                <a:srgbClr val="5B8626"/>
              </a:solidFill>
              <a:latin typeface="Arial" charset="0"/>
            </a:endParaRPr>
          </a:p>
        </p:txBody>
      </p:sp>
      <p:sp>
        <p:nvSpPr>
          <p:cNvPr id="351" name="Oval 23"/>
          <p:cNvSpPr>
            <a:spLocks noChangeArrowheads="1"/>
          </p:cNvSpPr>
          <p:nvPr/>
        </p:nvSpPr>
        <p:spPr bwMode="auto">
          <a:xfrm>
            <a:off x="332767" y="5541095"/>
            <a:ext cx="91440" cy="91440"/>
          </a:xfrm>
          <a:prstGeom prst="ellipse">
            <a:avLst/>
          </a:prstGeom>
          <a:solidFill>
            <a:schemeClr val="tx1"/>
          </a:solidFill>
          <a:ln w="60325" cap="flat" cmpd="dbl">
            <a:solidFill>
              <a:schemeClr val="tx1"/>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000000"/>
              </a:solidFill>
              <a:latin typeface="Arial" charset="0"/>
            </a:endParaRPr>
          </a:p>
        </p:txBody>
      </p:sp>
    </p:spTree>
    <p:extLst>
      <p:ext uri="{BB962C8B-B14F-4D97-AF65-F5344CB8AC3E}">
        <p14:creationId xmlns:p14="http://schemas.microsoft.com/office/powerpoint/2010/main" val="414192434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a:xfrm>
            <a:off x="381000" y="5257800"/>
            <a:ext cx="8336643" cy="762000"/>
          </a:xfrm>
          <a:prstGeom prst="roundRect">
            <a:avLst>
              <a:gd name="adj" fmla="val 11721"/>
            </a:avLst>
          </a:prstGeom>
          <a:solidFill>
            <a:schemeClr val="tx1">
              <a:lumMod val="75000"/>
              <a:lumOff val="2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399143" y="1981200"/>
            <a:ext cx="8336643" cy="3048000"/>
          </a:xfrm>
          <a:prstGeom prst="roundRect">
            <a:avLst>
              <a:gd name="adj" fmla="val 3388"/>
            </a:avLst>
          </a:prstGeom>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10" name="Group 9"/>
          <p:cNvGrpSpPr/>
          <p:nvPr/>
        </p:nvGrpSpPr>
        <p:grpSpPr>
          <a:xfrm>
            <a:off x="452438" y="5318919"/>
            <a:ext cx="8229600" cy="639763"/>
            <a:chOff x="452438" y="5222726"/>
            <a:chExt cx="8229600" cy="639763"/>
          </a:xfrm>
        </p:grpSpPr>
        <p:sp>
          <p:nvSpPr>
            <p:cNvPr id="57"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1">
                <a:solidFill>
                  <a:schemeClr val="tx1">
                    <a:lumMod val="85000"/>
                    <a:lumOff val="15000"/>
                  </a:schemeClr>
                </a:solidFill>
                <a:latin typeface="Verdana" pitchFamily="34" charset="0"/>
              </a:endParaRPr>
            </a:p>
          </p:txBody>
        </p:sp>
        <p:sp>
          <p:nvSpPr>
            <p:cNvPr id="142353"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solidFill>
                    <a:srgbClr val="595959"/>
                  </a:solidFill>
                  <a:latin typeface="Helvetica Light"/>
                  <a:cs typeface="Helvetica Light"/>
                </a:rPr>
                <a:t>Infrastructure</a:t>
              </a:r>
              <a:endParaRPr lang="en-US" sz="2400" dirty="0">
                <a:solidFill>
                  <a:srgbClr val="595959"/>
                </a:solidFill>
                <a:latin typeface="Helvetica Light"/>
                <a:cs typeface="Helvetica Light"/>
              </a:endParaRPr>
            </a:p>
          </p:txBody>
        </p:sp>
        <p:sp>
          <p:nvSpPr>
            <p:cNvPr id="59"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65000"/>
                </a:schemeClr>
              </a:solidFill>
            </a:ln>
            <a:effectLst/>
          </p:spPr>
          <p:txBody>
            <a:bodyPr lIns="0" tIns="0" rIns="0" bIns="0" anchor="ctr"/>
            <a:lstStyle/>
            <a:p>
              <a:pPr algn="ctr">
                <a:defRPr/>
              </a:pPr>
              <a:r>
                <a:rPr lang="en-US" sz="1200" b="1" dirty="0" smtClean="0">
                  <a:solidFill>
                    <a:schemeClr val="tx1">
                      <a:lumMod val="85000"/>
                      <a:lumOff val="15000"/>
                    </a:schemeClr>
                  </a:solidFill>
                  <a:latin typeface="Helvetica Light"/>
                  <a:cs typeface="Helvetica Light"/>
                </a:rPr>
                <a:t>Cloud</a:t>
              </a:r>
            </a:p>
            <a:p>
              <a:pPr algn="ctr">
                <a:defRPr/>
              </a:pPr>
              <a:r>
                <a:rPr lang="en-US" sz="1200" b="1" dirty="0" smtClean="0">
                  <a:solidFill>
                    <a:schemeClr val="tx1">
                      <a:lumMod val="85000"/>
                      <a:lumOff val="15000"/>
                    </a:schemeClr>
                  </a:solidFill>
                  <a:latin typeface="Helvetica Light"/>
                  <a:cs typeface="Helvetica Light"/>
                </a:rPr>
                <a:t>Infrastructure</a:t>
              </a:r>
              <a:endParaRPr lang="en-US" sz="1200" b="1" dirty="0">
                <a:solidFill>
                  <a:schemeClr val="tx1">
                    <a:lumMod val="85000"/>
                    <a:lumOff val="15000"/>
                  </a:schemeClr>
                </a:solidFill>
                <a:latin typeface="Helvetica Light"/>
                <a:cs typeface="Helvetica Light"/>
              </a:endParaRPr>
            </a:p>
          </p:txBody>
        </p:sp>
        <p:sp>
          <p:nvSpPr>
            <p:cNvPr id="4"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65000"/>
                </a:schemeClr>
              </a:solidFill>
            </a:ln>
            <a:effectLst/>
          </p:spPr>
          <p:txBody>
            <a:bodyPr lIns="0" tIns="0" rIns="0" bIns="0" anchor="ctr"/>
            <a:lstStyle/>
            <a:p>
              <a:pPr algn="ctr">
                <a:defRPr/>
              </a:pPr>
              <a:r>
                <a:rPr lang="en-US" sz="1300" b="1" dirty="0" smtClean="0">
                  <a:solidFill>
                    <a:schemeClr val="tx1">
                      <a:lumMod val="85000"/>
                      <a:lumOff val="15000"/>
                    </a:schemeClr>
                  </a:solidFill>
                  <a:latin typeface="Helvetica Light"/>
                  <a:cs typeface="Helvetica Light"/>
                </a:rPr>
                <a:t>Open</a:t>
              </a:r>
            </a:p>
            <a:p>
              <a:pPr algn="ctr">
                <a:defRPr/>
              </a:pPr>
              <a:r>
                <a:rPr lang="en-US" sz="1300" b="1" dirty="0" smtClean="0">
                  <a:solidFill>
                    <a:schemeClr val="tx1">
                      <a:lumMod val="85000"/>
                      <a:lumOff val="15000"/>
                    </a:schemeClr>
                  </a:solidFill>
                  <a:latin typeface="Helvetica Light"/>
                  <a:cs typeface="Helvetica Light"/>
                </a:rPr>
                <a:t>Platform</a:t>
              </a:r>
              <a:endParaRPr lang="en-US" sz="1300" b="1" dirty="0">
                <a:solidFill>
                  <a:schemeClr val="tx1">
                    <a:lumMod val="85000"/>
                    <a:lumOff val="15000"/>
                  </a:schemeClr>
                </a:solidFill>
                <a:latin typeface="Helvetica Light"/>
                <a:cs typeface="Helvetica Light"/>
              </a:endParaRPr>
            </a:p>
          </p:txBody>
        </p:sp>
        <p:sp>
          <p:nvSpPr>
            <p:cNvPr id="6"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65000"/>
                </a:schemeClr>
              </a:solidFill>
            </a:ln>
            <a:effectLst/>
          </p:spPr>
          <p:txBody>
            <a:bodyPr lIns="0" tIns="0" rIns="0" bIns="0" anchor="ctr"/>
            <a:lstStyle/>
            <a:p>
              <a:pPr algn="ctr">
                <a:defRPr/>
              </a:pPr>
              <a:r>
                <a:rPr lang="en-US" sz="1300" b="1" dirty="0">
                  <a:solidFill>
                    <a:schemeClr val="tx1">
                      <a:lumMod val="85000"/>
                      <a:lumOff val="15000"/>
                    </a:schemeClr>
                  </a:solidFill>
                  <a:latin typeface="Helvetica Light"/>
                  <a:cs typeface="Helvetica Light"/>
                </a:rPr>
                <a:t>Security</a:t>
              </a:r>
            </a:p>
          </p:txBody>
        </p:sp>
        <p:sp>
          <p:nvSpPr>
            <p:cNvPr id="7"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65000"/>
                </a:schemeClr>
              </a:solidFill>
            </a:ln>
            <a:effectLst/>
          </p:spPr>
          <p:txBody>
            <a:bodyPr lIns="0" tIns="0" rIns="0" bIns="0" anchor="ctr"/>
            <a:lstStyle/>
            <a:p>
              <a:pPr algn="ctr">
                <a:defRPr/>
              </a:pPr>
              <a:r>
                <a:rPr lang="en-US" sz="1300" b="1" dirty="0" smtClean="0">
                  <a:solidFill>
                    <a:schemeClr val="tx1">
                      <a:lumMod val="85000"/>
                      <a:lumOff val="15000"/>
                    </a:schemeClr>
                  </a:solidFill>
                  <a:latin typeface="Helvetica Light"/>
                  <a:cs typeface="Helvetica Light"/>
                </a:rPr>
                <a:t>Workflow</a:t>
              </a:r>
            </a:p>
            <a:p>
              <a:pPr algn="ctr">
                <a:defRPr/>
              </a:pPr>
              <a:r>
                <a:rPr lang="en-US" sz="1300" b="1" dirty="0" smtClean="0">
                  <a:solidFill>
                    <a:schemeClr val="tx1">
                      <a:lumMod val="85000"/>
                      <a:lumOff val="15000"/>
                    </a:schemeClr>
                  </a:solidFill>
                  <a:latin typeface="Helvetica Light"/>
                  <a:cs typeface="Helvetica Light"/>
                </a:rPr>
                <a:t>Engine</a:t>
              </a:r>
              <a:endParaRPr lang="en-US" sz="1300" b="1" dirty="0">
                <a:solidFill>
                  <a:schemeClr val="tx1">
                    <a:lumMod val="85000"/>
                    <a:lumOff val="15000"/>
                  </a:schemeClr>
                </a:solidFill>
                <a:latin typeface="Helvetica Light"/>
                <a:cs typeface="Helvetica Light"/>
              </a:endParaRPr>
            </a:p>
          </p:txBody>
        </p:sp>
      </p:grpSp>
      <p:pic>
        <p:nvPicPr>
          <p:cNvPr id="31" name="Picture 30" descr="intro_rainbow_ribbon"/>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31750"/>
            <a:ext cx="9144000" cy="133350"/>
          </a:xfrm>
          <a:prstGeom prst="rect">
            <a:avLst/>
          </a:prstGeom>
          <a:noFill/>
          <a:ln w="9525">
            <a:noFill/>
            <a:miter lim="800000"/>
            <a:headEnd/>
            <a:tailEnd/>
          </a:ln>
          <a:scene3d>
            <a:camera prst="orthographicFront"/>
            <a:lightRig rig="threePt" dir="t"/>
          </a:scene3d>
          <a:sp3d>
            <a:bevelT/>
          </a:sp3d>
        </p:spPr>
      </p:pic>
      <p:grpSp>
        <p:nvGrpSpPr>
          <p:cNvPr id="12" name="Group 11"/>
          <p:cNvGrpSpPr/>
          <p:nvPr/>
        </p:nvGrpSpPr>
        <p:grpSpPr>
          <a:xfrm>
            <a:off x="457200" y="2062087"/>
            <a:ext cx="8224836" cy="2895602"/>
            <a:chOff x="457200" y="1981198"/>
            <a:chExt cx="8224836" cy="2895602"/>
          </a:xfrm>
        </p:grpSpPr>
        <p:sp>
          <p:nvSpPr>
            <p:cNvPr id="33" name="AutoShape 16"/>
            <p:cNvSpPr>
              <a:spLocks noChangeArrowheads="1"/>
            </p:cNvSpPr>
            <p:nvPr/>
          </p:nvSpPr>
          <p:spPr bwMode="auto">
            <a:xfrm>
              <a:off x="2590799" y="1981198"/>
              <a:ext cx="6091237" cy="2895602"/>
            </a:xfrm>
            <a:prstGeom prst="roundRect">
              <a:avLst>
                <a:gd name="adj" fmla="val 3196"/>
              </a:avLst>
            </a:prstGeom>
            <a:solidFill>
              <a:schemeClr val="accent2">
                <a:alpha val="96000"/>
              </a:schemeClr>
            </a:solidFill>
            <a:ln w="9525" algn="ctr">
              <a:solidFill>
                <a:srgbClr val="3F8AC5"/>
              </a:solidFill>
              <a:round/>
              <a:headEnd/>
              <a:tailEnd/>
            </a:ln>
            <a:effectLst/>
          </p:spPr>
          <p:txBody>
            <a:bodyPr rot="10800000" wrap="none" anchor="ctr"/>
            <a:lstStyle/>
            <a:p>
              <a:pPr algn="ctr">
                <a:defRPr/>
              </a:pPr>
              <a:endParaRPr lang="en-US" sz="1400" b="0">
                <a:latin typeface="Verdana" pitchFamily="34" charset="0"/>
              </a:endParaRPr>
            </a:p>
          </p:txBody>
        </p:sp>
        <p:sp>
          <p:nvSpPr>
            <p:cNvPr id="83" name="AutoShape 16"/>
            <p:cNvSpPr>
              <a:spLocks noChangeArrowheads="1"/>
            </p:cNvSpPr>
            <p:nvPr/>
          </p:nvSpPr>
          <p:spPr bwMode="auto">
            <a:xfrm>
              <a:off x="457200" y="1981200"/>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89" name="Text Box 32">
              <a:hlinkClick r:id="" action="ppaction://noaction"/>
            </p:cNvPr>
            <p:cNvSpPr txBox="1">
              <a:spLocks noChangeArrowheads="1"/>
            </p:cNvSpPr>
            <p:nvPr/>
          </p:nvSpPr>
          <p:spPr bwMode="auto">
            <a:xfrm>
              <a:off x="2667000" y="3119511"/>
              <a:ext cx="5959929" cy="411163"/>
            </a:xfrm>
            <a:prstGeom prst="roundRect">
              <a:avLst/>
            </a:prstGeom>
            <a:solidFill>
              <a:srgbClr val="FFFFFF"/>
            </a:solidFill>
            <a:ln>
              <a:solidFill>
                <a:srgbClr val="3F8AC5"/>
              </a:solidFill>
            </a:ln>
            <a:effectLst/>
          </p:spPr>
          <p:txBody>
            <a:bodyPr wrap="none" lIns="0" tIns="0" rIns="0" bIns="0" anchor="ctr"/>
            <a:lstStyle/>
            <a:p>
              <a:pPr algn="ctr">
                <a:defRPr/>
              </a:pPr>
              <a:r>
                <a:rPr lang="en-US" sz="1600" b="1">
                  <a:solidFill>
                    <a:schemeClr val="tx1">
                      <a:lumMod val="65000"/>
                      <a:lumOff val="35000"/>
                    </a:schemeClr>
                  </a:solidFill>
                  <a:latin typeface="Helvetica Light"/>
                  <a:cs typeface="Helvetica Light"/>
                </a:rPr>
                <a:t>Acquisitions</a:t>
              </a:r>
            </a:p>
          </p:txBody>
        </p:sp>
        <p:sp>
          <p:nvSpPr>
            <p:cNvPr id="90" name="Text Box 33">
              <a:hlinkClick r:id="" action="ppaction://noaction"/>
            </p:cNvPr>
            <p:cNvSpPr txBox="1">
              <a:spLocks noChangeArrowheads="1"/>
            </p:cNvSpPr>
            <p:nvPr/>
          </p:nvSpPr>
          <p:spPr bwMode="auto">
            <a:xfrm>
              <a:off x="2667000" y="3775148"/>
              <a:ext cx="5950857" cy="411163"/>
            </a:xfrm>
            <a:prstGeom prst="roundRect">
              <a:avLst/>
            </a:prstGeom>
            <a:solidFill>
              <a:srgbClr val="FFFFFF"/>
            </a:solidFill>
            <a:ln>
              <a:solidFill>
                <a:srgbClr val="3F8AC5"/>
              </a:solidFill>
            </a:ln>
            <a:effectLst/>
          </p:spPr>
          <p:txBody>
            <a:bodyPr wrap="none" lIns="0" tIns="0" rIns="0" bIns="0" anchor="ctr"/>
            <a:lstStyle/>
            <a:p>
              <a:pPr algn="ctr">
                <a:defRPr/>
              </a:pPr>
              <a:r>
                <a:rPr lang="en-US" sz="1600" b="1">
                  <a:solidFill>
                    <a:schemeClr val="tx1">
                      <a:lumMod val="65000"/>
                      <a:lumOff val="35000"/>
                    </a:schemeClr>
                  </a:solidFill>
                  <a:latin typeface="Helvetica Light"/>
                  <a:cs typeface="Helvetica Light"/>
                </a:rPr>
                <a:t>Cataloging</a:t>
              </a:r>
            </a:p>
          </p:txBody>
        </p:sp>
        <p:sp>
          <p:nvSpPr>
            <p:cNvPr id="91" name="Text Box 34">
              <a:hlinkClick r:id="" action="ppaction://noaction"/>
            </p:cNvPr>
            <p:cNvSpPr txBox="1">
              <a:spLocks noChangeArrowheads="1"/>
            </p:cNvSpPr>
            <p:nvPr/>
          </p:nvSpPr>
          <p:spPr bwMode="auto">
            <a:xfrm>
              <a:off x="2667000" y="4406898"/>
              <a:ext cx="5959929" cy="411163"/>
            </a:xfrm>
            <a:prstGeom prst="roundRect">
              <a:avLst/>
            </a:prstGeom>
            <a:solidFill>
              <a:srgbClr val="FFFFFF"/>
            </a:solidFill>
            <a:ln>
              <a:solidFill>
                <a:srgbClr val="3F8AC5"/>
              </a:solidFill>
            </a:ln>
            <a:effectLst/>
          </p:spPr>
          <p:txBody>
            <a:bodyPr wrap="none" lIns="0" tIns="0" rIns="0" bIns="0" anchor="ctr"/>
            <a:lstStyle/>
            <a:p>
              <a:pPr algn="ctr" fontAlgn="auto">
                <a:spcBef>
                  <a:spcPts val="0"/>
                </a:spcBef>
                <a:spcAft>
                  <a:spcPts val="0"/>
                </a:spcAft>
                <a:defRPr/>
              </a:pPr>
              <a:r>
                <a:rPr lang="en-US" sz="1600" b="1" dirty="0">
                  <a:solidFill>
                    <a:schemeClr val="tx1">
                      <a:lumMod val="65000"/>
                      <a:lumOff val="35000"/>
                    </a:schemeClr>
                  </a:solidFill>
                  <a:latin typeface="Helvetica Light"/>
                  <a:cs typeface="Helvetica Light"/>
                </a:rPr>
                <a:t>Fulfillment</a:t>
              </a:r>
            </a:p>
          </p:txBody>
        </p:sp>
        <p:sp>
          <p:nvSpPr>
            <p:cNvPr id="103" name="Text Box 36">
              <a:hlinkClick r:id="rId4" action="ppaction://hlinksldjump"/>
            </p:cNvPr>
            <p:cNvSpPr txBox="1">
              <a:spLocks noChangeArrowheads="1"/>
            </p:cNvSpPr>
            <p:nvPr/>
          </p:nvSpPr>
          <p:spPr bwMode="auto">
            <a:xfrm>
              <a:off x="2667000" y="2555350"/>
              <a:ext cx="5962650" cy="411163"/>
            </a:xfrm>
            <a:prstGeom prst="roundRect">
              <a:avLst/>
            </a:prstGeom>
            <a:solidFill>
              <a:srgbClr val="FFFFFF"/>
            </a:solidFill>
            <a:ln>
              <a:solidFill>
                <a:srgbClr val="3F8AC5"/>
              </a:solidFill>
            </a:ln>
            <a:effectLst/>
          </p:spPr>
          <p:txBody>
            <a:bodyPr wrap="none" lIns="0" tIns="0" rIns="0" bIns="0" anchor="ctr"/>
            <a:lstStyle/>
            <a:p>
              <a:pPr algn="ctr" fontAlgn="auto">
                <a:spcBef>
                  <a:spcPts val="0"/>
                </a:spcBef>
                <a:spcAft>
                  <a:spcPts val="0"/>
                </a:spcAft>
                <a:defRPr/>
              </a:pPr>
              <a:r>
                <a:rPr lang="en-US" sz="1600" b="1" dirty="0" smtClean="0">
                  <a:solidFill>
                    <a:schemeClr val="tx1">
                      <a:lumMod val="65000"/>
                      <a:lumOff val="35000"/>
                    </a:schemeClr>
                  </a:solidFill>
                  <a:latin typeface="Helvetica Light"/>
                  <a:cs typeface="Helvetica Light"/>
                </a:rPr>
                <a:t>Resource Management</a:t>
              </a:r>
              <a:endParaRPr lang="en-US" sz="1600" b="1" dirty="0">
                <a:solidFill>
                  <a:schemeClr val="tx1">
                    <a:lumMod val="65000"/>
                    <a:lumOff val="35000"/>
                  </a:schemeClr>
                </a:solidFill>
                <a:latin typeface="Helvetica Light"/>
                <a:cs typeface="Helvetica Light"/>
              </a:endParaRPr>
            </a:p>
          </p:txBody>
        </p:sp>
        <p:sp>
          <p:nvSpPr>
            <p:cNvPr id="142350" name="Rectangle 48"/>
            <p:cNvSpPr>
              <a:spLocks noChangeArrowheads="1"/>
            </p:cNvSpPr>
            <p:nvPr/>
          </p:nvSpPr>
          <p:spPr bwMode="auto">
            <a:xfrm>
              <a:off x="762000" y="2133601"/>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142351" name="Rectangle 48"/>
            <p:cNvSpPr>
              <a:spLocks noChangeArrowheads="1"/>
            </p:cNvSpPr>
            <p:nvPr/>
          </p:nvSpPr>
          <p:spPr bwMode="auto">
            <a:xfrm>
              <a:off x="2667000" y="2057401"/>
              <a:ext cx="1269999" cy="461665"/>
            </a:xfrm>
            <a:prstGeom prst="rect">
              <a:avLst/>
            </a:prstGeom>
            <a:noFill/>
            <a:ln w="9525">
              <a:noFill/>
              <a:miter lim="800000"/>
              <a:headEnd/>
              <a:tailEnd/>
            </a:ln>
          </p:spPr>
          <p:txBody>
            <a:bodyPr wrap="square">
              <a:spAutoFit/>
            </a:bodyPr>
            <a:lstStyle/>
            <a:p>
              <a:r>
                <a:rPr lang="en-US" sz="2400" b="1" dirty="0" smtClean="0">
                  <a:solidFill>
                    <a:schemeClr val="bg1"/>
                  </a:solidFill>
                  <a:latin typeface="Helvetica Light"/>
                  <a:cs typeface="Helvetica Light"/>
                </a:rPr>
                <a:t>Alma</a:t>
              </a:r>
              <a:endParaRPr lang="en-US" sz="2400" b="1" dirty="0">
                <a:solidFill>
                  <a:schemeClr val="bg1"/>
                </a:solidFill>
                <a:latin typeface="Helvetica Light"/>
                <a:cs typeface="Helvetica Light"/>
              </a:endParaRPr>
            </a:p>
          </p:txBody>
        </p:sp>
        <p:sp>
          <p:nvSpPr>
            <p:cNvPr id="3" name="Text Box 42">
              <a:hlinkClick r:id="" action="ppaction://noaction"/>
            </p:cNvPr>
            <p:cNvSpPr>
              <a:spLocks noChangeArrowheads="1"/>
            </p:cNvSpPr>
            <p:nvPr/>
          </p:nvSpPr>
          <p:spPr bwMode="auto">
            <a:xfrm>
              <a:off x="527277" y="2034268"/>
              <a:ext cx="1931079" cy="1358848"/>
            </a:xfrm>
            <a:prstGeom prst="roundRect">
              <a:avLst>
                <a:gd name="adj" fmla="val 6341"/>
              </a:avLst>
            </a:prstGeom>
            <a:solidFill>
              <a:srgbClr val="FFFFFF"/>
            </a:solidFill>
            <a:ln w="9525">
              <a:solidFill>
                <a:schemeClr val="accent3">
                  <a:lumMod val="75000"/>
                </a:schemeClr>
              </a:solidFill>
              <a:round/>
              <a:headEnd/>
              <a:tailEnd/>
            </a:ln>
            <a:effectLst/>
          </p:spPr>
          <p:txBody>
            <a:bodyPr lIns="0" tIns="0" rIns="0" bIns="0" anchor="ctr"/>
            <a:lstStyle/>
            <a:p>
              <a:pPr algn="ctr">
                <a:defRPr/>
              </a:pPr>
              <a:r>
                <a:rPr lang="en-US" sz="1600" b="1" dirty="0">
                  <a:solidFill>
                    <a:srgbClr val="595959"/>
                  </a:solidFill>
                  <a:latin typeface="Helvetica Light"/>
                  <a:cs typeface="Helvetica Light"/>
                </a:rPr>
                <a:t>Community zone</a:t>
              </a:r>
            </a:p>
          </p:txBody>
        </p:sp>
        <p:sp>
          <p:nvSpPr>
            <p:cNvPr id="32" name="Text Box 42">
              <a:hlinkClick r:id="" action="ppaction://noaction"/>
            </p:cNvPr>
            <p:cNvSpPr>
              <a:spLocks noChangeArrowheads="1"/>
            </p:cNvSpPr>
            <p:nvPr/>
          </p:nvSpPr>
          <p:spPr bwMode="auto">
            <a:xfrm>
              <a:off x="504371" y="3444840"/>
              <a:ext cx="1963058" cy="1374585"/>
            </a:xfrm>
            <a:prstGeom prst="roundRect">
              <a:avLst>
                <a:gd name="adj" fmla="val 5704"/>
              </a:avLst>
            </a:prstGeom>
            <a:solidFill>
              <a:srgbClr val="FFFFFF"/>
            </a:solidFill>
            <a:ln w="9525">
              <a:solidFill>
                <a:srgbClr val="77933C"/>
              </a:solidFill>
              <a:round/>
              <a:headEnd/>
              <a:tailEnd/>
            </a:ln>
            <a:effectLst/>
          </p:spPr>
          <p:txBody>
            <a:bodyPr lIns="0" tIns="0" rIns="0" bIns="0" anchor="ctr"/>
            <a:lstStyle/>
            <a:p>
              <a:pPr algn="ctr">
                <a:defRPr/>
              </a:pPr>
              <a:r>
                <a:rPr lang="en-US" sz="1600" b="1" dirty="0" smtClean="0">
                  <a:solidFill>
                    <a:srgbClr val="595959"/>
                  </a:solidFill>
                  <a:latin typeface="Helvetica Light"/>
                  <a:cs typeface="Helvetica Light"/>
                </a:rPr>
                <a:t>Business Intelligence </a:t>
              </a:r>
            </a:p>
            <a:p>
              <a:pPr algn="ctr">
                <a:defRPr/>
              </a:pPr>
              <a:r>
                <a:rPr lang="en-US" sz="1600" b="1" dirty="0" smtClean="0">
                  <a:solidFill>
                    <a:srgbClr val="595959"/>
                  </a:solidFill>
                  <a:latin typeface="Helvetica Light"/>
                  <a:cs typeface="Helvetica Light"/>
                </a:rPr>
                <a:t>and Analytics</a:t>
              </a:r>
              <a:endParaRPr lang="en-US" sz="1600" b="1" dirty="0">
                <a:solidFill>
                  <a:srgbClr val="595959"/>
                </a:solidFill>
                <a:latin typeface="Helvetica Light"/>
                <a:cs typeface="Helvetica Light"/>
              </a:endParaRPr>
            </a:p>
          </p:txBody>
        </p:sp>
      </p:grpSp>
      <p:grpSp>
        <p:nvGrpSpPr>
          <p:cNvPr id="11" name="Group 10"/>
          <p:cNvGrpSpPr/>
          <p:nvPr/>
        </p:nvGrpSpPr>
        <p:grpSpPr>
          <a:xfrm>
            <a:off x="452437" y="1076176"/>
            <a:ext cx="8229600" cy="639763"/>
            <a:chOff x="452437" y="1076176"/>
            <a:chExt cx="8229600" cy="639763"/>
          </a:xfrm>
        </p:grpSpPr>
        <p:sp>
          <p:nvSpPr>
            <p:cNvPr id="36"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37"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rgbClr val="595959"/>
                  </a:solidFill>
                  <a:latin typeface="Helvetica Light"/>
                  <a:cs typeface="Helvetica Light"/>
                </a:rPr>
                <a:t>Primo</a:t>
              </a:r>
              <a:endParaRPr lang="en-US" sz="2400" dirty="0">
                <a:solidFill>
                  <a:srgbClr val="595959"/>
                </a:solidFill>
                <a:latin typeface="Helvetica Light"/>
                <a:cs typeface="Helvetica Light"/>
              </a:endParaRPr>
            </a:p>
          </p:txBody>
        </p:sp>
        <p:sp>
          <p:nvSpPr>
            <p:cNvPr id="39"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rgbClr val="E46C0A"/>
              </a:solidFill>
            </a:ln>
            <a:effectLst/>
          </p:spPr>
          <p:txBody>
            <a:bodyPr lIns="0" tIns="0" rIns="0" bIns="0" anchor="ctr"/>
            <a:lstStyle/>
            <a:p>
              <a:pPr algn="ctr">
                <a:defRPr/>
              </a:pPr>
              <a:r>
                <a:rPr lang="en-US" sz="1600" b="1" dirty="0" smtClean="0">
                  <a:solidFill>
                    <a:schemeClr val="tx1">
                      <a:lumMod val="65000"/>
                      <a:lumOff val="35000"/>
                    </a:schemeClr>
                  </a:solidFill>
                  <a:latin typeface="Helvetica Light"/>
                  <a:cs typeface="Helvetica Light"/>
                </a:rPr>
                <a:t>Delivery</a:t>
              </a:r>
              <a:endParaRPr lang="en-US" sz="1600" b="1" dirty="0">
                <a:solidFill>
                  <a:schemeClr val="tx1">
                    <a:lumMod val="65000"/>
                    <a:lumOff val="35000"/>
                  </a:schemeClr>
                </a:solidFill>
                <a:latin typeface="Helvetica Light"/>
                <a:cs typeface="Helvetica Light"/>
              </a:endParaRPr>
            </a:p>
          </p:txBody>
        </p:sp>
        <p:sp>
          <p:nvSpPr>
            <p:cNvPr id="41"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rgbClr val="E46C0A"/>
              </a:solidFill>
            </a:ln>
            <a:effectLst/>
          </p:spPr>
          <p:txBody>
            <a:bodyPr lIns="0" tIns="0" rIns="0" bIns="0" anchor="ctr"/>
            <a:lstStyle/>
            <a:p>
              <a:pPr algn="ctr">
                <a:defRPr/>
              </a:pPr>
              <a:r>
                <a:rPr lang="en-US" sz="1600" b="1" dirty="0" smtClean="0">
                  <a:solidFill>
                    <a:schemeClr val="tx1">
                      <a:lumMod val="65000"/>
                      <a:lumOff val="35000"/>
                    </a:schemeClr>
                  </a:solidFill>
                  <a:latin typeface="Helvetica Light"/>
                  <a:cs typeface="Helvetica Light"/>
                </a:rPr>
                <a:t>Discovery</a:t>
              </a:r>
              <a:endParaRPr lang="en-US" sz="1600" b="1" dirty="0">
                <a:solidFill>
                  <a:schemeClr val="tx1">
                    <a:lumMod val="65000"/>
                    <a:lumOff val="35000"/>
                  </a:schemeClr>
                </a:solidFill>
                <a:latin typeface="Helvetica Light"/>
                <a:cs typeface="Helvetica Light"/>
              </a:endParaRPr>
            </a:p>
          </p:txBody>
        </p:sp>
      </p:grpSp>
      <p:sp>
        <p:nvSpPr>
          <p:cNvPr id="2" name="Title 1"/>
          <p:cNvSpPr>
            <a:spLocks noGrp="1"/>
          </p:cNvSpPr>
          <p:nvPr>
            <p:ph type="title" idx="4294967295"/>
          </p:nvPr>
        </p:nvSpPr>
        <p:spPr>
          <a:xfrm>
            <a:off x="0" y="120650"/>
            <a:ext cx="8229600" cy="533400"/>
          </a:xfrm>
        </p:spPr>
        <p:txBody>
          <a:bodyPr/>
          <a:lstStyle/>
          <a:p>
            <a:r>
              <a:rPr lang="en-US" dirty="0" smtClean="0"/>
              <a:t>Unified Architecture</a:t>
            </a:r>
            <a:endParaRPr lang="en-US" dirty="0"/>
          </a:p>
        </p:txBody>
      </p:sp>
    </p:spTree>
    <p:extLst>
      <p:ext uri="{BB962C8B-B14F-4D97-AF65-F5344CB8AC3E}">
        <p14:creationId xmlns:p14="http://schemas.microsoft.com/office/powerpoint/2010/main" val="519113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ntro_rainbow_ribbon"/>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31750"/>
            <a:ext cx="9144000" cy="133350"/>
          </a:xfrm>
          <a:prstGeom prst="rect">
            <a:avLst/>
          </a:prstGeom>
          <a:noFill/>
          <a:ln w="9525">
            <a:noFill/>
            <a:miter lim="800000"/>
            <a:headEnd/>
            <a:tailEnd/>
          </a:ln>
          <a:scene3d>
            <a:camera prst="orthographicFront"/>
            <a:lightRig rig="threePt" dir="t"/>
          </a:scene3d>
          <a:sp3d>
            <a:bevelT/>
          </a:sp3d>
        </p:spPr>
      </p:pic>
      <p:sp>
        <p:nvSpPr>
          <p:cNvPr id="28" name="AutoShape 5"/>
          <p:cNvSpPr>
            <a:spLocks noChangeArrowheads="1"/>
          </p:cNvSpPr>
          <p:nvPr/>
        </p:nvSpPr>
        <p:spPr bwMode="auto">
          <a:xfrm>
            <a:off x="1008063" y="3573464"/>
            <a:ext cx="777875" cy="409575"/>
          </a:xfrm>
          <a:prstGeom prst="roundRect">
            <a:avLst>
              <a:gd name="adj" fmla="val 16667"/>
            </a:avLst>
          </a:prstGeom>
          <a:noFill/>
          <a:ln w="127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r>
              <a:rPr lang="en-US" b="1">
                <a:solidFill>
                  <a:schemeClr val="bg1"/>
                </a:solidFill>
                <a:latin typeface="Verdana" pitchFamily="34" charset="0"/>
              </a:rPr>
              <a:t>ERM</a:t>
            </a:r>
          </a:p>
        </p:txBody>
      </p:sp>
      <p:cxnSp>
        <p:nvCxnSpPr>
          <p:cNvPr id="60" name="AutoShape 35"/>
          <p:cNvCxnSpPr>
            <a:cxnSpLocks noChangeShapeType="1"/>
          </p:cNvCxnSpPr>
          <p:nvPr/>
        </p:nvCxnSpPr>
        <p:spPr bwMode="auto">
          <a:xfrm>
            <a:off x="4572000" y="2138363"/>
            <a:ext cx="0" cy="3497262"/>
          </a:xfrm>
          <a:prstGeom prst="straightConnector1">
            <a:avLst/>
          </a:prstGeom>
          <a:noFill/>
          <a:ln w="19050">
            <a:solidFill>
              <a:srgbClr val="7F7F7F"/>
            </a:solidFill>
            <a:round/>
            <a:headEnd type="triangle" w="lg" len="med"/>
            <a:tailEnd type="triangle" w="lg" len="med"/>
          </a:ln>
          <a:effectLst>
            <a:glow rad="38100">
              <a:schemeClr val="accent4">
                <a:lumMod val="20000"/>
                <a:lumOff val="80000"/>
                <a:alpha val="78000"/>
              </a:schemeClr>
            </a:glow>
          </a:effectLst>
          <a:extLst>
            <a:ext uri="{909E8E84-426E-40DD-AFC4-6F175D3DCCD1}">
              <a14:hiddenFill xmlns:a14="http://schemas.microsoft.com/office/drawing/2010/main">
                <a:noFill/>
              </a14:hiddenFill>
            </a:ext>
          </a:extLst>
        </p:spPr>
      </p:cxnSp>
      <p:grpSp>
        <p:nvGrpSpPr>
          <p:cNvPr id="64" name="Group 63"/>
          <p:cNvGrpSpPr/>
          <p:nvPr/>
        </p:nvGrpSpPr>
        <p:grpSpPr>
          <a:xfrm>
            <a:off x="3309887" y="1089087"/>
            <a:ext cx="2559284" cy="595745"/>
            <a:chOff x="313436" y="5581071"/>
            <a:chExt cx="3173291" cy="595745"/>
          </a:xfrm>
          <a:scene3d>
            <a:camera prst="perspectiveRelaxedModerately"/>
            <a:lightRig rig="threePt" dir="t"/>
          </a:scene3d>
        </p:grpSpPr>
        <p:sp>
          <p:nvSpPr>
            <p:cNvPr id="65" name="Rectangle 64"/>
            <p:cNvSpPr/>
            <p:nvPr/>
          </p:nvSpPr>
          <p:spPr>
            <a:xfrm>
              <a:off x="313436" y="5581071"/>
              <a:ext cx="3173291" cy="595745"/>
            </a:xfrm>
            <a:prstGeom prst="rect">
              <a:avLst/>
            </a:prstGeom>
            <a:gradFill flip="none" rotWithShape="1">
              <a:gsLst>
                <a:gs pos="0">
                  <a:srgbClr val="8F64DE"/>
                </a:gs>
                <a:gs pos="100000">
                  <a:srgbClr val="433358"/>
                </a:gs>
              </a:gsLst>
              <a:path path="circle">
                <a:fillToRect l="50000" t="50000" r="50000" b="50000"/>
              </a:path>
              <a:tileRect/>
            </a:gradFill>
            <a:ln>
              <a:solidFill>
                <a:srgbClr val="BFBFBF"/>
              </a:solidFill>
            </a:ln>
            <a:effectLst>
              <a:glow rad="63500">
                <a:schemeClr val="accent4">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66" name="Rectangle 65"/>
            <p:cNvSpPr/>
            <p:nvPr/>
          </p:nvSpPr>
          <p:spPr>
            <a:xfrm>
              <a:off x="1627702" y="5634367"/>
              <a:ext cx="544759" cy="461665"/>
            </a:xfrm>
            <a:prstGeom prst="rect">
              <a:avLst/>
            </a:prstGeom>
            <a:sp3d>
              <a:bevelT/>
            </a:sp3d>
          </p:spPr>
          <p:txBody>
            <a:bodyPr wrap="none">
              <a:spAutoFit/>
            </a:bodyPr>
            <a:lstStyle/>
            <a:p>
              <a:r>
                <a:rPr lang="en-US" sz="2400" dirty="0" smtClean="0">
                  <a:solidFill>
                    <a:schemeClr val="bg1"/>
                  </a:solidFill>
                  <a:effectLst>
                    <a:outerShdw blurRad="63500" sx="102000" sy="102000" algn="ctr" rotWithShape="0">
                      <a:prstClr val="black">
                        <a:alpha val="40000"/>
                      </a:prstClr>
                    </a:outerShdw>
                  </a:effectLst>
                  <a:latin typeface="Dax-Medium"/>
                  <a:cs typeface="Dax-Medium"/>
                </a:rPr>
                <a:t>ILS</a:t>
              </a:r>
              <a:endParaRPr lang="en-US" sz="2400" dirty="0">
                <a:solidFill>
                  <a:schemeClr val="bg1"/>
                </a:solidFill>
                <a:effectLst>
                  <a:outerShdw blurRad="63500" sx="102000" sy="102000" algn="ctr" rotWithShape="0">
                    <a:prstClr val="black">
                      <a:alpha val="40000"/>
                    </a:prstClr>
                  </a:outerShdw>
                </a:effectLst>
              </a:endParaRPr>
            </a:p>
          </p:txBody>
        </p:sp>
      </p:grpSp>
      <p:sp>
        <p:nvSpPr>
          <p:cNvPr id="67" name="Rectangle 66"/>
          <p:cNvSpPr/>
          <p:nvPr/>
        </p:nvSpPr>
        <p:spPr>
          <a:xfrm>
            <a:off x="3309887" y="6027209"/>
            <a:ext cx="2559285" cy="595745"/>
          </a:xfrm>
          <a:prstGeom prst="rect">
            <a:avLst/>
          </a:prstGeom>
          <a:gradFill flip="none" rotWithShape="1">
            <a:gsLst>
              <a:gs pos="0">
                <a:srgbClr val="D99494"/>
              </a:gs>
              <a:gs pos="100000">
                <a:srgbClr val="AE053B"/>
              </a:gs>
            </a:gsLst>
            <a:path path="circle">
              <a:fillToRect l="50000" t="50000" r="50000" b="50000"/>
            </a:path>
            <a:tileRect/>
          </a:gradFill>
          <a:ln>
            <a:solidFill>
              <a:srgbClr val="BFBFBF"/>
            </a:solidFill>
          </a:ln>
          <a:effectLst>
            <a:glow rad="63500">
              <a:schemeClr val="accent2">
                <a:satMod val="175000"/>
                <a:alpha val="40000"/>
              </a:schemeClr>
            </a:glow>
          </a:effectLst>
          <a:scene3d>
            <a:camera prst="perspectiveRelaxedModerately"/>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chemeClr val="bg1"/>
                </a:solidFill>
                <a:effectLst>
                  <a:outerShdw blurRad="63500" sx="102000" sy="102000" algn="ctr" rotWithShape="0">
                    <a:prstClr val="black">
                      <a:alpha val="40000"/>
                    </a:prstClr>
                  </a:outerShdw>
                </a:effectLst>
                <a:latin typeface="Dax-Medium"/>
                <a:cs typeface="Dax-Medium"/>
              </a:rPr>
              <a:t>Link Resolver</a:t>
            </a:r>
            <a:endParaRPr lang="en-US" sz="2400" dirty="0">
              <a:solidFill>
                <a:schemeClr val="bg1"/>
              </a:solidFill>
              <a:effectLst>
                <a:outerShdw blurRad="63500" sx="102000" sy="102000" algn="ctr" rotWithShape="0">
                  <a:prstClr val="black">
                    <a:alpha val="40000"/>
                  </a:prstClr>
                </a:outerShdw>
              </a:effectLst>
            </a:endParaRPr>
          </a:p>
        </p:txBody>
      </p:sp>
      <p:grpSp>
        <p:nvGrpSpPr>
          <p:cNvPr id="68" name="Group 67"/>
          <p:cNvGrpSpPr/>
          <p:nvPr/>
        </p:nvGrpSpPr>
        <p:grpSpPr>
          <a:xfrm>
            <a:off x="63795" y="3450745"/>
            <a:ext cx="2382837" cy="595745"/>
            <a:chOff x="313436" y="3687620"/>
            <a:chExt cx="3173291" cy="595745"/>
          </a:xfrm>
          <a:scene3d>
            <a:camera prst="perspectiveRelaxedModerately"/>
            <a:lightRig rig="threePt" dir="t"/>
          </a:scene3d>
        </p:grpSpPr>
        <p:sp>
          <p:nvSpPr>
            <p:cNvPr id="69" name="Rectangle 68"/>
            <p:cNvSpPr/>
            <p:nvPr/>
          </p:nvSpPr>
          <p:spPr>
            <a:xfrm>
              <a:off x="313436" y="3687620"/>
              <a:ext cx="3173291" cy="595745"/>
            </a:xfrm>
            <a:prstGeom prst="rect">
              <a:avLst/>
            </a:prstGeom>
            <a:gradFill flip="none" rotWithShape="1">
              <a:gsLst>
                <a:gs pos="0">
                  <a:srgbClr val="9AC42C"/>
                </a:gs>
                <a:gs pos="100000">
                  <a:srgbClr val="516528"/>
                </a:gs>
              </a:gsLst>
              <a:path path="circle">
                <a:fillToRect l="50000" t="50000" r="50000" b="50000"/>
              </a:path>
              <a:tileRect/>
            </a:gradFill>
            <a:ln>
              <a:solidFill>
                <a:srgbClr val="BFBFBF"/>
              </a:solidFill>
            </a:ln>
            <a:effectLst>
              <a:glow rad="63500">
                <a:schemeClr val="accent3">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70" name="Rectangle 69"/>
            <p:cNvSpPr/>
            <p:nvPr/>
          </p:nvSpPr>
          <p:spPr>
            <a:xfrm>
              <a:off x="1511749" y="3757078"/>
              <a:ext cx="740811" cy="461665"/>
            </a:xfrm>
            <a:prstGeom prst="rect">
              <a:avLst/>
            </a:prstGeom>
            <a:sp3d>
              <a:bevelT/>
            </a:sp3d>
          </p:spPr>
          <p:txBody>
            <a:bodyPr wrap="none">
              <a:spAutoFit/>
            </a:bodyPr>
            <a:lstStyle/>
            <a:p>
              <a:r>
                <a:rPr lang="en-US" sz="2400" dirty="0">
                  <a:solidFill>
                    <a:schemeClr val="bg1"/>
                  </a:solidFill>
                  <a:effectLst>
                    <a:outerShdw blurRad="63500" sx="102000" sy="102000" algn="ctr" rotWithShape="0">
                      <a:prstClr val="black">
                        <a:alpha val="40000"/>
                      </a:prstClr>
                    </a:outerShdw>
                  </a:effectLst>
                  <a:latin typeface="Dax-Medium"/>
                  <a:cs typeface="Dax-Medium"/>
                </a:rPr>
                <a:t>ERM</a:t>
              </a:r>
              <a:endParaRPr lang="en-US" sz="2400" dirty="0">
                <a:solidFill>
                  <a:schemeClr val="bg1"/>
                </a:solidFill>
                <a:effectLst>
                  <a:outerShdw blurRad="63500" sx="102000" sy="102000" algn="ctr" rotWithShape="0">
                    <a:prstClr val="black">
                      <a:alpha val="40000"/>
                    </a:prstClr>
                  </a:outerShdw>
                </a:effectLst>
              </a:endParaRPr>
            </a:p>
          </p:txBody>
        </p:sp>
      </p:grpSp>
      <p:grpSp>
        <p:nvGrpSpPr>
          <p:cNvPr id="71" name="Group 70"/>
          <p:cNvGrpSpPr/>
          <p:nvPr/>
        </p:nvGrpSpPr>
        <p:grpSpPr>
          <a:xfrm>
            <a:off x="6587165" y="3365500"/>
            <a:ext cx="2462330" cy="695425"/>
            <a:chOff x="313436" y="5581071"/>
            <a:chExt cx="3173292" cy="595745"/>
          </a:xfr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2700000" scaled="1"/>
            <a:tileRect/>
          </a:gradFill>
          <a:scene3d>
            <a:camera prst="perspectiveRelaxedModerately"/>
            <a:lightRig rig="threePt" dir="t"/>
          </a:scene3d>
        </p:grpSpPr>
        <p:sp>
          <p:nvSpPr>
            <p:cNvPr id="72" name="Rectangle 71"/>
            <p:cNvSpPr/>
            <p:nvPr/>
          </p:nvSpPr>
          <p:spPr>
            <a:xfrm>
              <a:off x="313436" y="5581071"/>
              <a:ext cx="3173292" cy="595745"/>
            </a:xfrm>
            <a:prstGeom prst="rect">
              <a:avLst/>
            </a:prstGeom>
            <a:grpFill/>
            <a:ln>
              <a:solidFill>
                <a:srgbClr val="BFBFBF"/>
              </a:solidFill>
            </a:ln>
            <a:effectLst>
              <a:glow rad="63500">
                <a:schemeClr val="accent6">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73" name="Rectangle 72"/>
            <p:cNvSpPr/>
            <p:nvPr/>
          </p:nvSpPr>
          <p:spPr>
            <a:xfrm>
              <a:off x="972806" y="5634367"/>
              <a:ext cx="1854551" cy="461665"/>
            </a:xfrm>
            <a:prstGeom prst="rect">
              <a:avLst/>
            </a:prstGeom>
            <a:grpFill/>
            <a:sp3d>
              <a:bevelT/>
            </a:sp3d>
          </p:spPr>
          <p:txBody>
            <a:bodyPr wrap="none">
              <a:spAutoFit/>
            </a:bodyPr>
            <a:lstStyle/>
            <a:p>
              <a:r>
                <a:rPr lang="en-US" sz="2400" dirty="0" smtClean="0">
                  <a:solidFill>
                    <a:schemeClr val="bg1"/>
                  </a:solidFill>
                  <a:effectLst>
                    <a:outerShdw blurRad="63500" sx="102000" sy="102000" algn="ctr" rotWithShape="0">
                      <a:prstClr val="black">
                        <a:alpha val="40000"/>
                      </a:prstClr>
                    </a:outerShdw>
                  </a:effectLst>
                  <a:latin typeface="Dax-Medium"/>
                  <a:cs typeface="Dax-Medium"/>
                </a:rPr>
                <a:t>Discovery</a:t>
              </a:r>
              <a:endParaRPr lang="en-US" sz="2400" dirty="0">
                <a:solidFill>
                  <a:schemeClr val="bg1"/>
                </a:solidFill>
                <a:effectLst>
                  <a:outerShdw blurRad="63500" sx="102000" sy="102000" algn="ctr" rotWithShape="0">
                    <a:prstClr val="black">
                      <a:alpha val="40000"/>
                    </a:prstClr>
                  </a:outerShdw>
                </a:effectLst>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603619"/>
            <a:ext cx="8204538" cy="4492381"/>
          </a:xfrm>
          <a:prstGeom prst="rect">
            <a:avLst/>
          </a:prstGeom>
        </p:spPr>
      </p:pic>
      <p:sp>
        <p:nvSpPr>
          <p:cNvPr id="2" name="Title 1"/>
          <p:cNvSpPr>
            <a:spLocks noGrp="1"/>
          </p:cNvSpPr>
          <p:nvPr>
            <p:ph type="title" idx="4294967295"/>
          </p:nvPr>
        </p:nvSpPr>
        <p:spPr>
          <a:xfrm>
            <a:off x="0" y="120650"/>
            <a:ext cx="8229600" cy="533400"/>
          </a:xfrm>
        </p:spPr>
        <p:txBody>
          <a:bodyPr/>
          <a:lstStyle/>
          <a:p>
            <a:r>
              <a:rPr lang="en-US" dirty="0"/>
              <a:t>Managing e-Resources </a:t>
            </a:r>
            <a:r>
              <a:rPr lang="en-US" dirty="0">
                <a:solidFill>
                  <a:srgbClr val="FF0000"/>
                </a:solidFill>
              </a:rPr>
              <a:t>Without</a:t>
            </a:r>
            <a:r>
              <a:rPr lang="en-US" dirty="0"/>
              <a:t> Alma</a:t>
            </a:r>
          </a:p>
        </p:txBody>
      </p:sp>
    </p:spTree>
    <p:extLst>
      <p:ext uri="{BB962C8B-B14F-4D97-AF65-F5344CB8AC3E}">
        <p14:creationId xmlns:p14="http://schemas.microsoft.com/office/powerpoint/2010/main" val="157748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ntro_rainbow_ribbon"/>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31750"/>
            <a:ext cx="9144000" cy="133350"/>
          </a:xfrm>
          <a:prstGeom prst="rect">
            <a:avLst/>
          </a:prstGeom>
          <a:noFill/>
          <a:ln w="9525">
            <a:noFill/>
            <a:miter lim="800000"/>
            <a:headEnd/>
            <a:tailEnd/>
          </a:ln>
          <a:scene3d>
            <a:camera prst="orthographicFront"/>
            <a:lightRig rig="threePt" dir="t"/>
          </a:scene3d>
          <a:sp3d>
            <a:bevelT/>
          </a:sp3d>
        </p:spPr>
      </p:pic>
      <p:sp>
        <p:nvSpPr>
          <p:cNvPr id="9" name="Rectangle 8"/>
          <p:cNvSpPr/>
          <p:nvPr/>
        </p:nvSpPr>
        <p:spPr>
          <a:xfrm>
            <a:off x="456898" y="2613889"/>
            <a:ext cx="2886364" cy="3833091"/>
          </a:xfrm>
          <a:prstGeom prst="rect">
            <a:avLst/>
          </a:prstGeom>
          <a:solidFill>
            <a:schemeClr val="bg2"/>
          </a:solidFill>
          <a:ln>
            <a:solidFill>
              <a:schemeClr val="bg1">
                <a:lumMod val="75000"/>
              </a:schemeClr>
            </a:solidFill>
          </a:ln>
          <a:effectLst>
            <a:outerShdw blurRad="47625" sx="101000" sy="101000" algn="ctr" rotWithShape="0">
              <a:schemeClr val="bg1">
                <a:lumMod val="50000"/>
                <a:alpha val="40000"/>
              </a:schemeClr>
            </a:outerShdw>
          </a:effectLst>
          <a:scene3d>
            <a:camera prst="perspectiveRelaxedModerately"/>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t"/>
          <a:lstStyle/>
          <a:p>
            <a:pPr algn="ctr">
              <a:lnSpc>
                <a:spcPct val="200000"/>
              </a:lnSpc>
            </a:pPr>
            <a:endParaRPr lang="en-US" sz="2800" dirty="0" smtClean="0">
              <a:solidFill>
                <a:schemeClr val="bg1">
                  <a:lumMod val="65000"/>
                </a:schemeClr>
              </a:solidFill>
              <a:latin typeface="Dax-Light"/>
              <a:cs typeface="Dax-Light"/>
            </a:endParaRPr>
          </a:p>
        </p:txBody>
      </p:sp>
      <p:grpSp>
        <p:nvGrpSpPr>
          <p:cNvPr id="3" name="Group 30"/>
          <p:cNvGrpSpPr/>
          <p:nvPr/>
        </p:nvGrpSpPr>
        <p:grpSpPr>
          <a:xfrm>
            <a:off x="313436" y="4656281"/>
            <a:ext cx="3173291" cy="595745"/>
            <a:chOff x="313436" y="3687620"/>
            <a:chExt cx="3173291" cy="595745"/>
          </a:xfrm>
          <a:scene3d>
            <a:camera prst="perspectiveRelaxedModerately"/>
            <a:lightRig rig="threePt" dir="t"/>
          </a:scene3d>
        </p:grpSpPr>
        <p:sp>
          <p:nvSpPr>
            <p:cNvPr id="33" name="Rectangle 32"/>
            <p:cNvSpPr/>
            <p:nvPr/>
          </p:nvSpPr>
          <p:spPr>
            <a:xfrm>
              <a:off x="313436" y="3687620"/>
              <a:ext cx="3173291" cy="595745"/>
            </a:xfrm>
            <a:prstGeom prst="rect">
              <a:avLst/>
            </a:prstGeom>
            <a:gradFill flip="none" rotWithShape="1">
              <a:gsLst>
                <a:gs pos="0">
                  <a:srgbClr val="D99494"/>
                </a:gs>
                <a:gs pos="100000">
                  <a:srgbClr val="AE053B"/>
                </a:gs>
              </a:gsLst>
              <a:path path="circle">
                <a:fillToRect l="50000" t="50000" r="50000" b="50000"/>
              </a:path>
              <a:tileRect/>
            </a:gradFill>
            <a:ln>
              <a:solidFill>
                <a:srgbClr val="BFBFBF"/>
              </a:solidFill>
            </a:ln>
            <a:effectLst>
              <a:glow rad="63500">
                <a:schemeClr val="accent2">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34" name="Rectangle 33"/>
            <p:cNvSpPr/>
            <p:nvPr/>
          </p:nvSpPr>
          <p:spPr>
            <a:xfrm>
              <a:off x="929303" y="3757078"/>
              <a:ext cx="1941557" cy="461665"/>
            </a:xfrm>
            <a:prstGeom prst="rect">
              <a:avLst/>
            </a:prstGeom>
            <a:sp3d>
              <a:bevelT/>
            </a:sp3d>
          </p:spPr>
          <p:txBody>
            <a:bodyPr wrap="none">
              <a:spAutoFit/>
            </a:bodyPr>
            <a:lstStyle/>
            <a:p>
              <a:r>
                <a:rPr lang="en-US" sz="2400" dirty="0" smtClean="0">
                  <a:solidFill>
                    <a:schemeClr val="bg1"/>
                  </a:solidFill>
                  <a:effectLst>
                    <a:outerShdw blurRad="63500" sx="102000" sy="102000" algn="ctr" rotWithShape="0">
                      <a:prstClr val="black">
                        <a:alpha val="40000"/>
                      </a:prstClr>
                    </a:outerShdw>
                  </a:effectLst>
                  <a:latin typeface="Dax-Medium"/>
                  <a:cs typeface="Dax-Medium"/>
                </a:rPr>
                <a:t>Link Resolver</a:t>
              </a:r>
              <a:endParaRPr lang="en-US" sz="2400" dirty="0">
                <a:solidFill>
                  <a:schemeClr val="bg1"/>
                </a:solidFill>
                <a:effectLst>
                  <a:outerShdw blurRad="63500" sx="102000" sy="102000" algn="ctr" rotWithShape="0">
                    <a:prstClr val="black">
                      <a:alpha val="40000"/>
                    </a:prstClr>
                  </a:outerShdw>
                </a:effectLst>
              </a:endParaRPr>
            </a:p>
          </p:txBody>
        </p:sp>
      </p:grpSp>
      <p:grpSp>
        <p:nvGrpSpPr>
          <p:cNvPr id="4" name="Group 13"/>
          <p:cNvGrpSpPr/>
          <p:nvPr/>
        </p:nvGrpSpPr>
        <p:grpSpPr>
          <a:xfrm>
            <a:off x="313436" y="5504870"/>
            <a:ext cx="3173291" cy="595745"/>
            <a:chOff x="313436" y="5581071"/>
            <a:chExt cx="3173291" cy="595745"/>
          </a:xfrm>
          <a:scene3d>
            <a:camera prst="perspectiveRelaxedModerately"/>
            <a:lightRig rig="threePt" dir="t"/>
          </a:scene3d>
        </p:grpSpPr>
        <p:sp>
          <p:nvSpPr>
            <p:cNvPr id="15" name="Rectangle 14"/>
            <p:cNvSpPr/>
            <p:nvPr/>
          </p:nvSpPr>
          <p:spPr>
            <a:xfrm>
              <a:off x="313436" y="5581071"/>
              <a:ext cx="3173291" cy="595745"/>
            </a:xfrm>
            <a:prstGeom prst="rect">
              <a:avLst/>
            </a:prstGeom>
            <a:gradFill flip="none" rotWithShape="1">
              <a:gsLst>
                <a:gs pos="0">
                  <a:srgbClr val="8F64DE"/>
                </a:gs>
                <a:gs pos="100000">
                  <a:srgbClr val="433358"/>
                </a:gs>
              </a:gsLst>
              <a:path path="circle">
                <a:fillToRect l="50000" t="50000" r="50000" b="50000"/>
              </a:path>
              <a:tileRect/>
            </a:gradFill>
            <a:ln>
              <a:solidFill>
                <a:srgbClr val="BFBFBF"/>
              </a:solidFill>
            </a:ln>
            <a:effectLst>
              <a:glow rad="63500">
                <a:schemeClr val="accent4">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17" name="Rectangle 16"/>
            <p:cNvSpPr/>
            <p:nvPr/>
          </p:nvSpPr>
          <p:spPr>
            <a:xfrm>
              <a:off x="1627702" y="5634367"/>
              <a:ext cx="646331" cy="461665"/>
            </a:xfrm>
            <a:prstGeom prst="rect">
              <a:avLst/>
            </a:prstGeom>
            <a:sp3d>
              <a:bevelT/>
            </a:sp3d>
          </p:spPr>
          <p:txBody>
            <a:bodyPr wrap="none">
              <a:spAutoFit/>
            </a:bodyPr>
            <a:lstStyle/>
            <a:p>
              <a:r>
                <a:rPr lang="en-US" sz="2400" dirty="0" smtClean="0">
                  <a:effectLst>
                    <a:outerShdw blurRad="63500" sx="102000" sy="102000" algn="ctr" rotWithShape="0">
                      <a:prstClr val="black">
                        <a:alpha val="40000"/>
                      </a:prstClr>
                    </a:outerShdw>
                  </a:effectLst>
                  <a:latin typeface="Dax-Medium"/>
                  <a:cs typeface="Dax-Medium"/>
                </a:rPr>
                <a:t>ILS</a:t>
              </a:r>
              <a:endParaRPr lang="en-US" sz="2400" dirty="0">
                <a:effectLst>
                  <a:outerShdw blurRad="63500" sx="102000" sy="102000" algn="ctr" rotWithShape="0">
                    <a:prstClr val="black">
                      <a:alpha val="40000"/>
                    </a:prstClr>
                  </a:outerShdw>
                </a:effectLst>
              </a:endParaRPr>
            </a:p>
          </p:txBody>
        </p:sp>
      </p:grpSp>
      <p:grpSp>
        <p:nvGrpSpPr>
          <p:cNvPr id="5" name="Group 18"/>
          <p:cNvGrpSpPr/>
          <p:nvPr/>
        </p:nvGrpSpPr>
        <p:grpSpPr>
          <a:xfrm>
            <a:off x="313436" y="3807691"/>
            <a:ext cx="3173291" cy="595745"/>
            <a:chOff x="313436" y="3687620"/>
            <a:chExt cx="3173291" cy="595745"/>
          </a:xfrm>
          <a:scene3d>
            <a:camera prst="perspectiveRelaxedModerately"/>
            <a:lightRig rig="threePt" dir="t"/>
          </a:scene3d>
        </p:grpSpPr>
        <p:sp>
          <p:nvSpPr>
            <p:cNvPr id="20" name="Rectangle 19"/>
            <p:cNvSpPr/>
            <p:nvPr/>
          </p:nvSpPr>
          <p:spPr>
            <a:xfrm>
              <a:off x="313436" y="3687620"/>
              <a:ext cx="3173291" cy="595745"/>
            </a:xfrm>
            <a:prstGeom prst="rect">
              <a:avLst/>
            </a:prstGeom>
            <a:gradFill flip="none" rotWithShape="1">
              <a:gsLst>
                <a:gs pos="0">
                  <a:srgbClr val="9AC42C"/>
                </a:gs>
                <a:gs pos="100000">
                  <a:srgbClr val="516528"/>
                </a:gs>
              </a:gsLst>
              <a:path path="circle">
                <a:fillToRect l="50000" t="50000" r="50000" b="50000"/>
              </a:path>
              <a:tileRect/>
            </a:gradFill>
            <a:ln>
              <a:solidFill>
                <a:srgbClr val="BFBFBF"/>
              </a:solidFill>
            </a:ln>
            <a:effectLst>
              <a:glow rad="63500">
                <a:schemeClr val="accent3">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21" name="Rectangle 20"/>
            <p:cNvSpPr/>
            <p:nvPr/>
          </p:nvSpPr>
          <p:spPr>
            <a:xfrm>
              <a:off x="1511749" y="3757078"/>
              <a:ext cx="869149" cy="461665"/>
            </a:xfrm>
            <a:prstGeom prst="rect">
              <a:avLst/>
            </a:prstGeom>
            <a:sp3d>
              <a:bevelT/>
            </a:sp3d>
          </p:spPr>
          <p:txBody>
            <a:bodyPr wrap="none">
              <a:spAutoFit/>
            </a:bodyPr>
            <a:lstStyle/>
            <a:p>
              <a:r>
                <a:rPr lang="en-US" sz="2400" dirty="0">
                  <a:effectLst>
                    <a:outerShdw blurRad="63500" sx="102000" sy="102000" algn="ctr" rotWithShape="0">
                      <a:prstClr val="black">
                        <a:alpha val="40000"/>
                      </a:prstClr>
                    </a:outerShdw>
                  </a:effectLst>
                  <a:latin typeface="Dax-Medium"/>
                  <a:cs typeface="Dax-Medium"/>
                </a:rPr>
                <a:t>ERM</a:t>
              </a:r>
              <a:endParaRPr lang="en-US" sz="2400" dirty="0">
                <a:effectLst>
                  <a:outerShdw blurRad="63500" sx="102000" sy="102000" algn="ctr" rotWithShape="0">
                    <a:prstClr val="black">
                      <a:alpha val="40000"/>
                    </a:prstClr>
                  </a:outerShdw>
                </a:effectLst>
              </a:endParaRPr>
            </a:p>
          </p:txBody>
        </p:sp>
      </p:grpSp>
      <p:grpSp>
        <p:nvGrpSpPr>
          <p:cNvPr id="6" name="Group 2"/>
          <p:cNvGrpSpPr/>
          <p:nvPr/>
        </p:nvGrpSpPr>
        <p:grpSpPr>
          <a:xfrm>
            <a:off x="313436" y="4495800"/>
            <a:ext cx="3173291" cy="725383"/>
            <a:chOff x="313436" y="4656281"/>
            <a:chExt cx="3173291" cy="595745"/>
          </a:xfrm>
          <a:scene3d>
            <a:camera prst="perspectiveRelaxedModerately"/>
            <a:lightRig rig="threePt" dir="t"/>
          </a:scene3d>
        </p:grpSpPr>
        <p:sp>
          <p:nvSpPr>
            <p:cNvPr id="27" name="Rectangle 26"/>
            <p:cNvSpPr/>
            <p:nvPr/>
          </p:nvSpPr>
          <p:spPr>
            <a:xfrm>
              <a:off x="313436" y="4656281"/>
              <a:ext cx="3173291" cy="595745"/>
            </a:xfrm>
            <a:prstGeom prst="rect">
              <a:avLst/>
            </a:prstGeom>
            <a:gradFill flip="none" rotWithShape="1">
              <a:gsLst>
                <a:gs pos="0">
                  <a:schemeClr val="accent1">
                    <a:lumMod val="60000"/>
                    <a:lumOff val="40000"/>
                  </a:schemeClr>
                </a:gs>
                <a:gs pos="100000">
                  <a:schemeClr val="tx2">
                    <a:lumMod val="75000"/>
                  </a:schemeClr>
                </a:gs>
              </a:gsLst>
              <a:path path="circle">
                <a:fillToRect l="50000" t="50000" r="50000" b="50000"/>
              </a:path>
              <a:tileRect/>
            </a:gradFill>
            <a:ln>
              <a:solidFill>
                <a:srgbClr val="BFBFBF"/>
              </a:solidFill>
            </a:ln>
            <a:effectLst>
              <a:glow rad="63500">
                <a:schemeClr val="accent1">
                  <a:satMod val="175000"/>
                  <a:alpha val="40000"/>
                </a:schemeClr>
              </a:glow>
            </a:effectLst>
            <a:sp3d>
              <a:bevelT/>
            </a:sp3d>
          </p:spPr>
          <p:style>
            <a:lnRef idx="1">
              <a:schemeClr val="accent1"/>
            </a:lnRef>
            <a:fillRef idx="3">
              <a:schemeClr val="accent1"/>
            </a:fillRef>
            <a:effectRef idx="2">
              <a:schemeClr val="accent1"/>
            </a:effectRef>
            <a:fontRef idx="minor">
              <a:schemeClr val="lt1"/>
            </a:fontRef>
          </p:style>
          <p:txBody>
            <a:bodyPr rtlCol="0" anchor="b"/>
            <a:lstStyle/>
            <a:p>
              <a:pPr algn="ctr"/>
              <a:endParaRPr lang="en-US" sz="2800" dirty="0">
                <a:latin typeface="Dax-Medium"/>
                <a:cs typeface="Dax-Medium"/>
              </a:endParaRPr>
            </a:p>
          </p:txBody>
        </p:sp>
        <p:sp>
          <p:nvSpPr>
            <p:cNvPr id="10" name="Rectangle 9"/>
            <p:cNvSpPr/>
            <p:nvPr/>
          </p:nvSpPr>
          <p:spPr>
            <a:xfrm>
              <a:off x="1463350" y="4762992"/>
              <a:ext cx="886781" cy="379158"/>
            </a:xfrm>
            <a:prstGeom prst="rect">
              <a:avLst/>
            </a:prstGeom>
            <a:sp3d>
              <a:bevelT/>
            </a:sp3d>
          </p:spPr>
          <p:txBody>
            <a:bodyPr wrap="none">
              <a:spAutoFit/>
            </a:bodyPr>
            <a:lstStyle/>
            <a:p>
              <a:r>
                <a:rPr lang="en-US" sz="2400" dirty="0" smtClean="0">
                  <a:effectLst>
                    <a:outerShdw blurRad="63500" sx="102000" sy="102000" algn="ctr" rotWithShape="0">
                      <a:prstClr val="black">
                        <a:alpha val="40000"/>
                      </a:prstClr>
                    </a:outerShdw>
                  </a:effectLst>
                  <a:latin typeface="Dax-Medium"/>
                  <a:cs typeface="Dax-Medium"/>
                </a:rPr>
                <a:t>Alma</a:t>
              </a:r>
              <a:endParaRPr lang="en-US" sz="2400" dirty="0">
                <a:effectLst>
                  <a:outerShdw blurRad="63500" sx="102000" sy="102000" algn="ctr" rotWithShape="0">
                    <a:prstClr val="black">
                      <a:alpha val="40000"/>
                    </a:prstClr>
                  </a:outerShdw>
                </a:effectLst>
              </a:endParaRPr>
            </a:p>
          </p:txBody>
        </p:sp>
      </p:grpSp>
      <p:sp>
        <p:nvSpPr>
          <p:cNvPr id="2" name="TextBox 1"/>
          <p:cNvSpPr txBox="1"/>
          <p:nvPr/>
        </p:nvSpPr>
        <p:spPr>
          <a:xfrm>
            <a:off x="5683533" y="3513339"/>
            <a:ext cx="1611339" cy="3170099"/>
          </a:xfrm>
          <a:prstGeom prst="rect">
            <a:avLst/>
          </a:prstGeom>
          <a:noFill/>
          <a:scene3d>
            <a:camera prst="orthographicFront"/>
            <a:lightRig rig="threePt" dir="t"/>
          </a:scene3d>
          <a:sp3d>
            <a:bevelT/>
          </a:sp3d>
        </p:spPr>
        <p:txBody>
          <a:bodyPr wrap="none" rtlCol="0">
            <a:spAutoFit/>
          </a:bodyPr>
          <a:lstStyle/>
          <a:p>
            <a:r>
              <a:rPr lang="en-US" sz="20000" dirty="0" smtClean="0">
                <a:effectLst>
                  <a:glow rad="927100">
                    <a:schemeClr val="bg1">
                      <a:alpha val="82000"/>
                    </a:schemeClr>
                  </a:glow>
                </a:effectLst>
                <a:latin typeface="Dax-Medium"/>
                <a:cs typeface="Dax-Medium"/>
              </a:rPr>
              <a:t>0</a:t>
            </a:r>
            <a:endParaRPr lang="en-US" sz="20000" dirty="0">
              <a:effectLst>
                <a:glow rad="927100">
                  <a:schemeClr val="bg1">
                    <a:alpha val="82000"/>
                  </a:schemeClr>
                </a:glow>
              </a:effectLst>
              <a:latin typeface="Dax-Medium"/>
              <a:cs typeface="Dax-Medium"/>
            </a:endParaRPr>
          </a:p>
        </p:txBody>
      </p:sp>
      <p:sp>
        <p:nvSpPr>
          <p:cNvPr id="40" name="Rectangle 39"/>
          <p:cNvSpPr/>
          <p:nvPr/>
        </p:nvSpPr>
        <p:spPr>
          <a:xfrm>
            <a:off x="4577437" y="1849476"/>
            <a:ext cx="4185563" cy="1569660"/>
          </a:xfrm>
          <a:prstGeom prst="rect">
            <a:avLst/>
          </a:prstGeom>
        </p:spPr>
        <p:txBody>
          <a:bodyPr wrap="square">
            <a:spAutoFit/>
          </a:bodyPr>
          <a:lstStyle/>
          <a:p>
            <a:pPr algn="ctr"/>
            <a:r>
              <a:rPr lang="en-US" sz="3200" dirty="0" smtClean="0">
                <a:latin typeface="Dax-Light"/>
                <a:cs typeface="Dax-Light"/>
              </a:rPr>
              <a:t>Total # of Separate Handoffs</a:t>
            </a:r>
            <a:r>
              <a:rPr lang="en-US" sz="3200" dirty="0">
                <a:latin typeface="Dax-Light"/>
                <a:cs typeface="Dax-Light"/>
              </a:rPr>
              <a:t> </a:t>
            </a:r>
            <a:r>
              <a:rPr lang="en-US" sz="3200" dirty="0" smtClean="0">
                <a:latin typeface="Dax-Light"/>
                <a:cs typeface="Dax-Light"/>
              </a:rPr>
              <a:t>Required to Manage e-Resources </a:t>
            </a:r>
            <a:endParaRPr lang="en-US" sz="3200" dirty="0">
              <a:latin typeface="Dax-Light"/>
              <a:cs typeface="Dax-Light"/>
            </a:endParaRPr>
          </a:p>
        </p:txBody>
      </p:sp>
      <p:sp>
        <p:nvSpPr>
          <p:cNvPr id="7" name="7-Point Star 6"/>
          <p:cNvSpPr/>
          <p:nvPr/>
        </p:nvSpPr>
        <p:spPr>
          <a:xfrm>
            <a:off x="65300" y="1040156"/>
            <a:ext cx="1600502" cy="1186506"/>
          </a:xfrm>
          <a:prstGeom prst="star7">
            <a:avLst/>
          </a:prstGeom>
          <a:gradFill>
            <a:gsLst>
              <a:gs pos="95000">
                <a:schemeClr val="tx2"/>
              </a:gs>
              <a:gs pos="100000">
                <a:schemeClr val="accent1">
                  <a:tint val="50000"/>
                  <a:shade val="100000"/>
                  <a:satMod val="350000"/>
                </a:schemeClr>
              </a:gs>
            </a:gsLs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Real Case</a:t>
            </a:r>
          </a:p>
          <a:p>
            <a:pPr algn="ctr"/>
            <a:r>
              <a:rPr lang="en-US" sz="1600" b="1" dirty="0" smtClean="0"/>
              <a:t>BC</a:t>
            </a:r>
            <a:endParaRPr lang="en-US" sz="1600" b="1" dirty="0"/>
          </a:p>
        </p:txBody>
      </p:sp>
      <p:sp>
        <p:nvSpPr>
          <p:cNvPr id="8" name="Title 7"/>
          <p:cNvSpPr>
            <a:spLocks noGrp="1"/>
          </p:cNvSpPr>
          <p:nvPr>
            <p:ph type="title" idx="4294967295"/>
          </p:nvPr>
        </p:nvSpPr>
        <p:spPr>
          <a:xfrm>
            <a:off x="0" y="120650"/>
            <a:ext cx="8229600" cy="533400"/>
          </a:xfrm>
        </p:spPr>
        <p:txBody>
          <a:bodyPr/>
          <a:lstStyle/>
          <a:p>
            <a:r>
              <a:rPr lang="en-US" dirty="0"/>
              <a:t>Managing e-Resources </a:t>
            </a:r>
            <a:r>
              <a:rPr lang="en-US" dirty="0">
                <a:solidFill>
                  <a:srgbClr val="92D050"/>
                </a:solidFill>
              </a:rPr>
              <a:t>with</a:t>
            </a:r>
            <a:r>
              <a:rPr lang="en-US" dirty="0"/>
              <a:t> Alma</a:t>
            </a:r>
          </a:p>
        </p:txBody>
      </p:sp>
    </p:spTree>
    <p:extLst>
      <p:ext uri="{BB962C8B-B14F-4D97-AF65-F5344CB8AC3E}">
        <p14:creationId xmlns:p14="http://schemas.microsoft.com/office/powerpoint/2010/main" val="1466329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1.11111E-6 L 0.00035 0.11389 " pathEditMode="relative" rAng="0" ptsTypes="AA">
                                      <p:cBhvr>
                                        <p:cTn id="6" dur="2000" fill="hold"/>
                                        <p:tgtEl>
                                          <p:spTgt spid="5"/>
                                        </p:tgtEl>
                                        <p:attrNameLst>
                                          <p:attrName>ppt_x</p:attrName>
                                          <p:attrName>ppt_y</p:attrName>
                                        </p:attrNameLst>
                                      </p:cBhvr>
                                      <p:rCtr x="17" y="5694"/>
                                    </p:animMotion>
                                  </p:childTnLst>
                                </p:cTn>
                              </p:par>
                              <p:par>
                                <p:cTn id="7" presetID="42" presetClass="path" presetSubtype="0" accel="50000" decel="50000" fill="hold" nodeType="withEffect">
                                  <p:stCondLst>
                                    <p:cond delay="0"/>
                                  </p:stCondLst>
                                  <p:childTnLst>
                                    <p:animMotion origin="layout" path="M 1.11111E-6 -4.81481E-6 L 0.00017 -0.14212 " pathEditMode="relative" rAng="0" ptsTypes="AA">
                                      <p:cBhvr>
                                        <p:cTn id="8" dur="2000" fill="hold"/>
                                        <p:tgtEl>
                                          <p:spTgt spid="4"/>
                                        </p:tgtEl>
                                        <p:attrNameLst>
                                          <p:attrName>ppt_x</p:attrName>
                                          <p:attrName>ppt_y</p:attrName>
                                        </p:attrNameLst>
                                      </p:cBhvr>
                                      <p:rCtr x="0" y="-7106"/>
                                    </p:animMotion>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1"/>
          <p:cNvPicPr>
            <a:picLocks noChangeAspect="1" noChangeArrowheads="1"/>
          </p:cNvPicPr>
          <p:nvPr/>
        </p:nvPicPr>
        <p:blipFill>
          <a:blip r:embed="rId3"/>
          <a:srcRect/>
          <a:stretch>
            <a:fillRect/>
          </a:stretch>
        </p:blipFill>
        <p:spPr bwMode="auto">
          <a:xfrm>
            <a:off x="304800" y="838200"/>
            <a:ext cx="8534400" cy="5395913"/>
          </a:xfrm>
          <a:prstGeom prst="rect">
            <a:avLst/>
          </a:prstGeom>
          <a:noFill/>
          <a:ln w="9525">
            <a:noFill/>
            <a:miter lim="800000"/>
            <a:headEnd/>
            <a:tailEnd/>
          </a:ln>
        </p:spPr>
      </p:pic>
      <p:pic>
        <p:nvPicPr>
          <p:cNvPr id="163843" name="Picture 5" descr="ExLibris-logo">
            <a:hlinkClick r:id="rId4" action="ppaction://hlinksldjump"/>
          </p:cNvPr>
          <p:cNvPicPr>
            <a:picLocks noChangeAspect="1" noChangeArrowheads="1"/>
          </p:cNvPicPr>
          <p:nvPr/>
        </p:nvPicPr>
        <p:blipFill>
          <a:blip r:embed="rId5"/>
          <a:srcRect/>
          <a:stretch>
            <a:fillRect/>
          </a:stretch>
        </p:blipFill>
        <p:spPr bwMode="auto">
          <a:xfrm>
            <a:off x="8096250" y="6237288"/>
            <a:ext cx="914400" cy="323850"/>
          </a:xfrm>
          <a:prstGeom prst="rect">
            <a:avLst/>
          </a:prstGeom>
          <a:noFill/>
          <a:ln w="9525">
            <a:noFill/>
            <a:miter lim="800000"/>
            <a:headEnd/>
            <a:tailEnd/>
          </a:ln>
        </p:spPr>
      </p:pic>
      <p:sp>
        <p:nvSpPr>
          <p:cNvPr id="163852" name="Rectangle 14"/>
          <p:cNvSpPr>
            <a:spLocks noChangeArrowheads="1"/>
          </p:cNvSpPr>
          <p:nvPr/>
        </p:nvSpPr>
        <p:spPr bwMode="auto">
          <a:xfrm>
            <a:off x="3581400" y="1447800"/>
            <a:ext cx="2514600" cy="731838"/>
          </a:xfrm>
          <a:prstGeom prst="roundRect">
            <a:avLst>
              <a:gd name="adj" fmla="val 16667"/>
            </a:avLst>
          </a:prstGeom>
          <a:solidFill>
            <a:schemeClr val="tx1">
              <a:lumMod val="95000"/>
              <a:lumOff val="5000"/>
              <a:alpha val="85000"/>
            </a:schemeClr>
          </a:solidFill>
          <a:ln w="9525">
            <a:noFill/>
            <a:miter lim="800000"/>
            <a:headEnd/>
            <a:tailEnd/>
          </a:ln>
        </p:spPr>
        <p:txBody>
          <a:bodyPr anchor="ctr"/>
          <a:lstStyle/>
          <a:p>
            <a:pPr algn="ctr"/>
            <a:r>
              <a:rPr lang="en-US" sz="1600" dirty="0">
                <a:solidFill>
                  <a:schemeClr val="bg1"/>
                </a:solidFill>
                <a:latin typeface="Helvetica Light"/>
                <a:cs typeface="Helvetica Light"/>
              </a:rPr>
              <a:t>Single search across all resource types</a:t>
            </a:r>
          </a:p>
        </p:txBody>
      </p:sp>
      <p:cxnSp>
        <p:nvCxnSpPr>
          <p:cNvPr id="163845" name="מחבר ישר 11"/>
          <p:cNvCxnSpPr>
            <a:cxnSpLocks noChangeShapeType="1"/>
            <a:endCxn id="163852" idx="1"/>
          </p:cNvCxnSpPr>
          <p:nvPr/>
        </p:nvCxnSpPr>
        <p:spPr bwMode="auto">
          <a:xfrm>
            <a:off x="2735263" y="1568450"/>
            <a:ext cx="846137" cy="246063"/>
          </a:xfrm>
          <a:prstGeom prst="line">
            <a:avLst/>
          </a:prstGeom>
          <a:noFill/>
          <a:ln w="19050" algn="ctr">
            <a:solidFill>
              <a:schemeClr val="tx1">
                <a:lumMod val="65000"/>
                <a:lumOff val="35000"/>
              </a:schemeClr>
            </a:solidFill>
            <a:round/>
            <a:headEnd type="stealth" w="lg" len="lg"/>
            <a:tailEnd/>
          </a:ln>
        </p:spPr>
      </p:cxnSp>
      <p:sp>
        <p:nvSpPr>
          <p:cNvPr id="163850" name="Rectangle 14"/>
          <p:cNvSpPr>
            <a:spLocks noChangeArrowheads="1"/>
          </p:cNvSpPr>
          <p:nvPr/>
        </p:nvSpPr>
        <p:spPr bwMode="auto">
          <a:xfrm>
            <a:off x="6019800" y="3581400"/>
            <a:ext cx="2514600" cy="731838"/>
          </a:xfrm>
          <a:prstGeom prst="roundRect">
            <a:avLst>
              <a:gd name="adj" fmla="val 16667"/>
            </a:avLst>
          </a:prstGeom>
          <a:solidFill>
            <a:schemeClr val="tx1">
              <a:lumMod val="95000"/>
              <a:lumOff val="5000"/>
              <a:alpha val="85000"/>
            </a:schemeClr>
          </a:solidFill>
          <a:ln w="9525">
            <a:noFill/>
            <a:miter lim="800000"/>
            <a:headEnd/>
            <a:tailEnd/>
          </a:ln>
        </p:spPr>
        <p:txBody>
          <a:bodyPr anchor="ctr"/>
          <a:lstStyle/>
          <a:p>
            <a:pPr algn="ctr"/>
            <a:r>
              <a:rPr lang="en-US" sz="1600" dirty="0">
                <a:solidFill>
                  <a:schemeClr val="bg1"/>
                </a:solidFill>
                <a:latin typeface="Helvetica Light"/>
                <a:cs typeface="Helvetica Light"/>
              </a:rPr>
              <a:t>Resource types managed together</a:t>
            </a:r>
          </a:p>
        </p:txBody>
      </p:sp>
      <p:cxnSp>
        <p:nvCxnSpPr>
          <p:cNvPr id="163847" name="מחבר ישר 11"/>
          <p:cNvCxnSpPr>
            <a:cxnSpLocks noChangeShapeType="1"/>
          </p:cNvCxnSpPr>
          <p:nvPr/>
        </p:nvCxnSpPr>
        <p:spPr bwMode="auto">
          <a:xfrm>
            <a:off x="3733800" y="3352800"/>
            <a:ext cx="2286000" cy="595313"/>
          </a:xfrm>
          <a:prstGeom prst="line">
            <a:avLst/>
          </a:prstGeom>
          <a:noFill/>
          <a:ln w="19050" algn="ctr">
            <a:solidFill>
              <a:schemeClr val="tx1">
                <a:lumMod val="65000"/>
                <a:lumOff val="35000"/>
              </a:schemeClr>
            </a:solidFill>
            <a:round/>
            <a:headEnd type="stealth" w="lg" len="lg"/>
            <a:tailEnd/>
          </a:ln>
        </p:spPr>
      </p:cxnSp>
      <p:cxnSp>
        <p:nvCxnSpPr>
          <p:cNvPr id="163848" name="מחבר ישר 11"/>
          <p:cNvCxnSpPr>
            <a:cxnSpLocks noChangeShapeType="1"/>
          </p:cNvCxnSpPr>
          <p:nvPr/>
        </p:nvCxnSpPr>
        <p:spPr bwMode="auto">
          <a:xfrm>
            <a:off x="3581400" y="3810000"/>
            <a:ext cx="2438400" cy="152400"/>
          </a:xfrm>
          <a:prstGeom prst="line">
            <a:avLst/>
          </a:prstGeom>
          <a:noFill/>
          <a:ln w="19050" algn="ctr">
            <a:solidFill>
              <a:schemeClr val="tx1">
                <a:lumMod val="65000"/>
                <a:lumOff val="35000"/>
              </a:schemeClr>
            </a:solidFill>
            <a:round/>
            <a:headEnd type="stealth" w="lg" len="lg"/>
            <a:tailEnd/>
          </a:ln>
        </p:spPr>
      </p:cxnSp>
      <p:sp>
        <p:nvSpPr>
          <p:cNvPr id="163849" name="Line 19"/>
          <p:cNvSpPr>
            <a:spLocks noChangeShapeType="1"/>
          </p:cNvSpPr>
          <p:nvPr/>
        </p:nvSpPr>
        <p:spPr bwMode="auto">
          <a:xfrm flipH="1">
            <a:off x="3657600" y="3962400"/>
            <a:ext cx="2362200" cy="990600"/>
          </a:xfrm>
          <a:prstGeom prst="line">
            <a:avLst/>
          </a:prstGeom>
          <a:noFill/>
          <a:ln w="19050">
            <a:solidFill>
              <a:schemeClr val="tx1">
                <a:lumMod val="65000"/>
                <a:lumOff val="35000"/>
              </a:schemeClr>
            </a:solidFill>
            <a:round/>
            <a:headEnd/>
            <a:tailEnd type="stealth" w="lg" len="lg"/>
          </a:ln>
        </p:spPr>
        <p:txBody>
          <a:bodyPr/>
          <a:lstStyle/>
          <a:p>
            <a:endParaRPr lang="en-US"/>
          </a:p>
        </p:txBody>
      </p:sp>
      <p:sp>
        <p:nvSpPr>
          <p:cNvPr id="18" name="Title 1"/>
          <p:cNvSpPr>
            <a:spLocks noGrp="1"/>
          </p:cNvSpPr>
          <p:nvPr>
            <p:ph type="title"/>
          </p:nvPr>
        </p:nvSpPr>
        <p:spPr/>
        <p:txBody>
          <a:bodyPr/>
          <a:lstStyle/>
          <a:p>
            <a:r>
              <a:rPr lang="en-US" dirty="0" smtClean="0"/>
              <a:t>Single Search</a:t>
            </a:r>
            <a:endParaRPr lang="en-US" dirty="0"/>
          </a:p>
        </p:txBody>
      </p:sp>
      <p:sp>
        <p:nvSpPr>
          <p:cNvPr id="11"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516675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81000" y="5257800"/>
            <a:ext cx="8336643" cy="762000"/>
          </a:xfrm>
          <a:prstGeom prst="roundRect">
            <a:avLst>
              <a:gd name="adj" fmla="val 11721"/>
            </a:avLst>
          </a:prstGeom>
          <a:solidFill>
            <a:schemeClr val="bg1">
              <a:lumMod val="75000"/>
              <a:alpha val="23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399143" y="1981200"/>
            <a:ext cx="8336643" cy="3048000"/>
          </a:xfrm>
          <a:prstGeom prst="roundRect">
            <a:avLst>
              <a:gd name="adj" fmla="val 3388"/>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4" name="Group 33"/>
          <p:cNvGrpSpPr/>
          <p:nvPr/>
        </p:nvGrpSpPr>
        <p:grpSpPr>
          <a:xfrm>
            <a:off x="452438" y="5318919"/>
            <a:ext cx="8229600" cy="639763"/>
            <a:chOff x="452438" y="5222726"/>
            <a:chExt cx="8229600" cy="639763"/>
          </a:xfrm>
        </p:grpSpPr>
        <p:sp>
          <p:nvSpPr>
            <p:cNvPr id="35"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36"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solidFill>
                    <a:srgbClr val="BFBFBF"/>
                  </a:solidFill>
                  <a:latin typeface="Helvetica Light"/>
                  <a:cs typeface="Helvetica Light"/>
                </a:rPr>
                <a:t>Infrastructure</a:t>
              </a:r>
              <a:endParaRPr lang="en-US" sz="2400" dirty="0">
                <a:solidFill>
                  <a:srgbClr val="BFBFBF"/>
                </a:solidFill>
                <a:latin typeface="Helvetica Light"/>
                <a:cs typeface="Helvetica Light"/>
              </a:endParaRPr>
            </a:p>
          </p:txBody>
        </p:sp>
        <p:sp>
          <p:nvSpPr>
            <p:cNvPr id="37"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200" b="0" dirty="0" smtClean="0">
                  <a:solidFill>
                    <a:srgbClr val="BFBFBF"/>
                  </a:solidFill>
                  <a:latin typeface="Helvetica Light"/>
                  <a:cs typeface="Helvetica Light"/>
                </a:rPr>
                <a:t>Cloud</a:t>
              </a:r>
            </a:p>
            <a:p>
              <a:pPr algn="ctr">
                <a:defRPr/>
              </a:pPr>
              <a:r>
                <a:rPr lang="en-US" sz="1200" b="0" dirty="0" smtClean="0">
                  <a:solidFill>
                    <a:srgbClr val="BFBFBF"/>
                  </a:solidFill>
                  <a:latin typeface="Helvetica Light"/>
                  <a:cs typeface="Helvetica Light"/>
                </a:rPr>
                <a:t>Infrastructure</a:t>
              </a:r>
              <a:endParaRPr lang="en-US" sz="1200" b="0" dirty="0">
                <a:solidFill>
                  <a:srgbClr val="BFBFBF"/>
                </a:solidFill>
                <a:latin typeface="Helvetica Light"/>
                <a:cs typeface="Helvetica Light"/>
              </a:endParaRPr>
            </a:p>
          </p:txBody>
        </p:sp>
        <p:sp>
          <p:nvSpPr>
            <p:cNvPr id="38"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Open</a:t>
              </a:r>
            </a:p>
            <a:p>
              <a:pPr algn="ctr">
                <a:defRPr/>
              </a:pPr>
              <a:r>
                <a:rPr lang="en-US" sz="1300" b="0" dirty="0" smtClean="0">
                  <a:solidFill>
                    <a:srgbClr val="BFBFBF"/>
                  </a:solidFill>
                  <a:latin typeface="Helvetica Light"/>
                  <a:cs typeface="Helvetica Light"/>
                </a:rPr>
                <a:t>Platform</a:t>
              </a:r>
              <a:endParaRPr lang="en-US" sz="1300" b="0" dirty="0">
                <a:solidFill>
                  <a:srgbClr val="BFBFBF"/>
                </a:solidFill>
                <a:latin typeface="Helvetica Light"/>
                <a:cs typeface="Helvetica Light"/>
              </a:endParaRPr>
            </a:p>
          </p:txBody>
        </p:sp>
        <p:sp>
          <p:nvSpPr>
            <p:cNvPr id="39"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a:solidFill>
                    <a:srgbClr val="BFBFBF"/>
                  </a:solidFill>
                  <a:latin typeface="Helvetica Light"/>
                  <a:cs typeface="Helvetica Light"/>
                </a:rPr>
                <a:t>Security</a:t>
              </a:r>
            </a:p>
          </p:txBody>
        </p:sp>
        <p:sp>
          <p:nvSpPr>
            <p:cNvPr id="40"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Workflow</a:t>
              </a:r>
            </a:p>
            <a:p>
              <a:pPr algn="ctr">
                <a:defRPr/>
              </a:pPr>
              <a:r>
                <a:rPr lang="en-US" sz="1300" b="0" dirty="0" smtClean="0">
                  <a:solidFill>
                    <a:srgbClr val="BFBFBF"/>
                  </a:solidFill>
                  <a:latin typeface="Helvetica Light"/>
                  <a:cs typeface="Helvetica Light"/>
                </a:rPr>
                <a:t>Engine</a:t>
              </a:r>
              <a:endParaRPr lang="en-US" sz="1300" b="0" dirty="0">
                <a:solidFill>
                  <a:srgbClr val="BFBFBF"/>
                </a:solidFill>
                <a:latin typeface="Helvetica Light"/>
                <a:cs typeface="Helvetica Light"/>
              </a:endParaRPr>
            </a:p>
          </p:txBody>
        </p:sp>
      </p:grpSp>
      <p:sp>
        <p:nvSpPr>
          <p:cNvPr id="42" name="AutoShape 16"/>
          <p:cNvSpPr>
            <a:spLocks noChangeArrowheads="1"/>
          </p:cNvSpPr>
          <p:nvPr/>
        </p:nvSpPr>
        <p:spPr bwMode="auto">
          <a:xfrm>
            <a:off x="2590799" y="2062087"/>
            <a:ext cx="6091237" cy="2895602"/>
          </a:xfrm>
          <a:prstGeom prst="roundRect">
            <a:avLst>
              <a:gd name="adj" fmla="val 3196"/>
            </a:avLst>
          </a:prstGeom>
          <a:solidFill>
            <a:srgbClr val="FFFFFF">
              <a:alpha val="63000"/>
            </a:srgbClr>
          </a:solidFill>
          <a:ln w="9525" algn="ctr">
            <a:solidFill>
              <a:srgbClr val="D9D9D9"/>
            </a:solidFill>
            <a:round/>
            <a:headEnd/>
            <a:tailEnd/>
          </a:ln>
          <a:effectLst/>
        </p:spPr>
        <p:txBody>
          <a:bodyPr rot="10800000" wrap="none" anchor="ctr"/>
          <a:lstStyle/>
          <a:p>
            <a:pPr algn="ctr">
              <a:defRPr/>
            </a:pPr>
            <a:endParaRPr lang="en-US" sz="1400" b="0">
              <a:latin typeface="Verdana" pitchFamily="34" charset="0"/>
            </a:endParaRPr>
          </a:p>
        </p:txBody>
      </p:sp>
      <p:sp>
        <p:nvSpPr>
          <p:cNvPr id="43" name="AutoShape 16"/>
          <p:cNvSpPr>
            <a:spLocks noChangeArrowheads="1"/>
          </p:cNvSpPr>
          <p:nvPr/>
        </p:nvSpPr>
        <p:spPr bwMode="auto">
          <a:xfrm>
            <a:off x="457200" y="2062089"/>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45" name="Text Box 32">
            <a:hlinkClick r:id="" action="ppaction://noaction"/>
          </p:cNvPr>
          <p:cNvSpPr txBox="1">
            <a:spLocks noChangeArrowheads="1"/>
          </p:cNvSpPr>
          <p:nvPr/>
        </p:nvSpPr>
        <p:spPr bwMode="auto">
          <a:xfrm>
            <a:off x="2667000" y="3200400"/>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a:defRPr/>
            </a:pPr>
            <a:r>
              <a:rPr lang="en-US" sz="1300" b="0">
                <a:solidFill>
                  <a:srgbClr val="BFBFBF"/>
                </a:solidFill>
                <a:latin typeface="Helvetica Light"/>
                <a:cs typeface="Helvetica Light"/>
              </a:rPr>
              <a:t>Acquisitions</a:t>
            </a:r>
          </a:p>
        </p:txBody>
      </p:sp>
      <p:sp>
        <p:nvSpPr>
          <p:cNvPr id="48" name="Text Box 34">
            <a:hlinkClick r:id="" action="ppaction://noaction"/>
          </p:cNvPr>
          <p:cNvSpPr txBox="1">
            <a:spLocks noChangeArrowheads="1"/>
          </p:cNvSpPr>
          <p:nvPr/>
        </p:nvSpPr>
        <p:spPr bwMode="auto">
          <a:xfrm>
            <a:off x="2667000" y="4487787"/>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a:solidFill>
                  <a:srgbClr val="BFBFBF"/>
                </a:solidFill>
                <a:latin typeface="Helvetica Light"/>
                <a:cs typeface="Helvetica Light"/>
              </a:rPr>
              <a:t>Fulfillment</a:t>
            </a:r>
          </a:p>
        </p:txBody>
      </p:sp>
      <p:sp>
        <p:nvSpPr>
          <p:cNvPr id="49" name="Text Box 36">
            <a:hlinkClick r:id="rId3" action="ppaction://hlinksldjump"/>
          </p:cNvPr>
          <p:cNvSpPr txBox="1">
            <a:spLocks noChangeArrowheads="1"/>
          </p:cNvSpPr>
          <p:nvPr/>
        </p:nvSpPr>
        <p:spPr bwMode="auto">
          <a:xfrm>
            <a:off x="2667000" y="2636239"/>
            <a:ext cx="5962650"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Resource Management</a:t>
            </a:r>
            <a:endParaRPr lang="en-US" sz="1300" b="0" dirty="0">
              <a:solidFill>
                <a:srgbClr val="BFBFBF"/>
              </a:solidFill>
              <a:latin typeface="Helvetica Light"/>
              <a:cs typeface="Helvetica Light"/>
            </a:endParaRPr>
          </a:p>
        </p:txBody>
      </p:sp>
      <p:sp>
        <p:nvSpPr>
          <p:cNvPr id="50" name="Rectangle 48"/>
          <p:cNvSpPr>
            <a:spLocks noChangeArrowheads="1"/>
          </p:cNvSpPr>
          <p:nvPr/>
        </p:nvSpPr>
        <p:spPr bwMode="auto">
          <a:xfrm>
            <a:off x="762000" y="2214490"/>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51" name="Rectangle 48"/>
          <p:cNvSpPr>
            <a:spLocks noChangeArrowheads="1"/>
          </p:cNvSpPr>
          <p:nvPr/>
        </p:nvSpPr>
        <p:spPr bwMode="auto">
          <a:xfrm>
            <a:off x="2667001" y="2138290"/>
            <a:ext cx="914400" cy="461665"/>
          </a:xfrm>
          <a:prstGeom prst="rect">
            <a:avLst/>
          </a:prstGeom>
          <a:noFill/>
          <a:ln w="9525">
            <a:noFill/>
            <a:miter lim="800000"/>
            <a:headEnd/>
            <a:tailEnd/>
          </a:ln>
        </p:spPr>
        <p:txBody>
          <a:bodyPr wrap="square">
            <a:spAutoFit/>
          </a:bodyPr>
          <a:lstStyle/>
          <a:p>
            <a:r>
              <a:rPr lang="en-US" sz="2400" b="0" dirty="0" smtClean="0">
                <a:solidFill>
                  <a:srgbClr val="BFBFBF"/>
                </a:solidFill>
                <a:latin typeface="Helvetica Light"/>
                <a:cs typeface="Helvetica Light"/>
              </a:rPr>
              <a:t>Alma</a:t>
            </a:r>
            <a:endParaRPr lang="en-US" sz="2400" b="0" dirty="0">
              <a:solidFill>
                <a:srgbClr val="BFBFBF"/>
              </a:solidFill>
              <a:latin typeface="Helvetica Light"/>
              <a:cs typeface="Helvetica Light"/>
            </a:endParaRPr>
          </a:p>
        </p:txBody>
      </p:sp>
      <p:sp>
        <p:nvSpPr>
          <p:cNvPr id="52" name="Text Box 42">
            <a:hlinkClick r:id="" action="ppaction://noaction"/>
          </p:cNvPr>
          <p:cNvSpPr>
            <a:spLocks noChangeArrowheads="1"/>
          </p:cNvSpPr>
          <p:nvPr/>
        </p:nvSpPr>
        <p:spPr bwMode="auto">
          <a:xfrm>
            <a:off x="527277" y="2115157"/>
            <a:ext cx="1931079" cy="1358848"/>
          </a:xfrm>
          <a:prstGeom prst="roundRect">
            <a:avLst>
              <a:gd name="adj" fmla="val 6341"/>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a:solidFill>
                  <a:srgbClr val="BFBFBF"/>
                </a:solidFill>
                <a:latin typeface="Helvetica Light"/>
                <a:cs typeface="Helvetica Light"/>
              </a:rPr>
              <a:t>Community zone</a:t>
            </a:r>
          </a:p>
        </p:txBody>
      </p:sp>
      <p:sp>
        <p:nvSpPr>
          <p:cNvPr id="53" name="Text Box 42">
            <a:hlinkClick r:id="" action="ppaction://noaction"/>
          </p:cNvPr>
          <p:cNvSpPr>
            <a:spLocks noChangeArrowheads="1"/>
          </p:cNvSpPr>
          <p:nvPr/>
        </p:nvSpPr>
        <p:spPr bwMode="auto">
          <a:xfrm>
            <a:off x="504371" y="3525729"/>
            <a:ext cx="1963058" cy="1374585"/>
          </a:xfrm>
          <a:prstGeom prst="roundRect">
            <a:avLst>
              <a:gd name="adj" fmla="val 5704"/>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smtClean="0">
                <a:solidFill>
                  <a:srgbClr val="BFBFBF"/>
                </a:solidFill>
                <a:latin typeface="Helvetica Light"/>
                <a:cs typeface="Helvetica Light"/>
              </a:rPr>
              <a:t>Business Intelligence </a:t>
            </a:r>
          </a:p>
          <a:p>
            <a:pPr algn="ctr">
              <a:defRPr/>
            </a:pPr>
            <a:r>
              <a:rPr lang="en-US" sz="1300" b="0" dirty="0" smtClean="0">
                <a:solidFill>
                  <a:srgbClr val="BFBFBF"/>
                </a:solidFill>
                <a:latin typeface="Helvetica Light"/>
                <a:cs typeface="Helvetica Light"/>
              </a:rPr>
              <a:t>and Analytics</a:t>
            </a:r>
            <a:endParaRPr lang="en-US" sz="1300" b="0" dirty="0">
              <a:solidFill>
                <a:srgbClr val="BFBFBF"/>
              </a:solidFill>
              <a:latin typeface="Helvetica Light"/>
              <a:cs typeface="Helvetica Light"/>
            </a:endParaRPr>
          </a:p>
        </p:txBody>
      </p:sp>
      <p:grpSp>
        <p:nvGrpSpPr>
          <p:cNvPr id="54" name="Group 53"/>
          <p:cNvGrpSpPr/>
          <p:nvPr/>
        </p:nvGrpSpPr>
        <p:grpSpPr>
          <a:xfrm>
            <a:off x="452437" y="1076176"/>
            <a:ext cx="8229600" cy="639763"/>
            <a:chOff x="452437" y="1076176"/>
            <a:chExt cx="8229600" cy="639763"/>
          </a:xfrm>
        </p:grpSpPr>
        <p:sp>
          <p:nvSpPr>
            <p:cNvPr id="55"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56"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chemeClr val="bg1">
                      <a:lumMod val="75000"/>
                    </a:schemeClr>
                  </a:solidFill>
                  <a:latin typeface="Helvetica Light"/>
                  <a:cs typeface="Helvetica Light"/>
                </a:rPr>
                <a:t>Primo</a:t>
              </a:r>
              <a:endParaRPr lang="en-US" sz="2400" dirty="0">
                <a:solidFill>
                  <a:schemeClr val="bg1">
                    <a:lumMod val="75000"/>
                  </a:schemeClr>
                </a:solidFill>
                <a:latin typeface="Helvetica Light"/>
                <a:cs typeface="Helvetica Light"/>
              </a:endParaRPr>
            </a:p>
          </p:txBody>
        </p:sp>
        <p:sp>
          <p:nvSpPr>
            <p:cNvPr id="58"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Delivery</a:t>
              </a:r>
              <a:endParaRPr lang="en-US" sz="1300" b="0" dirty="0">
                <a:solidFill>
                  <a:srgbClr val="BFBFBF"/>
                </a:solidFill>
                <a:latin typeface="Helvetica Light"/>
                <a:cs typeface="Helvetica Light"/>
              </a:endParaRPr>
            </a:p>
          </p:txBody>
        </p:sp>
        <p:sp>
          <p:nvSpPr>
            <p:cNvPr id="60"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Discovery</a:t>
              </a:r>
              <a:endParaRPr lang="en-US" sz="1300" b="0" dirty="0">
                <a:solidFill>
                  <a:srgbClr val="BFBFBF"/>
                </a:solidFill>
                <a:latin typeface="Helvetica Light"/>
                <a:cs typeface="Helvetica Light"/>
              </a:endParaRPr>
            </a:p>
          </p:txBody>
        </p:sp>
      </p:grpSp>
      <p:pic>
        <p:nvPicPr>
          <p:cNvPr id="10" name="Picture 9" descr="burs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95800" y="762000"/>
            <a:ext cx="6858000" cy="6858000"/>
          </a:xfrm>
          <a:prstGeom prst="rect">
            <a:avLst/>
          </a:prstGeom>
        </p:spPr>
      </p:pic>
      <p:sp>
        <p:nvSpPr>
          <p:cNvPr id="46" name="Rectangle 45"/>
          <p:cNvSpPr/>
          <p:nvPr/>
        </p:nvSpPr>
        <p:spPr>
          <a:xfrm>
            <a:off x="0" y="685800"/>
            <a:ext cx="9144000" cy="6159500"/>
          </a:xfrm>
          <a:prstGeom prst="rect">
            <a:avLst/>
          </a:prstGeom>
          <a:solidFill>
            <a:schemeClr val="tx1">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2667000" y="3810000"/>
            <a:ext cx="5950857" cy="411163"/>
            <a:chOff x="2667000" y="4024900"/>
            <a:chExt cx="5950857" cy="411163"/>
          </a:xfrm>
        </p:grpSpPr>
        <p:sp>
          <p:nvSpPr>
            <p:cNvPr id="47" name="Text Box 33">
              <a:hlinkClick r:id="" action="ppaction://noaction"/>
            </p:cNvPr>
            <p:cNvSpPr txBox="1">
              <a:spLocks noChangeArrowheads="1"/>
            </p:cNvSpPr>
            <p:nvPr/>
          </p:nvSpPr>
          <p:spPr bwMode="auto">
            <a:xfrm>
              <a:off x="2667000" y="4024900"/>
              <a:ext cx="5950857" cy="411163"/>
            </a:xfrm>
            <a:prstGeom prst="roundRect">
              <a:avLst/>
            </a:prstGeom>
            <a:blipFill rotWithShape="1">
              <a:blip r:embed="rId5"/>
              <a:stretch>
                <a:fillRect/>
              </a:stretch>
            </a:blipFill>
            <a:ln>
              <a:solidFill>
                <a:schemeClr val="bg1"/>
              </a:solidFill>
            </a:ln>
            <a:effectLst/>
          </p:spPr>
          <p:txBody>
            <a:bodyPr wrap="none" lIns="0" tIns="0" rIns="0" bIns="0" anchor="ctr"/>
            <a:lstStyle/>
            <a:p>
              <a:pPr algn="r">
                <a:defRPr/>
              </a:pPr>
              <a:endParaRPr lang="en-US" sz="1300" b="1" dirty="0">
                <a:solidFill>
                  <a:schemeClr val="tx1">
                    <a:lumMod val="65000"/>
                    <a:lumOff val="35000"/>
                  </a:schemeClr>
                </a:solidFill>
                <a:latin typeface="Helvetica Neue"/>
                <a:cs typeface="Helvetica Neue"/>
              </a:endParaRPr>
            </a:p>
          </p:txBody>
        </p:sp>
        <p:sp>
          <p:nvSpPr>
            <p:cNvPr id="8" name="Rectangle 7"/>
            <p:cNvSpPr/>
            <p:nvPr/>
          </p:nvSpPr>
          <p:spPr>
            <a:xfrm>
              <a:off x="7304198" y="4052737"/>
              <a:ext cx="1248121" cy="338554"/>
            </a:xfrm>
            <a:prstGeom prst="rect">
              <a:avLst/>
            </a:prstGeom>
          </p:spPr>
          <p:txBody>
            <a:bodyPr wrap="none">
              <a:spAutoFit/>
            </a:bodyPr>
            <a:lstStyle/>
            <a:p>
              <a:pPr algn="r">
                <a:defRPr/>
              </a:pPr>
              <a:r>
                <a:rPr lang="en-US" sz="1600" b="1" dirty="0">
                  <a:solidFill>
                    <a:srgbClr val="7F7F7F"/>
                  </a:solidFill>
                  <a:effectLst>
                    <a:innerShdw blurRad="114300">
                      <a:prstClr val="black"/>
                    </a:innerShdw>
                  </a:effectLst>
                  <a:latin typeface="Helvetica Neue"/>
                  <a:cs typeface="Helvetica Neue"/>
                </a:rPr>
                <a:t>Cataloging</a:t>
              </a:r>
            </a:p>
          </p:txBody>
        </p:sp>
      </p:grpSp>
      <p:sp>
        <p:nvSpPr>
          <p:cNvPr id="3" name="Title 2"/>
          <p:cNvSpPr>
            <a:spLocks noGrp="1"/>
          </p:cNvSpPr>
          <p:nvPr>
            <p:ph type="title"/>
          </p:nvPr>
        </p:nvSpPr>
        <p:spPr/>
        <p:txBody>
          <a:bodyPr/>
          <a:lstStyle/>
          <a:p>
            <a:r>
              <a:rPr lang="en-US" dirty="0" smtClean="0"/>
              <a:t>Cataloging</a:t>
            </a:r>
            <a:endParaRPr lang="en-US" dirty="0"/>
          </a:p>
        </p:txBody>
      </p:sp>
      <p:sp>
        <p:nvSpPr>
          <p:cNvPr id="41"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110802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4"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50" r="772"/>
          <a:stretch/>
        </p:blipFill>
        <p:spPr bwMode="auto">
          <a:xfrm>
            <a:off x="381000" y="1031874"/>
            <a:ext cx="8516257" cy="430212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Metadata Management</a:t>
            </a:r>
            <a:endParaRPr lang="en-US" dirty="0"/>
          </a:p>
        </p:txBody>
      </p:sp>
      <p:sp>
        <p:nvSpPr>
          <p:cNvPr id="4"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299440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23 at 4.04.2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 y="953488"/>
            <a:ext cx="8077200" cy="495102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Metadata Management</a:t>
            </a:r>
            <a:endParaRPr lang="en-US" dirty="0"/>
          </a:p>
        </p:txBody>
      </p:sp>
      <p:sp>
        <p:nvSpPr>
          <p:cNvPr id="5"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1294662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8935" y="2814366"/>
            <a:ext cx="7853149" cy="2585323"/>
          </a:xfrm>
          <a:prstGeom prst="rect">
            <a:avLst/>
          </a:prstGeom>
          <a:solidFill>
            <a:schemeClr val="bg1"/>
          </a:solidFill>
          <a:ln w="60325">
            <a:solidFill>
              <a:schemeClr val="tx1">
                <a:lumMod val="75000"/>
                <a:lumOff val="25000"/>
              </a:schemeClr>
            </a:solidFill>
          </a:ln>
        </p:spPr>
        <p:txBody>
          <a:bodyPr wrap="square">
            <a:spAutoFit/>
          </a:bodyPr>
          <a:lstStyle/>
          <a:p>
            <a:pPr marL="285750" indent="-285750">
              <a:buFont typeface="Arial" pitchFamily="34" charset="0"/>
              <a:buChar char="•"/>
            </a:pPr>
            <a:r>
              <a:rPr lang="en-US" dirty="0" smtClean="0"/>
              <a:t>FHSU </a:t>
            </a:r>
            <a:r>
              <a:rPr lang="en-US" dirty="0"/>
              <a:t>regularly imports MARC records as part of their cataloging workflow </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Used Alma </a:t>
            </a:r>
            <a:r>
              <a:rPr lang="en-US" dirty="0"/>
              <a:t>one-time setup </a:t>
            </a:r>
            <a:r>
              <a:rPr lang="en-US" dirty="0" smtClean="0"/>
              <a:t>for the </a:t>
            </a:r>
            <a:r>
              <a:rPr lang="en-US" dirty="0"/>
              <a:t>import of the MARC </a:t>
            </a:r>
            <a:r>
              <a:rPr lang="en-US" dirty="0" smtClean="0"/>
              <a:t>with </a:t>
            </a:r>
            <a:r>
              <a:rPr lang="en-US" dirty="0"/>
              <a:t>appropriate rules for validation, duplicate detection, normalization, etc. </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b="1" dirty="0" smtClean="0"/>
              <a:t>75</a:t>
            </a:r>
            <a:r>
              <a:rPr lang="en-US" b="1" dirty="0"/>
              <a:t>%</a:t>
            </a:r>
            <a:r>
              <a:rPr lang="en-US" dirty="0"/>
              <a:t> </a:t>
            </a:r>
            <a:r>
              <a:rPr lang="en-US" b="1" dirty="0"/>
              <a:t>of the work </a:t>
            </a:r>
            <a:r>
              <a:rPr lang="en-US" dirty="0"/>
              <a:t>required with their traditional ILS </a:t>
            </a:r>
            <a:r>
              <a:rPr lang="en-US" b="1" dirty="0"/>
              <a:t>eliminated</a:t>
            </a:r>
            <a:r>
              <a:rPr lang="en-US" dirty="0"/>
              <a:t> due to the automation built into Alma.  </a:t>
            </a:r>
            <a:endParaRPr lang="en-US" dirty="0" smtClean="0"/>
          </a:p>
          <a:p>
            <a:endParaRPr lang="en-US" dirty="0"/>
          </a:p>
        </p:txBody>
      </p:sp>
      <p:sp>
        <p:nvSpPr>
          <p:cNvPr id="7" name="7-Point Star 6"/>
          <p:cNvSpPr/>
          <p:nvPr/>
        </p:nvSpPr>
        <p:spPr>
          <a:xfrm>
            <a:off x="27200" y="1002056"/>
            <a:ext cx="1600502" cy="1186506"/>
          </a:xfrm>
          <a:prstGeom prst="star7">
            <a:avLst/>
          </a:prstGeom>
          <a:gradFill>
            <a:gsLst>
              <a:gs pos="95000">
                <a:schemeClr val="tx2"/>
              </a:gs>
              <a:gs pos="100000">
                <a:schemeClr val="accent1">
                  <a:tint val="50000"/>
                  <a:shade val="100000"/>
                  <a:satMod val="350000"/>
                </a:schemeClr>
              </a:gs>
            </a:gsLs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Real Case</a:t>
            </a:r>
          </a:p>
        </p:txBody>
      </p:sp>
      <p:sp>
        <p:nvSpPr>
          <p:cNvPr id="8" name="TextBox 7"/>
          <p:cNvSpPr txBox="1"/>
          <p:nvPr/>
        </p:nvSpPr>
        <p:spPr>
          <a:xfrm>
            <a:off x="2971800" y="914400"/>
            <a:ext cx="5510284" cy="1446550"/>
          </a:xfrm>
          <a:prstGeom prst="rect">
            <a:avLst/>
          </a:prstGeom>
          <a:noFill/>
        </p:spPr>
        <p:txBody>
          <a:bodyPr wrap="square" rtlCol="0">
            <a:spAutoFit/>
          </a:bodyPr>
          <a:lstStyle/>
          <a:p>
            <a:pPr algn="ctr"/>
            <a:r>
              <a:rPr lang="en-US" sz="4400" dirty="0" smtClean="0">
                <a:solidFill>
                  <a:srgbClr val="404040"/>
                </a:solidFill>
                <a:latin typeface="Helvetica Light"/>
                <a:cs typeface="Helvetica Light"/>
              </a:rPr>
              <a:t>75% Reduction in Records Import Work </a:t>
            </a:r>
            <a:endParaRPr lang="en-US" sz="4400" dirty="0">
              <a:solidFill>
                <a:srgbClr val="404040"/>
              </a:solidFill>
              <a:latin typeface="Helvetica Light"/>
              <a:cs typeface="Helvetica Light"/>
            </a:endParaRPr>
          </a:p>
        </p:txBody>
      </p:sp>
      <p:sp>
        <p:nvSpPr>
          <p:cNvPr id="9" name="Title 1"/>
          <p:cNvSpPr txBox="1">
            <a:spLocks/>
          </p:cNvSpPr>
          <p:nvPr/>
        </p:nvSpPr>
        <p:spPr>
          <a:xfrm>
            <a:off x="457200" y="120786"/>
            <a:ext cx="8229600" cy="533400"/>
          </a:xfrm>
          <a:prstGeom prst="rect">
            <a:avLst/>
          </a:prstGeom>
        </p:spPr>
        <p:txBody>
          <a:bodyPr/>
          <a:lst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a:lstStyle>
          <a:p>
            <a:r>
              <a:rPr lang="en-US" dirty="0" smtClean="0"/>
              <a:t>Real Use Case - Metadata Management</a:t>
            </a:r>
            <a:endParaRPr lang="en-US" dirty="0"/>
          </a:p>
        </p:txBody>
      </p:sp>
    </p:spTree>
    <p:extLst>
      <p:ext uri="{BB962C8B-B14F-4D97-AF65-F5344CB8AC3E}">
        <p14:creationId xmlns:p14="http://schemas.microsoft.com/office/powerpoint/2010/main" val="238505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clou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700" y="4975795"/>
            <a:ext cx="9144000" cy="1882205"/>
          </a:xfrm>
          <a:prstGeom prst="rect">
            <a:avLst/>
          </a:prstGeom>
        </p:spPr>
      </p:pic>
      <p:sp>
        <p:nvSpPr>
          <p:cNvPr id="31" name="Rounded Rectangle 30"/>
          <p:cNvSpPr/>
          <p:nvPr/>
        </p:nvSpPr>
        <p:spPr>
          <a:xfrm>
            <a:off x="381000" y="5257800"/>
            <a:ext cx="8336643" cy="762000"/>
          </a:xfrm>
          <a:prstGeom prst="roundRect">
            <a:avLst>
              <a:gd name="adj" fmla="val 11721"/>
            </a:avLst>
          </a:prstGeom>
          <a:solidFill>
            <a:schemeClr val="bg1">
              <a:lumMod val="75000"/>
              <a:alpha val="23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399143" y="1981200"/>
            <a:ext cx="8336643" cy="3048000"/>
          </a:xfrm>
          <a:prstGeom prst="roundRect">
            <a:avLst>
              <a:gd name="adj" fmla="val 3388"/>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4" name="Group 33"/>
          <p:cNvGrpSpPr/>
          <p:nvPr/>
        </p:nvGrpSpPr>
        <p:grpSpPr>
          <a:xfrm>
            <a:off x="452438" y="5318919"/>
            <a:ext cx="8229600" cy="639763"/>
            <a:chOff x="452438" y="5222726"/>
            <a:chExt cx="8229600" cy="639763"/>
          </a:xfrm>
        </p:grpSpPr>
        <p:sp>
          <p:nvSpPr>
            <p:cNvPr id="35"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36"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solidFill>
                    <a:srgbClr val="BFBFBF"/>
                  </a:solidFill>
                  <a:latin typeface="Helvetica Light"/>
                  <a:cs typeface="Helvetica Light"/>
                </a:rPr>
                <a:t>Infrastructure</a:t>
              </a:r>
              <a:endParaRPr lang="en-US" sz="2400" dirty="0">
                <a:solidFill>
                  <a:srgbClr val="BFBFBF"/>
                </a:solidFill>
                <a:latin typeface="Helvetica Light"/>
                <a:cs typeface="Helvetica Light"/>
              </a:endParaRPr>
            </a:p>
          </p:txBody>
        </p:sp>
        <p:sp>
          <p:nvSpPr>
            <p:cNvPr id="37"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200" b="0" dirty="0" smtClean="0">
                  <a:solidFill>
                    <a:srgbClr val="BFBFBF"/>
                  </a:solidFill>
                  <a:latin typeface="Helvetica Light"/>
                  <a:cs typeface="Helvetica Light"/>
                </a:rPr>
                <a:t>Cloud</a:t>
              </a:r>
            </a:p>
            <a:p>
              <a:pPr algn="ctr">
                <a:defRPr/>
              </a:pPr>
              <a:r>
                <a:rPr lang="en-US" sz="1200" b="0" dirty="0" smtClean="0">
                  <a:solidFill>
                    <a:srgbClr val="BFBFBF"/>
                  </a:solidFill>
                  <a:latin typeface="Helvetica Light"/>
                  <a:cs typeface="Helvetica Light"/>
                </a:rPr>
                <a:t>Infrastructure</a:t>
              </a:r>
              <a:endParaRPr lang="en-US" sz="1200" b="0" dirty="0">
                <a:solidFill>
                  <a:srgbClr val="BFBFBF"/>
                </a:solidFill>
                <a:latin typeface="Helvetica Light"/>
                <a:cs typeface="Helvetica Light"/>
              </a:endParaRPr>
            </a:p>
          </p:txBody>
        </p:sp>
        <p:sp>
          <p:nvSpPr>
            <p:cNvPr id="38"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Open</a:t>
              </a:r>
            </a:p>
            <a:p>
              <a:pPr algn="ctr">
                <a:defRPr/>
              </a:pPr>
              <a:r>
                <a:rPr lang="en-US" sz="1300" b="0" dirty="0" smtClean="0">
                  <a:solidFill>
                    <a:srgbClr val="BFBFBF"/>
                  </a:solidFill>
                  <a:latin typeface="Helvetica Light"/>
                  <a:cs typeface="Helvetica Light"/>
                </a:rPr>
                <a:t>Platform</a:t>
              </a:r>
              <a:endParaRPr lang="en-US" sz="1300" b="0" dirty="0">
                <a:solidFill>
                  <a:srgbClr val="BFBFBF"/>
                </a:solidFill>
                <a:latin typeface="Helvetica Light"/>
                <a:cs typeface="Helvetica Light"/>
              </a:endParaRPr>
            </a:p>
          </p:txBody>
        </p:sp>
        <p:sp>
          <p:nvSpPr>
            <p:cNvPr id="39"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a:solidFill>
                    <a:srgbClr val="BFBFBF"/>
                  </a:solidFill>
                  <a:latin typeface="Helvetica Light"/>
                  <a:cs typeface="Helvetica Light"/>
                </a:rPr>
                <a:t>Security</a:t>
              </a:r>
            </a:p>
          </p:txBody>
        </p:sp>
        <p:sp>
          <p:nvSpPr>
            <p:cNvPr id="40"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Workflow</a:t>
              </a:r>
            </a:p>
            <a:p>
              <a:pPr algn="ctr">
                <a:defRPr/>
              </a:pPr>
              <a:r>
                <a:rPr lang="en-US" sz="1300" b="0" dirty="0" smtClean="0">
                  <a:solidFill>
                    <a:srgbClr val="BFBFBF"/>
                  </a:solidFill>
                  <a:latin typeface="Helvetica Light"/>
                  <a:cs typeface="Helvetica Light"/>
                </a:rPr>
                <a:t>Engine</a:t>
              </a:r>
              <a:endParaRPr lang="en-US" sz="1300" b="0" dirty="0">
                <a:solidFill>
                  <a:srgbClr val="BFBFBF"/>
                </a:solidFill>
                <a:latin typeface="Helvetica Light"/>
                <a:cs typeface="Helvetica Light"/>
              </a:endParaRPr>
            </a:p>
          </p:txBody>
        </p:sp>
      </p:grpSp>
      <p:sp>
        <p:nvSpPr>
          <p:cNvPr id="42" name="AutoShape 16"/>
          <p:cNvSpPr>
            <a:spLocks noChangeArrowheads="1"/>
          </p:cNvSpPr>
          <p:nvPr/>
        </p:nvSpPr>
        <p:spPr bwMode="auto">
          <a:xfrm>
            <a:off x="2590799" y="2062087"/>
            <a:ext cx="6091237" cy="2895602"/>
          </a:xfrm>
          <a:prstGeom prst="roundRect">
            <a:avLst>
              <a:gd name="adj" fmla="val 3196"/>
            </a:avLst>
          </a:prstGeom>
          <a:solidFill>
            <a:srgbClr val="FFFFFF">
              <a:alpha val="63000"/>
            </a:srgbClr>
          </a:solidFill>
          <a:ln w="9525" algn="ctr">
            <a:solidFill>
              <a:srgbClr val="D9D9D9"/>
            </a:solidFill>
            <a:round/>
            <a:headEnd/>
            <a:tailEnd/>
          </a:ln>
          <a:effectLst/>
        </p:spPr>
        <p:txBody>
          <a:bodyPr rot="10800000" wrap="none" anchor="ctr"/>
          <a:lstStyle/>
          <a:p>
            <a:pPr algn="ctr">
              <a:defRPr/>
            </a:pPr>
            <a:endParaRPr lang="en-US" sz="1400" b="0">
              <a:latin typeface="Verdana" pitchFamily="34" charset="0"/>
            </a:endParaRPr>
          </a:p>
        </p:txBody>
      </p:sp>
      <p:sp>
        <p:nvSpPr>
          <p:cNvPr id="43" name="AutoShape 16"/>
          <p:cNvSpPr>
            <a:spLocks noChangeArrowheads="1"/>
          </p:cNvSpPr>
          <p:nvPr/>
        </p:nvSpPr>
        <p:spPr bwMode="auto">
          <a:xfrm>
            <a:off x="457200" y="2062089"/>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45" name="Text Box 32">
            <a:hlinkClick r:id="" action="ppaction://noaction"/>
          </p:cNvPr>
          <p:cNvSpPr txBox="1">
            <a:spLocks noChangeArrowheads="1"/>
          </p:cNvSpPr>
          <p:nvPr/>
        </p:nvSpPr>
        <p:spPr bwMode="auto">
          <a:xfrm>
            <a:off x="2667000" y="3200400"/>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a:defRPr/>
            </a:pPr>
            <a:r>
              <a:rPr lang="en-US" sz="1300" b="0">
                <a:solidFill>
                  <a:srgbClr val="BFBFBF"/>
                </a:solidFill>
                <a:latin typeface="Helvetica Light"/>
                <a:cs typeface="Helvetica Light"/>
              </a:rPr>
              <a:t>Acquisitions</a:t>
            </a:r>
          </a:p>
        </p:txBody>
      </p:sp>
      <p:sp>
        <p:nvSpPr>
          <p:cNvPr id="48" name="Text Box 34">
            <a:hlinkClick r:id="" action="ppaction://noaction"/>
          </p:cNvPr>
          <p:cNvSpPr txBox="1">
            <a:spLocks noChangeArrowheads="1"/>
          </p:cNvSpPr>
          <p:nvPr/>
        </p:nvSpPr>
        <p:spPr bwMode="auto">
          <a:xfrm>
            <a:off x="2667000" y="4487787"/>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a:solidFill>
                  <a:srgbClr val="BFBFBF"/>
                </a:solidFill>
                <a:latin typeface="Helvetica Light"/>
                <a:cs typeface="Helvetica Light"/>
              </a:rPr>
              <a:t>Fulfillment</a:t>
            </a:r>
          </a:p>
        </p:txBody>
      </p:sp>
      <p:sp>
        <p:nvSpPr>
          <p:cNvPr id="49" name="Text Box 36">
            <a:hlinkClick r:id="rId4" action="ppaction://hlinksldjump"/>
          </p:cNvPr>
          <p:cNvSpPr txBox="1">
            <a:spLocks noChangeArrowheads="1"/>
          </p:cNvSpPr>
          <p:nvPr/>
        </p:nvSpPr>
        <p:spPr bwMode="auto">
          <a:xfrm>
            <a:off x="2667000" y="2636239"/>
            <a:ext cx="5962650"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Resource Management</a:t>
            </a:r>
            <a:endParaRPr lang="en-US" sz="1300" b="0" dirty="0">
              <a:solidFill>
                <a:srgbClr val="BFBFBF"/>
              </a:solidFill>
              <a:latin typeface="Helvetica Light"/>
              <a:cs typeface="Helvetica Light"/>
            </a:endParaRPr>
          </a:p>
        </p:txBody>
      </p:sp>
      <p:sp>
        <p:nvSpPr>
          <p:cNvPr id="50" name="Rectangle 48"/>
          <p:cNvSpPr>
            <a:spLocks noChangeArrowheads="1"/>
          </p:cNvSpPr>
          <p:nvPr/>
        </p:nvSpPr>
        <p:spPr bwMode="auto">
          <a:xfrm>
            <a:off x="762000" y="2214490"/>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51" name="Rectangle 48"/>
          <p:cNvSpPr>
            <a:spLocks noChangeArrowheads="1"/>
          </p:cNvSpPr>
          <p:nvPr/>
        </p:nvSpPr>
        <p:spPr bwMode="auto">
          <a:xfrm>
            <a:off x="2667001" y="2138290"/>
            <a:ext cx="914400" cy="461665"/>
          </a:xfrm>
          <a:prstGeom prst="rect">
            <a:avLst/>
          </a:prstGeom>
          <a:noFill/>
          <a:ln w="9525">
            <a:noFill/>
            <a:miter lim="800000"/>
            <a:headEnd/>
            <a:tailEnd/>
          </a:ln>
        </p:spPr>
        <p:txBody>
          <a:bodyPr wrap="square">
            <a:spAutoFit/>
          </a:bodyPr>
          <a:lstStyle/>
          <a:p>
            <a:r>
              <a:rPr lang="en-US" sz="2400" b="0" dirty="0" smtClean="0">
                <a:solidFill>
                  <a:srgbClr val="BFBFBF"/>
                </a:solidFill>
                <a:latin typeface="Helvetica Light"/>
                <a:cs typeface="Helvetica Light"/>
              </a:rPr>
              <a:t>Alma</a:t>
            </a:r>
            <a:endParaRPr lang="en-US" sz="2400" b="0" dirty="0">
              <a:solidFill>
                <a:srgbClr val="BFBFBF"/>
              </a:solidFill>
              <a:latin typeface="Helvetica Light"/>
              <a:cs typeface="Helvetica Light"/>
            </a:endParaRPr>
          </a:p>
        </p:txBody>
      </p:sp>
      <p:sp>
        <p:nvSpPr>
          <p:cNvPr id="52" name="Text Box 42">
            <a:hlinkClick r:id="" action="ppaction://noaction"/>
          </p:cNvPr>
          <p:cNvSpPr>
            <a:spLocks noChangeArrowheads="1"/>
          </p:cNvSpPr>
          <p:nvPr/>
        </p:nvSpPr>
        <p:spPr bwMode="auto">
          <a:xfrm>
            <a:off x="527277" y="2115157"/>
            <a:ext cx="1931079" cy="1358848"/>
          </a:xfrm>
          <a:prstGeom prst="roundRect">
            <a:avLst>
              <a:gd name="adj" fmla="val 6341"/>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a:solidFill>
                  <a:srgbClr val="BFBFBF"/>
                </a:solidFill>
                <a:latin typeface="Helvetica Light"/>
                <a:cs typeface="Helvetica Light"/>
              </a:rPr>
              <a:t>Community zone</a:t>
            </a:r>
          </a:p>
        </p:txBody>
      </p:sp>
      <p:grpSp>
        <p:nvGrpSpPr>
          <p:cNvPr id="54" name="Group 53"/>
          <p:cNvGrpSpPr/>
          <p:nvPr/>
        </p:nvGrpSpPr>
        <p:grpSpPr>
          <a:xfrm>
            <a:off x="452437" y="1076176"/>
            <a:ext cx="8229600" cy="639763"/>
            <a:chOff x="452437" y="1076176"/>
            <a:chExt cx="8229600" cy="639763"/>
          </a:xfrm>
        </p:grpSpPr>
        <p:sp>
          <p:nvSpPr>
            <p:cNvPr id="55"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56"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chemeClr val="bg1">
                      <a:lumMod val="75000"/>
                    </a:schemeClr>
                  </a:solidFill>
                  <a:latin typeface="Helvetica Light"/>
                  <a:cs typeface="Helvetica Light"/>
                </a:rPr>
                <a:t>Primo</a:t>
              </a:r>
              <a:endParaRPr lang="en-US" sz="2400" dirty="0">
                <a:solidFill>
                  <a:schemeClr val="bg1">
                    <a:lumMod val="75000"/>
                  </a:schemeClr>
                </a:solidFill>
                <a:latin typeface="Helvetica Light"/>
                <a:cs typeface="Helvetica Light"/>
              </a:endParaRPr>
            </a:p>
          </p:txBody>
        </p:sp>
        <p:sp>
          <p:nvSpPr>
            <p:cNvPr id="58"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Delivery</a:t>
              </a:r>
              <a:endParaRPr lang="en-US" sz="1300" b="0" dirty="0">
                <a:solidFill>
                  <a:srgbClr val="BFBFBF"/>
                </a:solidFill>
                <a:latin typeface="Helvetica Light"/>
                <a:cs typeface="Helvetica Light"/>
              </a:endParaRPr>
            </a:p>
          </p:txBody>
        </p:sp>
        <p:sp>
          <p:nvSpPr>
            <p:cNvPr id="60"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Discovery</a:t>
              </a:r>
              <a:endParaRPr lang="en-US" sz="1300" b="0" dirty="0">
                <a:solidFill>
                  <a:srgbClr val="BFBFBF"/>
                </a:solidFill>
                <a:latin typeface="Helvetica Light"/>
                <a:cs typeface="Helvetica Light"/>
              </a:endParaRPr>
            </a:p>
          </p:txBody>
        </p:sp>
      </p:grpSp>
      <p:sp>
        <p:nvSpPr>
          <p:cNvPr id="47" name="Text Box 33">
            <a:hlinkClick r:id="" action="ppaction://noaction"/>
          </p:cNvPr>
          <p:cNvSpPr txBox="1">
            <a:spLocks noChangeArrowheads="1"/>
          </p:cNvSpPr>
          <p:nvPr/>
        </p:nvSpPr>
        <p:spPr bwMode="auto">
          <a:xfrm>
            <a:off x="2667000" y="3856037"/>
            <a:ext cx="5950857" cy="411163"/>
          </a:xfrm>
          <a:prstGeom prst="roundRect">
            <a:avLst/>
          </a:prstGeom>
          <a:solidFill>
            <a:schemeClr val="bg1"/>
          </a:solidFill>
          <a:ln>
            <a:solidFill>
              <a:srgbClr val="D9D9D9"/>
            </a:solidFill>
          </a:ln>
          <a:effectLst/>
        </p:spPr>
        <p:txBody>
          <a:bodyPr wrap="none" lIns="0" tIns="0" rIns="0" bIns="0" anchor="ctr"/>
          <a:lstStyle/>
          <a:p>
            <a:pPr algn="ctr">
              <a:defRPr/>
            </a:pPr>
            <a:r>
              <a:rPr lang="en-US" sz="1300" dirty="0" smtClean="0">
                <a:solidFill>
                  <a:srgbClr val="BFBFBF"/>
                </a:solidFill>
                <a:latin typeface="Helvetica Light"/>
                <a:cs typeface="Helvetica Light"/>
              </a:rPr>
              <a:t>Cataloging</a:t>
            </a:r>
            <a:endParaRPr lang="en-US" sz="1300" dirty="0">
              <a:solidFill>
                <a:srgbClr val="BFBFBF"/>
              </a:solidFill>
              <a:latin typeface="Helvetica Light"/>
              <a:cs typeface="Helvetica Light"/>
            </a:endParaRPr>
          </a:p>
        </p:txBody>
      </p:sp>
      <p:sp>
        <p:nvSpPr>
          <p:cNvPr id="9" name="Rectangle 8"/>
          <p:cNvSpPr/>
          <p:nvPr/>
        </p:nvSpPr>
        <p:spPr>
          <a:xfrm>
            <a:off x="0" y="698500"/>
            <a:ext cx="9144000" cy="6159500"/>
          </a:xfrm>
          <a:prstGeom prst="rect">
            <a:avLst/>
          </a:prstGeom>
          <a:solidFill>
            <a:schemeClr val="tx1">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ur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828800" y="838200"/>
            <a:ext cx="6858000" cy="6858000"/>
          </a:xfrm>
          <a:prstGeom prst="rect">
            <a:avLst/>
          </a:prstGeom>
        </p:spPr>
      </p:pic>
      <p:sp>
        <p:nvSpPr>
          <p:cNvPr id="53" name="Text Box 42">
            <a:hlinkClick r:id="" action="ppaction://noaction"/>
          </p:cNvPr>
          <p:cNvSpPr>
            <a:spLocks noChangeArrowheads="1"/>
          </p:cNvSpPr>
          <p:nvPr/>
        </p:nvSpPr>
        <p:spPr bwMode="auto">
          <a:xfrm>
            <a:off x="504371" y="3525729"/>
            <a:ext cx="1963058" cy="1374585"/>
          </a:xfrm>
          <a:prstGeom prst="roundRect">
            <a:avLst>
              <a:gd name="adj" fmla="val 5704"/>
            </a:avLst>
          </a:prstGeom>
          <a:blipFill rotWithShape="1">
            <a:blip r:embed="rId6"/>
            <a:stretch>
              <a:fillRect/>
            </a:stretch>
          </a:blipFill>
          <a:ln w="9525">
            <a:solidFill>
              <a:srgbClr val="FFC200"/>
            </a:solidFill>
            <a:round/>
            <a:headEnd/>
            <a:tailEnd/>
          </a:ln>
          <a:effectLst/>
        </p:spPr>
        <p:txBody>
          <a:bodyPr lIns="0" tIns="0" rIns="0" bIns="0" anchor="ctr"/>
          <a:lstStyle/>
          <a:p>
            <a:pPr algn="ctr">
              <a:defRPr/>
            </a:pPr>
            <a:r>
              <a:rPr lang="en-US" sz="1300" b="1" dirty="0" smtClean="0">
                <a:solidFill>
                  <a:schemeClr val="tx1">
                    <a:lumMod val="50000"/>
                    <a:lumOff val="50000"/>
                  </a:schemeClr>
                </a:solidFill>
                <a:effectLst>
                  <a:innerShdw blurRad="114300">
                    <a:prstClr val="black"/>
                  </a:innerShdw>
                </a:effectLst>
                <a:latin typeface="Helvetica Neue"/>
                <a:cs typeface="Helvetica Neue"/>
              </a:rPr>
              <a:t>Business Intelligence </a:t>
            </a:r>
          </a:p>
          <a:p>
            <a:pPr algn="ctr">
              <a:defRPr/>
            </a:pPr>
            <a:r>
              <a:rPr lang="en-US" sz="1300" b="1" dirty="0" smtClean="0">
                <a:solidFill>
                  <a:schemeClr val="tx1">
                    <a:lumMod val="50000"/>
                    <a:lumOff val="50000"/>
                  </a:schemeClr>
                </a:solidFill>
                <a:effectLst>
                  <a:innerShdw blurRad="114300">
                    <a:prstClr val="black"/>
                  </a:innerShdw>
                </a:effectLst>
                <a:latin typeface="Helvetica Neue"/>
                <a:cs typeface="Helvetica Neue"/>
              </a:rPr>
              <a:t>and Analytics</a:t>
            </a:r>
            <a:endParaRPr lang="en-US" sz="1300" b="1" dirty="0">
              <a:solidFill>
                <a:schemeClr val="tx1">
                  <a:lumMod val="50000"/>
                  <a:lumOff val="50000"/>
                </a:schemeClr>
              </a:solidFill>
              <a:effectLst>
                <a:innerShdw blurRad="114300">
                  <a:prstClr val="black"/>
                </a:innerShdw>
              </a:effectLst>
              <a:latin typeface="Helvetica Neue"/>
              <a:cs typeface="Helvetica Neue"/>
            </a:endParaRPr>
          </a:p>
        </p:txBody>
      </p:sp>
      <p:sp>
        <p:nvSpPr>
          <p:cNvPr id="4" name="Title 3"/>
          <p:cNvSpPr>
            <a:spLocks noGrp="1"/>
          </p:cNvSpPr>
          <p:nvPr>
            <p:ph type="title"/>
          </p:nvPr>
        </p:nvSpPr>
        <p:spPr/>
        <p:txBody>
          <a:bodyPr/>
          <a:lstStyle/>
          <a:p>
            <a:r>
              <a:rPr lang="en-US" dirty="0" smtClean="0"/>
              <a:t>Analytics</a:t>
            </a:r>
            <a:endParaRPr lang="en-US" dirty="0"/>
          </a:p>
        </p:txBody>
      </p:sp>
      <p:sp>
        <p:nvSpPr>
          <p:cNvPr id="44"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400495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7"/>
          <p:cNvSpPr>
            <a:spLocks noChangeArrowheads="1"/>
          </p:cNvSpPr>
          <p:nvPr/>
        </p:nvSpPr>
        <p:spPr bwMode="auto">
          <a:xfrm>
            <a:off x="7402512" y="4114800"/>
            <a:ext cx="1589088" cy="340519"/>
          </a:xfrm>
          <a:prstGeom prst="roundRect">
            <a:avLst>
              <a:gd name="adj" fmla="val 16667"/>
            </a:avLst>
          </a:prstGeom>
          <a:solidFill>
            <a:srgbClr val="FFFFFF">
              <a:alpha val="56000"/>
            </a:srgbClr>
          </a:solidFill>
          <a:ln w="9525">
            <a:solidFill>
              <a:srgbClr val="FFFF00"/>
            </a:solidFill>
            <a:miter lim="800000"/>
            <a:headEnd/>
            <a:tailEnd/>
          </a:ln>
        </p:spPr>
        <p:txBody>
          <a:bodyPr>
            <a:spAutoFit/>
          </a:bodyPr>
          <a:lstStyle/>
          <a:p>
            <a:pPr algn="ctr"/>
            <a:r>
              <a:rPr lang="en-US" sz="1400" b="1" dirty="0">
                <a:solidFill>
                  <a:schemeClr val="tx1">
                    <a:lumMod val="65000"/>
                    <a:lumOff val="35000"/>
                  </a:schemeClr>
                </a:solidFill>
                <a:latin typeface="Helvetica Light"/>
                <a:cs typeface="Helvetica Light"/>
              </a:rPr>
              <a:t>Near real-time</a:t>
            </a:r>
          </a:p>
        </p:txBody>
      </p:sp>
      <p:sp>
        <p:nvSpPr>
          <p:cNvPr id="23" name="Text Box 8"/>
          <p:cNvSpPr>
            <a:spLocks noChangeArrowheads="1"/>
          </p:cNvSpPr>
          <p:nvPr/>
        </p:nvSpPr>
        <p:spPr bwMode="auto">
          <a:xfrm>
            <a:off x="5638800" y="4302919"/>
            <a:ext cx="1635125" cy="340519"/>
          </a:xfrm>
          <a:prstGeom prst="roundRect">
            <a:avLst>
              <a:gd name="adj" fmla="val 16667"/>
            </a:avLst>
          </a:prstGeom>
          <a:solidFill>
            <a:srgbClr val="FFFFFF">
              <a:alpha val="56000"/>
            </a:srgbClr>
          </a:solidFill>
          <a:ln w="9525">
            <a:solidFill>
              <a:srgbClr val="FFE77E"/>
            </a:solidFill>
            <a:miter lim="800000"/>
            <a:headEnd/>
            <a:tailEnd/>
          </a:ln>
        </p:spPr>
        <p:txBody>
          <a:bodyPr>
            <a:spAutoFit/>
          </a:bodyPr>
          <a:lstStyle/>
          <a:p>
            <a:pPr algn="ctr"/>
            <a:r>
              <a:rPr lang="en-US" sz="1400" b="1" dirty="0">
                <a:solidFill>
                  <a:schemeClr val="tx1">
                    <a:lumMod val="65000"/>
                    <a:lumOff val="35000"/>
                  </a:schemeClr>
                </a:solidFill>
                <a:latin typeface="Helvetica Light"/>
                <a:cs typeface="Helvetica Light"/>
              </a:rPr>
              <a:t>Role-based</a:t>
            </a:r>
          </a:p>
        </p:txBody>
      </p:sp>
      <p:sp>
        <p:nvSpPr>
          <p:cNvPr id="26" name="Text Box 10"/>
          <p:cNvSpPr>
            <a:spLocks noChangeArrowheads="1"/>
          </p:cNvSpPr>
          <p:nvPr/>
        </p:nvSpPr>
        <p:spPr bwMode="auto">
          <a:xfrm>
            <a:off x="7372350" y="4592955"/>
            <a:ext cx="1435100" cy="578882"/>
          </a:xfrm>
          <a:prstGeom prst="roundRect">
            <a:avLst>
              <a:gd name="adj" fmla="val 16667"/>
            </a:avLst>
          </a:prstGeom>
          <a:solidFill>
            <a:srgbClr val="FFFFFF">
              <a:alpha val="56000"/>
            </a:srgbClr>
          </a:solidFill>
          <a:ln w="9525">
            <a:solidFill>
              <a:srgbClr val="FFC200"/>
            </a:solidFill>
            <a:miter lim="800000"/>
            <a:headEnd/>
            <a:tailEnd/>
          </a:ln>
        </p:spPr>
        <p:txBody>
          <a:bodyPr>
            <a:spAutoFit/>
          </a:bodyPr>
          <a:lstStyle/>
          <a:p>
            <a:pPr algn="ctr"/>
            <a:r>
              <a:rPr lang="en-US" sz="1400" b="1">
                <a:solidFill>
                  <a:schemeClr val="tx1">
                    <a:lumMod val="65000"/>
                    <a:lumOff val="35000"/>
                  </a:schemeClr>
                </a:solidFill>
                <a:latin typeface="Helvetica Light"/>
                <a:cs typeface="Helvetica Light"/>
              </a:rPr>
              <a:t>Operational and analytics</a:t>
            </a:r>
          </a:p>
        </p:txBody>
      </p:sp>
      <p:sp>
        <p:nvSpPr>
          <p:cNvPr id="29" name="Text Box 5"/>
          <p:cNvSpPr>
            <a:spLocks noChangeArrowheads="1"/>
          </p:cNvSpPr>
          <p:nvPr/>
        </p:nvSpPr>
        <p:spPr bwMode="auto">
          <a:xfrm>
            <a:off x="5616575" y="4790837"/>
            <a:ext cx="1447800" cy="578882"/>
          </a:xfrm>
          <a:prstGeom prst="roundRect">
            <a:avLst>
              <a:gd name="adj" fmla="val 16667"/>
            </a:avLst>
          </a:prstGeom>
          <a:solidFill>
            <a:srgbClr val="FFFFFF">
              <a:alpha val="56000"/>
            </a:srgbClr>
          </a:solidFill>
          <a:ln w="9525">
            <a:solidFill>
              <a:schemeClr val="accent6">
                <a:lumMod val="75000"/>
              </a:schemeClr>
            </a:solidFill>
            <a:miter lim="800000"/>
            <a:headEnd/>
            <a:tailEnd/>
          </a:ln>
        </p:spPr>
        <p:txBody>
          <a:bodyPr>
            <a:spAutoFit/>
          </a:bodyPr>
          <a:lstStyle/>
          <a:p>
            <a:pPr algn="ctr"/>
            <a:r>
              <a:rPr lang="en-US" sz="1400" b="1" dirty="0">
                <a:solidFill>
                  <a:schemeClr val="tx1">
                    <a:lumMod val="65000"/>
                    <a:lumOff val="35000"/>
                  </a:schemeClr>
                </a:solidFill>
                <a:latin typeface="Helvetica Light"/>
                <a:cs typeface="Helvetica Light"/>
              </a:rPr>
              <a:t>Customizable and intuitive</a:t>
            </a:r>
          </a:p>
        </p:txBody>
      </p:sp>
      <p:sp>
        <p:nvSpPr>
          <p:cNvPr id="32" name="Text Box 7"/>
          <p:cNvSpPr>
            <a:spLocks noChangeArrowheads="1"/>
          </p:cNvSpPr>
          <p:nvPr/>
        </p:nvSpPr>
        <p:spPr bwMode="auto">
          <a:xfrm>
            <a:off x="6324600" y="5517356"/>
            <a:ext cx="1438275" cy="340519"/>
          </a:xfrm>
          <a:prstGeom prst="roundRect">
            <a:avLst>
              <a:gd name="adj" fmla="val 16667"/>
            </a:avLst>
          </a:prstGeom>
          <a:solidFill>
            <a:srgbClr val="FFFFFF">
              <a:alpha val="56000"/>
            </a:srgbClr>
          </a:solidFill>
          <a:ln w="9525">
            <a:solidFill>
              <a:schemeClr val="accent6">
                <a:lumMod val="50000"/>
              </a:schemeClr>
            </a:solidFill>
            <a:miter lim="800000"/>
            <a:headEnd/>
            <a:tailEnd/>
          </a:ln>
        </p:spPr>
        <p:txBody>
          <a:bodyPr>
            <a:spAutoFit/>
          </a:bodyPr>
          <a:lstStyle/>
          <a:p>
            <a:pPr algn="ctr"/>
            <a:r>
              <a:rPr lang="en-US" sz="1400" b="1" dirty="0">
                <a:solidFill>
                  <a:schemeClr val="tx1">
                    <a:lumMod val="65000"/>
                    <a:lumOff val="35000"/>
                  </a:schemeClr>
                </a:solidFill>
                <a:latin typeface="Helvetica Light"/>
                <a:cs typeface="Helvetica Light"/>
              </a:rPr>
              <a:t>ARL reports</a:t>
            </a:r>
          </a:p>
        </p:txBody>
      </p:sp>
      <p:sp>
        <p:nvSpPr>
          <p:cNvPr id="37" name="TextBox 36"/>
          <p:cNvSpPr txBox="1"/>
          <p:nvPr/>
        </p:nvSpPr>
        <p:spPr>
          <a:xfrm>
            <a:off x="306615" y="1066800"/>
            <a:ext cx="4876799" cy="674688"/>
          </a:xfrm>
          <a:prstGeom prst="roundRect">
            <a:avLst>
              <a:gd name="adj" fmla="val 12340"/>
            </a:avLst>
          </a:prstGeom>
          <a:solidFill>
            <a:srgbClr val="FFFFFF">
              <a:alpha val="47000"/>
            </a:srgbClr>
          </a:solidFill>
          <a:ln>
            <a:solidFill>
              <a:srgbClr val="FC5D43"/>
            </a:solidFill>
          </a:ln>
          <a:effectLst/>
        </p:spPr>
        <p:txBody>
          <a:bodyPr lIns="182880" anchor="ctr"/>
          <a:lstStyle/>
          <a:p>
            <a:r>
              <a:rPr lang="en-US" sz="1600" dirty="0">
                <a:solidFill>
                  <a:srgbClr val="404040"/>
                </a:solidFill>
                <a:latin typeface="Helvetica Light"/>
                <a:cs typeface="Helvetica Light"/>
              </a:rPr>
              <a:t>Sophisticated </a:t>
            </a:r>
            <a:r>
              <a:rPr lang="en-US" sz="1600" dirty="0" smtClean="0">
                <a:solidFill>
                  <a:srgbClr val="404040"/>
                </a:solidFill>
                <a:latin typeface="Helvetica Light"/>
                <a:cs typeface="Helvetica Light"/>
              </a:rPr>
              <a:t>analysis, </a:t>
            </a:r>
            <a:r>
              <a:rPr lang="en-US" sz="1600" dirty="0">
                <a:solidFill>
                  <a:srgbClr val="404040"/>
                </a:solidFill>
                <a:latin typeface="Helvetica Light"/>
                <a:cs typeface="Helvetica Light"/>
              </a:rPr>
              <a:t>i</a:t>
            </a:r>
            <a:r>
              <a:rPr lang="en-US" sz="1600" dirty="0" smtClean="0">
                <a:solidFill>
                  <a:srgbClr val="404040"/>
                </a:solidFill>
                <a:latin typeface="Helvetica Light"/>
                <a:cs typeface="Helvetica Light"/>
              </a:rPr>
              <a:t>nformed </a:t>
            </a:r>
            <a:r>
              <a:rPr lang="en-US" sz="1600" dirty="0">
                <a:solidFill>
                  <a:srgbClr val="404040"/>
                </a:solidFill>
                <a:latin typeface="Helvetica Light"/>
                <a:cs typeface="Helvetica Light"/>
              </a:rPr>
              <a:t>decision </a:t>
            </a:r>
            <a:r>
              <a:rPr lang="en-US" sz="1600" dirty="0" smtClean="0">
                <a:solidFill>
                  <a:srgbClr val="404040"/>
                </a:solidFill>
                <a:latin typeface="Helvetica Light"/>
                <a:cs typeface="Helvetica Light"/>
              </a:rPr>
              <a:t>making</a:t>
            </a:r>
            <a:endParaRPr lang="en-US" sz="1600" dirty="0">
              <a:solidFill>
                <a:srgbClr val="404040"/>
              </a:solidFill>
              <a:latin typeface="Helvetica Light"/>
              <a:cs typeface="Helvetica Light"/>
            </a:endParaRPr>
          </a:p>
        </p:txBody>
      </p:sp>
      <p:sp>
        <p:nvSpPr>
          <p:cNvPr id="38" name="TextBox 37"/>
          <p:cNvSpPr txBox="1"/>
          <p:nvPr/>
        </p:nvSpPr>
        <p:spPr>
          <a:xfrm>
            <a:off x="304801" y="2112963"/>
            <a:ext cx="4876798" cy="673100"/>
          </a:xfrm>
          <a:prstGeom prst="roundRect">
            <a:avLst>
              <a:gd name="adj" fmla="val 19051"/>
            </a:avLst>
          </a:prstGeom>
          <a:solidFill>
            <a:srgbClr val="FFFFFF">
              <a:alpha val="47000"/>
            </a:srgbClr>
          </a:solidFill>
          <a:ln>
            <a:solidFill>
              <a:srgbClr val="42B675"/>
            </a:solidFill>
          </a:ln>
          <a:effectLst/>
        </p:spPr>
        <p:txBody>
          <a:bodyPr lIns="182880" anchor="ctr"/>
          <a:lstStyle/>
          <a:p>
            <a:r>
              <a:rPr lang="en-US" sz="1600" dirty="0">
                <a:solidFill>
                  <a:srgbClr val="404040"/>
                </a:solidFill>
                <a:latin typeface="Helvetica Light"/>
                <a:cs typeface="Helvetica Light"/>
              </a:rPr>
              <a:t>Analytics data as part of daily work</a:t>
            </a:r>
          </a:p>
        </p:txBody>
      </p:sp>
      <p:sp>
        <p:nvSpPr>
          <p:cNvPr id="39" name="TextBox 38"/>
          <p:cNvSpPr txBox="1"/>
          <p:nvPr/>
        </p:nvSpPr>
        <p:spPr>
          <a:xfrm>
            <a:off x="304801" y="3159125"/>
            <a:ext cx="4876798" cy="673100"/>
          </a:xfrm>
          <a:prstGeom prst="roundRect">
            <a:avLst>
              <a:gd name="adj" fmla="val 16487"/>
            </a:avLst>
          </a:prstGeom>
          <a:solidFill>
            <a:srgbClr val="FFFFFF">
              <a:alpha val="47000"/>
            </a:srgbClr>
          </a:solidFill>
          <a:ln>
            <a:solidFill>
              <a:srgbClr val="3F8AC5"/>
            </a:solidFill>
          </a:ln>
          <a:effectLst/>
        </p:spPr>
        <p:txBody>
          <a:bodyPr lIns="182880" anchor="ctr"/>
          <a:lstStyle/>
          <a:p>
            <a:r>
              <a:rPr lang="en-US" sz="1600" dirty="0" smtClean="0">
                <a:solidFill>
                  <a:srgbClr val="404040"/>
                </a:solidFill>
                <a:latin typeface="Helvetica Light"/>
                <a:cs typeface="Helvetica Light"/>
              </a:rPr>
              <a:t>Suite of industry-relevant report templates</a:t>
            </a:r>
            <a:endParaRPr lang="en-US" sz="1600" dirty="0">
              <a:solidFill>
                <a:srgbClr val="404040"/>
              </a:solidFill>
              <a:latin typeface="Helvetica Light"/>
              <a:cs typeface="Helvetica Light"/>
            </a:endParaRPr>
          </a:p>
        </p:txBody>
      </p:sp>
      <p:sp>
        <p:nvSpPr>
          <p:cNvPr id="40" name="TextBox 39"/>
          <p:cNvSpPr txBox="1"/>
          <p:nvPr/>
        </p:nvSpPr>
        <p:spPr>
          <a:xfrm>
            <a:off x="304801" y="4205288"/>
            <a:ext cx="4876798" cy="673100"/>
          </a:xfrm>
          <a:prstGeom prst="roundRect">
            <a:avLst>
              <a:gd name="adj" fmla="val 17769"/>
            </a:avLst>
          </a:prstGeom>
          <a:solidFill>
            <a:srgbClr val="FFFFFF">
              <a:alpha val="47000"/>
            </a:srgbClr>
          </a:solidFill>
          <a:ln>
            <a:solidFill>
              <a:srgbClr val="660066"/>
            </a:solidFill>
          </a:ln>
          <a:effectLst/>
        </p:spPr>
        <p:txBody>
          <a:bodyPr lIns="182880" anchor="ctr"/>
          <a:lstStyle/>
          <a:p>
            <a:r>
              <a:rPr lang="en-US" sz="1600" dirty="0" smtClean="0">
                <a:solidFill>
                  <a:srgbClr val="404040"/>
                </a:solidFill>
                <a:latin typeface="Helvetica Light"/>
                <a:cs typeface="Helvetica Light"/>
              </a:rPr>
              <a:t>Diverse customization options</a:t>
            </a:r>
            <a:endParaRPr lang="en-US" sz="1600" dirty="0">
              <a:solidFill>
                <a:srgbClr val="404040"/>
              </a:solidFill>
              <a:latin typeface="Helvetica Light"/>
              <a:cs typeface="Helvetica Light"/>
            </a:endParaRPr>
          </a:p>
        </p:txBody>
      </p:sp>
      <p:pic>
        <p:nvPicPr>
          <p:cNvPr id="47" name="Picture 4" descr="Alma-BI"/>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410200" y="1066801"/>
            <a:ext cx="3657600" cy="2895600"/>
          </a:xfrm>
          <a:prstGeom prst="rect">
            <a:avLst/>
          </a:prstGeom>
          <a:noFill/>
          <a:ln w="9525">
            <a:solidFill>
              <a:schemeClr val="bg1">
                <a:lumMod val="75000"/>
              </a:schemeClr>
            </a:solidFill>
            <a:miter lim="800000"/>
            <a:headEnd/>
            <a:tailEnd/>
          </a:ln>
        </p:spPr>
      </p:pic>
      <p:sp>
        <p:nvSpPr>
          <p:cNvPr id="2" name="Title 1"/>
          <p:cNvSpPr>
            <a:spLocks noGrp="1"/>
          </p:cNvSpPr>
          <p:nvPr>
            <p:ph type="title" idx="4294967295"/>
          </p:nvPr>
        </p:nvSpPr>
        <p:spPr>
          <a:xfrm>
            <a:off x="0" y="120650"/>
            <a:ext cx="8229600" cy="533400"/>
          </a:xfrm>
        </p:spPr>
        <p:txBody>
          <a:bodyPr/>
          <a:lstStyle/>
          <a:p>
            <a:r>
              <a:rPr lang="en-US" dirty="0" smtClean="0"/>
              <a:t>Alma Analytics</a:t>
            </a:r>
            <a:endParaRPr lang="en-US" dirty="0"/>
          </a:p>
        </p:txBody>
      </p:sp>
    </p:spTree>
    <p:extLst>
      <p:ext uri="{BB962C8B-B14F-4D97-AF65-F5344CB8AC3E}">
        <p14:creationId xmlns:p14="http://schemas.microsoft.com/office/powerpoint/2010/main" val="210739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SHARPdesign\Exlibris\ELUNA\ELUNA 2014\images\logo copy.png"/>
          <p:cNvPicPr>
            <a:picLocks noChangeAspect="1" noChangeArrowheads="1"/>
          </p:cNvPicPr>
          <p:nvPr/>
        </p:nvPicPr>
        <p:blipFill>
          <a:blip r:embed="rId2" cstate="print"/>
          <a:srcRect/>
          <a:stretch>
            <a:fillRect/>
          </a:stretch>
        </p:blipFill>
        <p:spPr bwMode="auto">
          <a:xfrm>
            <a:off x="7201985" y="6000206"/>
            <a:ext cx="1648943" cy="866503"/>
          </a:xfrm>
          <a:prstGeom prst="rect">
            <a:avLst/>
          </a:prstGeom>
          <a:noFill/>
          <a:effectLst>
            <a:outerShdw blurRad="63500" sx="102000" sy="102000" algn="ctr" rotWithShape="0">
              <a:srgbClr val="1A410B">
                <a:alpha val="28627"/>
              </a:srgbClr>
            </a:outerShdw>
          </a:effectLst>
        </p:spPr>
      </p:pic>
      <p:sp>
        <p:nvSpPr>
          <p:cNvPr id="2" name="Title 1"/>
          <p:cNvSpPr>
            <a:spLocks noGrp="1"/>
          </p:cNvSpPr>
          <p:nvPr>
            <p:ph type="title"/>
          </p:nvPr>
        </p:nvSpPr>
        <p:spPr/>
        <p:txBody>
          <a:bodyPr/>
          <a:lstStyle/>
          <a:p>
            <a:r>
              <a:rPr lang="en-US" dirty="0"/>
              <a:t>Working with the Entire Community</a:t>
            </a:r>
          </a:p>
        </p:txBody>
      </p:sp>
      <p:sp>
        <p:nvSpPr>
          <p:cNvPr id="5" name="Content Placeholder 2"/>
          <p:cNvSpPr txBox="1">
            <a:spLocks/>
          </p:cNvSpPr>
          <p:nvPr/>
        </p:nvSpPr>
        <p:spPr>
          <a:xfrm>
            <a:off x="308166" y="1050842"/>
            <a:ext cx="7992374" cy="4932362"/>
          </a:xfrm>
          <a:prstGeom prst="rect">
            <a:avLst/>
          </a:prstGeom>
        </p:spPr>
        <p:txBody>
          <a:bodyPr/>
          <a:lstStyle>
            <a:lvl1pPr marL="0" indent="0" algn="l" rtl="0" eaLnBrk="0" fontAlgn="base" hangingPunct="0">
              <a:spcBef>
                <a:spcPct val="35000"/>
              </a:spcBef>
              <a:spcAft>
                <a:spcPct val="0"/>
              </a:spcAft>
              <a:buClrTx/>
              <a:buSzPct val="100000"/>
              <a:buFont typeface="Arial" pitchFamily="34" charset="0"/>
              <a:buNone/>
              <a:defRPr sz="2200">
                <a:solidFill>
                  <a:schemeClr val="tx1"/>
                </a:solidFill>
                <a:latin typeface="+mn-lt"/>
                <a:ea typeface="+mn-ea"/>
                <a:cs typeface="+mn-cs"/>
              </a:defRPr>
            </a:lvl1pPr>
            <a:lvl2pPr marL="285750" indent="-285750" algn="l" rtl="0" eaLnBrk="0" fontAlgn="base" hangingPunct="0">
              <a:spcBef>
                <a:spcPct val="35000"/>
              </a:spcBef>
              <a:spcAft>
                <a:spcPct val="0"/>
              </a:spcAft>
              <a:buClrTx/>
              <a:buSzPct val="100000"/>
              <a:buFont typeface="Arial" pitchFamily="34" charset="0"/>
              <a:buChar char="•"/>
              <a:defRPr sz="2200">
                <a:solidFill>
                  <a:schemeClr val="tx1"/>
                </a:solidFill>
                <a:latin typeface="+mn-lt"/>
                <a:cs typeface="+mn-cs"/>
              </a:defRPr>
            </a:lvl2pPr>
            <a:lvl3pPr marL="541338" indent="-231775" algn="l" rtl="0" eaLnBrk="0" fontAlgn="base" hangingPunct="0">
              <a:spcBef>
                <a:spcPct val="35000"/>
              </a:spcBef>
              <a:spcAft>
                <a:spcPct val="0"/>
              </a:spcAft>
              <a:buClrTx/>
              <a:buSzPct val="100000"/>
              <a:buFont typeface="Arial" pitchFamily="34" charset="0"/>
              <a:buChar char="•"/>
              <a:defRPr sz="2000">
                <a:solidFill>
                  <a:schemeClr val="tx1"/>
                </a:solidFill>
                <a:latin typeface="+mn-lt"/>
                <a:cs typeface="+mn-cs"/>
              </a:defRPr>
            </a:lvl3pPr>
            <a:lvl4pPr marL="803275" indent="-228600" algn="l" rtl="0" eaLnBrk="0" fontAlgn="base" hangingPunct="0">
              <a:spcBef>
                <a:spcPct val="35000"/>
              </a:spcBef>
              <a:spcAft>
                <a:spcPct val="0"/>
              </a:spcAft>
              <a:buClrTx/>
              <a:buSzPct val="100000"/>
              <a:buFont typeface="Arial" pitchFamily="34" charset="0"/>
              <a:buChar char="•"/>
              <a:defRPr sz="1800">
                <a:solidFill>
                  <a:schemeClr val="tx1"/>
                </a:solidFill>
                <a:latin typeface="+mn-lt"/>
                <a:cs typeface="+mn-cs"/>
              </a:defRPr>
            </a:lvl4pPr>
            <a:lvl5pPr marL="1079500" indent="-228600" algn="l" rtl="0" eaLnBrk="0" fontAlgn="base" hangingPunct="0">
              <a:spcBef>
                <a:spcPct val="35000"/>
              </a:spcBef>
              <a:spcAft>
                <a:spcPct val="0"/>
              </a:spcAft>
              <a:buClrTx/>
              <a:buSzPct val="100000"/>
              <a:buFont typeface="Arial" pitchFamily="34" charset="0"/>
              <a:buChar char="•"/>
              <a:defRPr sz="18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lvl="1">
              <a:lnSpc>
                <a:spcPct val="150000"/>
              </a:lnSpc>
            </a:pPr>
            <a:r>
              <a:rPr lang="en-US" sz="2000" b="1" dirty="0" smtClean="0"/>
              <a:t>Supporting open access</a:t>
            </a:r>
          </a:p>
          <a:p>
            <a:pPr lvl="1">
              <a:lnSpc>
                <a:spcPct val="150000"/>
              </a:lnSpc>
            </a:pPr>
            <a:r>
              <a:rPr lang="en-US" sz="2000" b="1" dirty="0" smtClean="0"/>
              <a:t>Members of the PREMIS Committee</a:t>
            </a:r>
          </a:p>
          <a:p>
            <a:pPr lvl="1">
              <a:lnSpc>
                <a:spcPct val="150000"/>
              </a:lnSpc>
            </a:pPr>
            <a:r>
              <a:rPr lang="en-US" sz="2000" b="1" dirty="0" smtClean="0"/>
              <a:t>Taking an active role in NISO initiatives: </a:t>
            </a:r>
          </a:p>
          <a:p>
            <a:pPr lvl="2">
              <a:lnSpc>
                <a:spcPct val="150000"/>
              </a:lnSpc>
            </a:pPr>
            <a:r>
              <a:rPr lang="en-US" sz="1400" b="1" dirty="0" smtClean="0"/>
              <a:t>Open Discovery Initiative (ODI)</a:t>
            </a:r>
          </a:p>
          <a:p>
            <a:pPr lvl="2">
              <a:lnSpc>
                <a:spcPct val="150000"/>
              </a:lnSpc>
            </a:pPr>
            <a:r>
              <a:rPr lang="en-US" sz="1400" b="1" dirty="0" smtClean="0"/>
              <a:t>Open Access Metadata and Indicators (OAMI)</a:t>
            </a:r>
          </a:p>
          <a:p>
            <a:pPr lvl="2">
              <a:lnSpc>
                <a:spcPct val="150000"/>
              </a:lnSpc>
            </a:pPr>
            <a:r>
              <a:rPr lang="en-US" sz="1400" b="1" dirty="0" smtClean="0"/>
              <a:t>Knowledge Base And Related Tools (KBART)</a:t>
            </a:r>
          </a:p>
          <a:p>
            <a:pPr lvl="2">
              <a:lnSpc>
                <a:spcPct val="150000"/>
              </a:lnSpc>
            </a:pPr>
            <a:r>
              <a:rPr lang="en-US" sz="1400" b="1" dirty="0" smtClean="0"/>
              <a:t>Demand Driven Acquisition of Monographs Working Group Roster (DDA) </a:t>
            </a:r>
          </a:p>
          <a:p>
            <a:pPr lvl="2">
              <a:lnSpc>
                <a:spcPct val="150000"/>
              </a:lnSpc>
            </a:pPr>
            <a:r>
              <a:rPr lang="en-US" sz="1400" b="1" dirty="0" smtClean="0"/>
              <a:t>NCIP Standing Committee</a:t>
            </a:r>
          </a:p>
          <a:p>
            <a:pPr lvl="2">
              <a:lnSpc>
                <a:spcPct val="150000"/>
              </a:lnSpc>
            </a:pPr>
            <a:r>
              <a:rPr lang="en-US" sz="1400" b="1" dirty="0" smtClean="0"/>
              <a:t>Standard Interchange Protocol (SIP)</a:t>
            </a:r>
          </a:p>
          <a:p>
            <a:pPr lvl="1">
              <a:lnSpc>
                <a:spcPct val="150000"/>
              </a:lnSpc>
            </a:pPr>
            <a:r>
              <a:rPr lang="en-US" sz="2000" b="1" dirty="0" smtClean="0"/>
              <a:t>Participating in research projects: </a:t>
            </a:r>
          </a:p>
          <a:p>
            <a:pPr lvl="2">
              <a:lnSpc>
                <a:spcPct val="150000"/>
              </a:lnSpc>
            </a:pPr>
            <a:r>
              <a:rPr lang="en-US" sz="1400" b="1" dirty="0" err="1" smtClean="0"/>
              <a:t>PrestoPRIME</a:t>
            </a:r>
            <a:endParaRPr lang="en-US" sz="1400" b="1" dirty="0" smtClean="0"/>
          </a:p>
          <a:p>
            <a:pPr lvl="2">
              <a:lnSpc>
                <a:spcPct val="150000"/>
              </a:lnSpc>
            </a:pPr>
            <a:r>
              <a:rPr lang="en-US" sz="1400" b="1" dirty="0" smtClean="0"/>
              <a:t>SCAPE</a:t>
            </a:r>
          </a:p>
          <a:p>
            <a:pPr lvl="1"/>
            <a:endParaRPr lang="en-US" dirty="0"/>
          </a:p>
        </p:txBody>
      </p:sp>
    </p:spTree>
    <p:extLst>
      <p:ext uri="{BB962C8B-B14F-4D97-AF65-F5344CB8AC3E}">
        <p14:creationId xmlns:p14="http://schemas.microsoft.com/office/powerpoint/2010/main" val="2733999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7" name="Picture 4" descr="Alma-BI"/>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
          <a:stretch/>
        </p:blipFill>
        <p:spPr bwMode="auto">
          <a:xfrm>
            <a:off x="1265162" y="1560287"/>
            <a:ext cx="8488438" cy="4230913"/>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a:stCxn id="35" idx="5"/>
          </p:cNvCxnSpPr>
          <p:nvPr/>
        </p:nvCxnSpPr>
        <p:spPr>
          <a:xfrm>
            <a:off x="1063106" y="2388744"/>
            <a:ext cx="308494" cy="202056"/>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22162" y="1447800"/>
            <a:ext cx="1143000" cy="1143000"/>
            <a:chOff x="228600" y="558800"/>
            <a:chExt cx="1727199" cy="1727199"/>
          </a:xfrm>
        </p:grpSpPr>
        <p:sp>
          <p:nvSpPr>
            <p:cNvPr id="34" name="Oval 33"/>
            <p:cNvSpPr/>
            <p:nvPr/>
          </p:nvSpPr>
          <p:spPr>
            <a:xfrm>
              <a:off x="228600" y="558800"/>
              <a:ext cx="1727199" cy="1727199"/>
            </a:xfrm>
            <a:prstGeom prst="ellipse">
              <a:avLst/>
            </a:prstGeom>
            <a:gradFill flip="none" rotWithShape="1">
              <a:gsLst>
                <a:gs pos="0">
                  <a:schemeClr val="bg1">
                    <a:alpha val="56000"/>
                  </a:schemeClr>
                </a:gs>
                <a:gs pos="100000">
                  <a:schemeClr val="bg1">
                    <a:lumMod val="75000"/>
                    <a:alpha val="56000"/>
                  </a:schemeClr>
                </a:gs>
              </a:gsLst>
              <a:lin ang="162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5" name="Oval 34"/>
            <p:cNvSpPr/>
            <p:nvPr/>
          </p:nvSpPr>
          <p:spPr>
            <a:xfrm>
              <a:off x="302684" y="632884"/>
              <a:ext cx="1579030" cy="1579030"/>
            </a:xfrm>
            <a:prstGeom prst="ellipse">
              <a:avLst/>
            </a:prstGeom>
            <a:solidFill>
              <a:srgbClr val="FFFFFF">
                <a:alpha val="82000"/>
              </a:srgbClr>
            </a:solidFill>
            <a:ln>
              <a:solidFill>
                <a:srgbClr val="4F81B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Helvetica Light"/>
                  <a:cs typeface="Helvetica Light"/>
                </a:rPr>
                <a:t>Staff</a:t>
              </a:r>
            </a:p>
            <a:p>
              <a:pPr algn="ctr"/>
              <a:r>
                <a:rPr lang="en-US" sz="1600" dirty="0" smtClean="0">
                  <a:solidFill>
                    <a:schemeClr val="tx1"/>
                  </a:solidFill>
                  <a:latin typeface="Helvetica Light"/>
                  <a:cs typeface="Helvetica Light"/>
                </a:rPr>
                <a:t>Tasks</a:t>
              </a:r>
              <a:endParaRPr lang="en-US" sz="1600" dirty="0">
                <a:solidFill>
                  <a:schemeClr val="tx1"/>
                </a:solidFill>
                <a:latin typeface="Helvetica Light"/>
                <a:cs typeface="Helvetica Light"/>
              </a:endParaRPr>
            </a:p>
          </p:txBody>
        </p:sp>
      </p:grpSp>
      <p:cxnSp>
        <p:nvCxnSpPr>
          <p:cNvPr id="39" name="Straight Arrow Connector 38"/>
          <p:cNvCxnSpPr>
            <a:stCxn id="44" idx="2"/>
          </p:cNvCxnSpPr>
          <p:nvPr/>
        </p:nvCxnSpPr>
        <p:spPr>
          <a:xfrm>
            <a:off x="8153400" y="1363133"/>
            <a:ext cx="0" cy="1025611"/>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7399867" y="838200"/>
            <a:ext cx="1507066" cy="524933"/>
            <a:chOff x="7399867" y="838200"/>
            <a:chExt cx="1507066" cy="524933"/>
          </a:xfrm>
        </p:grpSpPr>
        <p:sp>
          <p:nvSpPr>
            <p:cNvPr id="44" name="Rounded Rectangle 43"/>
            <p:cNvSpPr/>
            <p:nvPr/>
          </p:nvSpPr>
          <p:spPr>
            <a:xfrm>
              <a:off x="7399867" y="838200"/>
              <a:ext cx="1507066" cy="524933"/>
            </a:xfrm>
            <a:prstGeom prst="roundRect">
              <a:avLst>
                <a:gd name="adj" fmla="val 10906"/>
              </a:avLst>
            </a:prstGeom>
            <a:gradFill flip="none" rotWithShape="1">
              <a:gsLst>
                <a:gs pos="0">
                  <a:srgbClr val="FFFFFF"/>
                </a:gs>
                <a:gs pos="100000">
                  <a:schemeClr val="bg1">
                    <a:lumMod val="85000"/>
                  </a:schemeClr>
                </a:gs>
              </a:gsLst>
              <a:lin ang="16200000" scaled="0"/>
              <a:tileRect/>
            </a:gra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A6A6A6"/>
                </a:solidFill>
                <a:latin typeface="Helvetica Light"/>
                <a:cs typeface="Helvetica Light"/>
              </a:endParaRPr>
            </a:p>
          </p:txBody>
        </p:sp>
        <p:sp>
          <p:nvSpPr>
            <p:cNvPr id="9" name="Rounded Rectangle 8"/>
            <p:cNvSpPr/>
            <p:nvPr/>
          </p:nvSpPr>
          <p:spPr>
            <a:xfrm>
              <a:off x="7467600" y="910166"/>
              <a:ext cx="1371600" cy="381000"/>
            </a:xfrm>
            <a:prstGeom prst="roundRect">
              <a:avLst>
                <a:gd name="adj" fmla="val 10906"/>
              </a:avLst>
            </a:prstGeom>
            <a:solidFill>
              <a:srgbClr val="FFFFFF"/>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Helvetica Light"/>
                  <a:cs typeface="Helvetica Light"/>
                </a:rPr>
                <a:t>Notifications</a:t>
              </a:r>
              <a:endParaRPr lang="en-US" sz="1600" dirty="0">
                <a:solidFill>
                  <a:schemeClr val="tx1"/>
                </a:solidFill>
                <a:latin typeface="Helvetica Light"/>
                <a:cs typeface="Helvetica Light"/>
              </a:endParaRPr>
            </a:p>
          </p:txBody>
        </p:sp>
      </p:grpSp>
      <p:cxnSp>
        <p:nvCxnSpPr>
          <p:cNvPr id="53" name="Straight Arrow Connector 52"/>
          <p:cNvCxnSpPr/>
          <p:nvPr/>
        </p:nvCxnSpPr>
        <p:spPr>
          <a:xfrm>
            <a:off x="5467350" y="2095500"/>
            <a:ext cx="0" cy="369444"/>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1" idx="4"/>
          </p:cNvCxnSpPr>
          <p:nvPr/>
        </p:nvCxnSpPr>
        <p:spPr>
          <a:xfrm>
            <a:off x="5448300" y="2095500"/>
            <a:ext cx="952500" cy="2705100"/>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1" idx="4"/>
          </p:cNvCxnSpPr>
          <p:nvPr/>
        </p:nvCxnSpPr>
        <p:spPr>
          <a:xfrm>
            <a:off x="5448300" y="2095500"/>
            <a:ext cx="1790700" cy="1333500"/>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a:off x="4648200" y="495300"/>
            <a:ext cx="1600200" cy="1600200"/>
            <a:chOff x="228600" y="558800"/>
            <a:chExt cx="1727199" cy="1727199"/>
          </a:xfrm>
        </p:grpSpPr>
        <p:sp>
          <p:nvSpPr>
            <p:cNvPr id="51" name="Oval 50"/>
            <p:cNvSpPr/>
            <p:nvPr/>
          </p:nvSpPr>
          <p:spPr>
            <a:xfrm>
              <a:off x="228600" y="558800"/>
              <a:ext cx="1727199" cy="1727199"/>
            </a:xfrm>
            <a:prstGeom prst="ellipse">
              <a:avLst/>
            </a:prstGeom>
            <a:gradFill flip="none" rotWithShape="1">
              <a:gsLst>
                <a:gs pos="0">
                  <a:schemeClr val="bg1">
                    <a:alpha val="56000"/>
                  </a:schemeClr>
                </a:gs>
                <a:gs pos="100000">
                  <a:schemeClr val="bg1">
                    <a:lumMod val="75000"/>
                    <a:alpha val="56000"/>
                  </a:schemeClr>
                </a:gs>
              </a:gsLst>
              <a:lin ang="162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Oval 51"/>
            <p:cNvSpPr/>
            <p:nvPr/>
          </p:nvSpPr>
          <p:spPr>
            <a:xfrm>
              <a:off x="302684" y="632884"/>
              <a:ext cx="1579030" cy="1579030"/>
            </a:xfrm>
            <a:prstGeom prst="ellipse">
              <a:avLst/>
            </a:prstGeom>
            <a:solidFill>
              <a:srgbClr val="FFFFFF">
                <a:alpha val="82000"/>
              </a:srgbClr>
            </a:solidFill>
            <a:ln>
              <a:solidFill>
                <a:srgbClr val="9C317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Helvetica Light"/>
                  <a:cs typeface="Helvetica Light"/>
                </a:rPr>
                <a:t>Usage</a:t>
              </a:r>
            </a:p>
            <a:p>
              <a:pPr algn="ctr"/>
              <a:r>
                <a:rPr lang="en-US" sz="1600" dirty="0" smtClean="0">
                  <a:solidFill>
                    <a:schemeClr val="tx1"/>
                  </a:solidFill>
                  <a:latin typeface="Helvetica Light"/>
                  <a:cs typeface="Helvetica Light"/>
                </a:rPr>
                <a:t>Statistics</a:t>
              </a:r>
            </a:p>
          </p:txBody>
        </p:sp>
      </p:grpSp>
      <p:grpSp>
        <p:nvGrpSpPr>
          <p:cNvPr id="69" name="Group 68"/>
          <p:cNvGrpSpPr/>
          <p:nvPr/>
        </p:nvGrpSpPr>
        <p:grpSpPr>
          <a:xfrm>
            <a:off x="122162" y="4958862"/>
            <a:ext cx="1600200" cy="1600200"/>
            <a:chOff x="228600" y="558800"/>
            <a:chExt cx="1727199" cy="1727199"/>
          </a:xfrm>
        </p:grpSpPr>
        <p:sp>
          <p:nvSpPr>
            <p:cNvPr id="70" name="Oval 69"/>
            <p:cNvSpPr/>
            <p:nvPr/>
          </p:nvSpPr>
          <p:spPr>
            <a:xfrm>
              <a:off x="228600" y="558800"/>
              <a:ext cx="1727199" cy="1727199"/>
            </a:xfrm>
            <a:prstGeom prst="ellipse">
              <a:avLst/>
            </a:prstGeom>
            <a:gradFill flip="none" rotWithShape="1">
              <a:gsLst>
                <a:gs pos="0">
                  <a:schemeClr val="bg1">
                    <a:alpha val="56000"/>
                  </a:schemeClr>
                </a:gs>
                <a:gs pos="100000">
                  <a:schemeClr val="bg1">
                    <a:lumMod val="75000"/>
                    <a:alpha val="56000"/>
                  </a:schemeClr>
                </a:gs>
              </a:gsLst>
              <a:lin ang="16200000" scaled="0"/>
              <a:tileRect/>
            </a:gra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302684" y="632884"/>
              <a:ext cx="1579030" cy="1579030"/>
            </a:xfrm>
            <a:prstGeom prst="ellipse">
              <a:avLst/>
            </a:prstGeom>
            <a:solidFill>
              <a:srgbClr val="FFFFFF">
                <a:alpha val="82000"/>
              </a:srgbClr>
            </a:solidFill>
            <a:ln>
              <a:solidFill>
                <a:srgbClr val="FFC2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latin typeface="Helvetica Light"/>
                  <a:cs typeface="Helvetica Light"/>
                </a:rPr>
                <a:t>Library</a:t>
              </a:r>
            </a:p>
            <a:p>
              <a:pPr algn="ctr"/>
              <a:r>
                <a:rPr lang="en-US" sz="1600" dirty="0" smtClean="0">
                  <a:solidFill>
                    <a:schemeClr val="tx1"/>
                  </a:solidFill>
                  <a:latin typeface="Helvetica Light"/>
                  <a:cs typeface="Helvetica Light"/>
                </a:rPr>
                <a:t>Calendar</a:t>
              </a:r>
            </a:p>
          </p:txBody>
        </p:sp>
      </p:grpSp>
      <p:cxnSp>
        <p:nvCxnSpPr>
          <p:cNvPr id="72" name="Straight Arrow Connector 71"/>
          <p:cNvCxnSpPr>
            <a:stCxn id="70" idx="7"/>
          </p:cNvCxnSpPr>
          <p:nvPr/>
        </p:nvCxnSpPr>
        <p:spPr>
          <a:xfrm flipV="1">
            <a:off x="1488018" y="4343400"/>
            <a:ext cx="340782" cy="849806"/>
          </a:xfrm>
          <a:prstGeom prst="straightConnector1">
            <a:avLst/>
          </a:prstGeom>
          <a:ln>
            <a:solidFill>
              <a:srgbClr val="A6A6A6"/>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Alma Analytics</a:t>
            </a:r>
            <a:endParaRPr lang="en-US" dirty="0"/>
          </a:p>
        </p:txBody>
      </p:sp>
      <p:sp>
        <p:nvSpPr>
          <p:cNvPr id="22"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130764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Embedded Usage Analytics</a:t>
            </a:r>
            <a:endParaRPr lang="en-US" b="1"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62112"/>
            <a:ext cx="6829400" cy="3748088"/>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00000">
            <a:off x="8813887" y="6818032"/>
            <a:ext cx="1110148" cy="139828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81" y="1524000"/>
            <a:ext cx="7319837" cy="4586288"/>
          </a:xfrm>
          <a:prstGeom prst="rect">
            <a:avLst/>
          </a:prstGeom>
        </p:spPr>
      </p:pic>
      <p:sp>
        <p:nvSpPr>
          <p:cNvPr id="7"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401358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4115 -0.0516 L -0.55781 -0.4181 " pathEditMode="relative" rAng="0" ptsTypes="AA">
                                      <p:cBhvr>
                                        <p:cTn id="6" dur="2000" fill="hold"/>
                                        <p:tgtEl>
                                          <p:spTgt spid="17"/>
                                        </p:tgtEl>
                                        <p:attrNameLst>
                                          <p:attrName>ppt_x</p:attrName>
                                          <p:attrName>ppt_y</p:attrName>
                                        </p:attrNameLst>
                                      </p:cBhvr>
                                      <p:rCtr x="-25833" y="-18325"/>
                                    </p:animMotion>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7"/>
                                        </p:tgtEl>
                                      </p:cBhvr>
                                    </p:animEffect>
                                    <p:animScale>
                                      <p:cBhvr>
                                        <p:cTn id="11" dur="25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מלבן מעוגל 32"/>
          <p:cNvSpPr/>
          <p:nvPr/>
        </p:nvSpPr>
        <p:spPr bwMode="auto">
          <a:xfrm flipV="1">
            <a:off x="139958" y="905610"/>
            <a:ext cx="8845422" cy="5169876"/>
          </a:xfrm>
          <a:prstGeom prst="roundRect">
            <a:avLst>
              <a:gd name="adj" fmla="val 2727"/>
            </a:avLst>
          </a:prstGeom>
          <a:gradFill>
            <a:gsLst>
              <a:gs pos="0">
                <a:srgbClr val="002060"/>
              </a:gs>
              <a:gs pos="4000">
                <a:srgbClr val="8BB8DD"/>
              </a:gs>
              <a:gs pos="83000">
                <a:srgbClr val="D4DEFF"/>
              </a:gs>
              <a:gs pos="100000">
                <a:srgbClr val="B6C4B4"/>
              </a:gs>
            </a:gsLst>
            <a:lin ang="16200000" scaled="0"/>
          </a:gradFill>
          <a:ln w="76200" cap="flat" cmpd="sng" algn="ctr">
            <a:solidFill>
              <a:schemeClr val="tx1">
                <a:lumMod val="65000"/>
                <a:lumOff val="35000"/>
              </a:schemeClr>
            </a:solidFill>
            <a:prstDash val="solid"/>
            <a:round/>
            <a:headEnd type="none" w="med" len="med"/>
            <a:tailEnd type="triangle" w="med" len="med"/>
          </a:ln>
          <a:effectLst/>
        </p:spPr>
        <p:txBody>
          <a:bodyPr lIns="91368" tIns="45683" rIns="91368" bIns="45683"/>
          <a:lstStyle/>
          <a:p>
            <a:pPr algn="ctr" defTabSz="914400" fontAlgn="base">
              <a:spcBef>
                <a:spcPct val="0"/>
              </a:spcBef>
              <a:spcAft>
                <a:spcPct val="0"/>
              </a:spcAft>
              <a:defRPr/>
            </a:pPr>
            <a:endParaRPr lang="en-US">
              <a:solidFill>
                <a:srgbClr val="000000"/>
              </a:solidFill>
              <a:latin typeface="Arial" pitchFamily="34" charset="0"/>
            </a:endParaRPr>
          </a:p>
        </p:txBody>
      </p:sp>
      <p:sp>
        <p:nvSpPr>
          <p:cNvPr id="53" name="מלבן מעוגל 52"/>
          <p:cNvSpPr/>
          <p:nvPr/>
        </p:nvSpPr>
        <p:spPr bwMode="auto">
          <a:xfrm>
            <a:off x="918810" y="3991710"/>
            <a:ext cx="1063869" cy="1661752"/>
          </a:xfrm>
          <a:prstGeom prst="roundRect">
            <a:avLst>
              <a:gd name="adj" fmla="val 11708"/>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54" name="מלבן מעוגל 53"/>
          <p:cNvSpPr/>
          <p:nvPr/>
        </p:nvSpPr>
        <p:spPr bwMode="auto">
          <a:xfrm>
            <a:off x="2112357" y="3297118"/>
            <a:ext cx="1272682" cy="2356344"/>
          </a:xfrm>
          <a:prstGeom prst="roundRect">
            <a:avLst>
              <a:gd name="adj" fmla="val 6896"/>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55" name="מלבן מעוגל 54"/>
          <p:cNvSpPr/>
          <p:nvPr/>
        </p:nvSpPr>
        <p:spPr bwMode="auto">
          <a:xfrm>
            <a:off x="3486154" y="2620113"/>
            <a:ext cx="1472706" cy="2285998"/>
          </a:xfrm>
          <a:prstGeom prst="roundRect">
            <a:avLst>
              <a:gd name="adj" fmla="val 7038"/>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56" name="מלבן מעוגל 55"/>
          <p:cNvSpPr/>
          <p:nvPr/>
        </p:nvSpPr>
        <p:spPr bwMode="auto">
          <a:xfrm>
            <a:off x="5055578" y="1872764"/>
            <a:ext cx="1661744" cy="2637690"/>
          </a:xfrm>
          <a:prstGeom prst="roundRect">
            <a:avLst>
              <a:gd name="adj" fmla="val 5634"/>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57" name="מלבן מעוגל 56"/>
          <p:cNvSpPr/>
          <p:nvPr/>
        </p:nvSpPr>
        <p:spPr bwMode="auto">
          <a:xfrm>
            <a:off x="6814044" y="1011119"/>
            <a:ext cx="1934307" cy="3182813"/>
          </a:xfrm>
          <a:prstGeom prst="roundRect">
            <a:avLst>
              <a:gd name="adj" fmla="val 5761"/>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2" name="Title 1"/>
          <p:cNvSpPr>
            <a:spLocks noGrp="1"/>
          </p:cNvSpPr>
          <p:nvPr>
            <p:ph type="title"/>
          </p:nvPr>
        </p:nvSpPr>
        <p:spPr/>
        <p:txBody>
          <a:bodyPr>
            <a:normAutofit/>
          </a:bodyPr>
          <a:lstStyle/>
          <a:p>
            <a:r>
              <a:rPr lang="en-US" b="1" dirty="0" smtClean="0"/>
              <a:t>Analytics Vision</a:t>
            </a:r>
            <a:endParaRPr lang="en-US" b="1" dirty="0"/>
          </a:p>
        </p:txBody>
      </p:sp>
      <p:sp>
        <p:nvSpPr>
          <p:cNvPr id="11" name="מלבן מעוגל 36"/>
          <p:cNvSpPr/>
          <p:nvPr/>
        </p:nvSpPr>
        <p:spPr bwMode="auto">
          <a:xfrm>
            <a:off x="2818759" y="1853551"/>
            <a:ext cx="1152000" cy="493217"/>
          </a:xfrm>
          <a:prstGeom prst="roundRect">
            <a:avLst>
              <a:gd name="adj" fmla="val 18363"/>
            </a:avLst>
          </a:prstGeom>
          <a:solidFill>
            <a:srgbClr val="404040">
              <a:alpha val="69804"/>
            </a:srgbClr>
          </a:solidFill>
          <a:ln w="6350" cap="flat" cmpd="sng" algn="ctr">
            <a:solidFill>
              <a:schemeClr val="bg1"/>
            </a:solid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spcBef>
                <a:spcPct val="0"/>
              </a:spcBef>
              <a:spcAft>
                <a:spcPct val="0"/>
              </a:spcAft>
            </a:pPr>
            <a:r>
              <a:rPr lang="en-US" sz="1300" b="1" dirty="0">
                <a:solidFill>
                  <a:srgbClr val="FFFFFF"/>
                </a:solidFill>
                <a:latin typeface="Arial" charset="0"/>
              </a:rPr>
              <a:t>Predictive Analytics</a:t>
            </a:r>
          </a:p>
        </p:txBody>
      </p:sp>
      <p:sp>
        <p:nvSpPr>
          <p:cNvPr id="12" name="מלבן מעוגל 37"/>
          <p:cNvSpPr/>
          <p:nvPr/>
        </p:nvSpPr>
        <p:spPr bwMode="auto">
          <a:xfrm>
            <a:off x="4207927" y="1173303"/>
            <a:ext cx="1214335" cy="493217"/>
          </a:xfrm>
          <a:prstGeom prst="roundRect">
            <a:avLst>
              <a:gd name="adj" fmla="val 18363"/>
            </a:avLst>
          </a:prstGeom>
          <a:solidFill>
            <a:srgbClr val="404040">
              <a:alpha val="69804"/>
            </a:srgbClr>
          </a:solidFill>
          <a:ln w="6350" cap="flat" cmpd="sng" algn="ctr">
            <a:solidFill>
              <a:schemeClr val="bg1"/>
            </a:solid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spcBef>
                <a:spcPct val="0"/>
              </a:spcBef>
              <a:spcAft>
                <a:spcPct val="0"/>
              </a:spcAft>
            </a:pPr>
            <a:r>
              <a:rPr lang="en-US" sz="1300" b="1" dirty="0">
                <a:solidFill>
                  <a:srgbClr val="FFFFFF"/>
                </a:solidFill>
                <a:latin typeface="Arial" charset="0"/>
              </a:rPr>
              <a:t>Prescriptive Analytics</a:t>
            </a:r>
          </a:p>
        </p:txBody>
      </p:sp>
      <p:sp>
        <p:nvSpPr>
          <p:cNvPr id="7" name="TextBox 6"/>
          <p:cNvSpPr txBox="1"/>
          <p:nvPr/>
        </p:nvSpPr>
        <p:spPr>
          <a:xfrm>
            <a:off x="1329634" y="5682294"/>
            <a:ext cx="1162594" cy="307702"/>
          </a:xfrm>
          <a:prstGeom prst="rect">
            <a:avLst/>
          </a:prstGeom>
          <a:noFill/>
        </p:spPr>
        <p:txBody>
          <a:bodyPr wrap="square" lIns="91368" tIns="45683" rIns="91368" bIns="45683" rtlCol="0">
            <a:spAutoFit/>
          </a:bodyPr>
          <a:lstStyle/>
          <a:p>
            <a:pPr defTabSz="914400" fontAlgn="base">
              <a:spcBef>
                <a:spcPct val="0"/>
              </a:spcBef>
              <a:spcAft>
                <a:spcPct val="0"/>
              </a:spcAft>
            </a:pPr>
            <a:r>
              <a:rPr lang="en-US" sz="1400" b="1" dirty="0">
                <a:solidFill>
                  <a:srgbClr val="000000">
                    <a:lumMod val="75000"/>
                    <a:lumOff val="25000"/>
                  </a:srgbClr>
                </a:solidFill>
                <a:latin typeface="Arial" charset="0"/>
              </a:rPr>
              <a:t>Hindsight</a:t>
            </a:r>
          </a:p>
        </p:txBody>
      </p:sp>
      <p:sp>
        <p:nvSpPr>
          <p:cNvPr id="15" name="TextBox 14"/>
          <p:cNvSpPr txBox="1"/>
          <p:nvPr/>
        </p:nvSpPr>
        <p:spPr>
          <a:xfrm>
            <a:off x="4265001" y="5709470"/>
            <a:ext cx="1162594" cy="307702"/>
          </a:xfrm>
          <a:prstGeom prst="rect">
            <a:avLst/>
          </a:prstGeom>
          <a:noFill/>
        </p:spPr>
        <p:txBody>
          <a:bodyPr wrap="square" lIns="91368" tIns="45683" rIns="91368" bIns="45683" rtlCol="0">
            <a:spAutoFit/>
          </a:bodyPr>
          <a:lstStyle/>
          <a:p>
            <a:pPr defTabSz="914400" fontAlgn="base">
              <a:spcBef>
                <a:spcPct val="0"/>
              </a:spcBef>
              <a:spcAft>
                <a:spcPct val="0"/>
              </a:spcAft>
            </a:pPr>
            <a:r>
              <a:rPr lang="en-US" sz="1400" b="1" dirty="0">
                <a:solidFill>
                  <a:srgbClr val="000000">
                    <a:lumMod val="75000"/>
                    <a:lumOff val="25000"/>
                  </a:srgbClr>
                </a:solidFill>
                <a:latin typeface="Arial" charset="0"/>
              </a:rPr>
              <a:t>Insight</a:t>
            </a:r>
          </a:p>
        </p:txBody>
      </p:sp>
      <p:sp>
        <p:nvSpPr>
          <p:cNvPr id="16" name="TextBox 15"/>
          <p:cNvSpPr txBox="1"/>
          <p:nvPr/>
        </p:nvSpPr>
        <p:spPr>
          <a:xfrm>
            <a:off x="6776393" y="5706128"/>
            <a:ext cx="1162594" cy="307702"/>
          </a:xfrm>
          <a:prstGeom prst="rect">
            <a:avLst/>
          </a:prstGeom>
          <a:noFill/>
        </p:spPr>
        <p:txBody>
          <a:bodyPr wrap="square" lIns="91368" tIns="45683" rIns="91368" bIns="45683" rtlCol="0">
            <a:spAutoFit/>
          </a:bodyPr>
          <a:lstStyle/>
          <a:p>
            <a:pPr defTabSz="914400" fontAlgn="base">
              <a:spcBef>
                <a:spcPct val="0"/>
              </a:spcBef>
              <a:spcAft>
                <a:spcPct val="0"/>
              </a:spcAft>
            </a:pPr>
            <a:r>
              <a:rPr lang="en-US" sz="1400" b="1" dirty="0">
                <a:solidFill>
                  <a:srgbClr val="000000">
                    <a:lumMod val="75000"/>
                    <a:lumOff val="25000"/>
                  </a:srgbClr>
                </a:solidFill>
                <a:latin typeface="Arial" charset="0"/>
              </a:rPr>
              <a:t>Foresight</a:t>
            </a:r>
          </a:p>
        </p:txBody>
      </p:sp>
      <p:sp>
        <p:nvSpPr>
          <p:cNvPr id="24" name="TextBox 23"/>
          <p:cNvSpPr txBox="1"/>
          <p:nvPr/>
        </p:nvSpPr>
        <p:spPr>
          <a:xfrm>
            <a:off x="7838968" y="5384112"/>
            <a:ext cx="1080000" cy="307702"/>
          </a:xfrm>
          <a:prstGeom prst="rect">
            <a:avLst/>
          </a:prstGeom>
          <a:noFill/>
        </p:spPr>
        <p:txBody>
          <a:bodyPr wrap="square" lIns="91368" tIns="45683" rIns="91368" bIns="45683" rtlCol="0">
            <a:spAutoFit/>
          </a:bodyPr>
          <a:lstStyle/>
          <a:p>
            <a:pPr defTabSz="914400" fontAlgn="base">
              <a:spcBef>
                <a:spcPct val="0"/>
              </a:spcBef>
              <a:spcAft>
                <a:spcPct val="0"/>
              </a:spcAft>
            </a:pPr>
            <a:r>
              <a:rPr lang="en-US" sz="1400" b="1" dirty="0">
                <a:solidFill>
                  <a:srgbClr val="FFFFFF"/>
                </a:solidFill>
                <a:effectLst>
                  <a:outerShdw blurRad="38100" dist="38100" dir="2700000" algn="tl">
                    <a:srgbClr val="000000">
                      <a:alpha val="43137"/>
                    </a:srgbClr>
                  </a:outerShdw>
                </a:effectLst>
                <a:latin typeface="Arial" charset="0"/>
              </a:rPr>
              <a:t>Value</a:t>
            </a:r>
          </a:p>
        </p:txBody>
      </p:sp>
      <p:sp>
        <p:nvSpPr>
          <p:cNvPr id="25" name="TextBox 24"/>
          <p:cNvSpPr txBox="1"/>
          <p:nvPr/>
        </p:nvSpPr>
        <p:spPr>
          <a:xfrm>
            <a:off x="547133" y="1236933"/>
            <a:ext cx="1080000" cy="307702"/>
          </a:xfrm>
          <a:prstGeom prst="rect">
            <a:avLst/>
          </a:prstGeom>
          <a:noFill/>
        </p:spPr>
        <p:txBody>
          <a:bodyPr wrap="square" lIns="91368" tIns="45683" rIns="91368" bIns="45683" rtlCol="0">
            <a:spAutoFit/>
          </a:bodyPr>
          <a:lstStyle/>
          <a:p>
            <a:pPr defTabSz="914400" fontAlgn="base">
              <a:spcBef>
                <a:spcPct val="0"/>
              </a:spcBef>
              <a:spcAft>
                <a:spcPct val="0"/>
              </a:spcAft>
            </a:pPr>
            <a:r>
              <a:rPr lang="en-US" sz="1400" b="1" dirty="0">
                <a:solidFill>
                  <a:srgbClr val="FFFFFF"/>
                </a:solidFill>
                <a:effectLst>
                  <a:outerShdw blurRad="38100" dist="38100" dir="2700000" algn="tl">
                    <a:srgbClr val="000000">
                      <a:alpha val="43137"/>
                    </a:srgbClr>
                  </a:outerShdw>
                </a:effectLst>
                <a:latin typeface="Arial" charset="0"/>
              </a:rPr>
              <a:t>Difficulty</a:t>
            </a:r>
          </a:p>
        </p:txBody>
      </p:sp>
      <p:sp>
        <p:nvSpPr>
          <p:cNvPr id="31" name="מלבן מעוגל 35"/>
          <p:cNvSpPr/>
          <p:nvPr/>
        </p:nvSpPr>
        <p:spPr bwMode="auto">
          <a:xfrm>
            <a:off x="954594" y="4034081"/>
            <a:ext cx="993532" cy="432000"/>
          </a:xfrm>
          <a:prstGeom prst="roundRect">
            <a:avLst>
              <a:gd name="adj" fmla="val 23645"/>
            </a:avLst>
          </a:prstGeom>
          <a:solidFill>
            <a:srgbClr val="FFFFFF">
              <a:alpha val="50196"/>
            </a:srgbClr>
          </a:solidFill>
          <a:ln w="6350" cap="flat" cmpd="sng" algn="ctr">
            <a:solidFill>
              <a:srgbClr val="3071A6">
                <a:alpha val="69804"/>
              </a:srgbClr>
            </a:solidFill>
            <a:prstDash val="solid"/>
            <a:round/>
            <a:headEnd type="none" w="med" len="med"/>
            <a:tailEnd type="triangle" w="med" len="med"/>
          </a:ln>
          <a:effectLst/>
        </p:spPr>
        <p:txBody>
          <a:bodyPr vert="horz" wrap="square" lIns="35973" tIns="0" rIns="35973" bIns="0" numCol="1" rtlCol="1" anchor="ctr" anchorCtr="0" compatLnSpc="1">
            <a:prstTxWarp prst="textNoShape">
              <a:avLst/>
            </a:prstTxWarp>
          </a:bodyPr>
          <a:lstStyle/>
          <a:p>
            <a:pPr algn="ctr" defTabSz="914400" fontAlgn="base">
              <a:lnSpc>
                <a:spcPts val="1300"/>
              </a:lnSpc>
              <a:spcBef>
                <a:spcPct val="0"/>
              </a:spcBef>
              <a:spcAft>
                <a:spcPct val="0"/>
              </a:spcAft>
            </a:pPr>
            <a:r>
              <a:rPr lang="en-US" sz="1300" b="1" dirty="0">
                <a:solidFill>
                  <a:srgbClr val="002060"/>
                </a:solidFill>
                <a:latin typeface="Calibri" pitchFamily="34" charset="0"/>
              </a:rPr>
              <a:t>WHAT happened?</a:t>
            </a:r>
          </a:p>
        </p:txBody>
      </p:sp>
      <p:sp>
        <p:nvSpPr>
          <p:cNvPr id="37" name="מלבן מעוגל 35"/>
          <p:cNvSpPr/>
          <p:nvPr/>
        </p:nvSpPr>
        <p:spPr bwMode="auto">
          <a:xfrm>
            <a:off x="589088" y="5224812"/>
            <a:ext cx="1723294" cy="493217"/>
          </a:xfrm>
          <a:prstGeom prst="roundRect">
            <a:avLst>
              <a:gd name="adj" fmla="val 11712"/>
            </a:avLst>
          </a:prstGeom>
          <a:noFill/>
          <a:ln w="6350" cap="flat" cmpd="sng" algn="ctr">
            <a:no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lnSpc>
                <a:spcPts val="1200"/>
              </a:lnSpc>
              <a:spcBef>
                <a:spcPct val="0"/>
              </a:spcBef>
              <a:spcAft>
                <a:spcPct val="0"/>
              </a:spcAft>
            </a:pPr>
            <a:r>
              <a:rPr lang="en-US" sz="1200" b="1" dirty="0">
                <a:solidFill>
                  <a:srgbClr val="000000">
                    <a:lumMod val="75000"/>
                    <a:lumOff val="25000"/>
                  </a:srgbClr>
                </a:solidFill>
                <a:latin typeface="Calibri" pitchFamily="34" charset="0"/>
              </a:rPr>
              <a:t>Primarily batch and some ad hoc reports</a:t>
            </a:r>
          </a:p>
        </p:txBody>
      </p:sp>
      <p:graphicFrame>
        <p:nvGraphicFramePr>
          <p:cNvPr id="38" name="תרשים 37"/>
          <p:cNvGraphicFramePr/>
          <p:nvPr/>
        </p:nvGraphicFramePr>
        <p:xfrm>
          <a:off x="807432" y="4510454"/>
          <a:ext cx="1286607" cy="889000"/>
        </p:xfrm>
        <a:graphic>
          <a:graphicData uri="http://schemas.openxmlformats.org/drawingml/2006/chart">
            <c:chart xmlns:c="http://schemas.openxmlformats.org/drawingml/2006/chart" xmlns:r="http://schemas.openxmlformats.org/officeDocument/2006/relationships" r:id="rId3"/>
          </a:graphicData>
        </a:graphic>
      </p:graphicFrame>
      <p:sp>
        <p:nvSpPr>
          <p:cNvPr id="28" name="מלבן מעוגל 35"/>
          <p:cNvSpPr/>
          <p:nvPr/>
        </p:nvSpPr>
        <p:spPr bwMode="auto">
          <a:xfrm>
            <a:off x="2139043" y="3330418"/>
            <a:ext cx="1217106" cy="432000"/>
          </a:xfrm>
          <a:prstGeom prst="roundRect">
            <a:avLst>
              <a:gd name="adj" fmla="val 18993"/>
            </a:avLst>
          </a:prstGeom>
          <a:solidFill>
            <a:srgbClr val="FFFFFF">
              <a:alpha val="50196"/>
            </a:srgbClr>
          </a:solidFill>
          <a:ln w="6350" cap="flat" cmpd="sng" algn="ctr">
            <a:solidFill>
              <a:srgbClr val="3071A6">
                <a:alpha val="69804"/>
              </a:srgbClr>
            </a:solidFill>
            <a:prstDash val="solid"/>
            <a:round/>
            <a:headEnd type="none" w="med" len="med"/>
            <a:tailEnd type="triangle" w="med" len="med"/>
          </a:ln>
          <a:effectLst/>
        </p:spPr>
        <p:txBody>
          <a:bodyPr vert="horz" wrap="square" lIns="35973" tIns="0" rIns="35973" bIns="0" numCol="1" rtlCol="1" anchor="ctr" anchorCtr="0" compatLnSpc="1">
            <a:prstTxWarp prst="textNoShape">
              <a:avLst/>
            </a:prstTxWarp>
          </a:bodyPr>
          <a:lstStyle/>
          <a:p>
            <a:pPr algn="ctr" defTabSz="914400" fontAlgn="base">
              <a:lnSpc>
                <a:spcPts val="1300"/>
              </a:lnSpc>
              <a:spcBef>
                <a:spcPct val="0"/>
              </a:spcBef>
              <a:spcAft>
                <a:spcPct val="0"/>
              </a:spcAft>
            </a:pPr>
            <a:r>
              <a:rPr lang="en-US" sz="1300" b="1" dirty="0">
                <a:solidFill>
                  <a:srgbClr val="002060"/>
                </a:solidFill>
                <a:latin typeface="Calibri" pitchFamily="34" charset="0"/>
              </a:rPr>
              <a:t>WHY</a:t>
            </a:r>
          </a:p>
          <a:p>
            <a:pPr algn="ctr" defTabSz="914400" fontAlgn="base">
              <a:lnSpc>
                <a:spcPts val="1300"/>
              </a:lnSpc>
              <a:spcBef>
                <a:spcPct val="0"/>
              </a:spcBef>
              <a:spcAft>
                <a:spcPct val="0"/>
              </a:spcAft>
            </a:pPr>
            <a:r>
              <a:rPr lang="en-US" sz="1300" b="1" dirty="0">
                <a:solidFill>
                  <a:srgbClr val="002060"/>
                </a:solidFill>
                <a:latin typeface="Calibri" pitchFamily="34" charset="0"/>
              </a:rPr>
              <a:t>Did it happen?</a:t>
            </a:r>
          </a:p>
        </p:txBody>
      </p:sp>
      <p:sp>
        <p:nvSpPr>
          <p:cNvPr id="34" name="מלבן מעוגל 35"/>
          <p:cNvSpPr/>
          <p:nvPr/>
        </p:nvSpPr>
        <p:spPr bwMode="auto">
          <a:xfrm>
            <a:off x="1850713" y="4712074"/>
            <a:ext cx="1859641" cy="493217"/>
          </a:xfrm>
          <a:prstGeom prst="roundRect">
            <a:avLst>
              <a:gd name="adj" fmla="val 11712"/>
            </a:avLst>
          </a:prstGeom>
          <a:noFill/>
          <a:ln w="6350" cap="flat" cmpd="sng" algn="ctr">
            <a:no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lnSpc>
                <a:spcPts val="1200"/>
              </a:lnSpc>
              <a:spcBef>
                <a:spcPct val="0"/>
              </a:spcBef>
              <a:spcAft>
                <a:spcPct val="0"/>
              </a:spcAft>
            </a:pPr>
            <a:r>
              <a:rPr lang="en-US" sz="1200" b="1" dirty="0">
                <a:solidFill>
                  <a:srgbClr val="000000">
                    <a:lumMod val="75000"/>
                    <a:lumOff val="25000"/>
                  </a:srgbClr>
                </a:solidFill>
                <a:latin typeface="Calibri" pitchFamily="34" charset="0"/>
              </a:rPr>
              <a:t>Increase in ad hoc reporting and Information on demand</a:t>
            </a:r>
          </a:p>
        </p:txBody>
      </p:sp>
      <p:graphicFrame>
        <p:nvGraphicFramePr>
          <p:cNvPr id="39" name="תרשים 38"/>
          <p:cNvGraphicFramePr/>
          <p:nvPr/>
        </p:nvGraphicFramePr>
        <p:xfrm>
          <a:off x="2033197" y="3785982"/>
          <a:ext cx="1494691" cy="1032779"/>
        </p:xfrm>
        <a:graphic>
          <a:graphicData uri="http://schemas.openxmlformats.org/drawingml/2006/chart">
            <c:chart xmlns:c="http://schemas.openxmlformats.org/drawingml/2006/chart" xmlns:r="http://schemas.openxmlformats.org/officeDocument/2006/relationships" r:id="rId4"/>
          </a:graphicData>
        </a:graphic>
      </p:graphicFrame>
      <p:sp>
        <p:nvSpPr>
          <p:cNvPr id="29" name="מלבן מעוגל 36"/>
          <p:cNvSpPr/>
          <p:nvPr/>
        </p:nvSpPr>
        <p:spPr bwMode="auto">
          <a:xfrm>
            <a:off x="3519444" y="2663182"/>
            <a:ext cx="1404257" cy="432000"/>
          </a:xfrm>
          <a:prstGeom prst="roundRect">
            <a:avLst/>
          </a:prstGeom>
          <a:solidFill>
            <a:srgbClr val="FFFFFF">
              <a:alpha val="50196"/>
            </a:srgbClr>
          </a:solidFill>
          <a:ln w="6350" cap="flat" cmpd="sng" algn="ctr">
            <a:solidFill>
              <a:srgbClr val="002060">
                <a:alpha val="58824"/>
              </a:srgbClr>
            </a:solidFill>
            <a:prstDash val="solid"/>
            <a:round/>
            <a:headEnd type="none" w="med" len="med"/>
            <a:tailEnd type="triangle" w="med" len="med"/>
          </a:ln>
          <a:effectLst/>
        </p:spPr>
        <p:txBody>
          <a:bodyPr vert="horz" wrap="square" lIns="35973" tIns="0" rIns="35973" bIns="0" numCol="1" rtlCol="1" anchor="ctr" anchorCtr="0" compatLnSpc="1">
            <a:prstTxWarp prst="textNoShape">
              <a:avLst/>
            </a:prstTxWarp>
          </a:bodyPr>
          <a:lstStyle/>
          <a:p>
            <a:pPr algn="ctr" defTabSz="914400" fontAlgn="base">
              <a:lnSpc>
                <a:spcPts val="1300"/>
              </a:lnSpc>
              <a:spcBef>
                <a:spcPct val="0"/>
              </a:spcBef>
              <a:spcAft>
                <a:spcPct val="0"/>
              </a:spcAft>
            </a:pPr>
            <a:r>
              <a:rPr lang="en-US" sz="1300" b="1" dirty="0">
                <a:solidFill>
                  <a:srgbClr val="002060"/>
                </a:solidFill>
                <a:latin typeface="Calibri" pitchFamily="34" charset="0"/>
              </a:rPr>
              <a:t>HOW should we take action?</a:t>
            </a:r>
          </a:p>
        </p:txBody>
      </p:sp>
      <p:sp>
        <p:nvSpPr>
          <p:cNvPr id="35" name="מלבן מעוגל 36"/>
          <p:cNvSpPr/>
          <p:nvPr/>
        </p:nvSpPr>
        <p:spPr bwMode="auto">
          <a:xfrm>
            <a:off x="3550172" y="4199331"/>
            <a:ext cx="1347719" cy="493217"/>
          </a:xfrm>
          <a:prstGeom prst="roundRect">
            <a:avLst>
              <a:gd name="adj" fmla="val 11712"/>
            </a:avLst>
          </a:prstGeom>
          <a:noFill/>
          <a:ln w="6350" cap="flat" cmpd="sng" algn="ctr">
            <a:no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lnSpc>
                <a:spcPts val="1200"/>
              </a:lnSpc>
              <a:spcBef>
                <a:spcPct val="0"/>
              </a:spcBef>
              <a:spcAft>
                <a:spcPct val="0"/>
              </a:spcAft>
            </a:pPr>
            <a:r>
              <a:rPr lang="en-US" sz="1200" b="1" dirty="0">
                <a:solidFill>
                  <a:srgbClr val="000000">
                    <a:lumMod val="75000"/>
                    <a:lumOff val="25000"/>
                  </a:srgbClr>
                </a:solidFill>
                <a:latin typeface="Calibri" pitchFamily="34" charset="0"/>
              </a:rPr>
              <a:t>Dashboard for managers and analysts</a:t>
            </a:r>
          </a:p>
        </p:txBody>
      </p:sp>
      <p:graphicFrame>
        <p:nvGraphicFramePr>
          <p:cNvPr id="40" name="תרשים 39"/>
          <p:cNvGraphicFramePr/>
          <p:nvPr/>
        </p:nvGraphicFramePr>
        <p:xfrm>
          <a:off x="3398970" y="3159265"/>
          <a:ext cx="1650118" cy="1140173"/>
        </p:xfrm>
        <a:graphic>
          <a:graphicData uri="http://schemas.openxmlformats.org/drawingml/2006/chart">
            <c:chart xmlns:c="http://schemas.openxmlformats.org/drawingml/2006/chart" xmlns:r="http://schemas.openxmlformats.org/officeDocument/2006/relationships" r:id="rId5"/>
          </a:graphicData>
        </a:graphic>
      </p:graphicFrame>
      <p:sp>
        <p:nvSpPr>
          <p:cNvPr id="30" name="מלבן מעוגל 37"/>
          <p:cNvSpPr/>
          <p:nvPr/>
        </p:nvSpPr>
        <p:spPr bwMode="auto">
          <a:xfrm>
            <a:off x="5086987" y="1908026"/>
            <a:ext cx="1600199" cy="432000"/>
          </a:xfrm>
          <a:prstGeom prst="roundRect">
            <a:avLst>
              <a:gd name="adj" fmla="val 18993"/>
            </a:avLst>
          </a:prstGeom>
          <a:solidFill>
            <a:srgbClr val="FFFFFF">
              <a:alpha val="50196"/>
            </a:srgbClr>
          </a:solidFill>
          <a:ln w="6350" cap="flat" cmpd="sng" algn="ctr">
            <a:solidFill>
              <a:srgbClr val="002060">
                <a:alpha val="50196"/>
              </a:srgbClr>
            </a:solidFill>
            <a:prstDash val="solid"/>
            <a:round/>
            <a:headEnd type="none" w="med" len="med"/>
            <a:tailEnd type="triangle" w="med" len="med"/>
          </a:ln>
          <a:effectLst/>
        </p:spPr>
        <p:txBody>
          <a:bodyPr vert="horz" wrap="square" lIns="35973" tIns="0" rIns="35973" bIns="0" numCol="1" rtlCol="1" anchor="ctr" anchorCtr="0" compatLnSpc="1">
            <a:prstTxWarp prst="textNoShape">
              <a:avLst/>
            </a:prstTxWarp>
          </a:bodyPr>
          <a:lstStyle/>
          <a:p>
            <a:pPr algn="ctr" defTabSz="914400" fontAlgn="base">
              <a:lnSpc>
                <a:spcPts val="1300"/>
              </a:lnSpc>
              <a:spcBef>
                <a:spcPct val="0"/>
              </a:spcBef>
              <a:spcAft>
                <a:spcPct val="0"/>
              </a:spcAft>
            </a:pPr>
            <a:r>
              <a:rPr lang="en-US" sz="1300" b="1" dirty="0">
                <a:solidFill>
                  <a:srgbClr val="002060"/>
                </a:solidFill>
                <a:latin typeface="Calibri" pitchFamily="34" charset="0"/>
              </a:rPr>
              <a:t>WHAT WILL</a:t>
            </a:r>
          </a:p>
          <a:p>
            <a:pPr algn="ctr" defTabSz="914400" fontAlgn="base">
              <a:lnSpc>
                <a:spcPts val="1300"/>
              </a:lnSpc>
              <a:spcBef>
                <a:spcPct val="0"/>
              </a:spcBef>
              <a:spcAft>
                <a:spcPct val="0"/>
              </a:spcAft>
            </a:pPr>
            <a:r>
              <a:rPr lang="en-US" sz="1300" b="1" dirty="0">
                <a:solidFill>
                  <a:srgbClr val="002060"/>
                </a:solidFill>
                <a:latin typeface="Calibri" pitchFamily="34" charset="0"/>
              </a:rPr>
              <a:t>Happen?</a:t>
            </a:r>
          </a:p>
        </p:txBody>
      </p:sp>
      <p:sp>
        <p:nvSpPr>
          <p:cNvPr id="36" name="מלבן מעוגל 37"/>
          <p:cNvSpPr/>
          <p:nvPr/>
        </p:nvSpPr>
        <p:spPr bwMode="auto">
          <a:xfrm>
            <a:off x="5084702" y="3414031"/>
            <a:ext cx="1581600" cy="493217"/>
          </a:xfrm>
          <a:prstGeom prst="roundRect">
            <a:avLst>
              <a:gd name="adj" fmla="val 11712"/>
            </a:avLst>
          </a:prstGeom>
          <a:noFill/>
          <a:ln w="6350" cap="flat" cmpd="sng" algn="ctr">
            <a:no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lnSpc>
                <a:spcPts val="1200"/>
              </a:lnSpc>
              <a:spcBef>
                <a:spcPct val="0"/>
              </a:spcBef>
              <a:spcAft>
                <a:spcPct val="0"/>
              </a:spcAft>
            </a:pPr>
            <a:r>
              <a:rPr lang="en-US" sz="1200" b="1" dirty="0">
                <a:solidFill>
                  <a:srgbClr val="000000">
                    <a:lumMod val="75000"/>
                    <a:lumOff val="25000"/>
                  </a:srgbClr>
                </a:solidFill>
                <a:latin typeface="Calibri" pitchFamily="34" charset="0"/>
              </a:rPr>
              <a:t>Data-driven planning and forecasting</a:t>
            </a:r>
          </a:p>
        </p:txBody>
      </p:sp>
      <p:graphicFrame>
        <p:nvGraphicFramePr>
          <p:cNvPr id="41" name="תרשים 40"/>
          <p:cNvGraphicFramePr/>
          <p:nvPr/>
        </p:nvGraphicFramePr>
        <p:xfrm>
          <a:off x="4963038" y="2361481"/>
          <a:ext cx="1824929" cy="1260961"/>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p:cNvSpPr txBox="1"/>
          <p:nvPr/>
        </p:nvSpPr>
        <p:spPr>
          <a:xfrm>
            <a:off x="6849209" y="1048126"/>
            <a:ext cx="1867736" cy="432000"/>
          </a:xfrm>
          <a:prstGeom prst="roundRect">
            <a:avLst>
              <a:gd name="adj" fmla="val 20737"/>
            </a:avLst>
          </a:prstGeom>
          <a:solidFill>
            <a:srgbClr val="FFFFFF">
              <a:alpha val="50196"/>
            </a:srgbClr>
          </a:solidFill>
          <a:ln w="6350" cap="flat" cmpd="sng" algn="ctr">
            <a:solidFill>
              <a:srgbClr val="002060">
                <a:alpha val="70980"/>
              </a:srgbClr>
            </a:solidFill>
            <a:prstDash val="solid"/>
            <a:round/>
            <a:headEnd type="none" w="med" len="med"/>
            <a:tailEnd type="triangle" w="med" len="med"/>
          </a:ln>
          <a:effectLst/>
        </p:spPr>
        <p:txBody>
          <a:bodyPr vert="horz" wrap="square" lIns="35973" tIns="0" rIns="35973" bIns="0" numCol="1" rtlCol="1" anchor="ctr" anchorCtr="0" compatLnSpc="1">
            <a:prstTxWarp prst="textNoShape">
              <a:avLst/>
            </a:prstTxWarp>
          </a:bodyPr>
          <a:lstStyle/>
          <a:p>
            <a:pPr algn="ctr" defTabSz="914400" fontAlgn="base">
              <a:lnSpc>
                <a:spcPts val="1300"/>
              </a:lnSpc>
              <a:spcBef>
                <a:spcPct val="0"/>
              </a:spcBef>
              <a:spcAft>
                <a:spcPct val="0"/>
              </a:spcAft>
            </a:pPr>
            <a:r>
              <a:rPr lang="en-US" sz="1300" b="1" dirty="0">
                <a:solidFill>
                  <a:srgbClr val="002060"/>
                </a:solidFill>
                <a:latin typeface="Calibri" pitchFamily="34" charset="0"/>
              </a:rPr>
              <a:t>HOW CAN</a:t>
            </a:r>
            <a:br>
              <a:rPr lang="en-US" sz="1300" b="1" dirty="0">
                <a:solidFill>
                  <a:srgbClr val="002060"/>
                </a:solidFill>
                <a:latin typeface="Calibri" pitchFamily="34" charset="0"/>
              </a:rPr>
            </a:br>
            <a:r>
              <a:rPr lang="en-US" sz="1300" b="1" dirty="0">
                <a:solidFill>
                  <a:srgbClr val="002060"/>
                </a:solidFill>
                <a:latin typeface="Calibri" pitchFamily="34" charset="0"/>
              </a:rPr>
              <a:t>we make it happen?</a:t>
            </a:r>
          </a:p>
        </p:txBody>
      </p:sp>
      <p:sp>
        <p:nvSpPr>
          <p:cNvPr id="33" name="TextBox 32"/>
          <p:cNvSpPr txBox="1"/>
          <p:nvPr/>
        </p:nvSpPr>
        <p:spPr>
          <a:xfrm>
            <a:off x="6839979" y="2638303"/>
            <a:ext cx="1916624" cy="492443"/>
          </a:xfrm>
          <a:prstGeom prst="rect">
            <a:avLst/>
          </a:prstGeom>
          <a:noFill/>
          <a:ln w="6350" cap="flat" cmpd="sng" algn="ctr">
            <a:no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lnSpc>
                <a:spcPts val="1200"/>
              </a:lnSpc>
              <a:spcBef>
                <a:spcPct val="0"/>
              </a:spcBef>
              <a:spcAft>
                <a:spcPct val="0"/>
              </a:spcAft>
            </a:pPr>
            <a:r>
              <a:rPr lang="en-US" sz="1200" b="1" dirty="0">
                <a:solidFill>
                  <a:srgbClr val="000000">
                    <a:lumMod val="75000"/>
                    <a:lumOff val="25000"/>
                  </a:srgbClr>
                </a:solidFill>
                <a:latin typeface="Calibri" pitchFamily="34" charset="0"/>
              </a:rPr>
              <a:t>Ability to model,</a:t>
            </a:r>
            <a:br>
              <a:rPr lang="en-US" sz="1200" b="1" dirty="0">
                <a:solidFill>
                  <a:srgbClr val="000000">
                    <a:lumMod val="75000"/>
                    <a:lumOff val="25000"/>
                  </a:srgbClr>
                </a:solidFill>
                <a:latin typeface="Calibri" pitchFamily="34" charset="0"/>
              </a:rPr>
            </a:br>
            <a:r>
              <a:rPr lang="en-US" sz="1200" b="1" dirty="0">
                <a:solidFill>
                  <a:srgbClr val="000000">
                    <a:lumMod val="75000"/>
                    <a:lumOff val="25000"/>
                  </a:srgbClr>
                </a:solidFill>
                <a:latin typeface="Calibri" pitchFamily="34" charset="0"/>
              </a:rPr>
              <a:t>manage, and adapt</a:t>
            </a:r>
          </a:p>
        </p:txBody>
      </p:sp>
      <p:graphicFrame>
        <p:nvGraphicFramePr>
          <p:cNvPr id="42" name="תרשים 41"/>
          <p:cNvGraphicFramePr/>
          <p:nvPr/>
        </p:nvGraphicFramePr>
        <p:xfrm>
          <a:off x="6762111" y="1436120"/>
          <a:ext cx="2072349" cy="1431920"/>
        </p:xfrm>
        <a:graphic>
          <a:graphicData uri="http://schemas.openxmlformats.org/drawingml/2006/chart">
            <c:chart xmlns:c="http://schemas.openxmlformats.org/drawingml/2006/chart" xmlns:r="http://schemas.openxmlformats.org/officeDocument/2006/relationships" r:id="rId7"/>
          </a:graphicData>
        </a:graphic>
      </p:graphicFrame>
      <p:cxnSp>
        <p:nvCxnSpPr>
          <p:cNvPr id="43" name="מחבר חץ ישר 42"/>
          <p:cNvCxnSpPr/>
          <p:nvPr/>
        </p:nvCxnSpPr>
        <p:spPr bwMode="auto">
          <a:xfrm rot="16200000" flipV="1">
            <a:off x="-1718176" y="3423897"/>
            <a:ext cx="4580089" cy="715"/>
          </a:xfrm>
          <a:prstGeom prst="straightConnector1">
            <a:avLst/>
          </a:prstGeom>
          <a:solidFill>
            <a:schemeClr val="accent1"/>
          </a:solidFill>
          <a:ln w="19050" cap="flat" cmpd="sng" algn="ctr">
            <a:solidFill>
              <a:schemeClr val="bg1"/>
            </a:solidFill>
            <a:prstDash val="solid"/>
            <a:round/>
            <a:headEnd type="none" w="med" len="med"/>
            <a:tailEnd type="triangle" w="lg" len="lg"/>
          </a:ln>
          <a:effectLst/>
        </p:spPr>
      </p:cxnSp>
      <p:cxnSp>
        <p:nvCxnSpPr>
          <p:cNvPr id="44" name="מחבר חץ ישר 43"/>
          <p:cNvCxnSpPr/>
          <p:nvPr/>
        </p:nvCxnSpPr>
        <p:spPr bwMode="auto">
          <a:xfrm flipV="1">
            <a:off x="575289" y="5697418"/>
            <a:ext cx="8058766" cy="10741"/>
          </a:xfrm>
          <a:prstGeom prst="straightConnector1">
            <a:avLst/>
          </a:prstGeom>
          <a:solidFill>
            <a:schemeClr val="accent1"/>
          </a:solidFill>
          <a:ln w="19050" cap="flat" cmpd="sng" algn="ctr">
            <a:solidFill>
              <a:schemeClr val="bg1"/>
            </a:solidFill>
            <a:prstDash val="solid"/>
            <a:round/>
            <a:headEnd type="none" w="med" len="med"/>
            <a:tailEnd type="triangle" w="lg" len="lg"/>
          </a:ln>
          <a:effectLst/>
        </p:spPr>
      </p:cxnSp>
      <p:sp>
        <p:nvSpPr>
          <p:cNvPr id="62" name="מלבן מעוגל 61"/>
          <p:cNvSpPr/>
          <p:nvPr/>
        </p:nvSpPr>
        <p:spPr bwMode="auto">
          <a:xfrm>
            <a:off x="1365011" y="2558565"/>
            <a:ext cx="1272682" cy="764928"/>
          </a:xfrm>
          <a:prstGeom prst="roundRect">
            <a:avLst>
              <a:gd name="adj" fmla="val 16667"/>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63" name="מלבן מעוגל 62"/>
          <p:cNvSpPr/>
          <p:nvPr/>
        </p:nvSpPr>
        <p:spPr bwMode="auto">
          <a:xfrm>
            <a:off x="2754194" y="1784847"/>
            <a:ext cx="1272682" cy="764928"/>
          </a:xfrm>
          <a:prstGeom prst="roundRect">
            <a:avLst>
              <a:gd name="adj" fmla="val 16667"/>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64" name="מלבן מעוגל 63"/>
          <p:cNvSpPr/>
          <p:nvPr/>
        </p:nvSpPr>
        <p:spPr bwMode="auto">
          <a:xfrm>
            <a:off x="4143386" y="1081466"/>
            <a:ext cx="1364536" cy="764928"/>
          </a:xfrm>
          <a:prstGeom prst="roundRect">
            <a:avLst>
              <a:gd name="adj" fmla="val 16667"/>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65" name="מלבן מעוגל 35"/>
          <p:cNvSpPr/>
          <p:nvPr/>
        </p:nvSpPr>
        <p:spPr bwMode="auto">
          <a:xfrm>
            <a:off x="1430433" y="2612894"/>
            <a:ext cx="1152000" cy="493217"/>
          </a:xfrm>
          <a:prstGeom prst="roundRect">
            <a:avLst>
              <a:gd name="adj" fmla="val 20026"/>
            </a:avLst>
          </a:prstGeom>
          <a:solidFill>
            <a:srgbClr val="404040">
              <a:alpha val="69804"/>
            </a:srgbClr>
          </a:solidFill>
          <a:ln w="6350" cap="flat" cmpd="sng" algn="ctr">
            <a:solidFill>
              <a:schemeClr val="bg1"/>
            </a:solidFill>
            <a:prstDash val="solid"/>
            <a:round/>
            <a:headEnd type="none" w="med" len="med"/>
            <a:tailEnd type="triangle" w="med" len="med"/>
          </a:ln>
          <a:effectLst/>
        </p:spPr>
        <p:txBody>
          <a:bodyPr vert="horz" wrap="square" lIns="99667" tIns="49835" rIns="99667" bIns="49835" numCol="1" rtlCol="1" anchor="ctr" anchorCtr="0" compatLnSpc="1">
            <a:prstTxWarp prst="textNoShape">
              <a:avLst/>
            </a:prstTxWarp>
          </a:bodyPr>
          <a:lstStyle/>
          <a:p>
            <a:pPr algn="ctr" defTabSz="914400" fontAlgn="base">
              <a:spcBef>
                <a:spcPct val="0"/>
              </a:spcBef>
              <a:spcAft>
                <a:spcPct val="0"/>
              </a:spcAft>
            </a:pPr>
            <a:r>
              <a:rPr lang="en-US" sz="1300" b="1" dirty="0">
                <a:solidFill>
                  <a:srgbClr val="FFFFFF"/>
                </a:solidFill>
                <a:latin typeface="Arial" charset="0"/>
              </a:rPr>
              <a:t>Descriptive Analytics</a:t>
            </a:r>
          </a:p>
        </p:txBody>
      </p:sp>
      <p:grpSp>
        <p:nvGrpSpPr>
          <p:cNvPr id="81" name="קבוצה 80"/>
          <p:cNvGrpSpPr/>
          <p:nvPr/>
        </p:nvGrpSpPr>
        <p:grpSpPr>
          <a:xfrm>
            <a:off x="6339266" y="3982896"/>
            <a:ext cx="2457959" cy="1259012"/>
            <a:chOff x="6119450" y="3868593"/>
            <a:chExt cx="2457959" cy="1259012"/>
          </a:xfrm>
        </p:grpSpPr>
        <p:sp>
          <p:nvSpPr>
            <p:cNvPr id="71" name="מלבן מעוגל 70"/>
            <p:cNvSpPr/>
            <p:nvPr/>
          </p:nvSpPr>
          <p:spPr bwMode="auto">
            <a:xfrm>
              <a:off x="8361409" y="3886382"/>
              <a:ext cx="216000" cy="216000"/>
            </a:xfrm>
            <a:prstGeom prst="roundRect">
              <a:avLst/>
            </a:prstGeom>
            <a:solidFill>
              <a:srgbClr val="3071A6"/>
            </a:solidFill>
            <a:ln w="762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72" name="מלבן מעוגל 71"/>
            <p:cNvSpPr/>
            <p:nvPr/>
          </p:nvSpPr>
          <p:spPr bwMode="auto">
            <a:xfrm>
              <a:off x="8361409" y="4140897"/>
              <a:ext cx="216000" cy="216000"/>
            </a:xfrm>
            <a:prstGeom prst="roundRect">
              <a:avLst/>
            </a:prstGeom>
            <a:solidFill>
              <a:srgbClr val="A6A6A6"/>
            </a:solidFill>
            <a:ln w="762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73" name="מלבן מעוגל 72"/>
            <p:cNvSpPr/>
            <p:nvPr/>
          </p:nvSpPr>
          <p:spPr bwMode="auto">
            <a:xfrm>
              <a:off x="8361409" y="4395412"/>
              <a:ext cx="216000" cy="216000"/>
            </a:xfrm>
            <a:prstGeom prst="roundRect">
              <a:avLst/>
            </a:prstGeom>
            <a:solidFill>
              <a:srgbClr val="508D27"/>
            </a:solidFill>
            <a:ln w="762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74" name="מלבן מעוגל 73"/>
            <p:cNvSpPr/>
            <p:nvPr/>
          </p:nvSpPr>
          <p:spPr bwMode="auto">
            <a:xfrm>
              <a:off x="8361409" y="4649927"/>
              <a:ext cx="216000" cy="216000"/>
            </a:xfrm>
            <a:prstGeom prst="roundRect">
              <a:avLst/>
            </a:prstGeom>
            <a:solidFill>
              <a:srgbClr val="503056"/>
            </a:solidFill>
            <a:ln w="762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75" name="מלבן מעוגל 74"/>
            <p:cNvSpPr/>
            <p:nvPr/>
          </p:nvSpPr>
          <p:spPr bwMode="auto">
            <a:xfrm>
              <a:off x="8361409" y="4904443"/>
              <a:ext cx="216000" cy="216000"/>
            </a:xfrm>
            <a:prstGeom prst="roundRect">
              <a:avLst/>
            </a:prstGeom>
            <a:solidFill>
              <a:srgbClr val="7D6C43"/>
            </a:solidFill>
            <a:ln w="762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
          <p:nvSpPr>
            <p:cNvPr id="76" name="מלבן מעוגל 75"/>
            <p:cNvSpPr/>
            <p:nvPr/>
          </p:nvSpPr>
          <p:spPr bwMode="auto">
            <a:xfrm>
              <a:off x="6638196" y="3868593"/>
              <a:ext cx="1758461" cy="237393"/>
            </a:xfrm>
            <a:prstGeom prst="roundRect">
              <a:avLst/>
            </a:prstGeom>
            <a:noFill/>
            <a:ln w="76200" cap="flat" cmpd="sng" algn="ctr">
              <a:noFill/>
              <a:prstDash val="solid"/>
              <a:round/>
              <a:headEnd type="none" w="med" len="med"/>
              <a:tailEnd type="triangle" w="med" len="med"/>
            </a:ln>
            <a:effectLst/>
          </p:spPr>
          <p:txBody>
            <a:bodyPr vert="horz" wrap="square" lIns="91440" tIns="45720" rIns="91440" bIns="45720" numCol="1" rtlCol="1" anchor="ctr" anchorCtr="0" compatLnSpc="1">
              <a:prstTxWarp prst="textNoShape">
                <a:avLst/>
              </a:prstTxWarp>
            </a:bodyPr>
            <a:lstStyle/>
            <a:p>
              <a:pPr algn="r" defTabSz="913677" fontAlgn="base">
                <a:spcBef>
                  <a:spcPct val="0"/>
                </a:spcBef>
                <a:spcAft>
                  <a:spcPct val="0"/>
                </a:spcAft>
              </a:pPr>
              <a:r>
                <a:rPr lang="en-US" sz="1100" b="1" dirty="0">
                  <a:solidFill>
                    <a:srgbClr val="000000">
                      <a:lumMod val="75000"/>
                      <a:lumOff val="25000"/>
                    </a:srgbClr>
                  </a:solidFill>
                  <a:latin typeface="Arial" pitchFamily="34" charset="0"/>
                </a:rPr>
                <a:t>Managed Reporting</a:t>
              </a:r>
              <a:endParaRPr lang="he-IL" sz="1100" b="1" dirty="0">
                <a:solidFill>
                  <a:srgbClr val="000000">
                    <a:lumMod val="75000"/>
                    <a:lumOff val="25000"/>
                  </a:srgbClr>
                </a:solidFill>
                <a:latin typeface="Arial" pitchFamily="34" charset="0"/>
              </a:endParaRPr>
            </a:p>
          </p:txBody>
        </p:sp>
        <p:sp>
          <p:nvSpPr>
            <p:cNvPr id="77" name="מלבן מעוגל 76"/>
            <p:cNvSpPr/>
            <p:nvPr/>
          </p:nvSpPr>
          <p:spPr bwMode="auto">
            <a:xfrm>
              <a:off x="6638196" y="4123998"/>
              <a:ext cx="1758461" cy="237393"/>
            </a:xfrm>
            <a:prstGeom prst="roundRect">
              <a:avLst/>
            </a:prstGeom>
            <a:noFill/>
            <a:ln w="76200" cap="flat" cmpd="sng" algn="ctr">
              <a:noFill/>
              <a:prstDash val="solid"/>
              <a:round/>
              <a:headEnd type="none" w="med" len="med"/>
              <a:tailEnd type="triangle" w="med" len="med"/>
            </a:ln>
            <a:effectLst/>
          </p:spPr>
          <p:txBody>
            <a:bodyPr vert="horz" wrap="square" lIns="91440" tIns="45720" rIns="91440" bIns="45720" numCol="1" rtlCol="1" anchor="ctr" anchorCtr="0" compatLnSpc="1">
              <a:prstTxWarp prst="textNoShape">
                <a:avLst/>
              </a:prstTxWarp>
            </a:bodyPr>
            <a:lstStyle/>
            <a:p>
              <a:pPr algn="r" defTabSz="914400" fontAlgn="base">
                <a:spcBef>
                  <a:spcPct val="0"/>
                </a:spcBef>
                <a:spcAft>
                  <a:spcPct val="0"/>
                </a:spcAft>
              </a:pPr>
              <a:r>
                <a:rPr lang="en-US" sz="1100" b="1" dirty="0">
                  <a:solidFill>
                    <a:srgbClr val="000000">
                      <a:lumMod val="75000"/>
                      <a:lumOff val="25000"/>
                    </a:srgbClr>
                  </a:solidFill>
                  <a:latin typeface="Arial" pitchFamily="34" charset="0"/>
                </a:rPr>
                <a:t>Ad Hoc Reporting</a:t>
              </a:r>
              <a:endParaRPr lang="he-IL" sz="1100" b="1" dirty="0">
                <a:solidFill>
                  <a:srgbClr val="000000">
                    <a:lumMod val="75000"/>
                    <a:lumOff val="25000"/>
                  </a:srgbClr>
                </a:solidFill>
                <a:latin typeface="Arial" pitchFamily="34" charset="0"/>
              </a:endParaRPr>
            </a:p>
          </p:txBody>
        </p:sp>
        <p:sp>
          <p:nvSpPr>
            <p:cNvPr id="78" name="מלבן מעוגל 77"/>
            <p:cNvSpPr/>
            <p:nvPr/>
          </p:nvSpPr>
          <p:spPr bwMode="auto">
            <a:xfrm>
              <a:off x="6638196" y="4379403"/>
              <a:ext cx="1758461" cy="237393"/>
            </a:xfrm>
            <a:prstGeom prst="roundRect">
              <a:avLst/>
            </a:prstGeom>
            <a:noFill/>
            <a:ln w="76200" cap="flat" cmpd="sng" algn="ctr">
              <a:noFill/>
              <a:prstDash val="solid"/>
              <a:round/>
              <a:headEnd type="none" w="med" len="med"/>
              <a:tailEnd type="triangle" w="med" len="med"/>
            </a:ln>
            <a:effectLst/>
          </p:spPr>
          <p:txBody>
            <a:bodyPr vert="horz" wrap="square" lIns="91440" tIns="45720" rIns="91440" bIns="45720" numCol="1" rtlCol="1" anchor="ctr" anchorCtr="0" compatLnSpc="1">
              <a:prstTxWarp prst="textNoShape">
                <a:avLst/>
              </a:prstTxWarp>
            </a:bodyPr>
            <a:lstStyle/>
            <a:p>
              <a:pPr algn="r" defTabSz="914400" fontAlgn="base">
                <a:spcBef>
                  <a:spcPct val="0"/>
                </a:spcBef>
                <a:spcAft>
                  <a:spcPct val="0"/>
                </a:spcAft>
              </a:pPr>
              <a:r>
                <a:rPr lang="en-US" sz="1100" b="1" dirty="0">
                  <a:solidFill>
                    <a:srgbClr val="000000">
                      <a:lumMod val="75000"/>
                      <a:lumOff val="25000"/>
                    </a:srgbClr>
                  </a:solidFill>
                  <a:latin typeface="Arial" pitchFamily="34" charset="0"/>
                </a:rPr>
                <a:t>Analytics</a:t>
              </a:r>
              <a:endParaRPr lang="he-IL" sz="1100" b="1" dirty="0">
                <a:solidFill>
                  <a:srgbClr val="000000">
                    <a:lumMod val="75000"/>
                    <a:lumOff val="25000"/>
                  </a:srgbClr>
                </a:solidFill>
                <a:latin typeface="Arial" pitchFamily="34" charset="0"/>
              </a:endParaRPr>
            </a:p>
          </p:txBody>
        </p:sp>
        <p:sp>
          <p:nvSpPr>
            <p:cNvPr id="79" name="מלבן מעוגל 78"/>
            <p:cNvSpPr/>
            <p:nvPr/>
          </p:nvSpPr>
          <p:spPr bwMode="auto">
            <a:xfrm>
              <a:off x="6638196" y="4634808"/>
              <a:ext cx="1758461" cy="237393"/>
            </a:xfrm>
            <a:prstGeom prst="roundRect">
              <a:avLst/>
            </a:prstGeom>
            <a:noFill/>
            <a:ln w="76200" cap="flat" cmpd="sng" algn="ctr">
              <a:noFill/>
              <a:prstDash val="solid"/>
              <a:round/>
              <a:headEnd type="none" w="med" len="med"/>
              <a:tailEnd type="triangle" w="med" len="med"/>
            </a:ln>
            <a:effectLst/>
          </p:spPr>
          <p:txBody>
            <a:bodyPr vert="horz" wrap="square" lIns="91440" tIns="45720" rIns="91440" bIns="45720" numCol="1" rtlCol="1" anchor="ctr" anchorCtr="0" compatLnSpc="1">
              <a:prstTxWarp prst="textNoShape">
                <a:avLst/>
              </a:prstTxWarp>
            </a:bodyPr>
            <a:lstStyle/>
            <a:p>
              <a:pPr algn="r" defTabSz="914400" fontAlgn="base">
                <a:spcBef>
                  <a:spcPct val="0"/>
                </a:spcBef>
                <a:spcAft>
                  <a:spcPct val="0"/>
                </a:spcAft>
              </a:pPr>
              <a:r>
                <a:rPr lang="en-US" sz="1100" b="1" dirty="0">
                  <a:solidFill>
                    <a:srgbClr val="000000">
                      <a:lumMod val="75000"/>
                      <a:lumOff val="25000"/>
                    </a:srgbClr>
                  </a:solidFill>
                  <a:latin typeface="Arial" pitchFamily="34" charset="0"/>
                </a:rPr>
                <a:t>Dashboards</a:t>
              </a:r>
              <a:endParaRPr lang="he-IL" sz="1100" b="1" dirty="0">
                <a:solidFill>
                  <a:srgbClr val="000000">
                    <a:lumMod val="75000"/>
                    <a:lumOff val="25000"/>
                  </a:srgbClr>
                </a:solidFill>
                <a:latin typeface="Arial" pitchFamily="34" charset="0"/>
              </a:endParaRPr>
            </a:p>
          </p:txBody>
        </p:sp>
        <p:sp>
          <p:nvSpPr>
            <p:cNvPr id="80" name="מלבן מעוגל 79"/>
            <p:cNvSpPr/>
            <p:nvPr/>
          </p:nvSpPr>
          <p:spPr bwMode="auto">
            <a:xfrm>
              <a:off x="6119450" y="4890212"/>
              <a:ext cx="2277207" cy="237393"/>
            </a:xfrm>
            <a:prstGeom prst="roundRect">
              <a:avLst/>
            </a:prstGeom>
            <a:noFill/>
            <a:ln w="76200" cap="flat" cmpd="sng" algn="ctr">
              <a:noFill/>
              <a:prstDash val="solid"/>
              <a:round/>
              <a:headEnd type="none" w="med" len="med"/>
              <a:tailEnd type="triangle" w="med" len="med"/>
            </a:ln>
            <a:effectLst/>
          </p:spPr>
          <p:txBody>
            <a:bodyPr vert="horz" wrap="square" lIns="91440" tIns="45720" rIns="91440" bIns="45720" numCol="1" rtlCol="1" anchor="ctr" anchorCtr="0" compatLnSpc="1">
              <a:prstTxWarp prst="textNoShape">
                <a:avLst/>
              </a:prstTxWarp>
            </a:bodyPr>
            <a:lstStyle/>
            <a:p>
              <a:pPr algn="r" defTabSz="914400" fontAlgn="base">
                <a:spcBef>
                  <a:spcPct val="0"/>
                </a:spcBef>
                <a:spcAft>
                  <a:spcPct val="0"/>
                </a:spcAft>
              </a:pPr>
              <a:r>
                <a:rPr lang="en-US" sz="1100" b="1" dirty="0">
                  <a:solidFill>
                    <a:srgbClr val="000000">
                      <a:lumMod val="75000"/>
                      <a:lumOff val="25000"/>
                    </a:srgbClr>
                  </a:solidFill>
                  <a:latin typeface="Arial" pitchFamily="34" charset="0"/>
                </a:rPr>
                <a:t>Scorecards &amp; Benchmarking</a:t>
              </a:r>
              <a:endParaRPr lang="he-IL" sz="1100" b="1" dirty="0">
                <a:solidFill>
                  <a:srgbClr val="000000">
                    <a:lumMod val="75000"/>
                    <a:lumOff val="25000"/>
                  </a:srgbClr>
                </a:solidFill>
                <a:latin typeface="Arial" pitchFamily="34" charset="0"/>
              </a:endParaRPr>
            </a:p>
          </p:txBody>
        </p:sp>
      </p:grpSp>
      <p:sp>
        <p:nvSpPr>
          <p:cNvPr id="82" name="מלבן מעוגל 81"/>
          <p:cNvSpPr/>
          <p:nvPr/>
        </p:nvSpPr>
        <p:spPr bwMode="auto">
          <a:xfrm rot="5400000">
            <a:off x="6862402" y="3292726"/>
            <a:ext cx="1419957" cy="2642084"/>
          </a:xfrm>
          <a:prstGeom prst="roundRect">
            <a:avLst>
              <a:gd name="adj" fmla="val 5761"/>
            </a:avLst>
          </a:prstGeom>
          <a:noFill/>
          <a:ln w="12700" cap="flat" cmpd="sng" algn="ctr">
            <a:gradFill flip="none" rotWithShape="1">
              <a:gsLst>
                <a:gs pos="20000">
                  <a:schemeClr val="bg1">
                    <a:alpha val="0"/>
                  </a:schemeClr>
                </a:gs>
                <a:gs pos="68000">
                  <a:schemeClr val="bg1">
                    <a:alpha val="60000"/>
                  </a:schemeClr>
                </a:gs>
                <a:gs pos="100000">
                  <a:schemeClr val="bg1"/>
                </a:gs>
              </a:gsLst>
              <a:lin ang="16200000" scaled="1"/>
              <a:tileRect/>
            </a:gradFill>
            <a:prstDash val="solid"/>
            <a:round/>
            <a:headEnd type="none" w="med" len="med"/>
            <a:tailEnd type="triangle" w="med" len="med"/>
          </a:ln>
          <a:effectLst/>
        </p:spPr>
        <p:txBody>
          <a:bodyPr vert="horz" wrap="square" lIns="91368" tIns="45683" rIns="91368" bIns="45683" numCol="1" rtlCol="1" anchor="t" anchorCtr="0" compatLnSpc="1">
            <a:prstTxWarp prst="textNoShape">
              <a:avLst/>
            </a:prstTxWarp>
          </a:bodyPr>
          <a:lstStyle/>
          <a:p>
            <a:pPr algn="ctr" defTabSz="913677" fontAlgn="base">
              <a:spcBef>
                <a:spcPct val="0"/>
              </a:spcBef>
              <a:spcAft>
                <a:spcPct val="0"/>
              </a:spcAft>
            </a:pPr>
            <a:endParaRPr lang="he-IL" sz="1700">
              <a:solidFill>
                <a:srgbClr val="000000"/>
              </a:solidFill>
              <a:latin typeface="Arial" pitchFamily="34" charset="0"/>
            </a:endParaRPr>
          </a:p>
        </p:txBody>
      </p:sp>
    </p:spTree>
    <p:extLst>
      <p:ext uri="{BB962C8B-B14F-4D97-AF65-F5344CB8AC3E}">
        <p14:creationId xmlns:p14="http://schemas.microsoft.com/office/powerpoint/2010/main" val="242140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Real Use Case</a:t>
            </a:r>
            <a:endParaRPr lang="en-US" b="1" dirty="0"/>
          </a:p>
        </p:txBody>
      </p:sp>
      <p:sp>
        <p:nvSpPr>
          <p:cNvPr id="4" name="Rectangle 3"/>
          <p:cNvSpPr/>
          <p:nvPr/>
        </p:nvSpPr>
        <p:spPr>
          <a:xfrm>
            <a:off x="814316" y="2667000"/>
            <a:ext cx="7853149" cy="2585323"/>
          </a:xfrm>
          <a:prstGeom prst="rect">
            <a:avLst/>
          </a:prstGeom>
          <a:solidFill>
            <a:schemeClr val="bg1"/>
          </a:solidFill>
          <a:ln w="60325">
            <a:solidFill>
              <a:schemeClr val="tx1">
                <a:lumMod val="75000"/>
                <a:lumOff val="25000"/>
              </a:schemeClr>
            </a:solidFill>
          </a:ln>
        </p:spPr>
        <p:txBody>
          <a:bodyPr wrap="square">
            <a:spAutoFit/>
          </a:bodyPr>
          <a:lstStyle/>
          <a:p>
            <a:pPr marL="285750" indent="-285750">
              <a:buFont typeface="Arial" pitchFamily="34" charset="0"/>
              <a:buChar char="•"/>
            </a:pPr>
            <a:r>
              <a:rPr lang="en-US" dirty="0"/>
              <a:t>Two days after moving into production, Fort Hays ran the </a:t>
            </a:r>
            <a:r>
              <a:rPr lang="en-US" dirty="0" smtClean="0"/>
              <a:t>Analysis report </a:t>
            </a:r>
            <a:r>
              <a:rPr lang="en-US" dirty="0"/>
              <a:t>within Alma Analytics </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Discovered </a:t>
            </a:r>
            <a:r>
              <a:rPr lang="en-US" dirty="0"/>
              <a:t>they were double ordering a journal </a:t>
            </a:r>
            <a:r>
              <a:rPr lang="en-US" dirty="0" smtClean="0"/>
              <a:t>titles</a:t>
            </a:r>
          </a:p>
          <a:p>
            <a:pPr marL="285750" indent="-285750">
              <a:buFont typeface="Arial" pitchFamily="34" charset="0"/>
              <a:buChar char="•"/>
            </a:pPr>
            <a:endParaRPr lang="en-US" dirty="0"/>
          </a:p>
          <a:p>
            <a:pPr marL="285750" indent="-285750">
              <a:buFont typeface="Arial" pitchFamily="34" charset="0"/>
              <a:buChar char="•"/>
            </a:pPr>
            <a:r>
              <a:rPr lang="en-US" dirty="0" smtClean="0"/>
              <a:t>Immediately saved 3,000 USD/Year</a:t>
            </a:r>
          </a:p>
          <a:p>
            <a:pPr marL="285750" indent="-285750">
              <a:buFont typeface="Arial" pitchFamily="34" charset="0"/>
              <a:buChar char="•"/>
            </a:pPr>
            <a:endParaRPr lang="en-US" dirty="0"/>
          </a:p>
          <a:p>
            <a:pPr marL="285750" indent="-285750">
              <a:buFont typeface="Arial" pitchFamily="34" charset="0"/>
              <a:buChar char="•"/>
            </a:pPr>
            <a:r>
              <a:rPr lang="en-US" dirty="0"/>
              <a:t>They expect the saving to increase significantly to tens of thousands of </a:t>
            </a:r>
            <a:r>
              <a:rPr lang="en-US" dirty="0" smtClean="0"/>
              <a:t>dollars</a:t>
            </a:r>
            <a:r>
              <a:rPr lang="en-US" dirty="0"/>
              <a:t>.</a:t>
            </a:r>
          </a:p>
        </p:txBody>
      </p:sp>
      <p:sp>
        <p:nvSpPr>
          <p:cNvPr id="7" name="7-Point Star 6"/>
          <p:cNvSpPr/>
          <p:nvPr/>
        </p:nvSpPr>
        <p:spPr>
          <a:xfrm>
            <a:off x="27200" y="1002056"/>
            <a:ext cx="1600502" cy="1186506"/>
          </a:xfrm>
          <a:prstGeom prst="star7">
            <a:avLst/>
          </a:prstGeom>
          <a:gradFill>
            <a:gsLst>
              <a:gs pos="95000">
                <a:schemeClr val="tx2"/>
              </a:gs>
              <a:gs pos="100000">
                <a:schemeClr val="accent1">
                  <a:tint val="50000"/>
                  <a:shade val="100000"/>
                  <a:satMod val="350000"/>
                </a:schemeClr>
              </a:gs>
            </a:gsLs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Real Case</a:t>
            </a:r>
          </a:p>
        </p:txBody>
      </p:sp>
      <p:sp>
        <p:nvSpPr>
          <p:cNvPr id="8" name="TextBox 7"/>
          <p:cNvSpPr txBox="1"/>
          <p:nvPr/>
        </p:nvSpPr>
        <p:spPr>
          <a:xfrm>
            <a:off x="2971800" y="914400"/>
            <a:ext cx="5029199" cy="1446550"/>
          </a:xfrm>
          <a:prstGeom prst="rect">
            <a:avLst/>
          </a:prstGeom>
          <a:noFill/>
        </p:spPr>
        <p:txBody>
          <a:bodyPr wrap="square" rtlCol="0">
            <a:spAutoFit/>
          </a:bodyPr>
          <a:lstStyle/>
          <a:p>
            <a:pPr algn="ctr"/>
            <a:r>
              <a:rPr lang="en-US" sz="4400" dirty="0" smtClean="0">
                <a:latin typeface="Helvetica Light"/>
                <a:cs typeface="Helvetica Light"/>
              </a:rPr>
              <a:t>3,000 USD Saving in Two Days</a:t>
            </a:r>
            <a:endParaRPr lang="en-US" sz="4400" dirty="0">
              <a:latin typeface="Helvetica Light"/>
              <a:cs typeface="Helvetica Light"/>
            </a:endParaRPr>
          </a:p>
        </p:txBody>
      </p:sp>
    </p:spTree>
    <p:extLst>
      <p:ext uri="{BB962C8B-B14F-4D97-AF65-F5344CB8AC3E}">
        <p14:creationId xmlns:p14="http://schemas.microsoft.com/office/powerpoint/2010/main" val="117205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clou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700" y="4975795"/>
            <a:ext cx="9144000" cy="1882205"/>
          </a:xfrm>
          <a:prstGeom prst="rect">
            <a:avLst/>
          </a:prstGeom>
        </p:spPr>
      </p:pic>
      <p:sp>
        <p:nvSpPr>
          <p:cNvPr id="31" name="Rounded Rectangle 30"/>
          <p:cNvSpPr/>
          <p:nvPr/>
        </p:nvSpPr>
        <p:spPr>
          <a:xfrm>
            <a:off x="381000" y="5257800"/>
            <a:ext cx="8336643" cy="762000"/>
          </a:xfrm>
          <a:prstGeom prst="roundRect">
            <a:avLst>
              <a:gd name="adj" fmla="val 11721"/>
            </a:avLst>
          </a:prstGeom>
          <a:solidFill>
            <a:schemeClr val="bg1">
              <a:lumMod val="75000"/>
              <a:alpha val="23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399143" y="1981200"/>
            <a:ext cx="8336643" cy="3048000"/>
          </a:xfrm>
          <a:prstGeom prst="roundRect">
            <a:avLst>
              <a:gd name="adj" fmla="val 3388"/>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34" name="Group 33"/>
          <p:cNvGrpSpPr/>
          <p:nvPr/>
        </p:nvGrpSpPr>
        <p:grpSpPr>
          <a:xfrm>
            <a:off x="452438" y="5318919"/>
            <a:ext cx="8229600" cy="639763"/>
            <a:chOff x="452438" y="5222726"/>
            <a:chExt cx="8229600" cy="639763"/>
          </a:xfrm>
        </p:grpSpPr>
        <p:sp>
          <p:nvSpPr>
            <p:cNvPr id="35"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36"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solidFill>
                    <a:srgbClr val="BFBFBF"/>
                  </a:solidFill>
                  <a:latin typeface="Helvetica Light"/>
                  <a:cs typeface="Helvetica Light"/>
                </a:rPr>
                <a:t>Infrastructure</a:t>
              </a:r>
              <a:endParaRPr lang="en-US" sz="2400" dirty="0">
                <a:solidFill>
                  <a:srgbClr val="BFBFBF"/>
                </a:solidFill>
                <a:latin typeface="Helvetica Light"/>
                <a:cs typeface="Helvetica Light"/>
              </a:endParaRPr>
            </a:p>
          </p:txBody>
        </p:sp>
        <p:sp>
          <p:nvSpPr>
            <p:cNvPr id="37"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200" b="0" dirty="0" smtClean="0">
                  <a:solidFill>
                    <a:srgbClr val="BFBFBF"/>
                  </a:solidFill>
                  <a:latin typeface="Helvetica Light"/>
                  <a:cs typeface="Helvetica Light"/>
                </a:rPr>
                <a:t>Cloud</a:t>
              </a:r>
            </a:p>
            <a:p>
              <a:pPr algn="ctr">
                <a:defRPr/>
              </a:pPr>
              <a:r>
                <a:rPr lang="en-US" sz="1200" b="0" dirty="0" smtClean="0">
                  <a:solidFill>
                    <a:srgbClr val="BFBFBF"/>
                  </a:solidFill>
                  <a:latin typeface="Helvetica Light"/>
                  <a:cs typeface="Helvetica Light"/>
                </a:rPr>
                <a:t>Infrastructure</a:t>
              </a:r>
              <a:endParaRPr lang="en-US" sz="1200" b="0" dirty="0">
                <a:solidFill>
                  <a:srgbClr val="BFBFBF"/>
                </a:solidFill>
                <a:latin typeface="Helvetica Light"/>
                <a:cs typeface="Helvetica Light"/>
              </a:endParaRPr>
            </a:p>
          </p:txBody>
        </p:sp>
        <p:sp>
          <p:nvSpPr>
            <p:cNvPr id="38"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Open</a:t>
              </a:r>
            </a:p>
            <a:p>
              <a:pPr algn="ctr">
                <a:defRPr/>
              </a:pPr>
              <a:r>
                <a:rPr lang="en-US" sz="1300" b="0" dirty="0" smtClean="0">
                  <a:solidFill>
                    <a:srgbClr val="BFBFBF"/>
                  </a:solidFill>
                  <a:latin typeface="Helvetica Light"/>
                  <a:cs typeface="Helvetica Light"/>
                </a:rPr>
                <a:t>Platform</a:t>
              </a:r>
              <a:endParaRPr lang="en-US" sz="1300" b="0" dirty="0">
                <a:solidFill>
                  <a:srgbClr val="BFBFBF"/>
                </a:solidFill>
                <a:latin typeface="Helvetica Light"/>
                <a:cs typeface="Helvetica Light"/>
              </a:endParaRPr>
            </a:p>
          </p:txBody>
        </p:sp>
        <p:sp>
          <p:nvSpPr>
            <p:cNvPr id="39"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a:solidFill>
                    <a:srgbClr val="BFBFBF"/>
                  </a:solidFill>
                  <a:latin typeface="Helvetica Light"/>
                  <a:cs typeface="Helvetica Light"/>
                </a:rPr>
                <a:t>Security</a:t>
              </a:r>
            </a:p>
          </p:txBody>
        </p:sp>
        <p:sp>
          <p:nvSpPr>
            <p:cNvPr id="40"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Workflow</a:t>
              </a:r>
            </a:p>
            <a:p>
              <a:pPr algn="ctr">
                <a:defRPr/>
              </a:pPr>
              <a:r>
                <a:rPr lang="en-US" sz="1300" b="0" dirty="0" smtClean="0">
                  <a:solidFill>
                    <a:srgbClr val="BFBFBF"/>
                  </a:solidFill>
                  <a:latin typeface="Helvetica Light"/>
                  <a:cs typeface="Helvetica Light"/>
                </a:rPr>
                <a:t>Engine</a:t>
              </a:r>
              <a:endParaRPr lang="en-US" sz="1300" b="0" dirty="0">
                <a:solidFill>
                  <a:srgbClr val="BFBFBF"/>
                </a:solidFill>
                <a:latin typeface="Helvetica Light"/>
                <a:cs typeface="Helvetica Light"/>
              </a:endParaRPr>
            </a:p>
          </p:txBody>
        </p:sp>
      </p:grpSp>
      <p:sp>
        <p:nvSpPr>
          <p:cNvPr id="42" name="AutoShape 16"/>
          <p:cNvSpPr>
            <a:spLocks noChangeArrowheads="1"/>
          </p:cNvSpPr>
          <p:nvPr/>
        </p:nvSpPr>
        <p:spPr bwMode="auto">
          <a:xfrm>
            <a:off x="2590799" y="2062087"/>
            <a:ext cx="6091237" cy="2895602"/>
          </a:xfrm>
          <a:prstGeom prst="roundRect">
            <a:avLst>
              <a:gd name="adj" fmla="val 3196"/>
            </a:avLst>
          </a:prstGeom>
          <a:solidFill>
            <a:srgbClr val="FFFFFF">
              <a:alpha val="63000"/>
            </a:srgbClr>
          </a:solidFill>
          <a:ln w="9525" algn="ctr">
            <a:solidFill>
              <a:srgbClr val="D9D9D9"/>
            </a:solidFill>
            <a:round/>
            <a:headEnd/>
            <a:tailEnd/>
          </a:ln>
          <a:effectLst/>
        </p:spPr>
        <p:txBody>
          <a:bodyPr rot="10800000" wrap="none" anchor="ctr"/>
          <a:lstStyle/>
          <a:p>
            <a:pPr algn="ctr">
              <a:defRPr/>
            </a:pPr>
            <a:endParaRPr lang="en-US" sz="1400" b="0">
              <a:latin typeface="Verdana" pitchFamily="34" charset="0"/>
            </a:endParaRPr>
          </a:p>
        </p:txBody>
      </p:sp>
      <p:sp>
        <p:nvSpPr>
          <p:cNvPr id="43" name="AutoShape 16"/>
          <p:cNvSpPr>
            <a:spLocks noChangeArrowheads="1"/>
          </p:cNvSpPr>
          <p:nvPr/>
        </p:nvSpPr>
        <p:spPr bwMode="auto">
          <a:xfrm>
            <a:off x="457200" y="2062089"/>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45" name="Text Box 32">
            <a:hlinkClick r:id="" action="ppaction://noaction"/>
          </p:cNvPr>
          <p:cNvSpPr txBox="1">
            <a:spLocks noChangeArrowheads="1"/>
          </p:cNvSpPr>
          <p:nvPr/>
        </p:nvSpPr>
        <p:spPr bwMode="auto">
          <a:xfrm>
            <a:off x="2667000" y="3200400"/>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a:defRPr/>
            </a:pPr>
            <a:r>
              <a:rPr lang="en-US" sz="1300" b="0">
                <a:solidFill>
                  <a:srgbClr val="BFBFBF"/>
                </a:solidFill>
                <a:latin typeface="Helvetica Light"/>
                <a:cs typeface="Helvetica Light"/>
              </a:rPr>
              <a:t>Acquisitions</a:t>
            </a:r>
          </a:p>
        </p:txBody>
      </p:sp>
      <p:sp>
        <p:nvSpPr>
          <p:cNvPr id="48" name="Text Box 34">
            <a:hlinkClick r:id="" action="ppaction://noaction"/>
          </p:cNvPr>
          <p:cNvSpPr txBox="1">
            <a:spLocks noChangeArrowheads="1"/>
          </p:cNvSpPr>
          <p:nvPr/>
        </p:nvSpPr>
        <p:spPr bwMode="auto">
          <a:xfrm>
            <a:off x="2667000" y="4487787"/>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a:solidFill>
                  <a:srgbClr val="BFBFBF"/>
                </a:solidFill>
                <a:latin typeface="Helvetica Light"/>
                <a:cs typeface="Helvetica Light"/>
              </a:rPr>
              <a:t>Fulfillment</a:t>
            </a:r>
          </a:p>
        </p:txBody>
      </p:sp>
      <p:sp>
        <p:nvSpPr>
          <p:cNvPr id="49" name="Text Box 36">
            <a:hlinkClick r:id="rId4" action="ppaction://hlinksldjump"/>
          </p:cNvPr>
          <p:cNvSpPr txBox="1">
            <a:spLocks noChangeArrowheads="1"/>
          </p:cNvSpPr>
          <p:nvPr/>
        </p:nvSpPr>
        <p:spPr bwMode="auto">
          <a:xfrm>
            <a:off x="2667000" y="2636239"/>
            <a:ext cx="5962650"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Resource Management</a:t>
            </a:r>
            <a:endParaRPr lang="en-US" sz="1300" b="0" dirty="0">
              <a:solidFill>
                <a:srgbClr val="BFBFBF"/>
              </a:solidFill>
              <a:latin typeface="Helvetica Light"/>
              <a:cs typeface="Helvetica Light"/>
            </a:endParaRPr>
          </a:p>
        </p:txBody>
      </p:sp>
      <p:sp>
        <p:nvSpPr>
          <p:cNvPr id="50" name="Rectangle 48"/>
          <p:cNvSpPr>
            <a:spLocks noChangeArrowheads="1"/>
          </p:cNvSpPr>
          <p:nvPr/>
        </p:nvSpPr>
        <p:spPr bwMode="auto">
          <a:xfrm>
            <a:off x="762000" y="2214490"/>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51" name="Rectangle 48"/>
          <p:cNvSpPr>
            <a:spLocks noChangeArrowheads="1"/>
          </p:cNvSpPr>
          <p:nvPr/>
        </p:nvSpPr>
        <p:spPr bwMode="auto">
          <a:xfrm>
            <a:off x="2667001" y="2138290"/>
            <a:ext cx="914400" cy="461665"/>
          </a:xfrm>
          <a:prstGeom prst="rect">
            <a:avLst/>
          </a:prstGeom>
          <a:noFill/>
          <a:ln w="9525">
            <a:noFill/>
            <a:miter lim="800000"/>
            <a:headEnd/>
            <a:tailEnd/>
          </a:ln>
        </p:spPr>
        <p:txBody>
          <a:bodyPr wrap="square">
            <a:spAutoFit/>
          </a:bodyPr>
          <a:lstStyle/>
          <a:p>
            <a:r>
              <a:rPr lang="en-US" sz="2400" b="0" dirty="0" smtClean="0">
                <a:solidFill>
                  <a:srgbClr val="BFBFBF"/>
                </a:solidFill>
                <a:latin typeface="Helvetica Light"/>
                <a:cs typeface="Helvetica Light"/>
              </a:rPr>
              <a:t>Alma</a:t>
            </a:r>
            <a:endParaRPr lang="en-US" sz="2400" b="0" dirty="0">
              <a:solidFill>
                <a:srgbClr val="BFBFBF"/>
              </a:solidFill>
              <a:latin typeface="Helvetica Light"/>
              <a:cs typeface="Helvetica Light"/>
            </a:endParaRPr>
          </a:p>
        </p:txBody>
      </p:sp>
      <p:grpSp>
        <p:nvGrpSpPr>
          <p:cNvPr id="54" name="Group 53"/>
          <p:cNvGrpSpPr/>
          <p:nvPr/>
        </p:nvGrpSpPr>
        <p:grpSpPr>
          <a:xfrm>
            <a:off x="452437" y="1076176"/>
            <a:ext cx="8229600" cy="639763"/>
            <a:chOff x="452437" y="1076176"/>
            <a:chExt cx="8229600" cy="639763"/>
          </a:xfrm>
        </p:grpSpPr>
        <p:sp>
          <p:nvSpPr>
            <p:cNvPr id="55"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56"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chemeClr val="bg1">
                      <a:lumMod val="75000"/>
                    </a:schemeClr>
                  </a:solidFill>
                  <a:latin typeface="Helvetica Light"/>
                  <a:cs typeface="Helvetica Light"/>
                </a:rPr>
                <a:t>Primo</a:t>
              </a:r>
              <a:endParaRPr lang="en-US" sz="2400" dirty="0">
                <a:solidFill>
                  <a:schemeClr val="bg1">
                    <a:lumMod val="75000"/>
                  </a:schemeClr>
                </a:solidFill>
                <a:latin typeface="Helvetica Light"/>
                <a:cs typeface="Helvetica Light"/>
              </a:endParaRPr>
            </a:p>
          </p:txBody>
        </p:sp>
        <p:sp>
          <p:nvSpPr>
            <p:cNvPr id="58"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Delivery</a:t>
              </a:r>
              <a:endParaRPr lang="en-US" sz="1300" b="0" dirty="0">
                <a:solidFill>
                  <a:srgbClr val="BFBFBF"/>
                </a:solidFill>
                <a:latin typeface="Helvetica Light"/>
                <a:cs typeface="Helvetica Light"/>
              </a:endParaRPr>
            </a:p>
          </p:txBody>
        </p:sp>
        <p:sp>
          <p:nvSpPr>
            <p:cNvPr id="60"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Discovery</a:t>
              </a:r>
              <a:endParaRPr lang="en-US" sz="1300" b="0" dirty="0">
                <a:solidFill>
                  <a:srgbClr val="BFBFBF"/>
                </a:solidFill>
                <a:latin typeface="Helvetica Light"/>
                <a:cs typeface="Helvetica Light"/>
              </a:endParaRPr>
            </a:p>
          </p:txBody>
        </p:sp>
      </p:grpSp>
      <p:sp>
        <p:nvSpPr>
          <p:cNvPr id="47" name="Text Box 33">
            <a:hlinkClick r:id="" action="ppaction://noaction"/>
          </p:cNvPr>
          <p:cNvSpPr txBox="1">
            <a:spLocks noChangeArrowheads="1"/>
          </p:cNvSpPr>
          <p:nvPr/>
        </p:nvSpPr>
        <p:spPr bwMode="auto">
          <a:xfrm>
            <a:off x="2667000" y="3856037"/>
            <a:ext cx="5950857" cy="411163"/>
          </a:xfrm>
          <a:prstGeom prst="roundRect">
            <a:avLst/>
          </a:prstGeom>
          <a:solidFill>
            <a:schemeClr val="bg1"/>
          </a:solidFill>
          <a:ln>
            <a:solidFill>
              <a:srgbClr val="D9D9D9"/>
            </a:solidFill>
          </a:ln>
          <a:effectLst/>
        </p:spPr>
        <p:txBody>
          <a:bodyPr wrap="none" lIns="0" tIns="0" rIns="0" bIns="0" anchor="ctr"/>
          <a:lstStyle/>
          <a:p>
            <a:pPr algn="ctr">
              <a:defRPr/>
            </a:pPr>
            <a:r>
              <a:rPr lang="en-US" sz="1300" dirty="0" smtClean="0">
                <a:solidFill>
                  <a:srgbClr val="BFBFBF"/>
                </a:solidFill>
                <a:latin typeface="Helvetica Light"/>
                <a:cs typeface="Helvetica Light"/>
              </a:rPr>
              <a:t>Cataloging</a:t>
            </a:r>
            <a:endParaRPr lang="en-US" sz="1300" dirty="0">
              <a:solidFill>
                <a:srgbClr val="BFBFBF"/>
              </a:solidFill>
              <a:latin typeface="Helvetica Light"/>
              <a:cs typeface="Helvetica Light"/>
            </a:endParaRPr>
          </a:p>
        </p:txBody>
      </p:sp>
      <p:sp>
        <p:nvSpPr>
          <p:cNvPr id="53" name="Text Box 42">
            <a:hlinkClick r:id="" action="ppaction://noaction"/>
          </p:cNvPr>
          <p:cNvSpPr>
            <a:spLocks noChangeArrowheads="1"/>
          </p:cNvSpPr>
          <p:nvPr/>
        </p:nvSpPr>
        <p:spPr bwMode="auto">
          <a:xfrm>
            <a:off x="504371" y="3525729"/>
            <a:ext cx="1963058" cy="1374585"/>
          </a:xfrm>
          <a:prstGeom prst="roundRect">
            <a:avLst>
              <a:gd name="adj" fmla="val 5704"/>
            </a:avLst>
          </a:prstGeom>
          <a:blipFill rotWithShape="1">
            <a:blip r:embed="rId5"/>
            <a:stretch>
              <a:fillRect/>
            </a:stretch>
          </a:blipFill>
          <a:ln w="9525">
            <a:solidFill>
              <a:srgbClr val="FFC200"/>
            </a:solidFill>
            <a:round/>
            <a:headEnd/>
            <a:tailEnd/>
          </a:ln>
          <a:effectLst/>
        </p:spPr>
        <p:txBody>
          <a:bodyPr lIns="0" tIns="0" rIns="0" bIns="0" anchor="ctr"/>
          <a:lstStyle/>
          <a:p>
            <a:pPr algn="ctr">
              <a:defRPr/>
            </a:pPr>
            <a:r>
              <a:rPr lang="en-US" sz="1300" dirty="0">
                <a:solidFill>
                  <a:srgbClr val="BFBFBF"/>
                </a:solidFill>
                <a:latin typeface="Helvetica Light"/>
                <a:cs typeface="Helvetica Light"/>
              </a:rPr>
              <a:t>Business Intelligence </a:t>
            </a:r>
          </a:p>
          <a:p>
            <a:pPr algn="ctr">
              <a:defRPr/>
            </a:pPr>
            <a:r>
              <a:rPr lang="en-US" sz="1300" dirty="0">
                <a:solidFill>
                  <a:srgbClr val="BFBFBF"/>
                </a:solidFill>
                <a:latin typeface="Helvetica Light"/>
                <a:cs typeface="Helvetica Light"/>
              </a:rPr>
              <a:t>and Analytics</a:t>
            </a:r>
          </a:p>
        </p:txBody>
      </p:sp>
      <p:sp>
        <p:nvSpPr>
          <p:cNvPr id="4" name="Title 3"/>
          <p:cNvSpPr>
            <a:spLocks noGrp="1"/>
          </p:cNvSpPr>
          <p:nvPr>
            <p:ph type="title"/>
          </p:nvPr>
        </p:nvSpPr>
        <p:spPr/>
        <p:txBody>
          <a:bodyPr/>
          <a:lstStyle/>
          <a:p>
            <a:r>
              <a:rPr lang="en-US" b="1" dirty="0" smtClean="0"/>
              <a:t>Community Zone</a:t>
            </a:r>
            <a:endParaRPr lang="en-US" b="1" dirty="0"/>
          </a:p>
        </p:txBody>
      </p:sp>
      <p:sp>
        <p:nvSpPr>
          <p:cNvPr id="9" name="Rectangle 8"/>
          <p:cNvSpPr/>
          <p:nvPr/>
        </p:nvSpPr>
        <p:spPr>
          <a:xfrm>
            <a:off x="12700" y="698500"/>
            <a:ext cx="9144000" cy="6159500"/>
          </a:xfrm>
          <a:prstGeom prst="rect">
            <a:avLst/>
          </a:prstGeom>
          <a:solidFill>
            <a:schemeClr val="tx1">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 Box 42">
            <a:hlinkClick r:id="" action="ppaction://noaction"/>
          </p:cNvPr>
          <p:cNvSpPr>
            <a:spLocks noChangeArrowheads="1"/>
          </p:cNvSpPr>
          <p:nvPr/>
        </p:nvSpPr>
        <p:spPr bwMode="auto">
          <a:xfrm>
            <a:off x="527277" y="2115157"/>
            <a:ext cx="1931079" cy="1358848"/>
          </a:xfrm>
          <a:prstGeom prst="roundRect">
            <a:avLst>
              <a:gd name="adj" fmla="val 6341"/>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1" dirty="0">
                <a:solidFill>
                  <a:schemeClr val="tx1">
                    <a:lumMod val="50000"/>
                    <a:lumOff val="50000"/>
                  </a:schemeClr>
                </a:solidFill>
                <a:effectLst>
                  <a:innerShdw blurRad="114300">
                    <a:prstClr val="black"/>
                  </a:innerShdw>
                </a:effectLst>
                <a:latin typeface="Helvetica Neue"/>
                <a:cs typeface="Helvetica Neue"/>
              </a:rPr>
              <a:t>Community</a:t>
            </a:r>
            <a:r>
              <a:rPr lang="en-US" sz="1300" b="0" dirty="0">
                <a:solidFill>
                  <a:srgbClr val="BFBFBF"/>
                </a:solidFill>
                <a:latin typeface="Helvetica Light"/>
                <a:cs typeface="Helvetica Light"/>
              </a:rPr>
              <a:t> </a:t>
            </a:r>
            <a:r>
              <a:rPr lang="en-US" sz="1300" b="1" dirty="0">
                <a:solidFill>
                  <a:schemeClr val="tx1">
                    <a:lumMod val="50000"/>
                    <a:lumOff val="50000"/>
                  </a:schemeClr>
                </a:solidFill>
                <a:effectLst>
                  <a:innerShdw blurRad="114300">
                    <a:prstClr val="black"/>
                  </a:innerShdw>
                </a:effectLst>
                <a:latin typeface="Helvetica Neue"/>
                <a:cs typeface="Helvetica Neue"/>
              </a:rPr>
              <a:t>zone</a:t>
            </a:r>
          </a:p>
        </p:txBody>
      </p:sp>
      <p:pic>
        <p:nvPicPr>
          <p:cNvPr id="2" name="Picture 1" descr="burs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66901" y="-587180"/>
            <a:ext cx="6858000" cy="6858000"/>
          </a:xfrm>
          <a:prstGeom prst="rect">
            <a:avLst/>
          </a:prstGeom>
        </p:spPr>
      </p:pic>
      <p:sp>
        <p:nvSpPr>
          <p:cNvPr id="44"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404742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5053012" y="1431925"/>
            <a:ext cx="3657600" cy="5257800"/>
          </a:xfrm>
          <a:prstGeom prst="roundRect">
            <a:avLst>
              <a:gd name="adj" fmla="val 4514"/>
            </a:avLst>
          </a:prstGeom>
          <a:solidFill>
            <a:schemeClr val="bg1"/>
          </a:solid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Community Zone</a:t>
            </a:r>
            <a:endParaRPr lang="en-US" b="1" dirty="0"/>
          </a:p>
        </p:txBody>
      </p:sp>
      <p:sp>
        <p:nvSpPr>
          <p:cNvPr id="4" name="Rounded Rectangle 3"/>
          <p:cNvSpPr/>
          <p:nvPr/>
        </p:nvSpPr>
        <p:spPr>
          <a:xfrm>
            <a:off x="381000" y="1431925"/>
            <a:ext cx="3657600" cy="5257800"/>
          </a:xfrm>
          <a:prstGeom prst="roundRect">
            <a:avLst>
              <a:gd name="adj" fmla="val 3473"/>
            </a:avLst>
          </a:prstGeom>
          <a:solidFill>
            <a:srgbClr val="FFFFFF"/>
          </a:solidFill>
          <a:ln w="19050">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AutoShape 5"/>
          <p:cNvSpPr>
            <a:spLocks noChangeArrowheads="1"/>
          </p:cNvSpPr>
          <p:nvPr/>
        </p:nvSpPr>
        <p:spPr bwMode="auto">
          <a:xfrm>
            <a:off x="660400" y="1741654"/>
            <a:ext cx="3108325" cy="1281112"/>
          </a:xfrm>
          <a:prstGeom prst="roundRect">
            <a:avLst>
              <a:gd name="adj" fmla="val 11769"/>
            </a:avLst>
          </a:prstGeom>
          <a:solidFill>
            <a:srgbClr val="FF0000">
              <a:alpha val="62000"/>
            </a:srgbClr>
          </a:solidFill>
          <a:ln w="19050">
            <a:noFill/>
            <a:round/>
            <a:headEnd/>
            <a:tailEnd/>
          </a:ln>
        </p:spPr>
        <p:txBody>
          <a:bodyPr wrap="none"/>
          <a:lstStyle/>
          <a:p>
            <a:pPr eaLnBrk="1" hangingPunct="1">
              <a:spcBef>
                <a:spcPct val="0"/>
              </a:spcBef>
            </a:pPr>
            <a:r>
              <a:rPr lang="en-US" sz="1600" b="1">
                <a:solidFill>
                  <a:schemeClr val="bg1"/>
                </a:solidFill>
                <a:latin typeface="Dax-Light"/>
                <a:cs typeface="Dax-Light"/>
              </a:rPr>
              <a:t>Global Authorities</a:t>
            </a:r>
          </a:p>
        </p:txBody>
      </p:sp>
      <p:sp>
        <p:nvSpPr>
          <p:cNvPr id="21" name="AutoShape 6"/>
          <p:cNvSpPr>
            <a:spLocks noChangeArrowheads="1"/>
          </p:cNvSpPr>
          <p:nvPr/>
        </p:nvSpPr>
        <p:spPr bwMode="auto">
          <a:xfrm>
            <a:off x="660400" y="3487739"/>
            <a:ext cx="3108325" cy="1279525"/>
          </a:xfrm>
          <a:prstGeom prst="roundRect">
            <a:avLst>
              <a:gd name="adj" fmla="val 11769"/>
            </a:avLst>
          </a:prstGeom>
          <a:solidFill>
            <a:schemeClr val="accent6">
              <a:lumMod val="75000"/>
              <a:alpha val="79000"/>
            </a:schemeClr>
          </a:solidFill>
          <a:ln w="19050">
            <a:noFill/>
            <a:round/>
            <a:headEnd/>
            <a:tailEnd/>
          </a:ln>
        </p:spPr>
        <p:txBody>
          <a:bodyPr wrap="none"/>
          <a:lstStyle/>
          <a:p>
            <a:pPr eaLnBrk="1" hangingPunct="1">
              <a:spcBef>
                <a:spcPct val="0"/>
              </a:spcBef>
            </a:pPr>
            <a:r>
              <a:rPr lang="en-US" sz="1600" b="1" dirty="0">
                <a:solidFill>
                  <a:schemeClr val="bg1"/>
                </a:solidFill>
                <a:latin typeface="Dax-Light"/>
                <a:cs typeface="Dax-Light"/>
              </a:rPr>
              <a:t>Community Catalog</a:t>
            </a:r>
          </a:p>
        </p:txBody>
      </p:sp>
      <p:sp>
        <p:nvSpPr>
          <p:cNvPr id="22" name="AutoShape 7"/>
          <p:cNvSpPr>
            <a:spLocks noChangeArrowheads="1"/>
          </p:cNvSpPr>
          <p:nvPr/>
        </p:nvSpPr>
        <p:spPr bwMode="auto">
          <a:xfrm>
            <a:off x="660400" y="5318125"/>
            <a:ext cx="3108325" cy="920751"/>
          </a:xfrm>
          <a:prstGeom prst="roundRect">
            <a:avLst>
              <a:gd name="adj" fmla="val 11769"/>
            </a:avLst>
          </a:prstGeom>
          <a:solidFill>
            <a:schemeClr val="accent2">
              <a:lumMod val="75000"/>
              <a:alpha val="69000"/>
            </a:schemeClr>
          </a:solidFill>
          <a:ln w="19050">
            <a:noFill/>
            <a:round/>
            <a:headEnd/>
            <a:tailEnd/>
          </a:ln>
        </p:spPr>
        <p:txBody>
          <a:bodyPr wrap="none"/>
          <a:lstStyle/>
          <a:p>
            <a:pPr eaLnBrk="1" hangingPunct="1">
              <a:spcBef>
                <a:spcPct val="0"/>
              </a:spcBef>
            </a:pPr>
            <a:r>
              <a:rPr lang="en-US" sz="1600" b="1" dirty="0" smtClean="0">
                <a:solidFill>
                  <a:schemeClr val="bg1"/>
                </a:solidFill>
                <a:latin typeface="Dax-Light"/>
                <a:cs typeface="Dax-Light"/>
              </a:rPr>
              <a:t>Central </a:t>
            </a:r>
            <a:r>
              <a:rPr lang="en-US" sz="1600" b="1" dirty="0" err="1" smtClean="0">
                <a:solidFill>
                  <a:schemeClr val="bg1"/>
                </a:solidFill>
                <a:latin typeface="Dax-Light"/>
                <a:cs typeface="Dax-Light"/>
              </a:rPr>
              <a:t>KnowledgeBase</a:t>
            </a:r>
            <a:endParaRPr lang="en-US" sz="1600" b="1" dirty="0">
              <a:solidFill>
                <a:schemeClr val="bg1"/>
              </a:solidFill>
              <a:latin typeface="Dax-Light"/>
              <a:cs typeface="Dax-Light"/>
            </a:endParaRPr>
          </a:p>
        </p:txBody>
      </p:sp>
      <p:sp>
        <p:nvSpPr>
          <p:cNvPr id="23" name="AutoShape 8"/>
          <p:cNvSpPr>
            <a:spLocks noChangeArrowheads="1"/>
          </p:cNvSpPr>
          <p:nvPr/>
        </p:nvSpPr>
        <p:spPr bwMode="auto">
          <a:xfrm>
            <a:off x="5327650" y="3546475"/>
            <a:ext cx="3108325" cy="2686050"/>
          </a:xfrm>
          <a:prstGeom prst="roundRect">
            <a:avLst>
              <a:gd name="adj" fmla="val 5380"/>
            </a:avLst>
          </a:prstGeom>
          <a:solidFill>
            <a:schemeClr val="tx2">
              <a:lumMod val="60000"/>
              <a:lumOff val="40000"/>
              <a:alpha val="62000"/>
            </a:schemeClr>
          </a:solidFill>
          <a:ln w="19050">
            <a:noFill/>
            <a:round/>
            <a:headEnd/>
            <a:tailEnd/>
          </a:ln>
        </p:spPr>
        <p:txBody>
          <a:bodyPr wrap="none"/>
          <a:lstStyle/>
          <a:p>
            <a:pPr eaLnBrk="1" hangingPunct="1">
              <a:spcBef>
                <a:spcPct val="0"/>
              </a:spcBef>
            </a:pPr>
            <a:r>
              <a:rPr lang="en-US" sz="1600" b="1">
                <a:solidFill>
                  <a:schemeClr val="bg1"/>
                </a:solidFill>
                <a:latin typeface="Dax-Light"/>
                <a:cs typeface="Dax-Light"/>
              </a:rPr>
              <a:t>Inventory</a:t>
            </a:r>
          </a:p>
        </p:txBody>
      </p:sp>
      <p:sp>
        <p:nvSpPr>
          <p:cNvPr id="24" name="AutoShape 9"/>
          <p:cNvSpPr>
            <a:spLocks noChangeArrowheads="1"/>
          </p:cNvSpPr>
          <p:nvPr/>
        </p:nvSpPr>
        <p:spPr bwMode="auto">
          <a:xfrm>
            <a:off x="5327650" y="1757363"/>
            <a:ext cx="3108325" cy="1281112"/>
          </a:xfrm>
          <a:prstGeom prst="roundRect">
            <a:avLst>
              <a:gd name="adj" fmla="val 10134"/>
            </a:avLst>
          </a:prstGeom>
          <a:solidFill>
            <a:srgbClr val="660066">
              <a:alpha val="67000"/>
            </a:srgbClr>
          </a:solidFill>
          <a:ln w="19050">
            <a:noFill/>
            <a:round/>
            <a:headEnd/>
            <a:tailEnd/>
          </a:ln>
        </p:spPr>
        <p:txBody>
          <a:bodyPr wrap="none"/>
          <a:lstStyle/>
          <a:p>
            <a:pPr eaLnBrk="1" hangingPunct="1">
              <a:spcBef>
                <a:spcPct val="0"/>
              </a:spcBef>
            </a:pPr>
            <a:r>
              <a:rPr lang="en-US" sz="1600" b="1">
                <a:solidFill>
                  <a:schemeClr val="bg1"/>
                </a:solidFill>
                <a:latin typeface="Dax-Light"/>
                <a:cs typeface="Dax-Light"/>
              </a:rPr>
              <a:t>Local Catalog</a:t>
            </a:r>
          </a:p>
        </p:txBody>
      </p:sp>
      <p:sp>
        <p:nvSpPr>
          <p:cNvPr id="25" name="Text Box 10"/>
          <p:cNvSpPr>
            <a:spLocks noChangeArrowheads="1"/>
          </p:cNvSpPr>
          <p:nvPr/>
        </p:nvSpPr>
        <p:spPr bwMode="auto">
          <a:xfrm>
            <a:off x="5486400" y="5726112"/>
            <a:ext cx="2835275" cy="374650"/>
          </a:xfrm>
          <a:prstGeom prst="roundRect">
            <a:avLst>
              <a:gd name="adj" fmla="val 16667"/>
            </a:avLst>
          </a:prstGeom>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eaLnBrk="1" hangingPunct="1">
              <a:spcBef>
                <a:spcPct val="0"/>
              </a:spcBef>
            </a:pPr>
            <a:r>
              <a:rPr lang="en-US" sz="1600" dirty="0">
                <a:solidFill>
                  <a:srgbClr val="404040"/>
                </a:solidFill>
                <a:latin typeface="Dax-Light"/>
                <a:cs typeface="Dax-Light"/>
              </a:rPr>
              <a:t>Academic Search Premier</a:t>
            </a:r>
          </a:p>
        </p:txBody>
      </p:sp>
      <p:sp>
        <p:nvSpPr>
          <p:cNvPr id="28" name="Text Box 11"/>
          <p:cNvSpPr>
            <a:spLocks noChangeArrowheads="1"/>
          </p:cNvSpPr>
          <p:nvPr/>
        </p:nvSpPr>
        <p:spPr bwMode="auto">
          <a:xfrm>
            <a:off x="747712" y="5775325"/>
            <a:ext cx="2911475" cy="374650"/>
          </a:xfrm>
          <a:prstGeom prst="roundRect">
            <a:avLst>
              <a:gd name="adj" fmla="val 16667"/>
            </a:avLst>
          </a:prstGeom>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eaLnBrk="1" hangingPunct="1">
              <a:spcBef>
                <a:spcPct val="0"/>
              </a:spcBef>
            </a:pPr>
            <a:r>
              <a:rPr lang="en-US" sz="1600" dirty="0">
                <a:solidFill>
                  <a:schemeClr val="tx1">
                    <a:lumMod val="75000"/>
                    <a:lumOff val="25000"/>
                  </a:schemeClr>
                </a:solidFill>
                <a:latin typeface="Dax-Light"/>
                <a:cs typeface="Dax-Light"/>
              </a:rPr>
              <a:t>Academic Search Premier</a:t>
            </a:r>
          </a:p>
        </p:txBody>
      </p:sp>
      <p:sp>
        <p:nvSpPr>
          <p:cNvPr id="29" name="Text Box 12"/>
          <p:cNvSpPr>
            <a:spLocks noChangeArrowheads="1"/>
          </p:cNvSpPr>
          <p:nvPr/>
        </p:nvSpPr>
        <p:spPr bwMode="auto">
          <a:xfrm>
            <a:off x="5486400" y="4168555"/>
            <a:ext cx="1371600" cy="1446213"/>
          </a:xfrm>
          <a:prstGeom prst="roundRect">
            <a:avLst>
              <a:gd name="adj" fmla="val 9866"/>
            </a:avLst>
          </a:prstGeom>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eaLnBrk="1" hangingPunct="1">
              <a:spcBef>
                <a:spcPct val="0"/>
              </a:spcBef>
            </a:pPr>
            <a:r>
              <a:rPr lang="en-US" sz="1600" dirty="0" smtClean="0">
                <a:solidFill>
                  <a:srgbClr val="404040"/>
                </a:solidFill>
                <a:latin typeface="Dax-Light"/>
                <a:cs typeface="Dax-Light"/>
              </a:rPr>
              <a:t>Hamlet</a:t>
            </a:r>
            <a:endParaRPr lang="en-US" sz="1600" dirty="0">
              <a:solidFill>
                <a:srgbClr val="404040"/>
              </a:solidFill>
              <a:latin typeface="Dax-Light"/>
              <a:cs typeface="Dax-Light"/>
            </a:endParaRPr>
          </a:p>
        </p:txBody>
      </p:sp>
      <p:sp>
        <p:nvSpPr>
          <p:cNvPr id="30" name="Text Box 13"/>
          <p:cNvSpPr>
            <a:spLocks noChangeArrowheads="1"/>
          </p:cNvSpPr>
          <p:nvPr/>
        </p:nvSpPr>
        <p:spPr bwMode="auto">
          <a:xfrm>
            <a:off x="6956425" y="4168555"/>
            <a:ext cx="1371600" cy="1446213"/>
          </a:xfrm>
          <a:prstGeom prst="roundRect">
            <a:avLst>
              <a:gd name="adj" fmla="val 6463"/>
            </a:avLst>
          </a:prstGeom>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eaLnBrk="1" hangingPunct="1">
              <a:spcBef>
                <a:spcPct val="0"/>
              </a:spcBef>
            </a:pPr>
            <a:r>
              <a:rPr lang="en-US" sz="1600" dirty="0" smtClean="0">
                <a:solidFill>
                  <a:srgbClr val="404040"/>
                </a:solidFill>
                <a:latin typeface="Dax-Light"/>
                <a:cs typeface="Dax-Light"/>
              </a:rPr>
              <a:t>The Trial</a:t>
            </a:r>
            <a:endParaRPr lang="en-US" sz="1600" dirty="0">
              <a:solidFill>
                <a:srgbClr val="404040"/>
              </a:solidFill>
              <a:latin typeface="Dax-Light"/>
              <a:cs typeface="Dax-Light"/>
            </a:endParaRPr>
          </a:p>
        </p:txBody>
      </p:sp>
      <p:cxnSp>
        <p:nvCxnSpPr>
          <p:cNvPr id="31" name="AutoShape 18"/>
          <p:cNvCxnSpPr>
            <a:cxnSpLocks noChangeShapeType="1"/>
            <a:stCxn id="29" idx="1"/>
          </p:cNvCxnSpPr>
          <p:nvPr/>
        </p:nvCxnSpPr>
        <p:spPr bwMode="auto">
          <a:xfrm rot="10800000">
            <a:off x="3198812" y="4328258"/>
            <a:ext cx="2287588" cy="563404"/>
          </a:xfrm>
          <a:prstGeom prst="curvedConnector3">
            <a:avLst>
              <a:gd name="adj1" fmla="val 50000"/>
            </a:avLst>
          </a:prstGeom>
          <a:noFill/>
          <a:ln w="19050">
            <a:solidFill>
              <a:schemeClr val="bg1"/>
            </a:solidFill>
            <a:round/>
            <a:headEnd type="none"/>
            <a:tailEnd type="triangle" w="lg" len="lg"/>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cxnSp>
        <p:nvCxnSpPr>
          <p:cNvPr id="35" name="AutoShape 19"/>
          <p:cNvCxnSpPr>
            <a:cxnSpLocks noChangeShapeType="1"/>
            <a:stCxn id="25" idx="1"/>
            <a:endCxn id="28" idx="3"/>
          </p:cNvCxnSpPr>
          <p:nvPr/>
        </p:nvCxnSpPr>
        <p:spPr bwMode="auto">
          <a:xfrm rot="10800000" flipV="1">
            <a:off x="3659188" y="5913436"/>
            <a:ext cx="1827213" cy="49213"/>
          </a:xfrm>
          <a:prstGeom prst="curvedConnector3">
            <a:avLst>
              <a:gd name="adj1" fmla="val 50000"/>
            </a:avLst>
          </a:prstGeom>
          <a:noFill/>
          <a:ln w="19050">
            <a:solidFill>
              <a:schemeClr val="bg1"/>
            </a:solidFill>
            <a:round/>
            <a:headEnd type="none"/>
            <a:tailEnd type="triangle" w="lg" len="lg"/>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cxnSp>
        <p:nvCxnSpPr>
          <p:cNvPr id="37" name="AutoShape 23"/>
          <p:cNvCxnSpPr>
            <a:cxnSpLocks noChangeShapeType="1"/>
          </p:cNvCxnSpPr>
          <p:nvPr/>
        </p:nvCxnSpPr>
        <p:spPr bwMode="auto">
          <a:xfrm>
            <a:off x="2180226" y="2886241"/>
            <a:ext cx="0" cy="601498"/>
          </a:xfrm>
          <a:prstGeom prst="straightConnector1">
            <a:avLst/>
          </a:prstGeom>
          <a:noFill/>
          <a:ln w="28575" cmpd="sng">
            <a:solidFill>
              <a:srgbClr val="FFFFFF"/>
            </a:solidFill>
            <a:round/>
            <a:headEnd/>
            <a:tailEnd type="triangle" w="med"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cxnSp>
        <p:nvCxnSpPr>
          <p:cNvPr id="38" name="AutoShape 20"/>
          <p:cNvCxnSpPr>
            <a:cxnSpLocks noChangeShapeType="1"/>
            <a:stCxn id="28" idx="1"/>
          </p:cNvCxnSpPr>
          <p:nvPr/>
        </p:nvCxnSpPr>
        <p:spPr bwMode="auto">
          <a:xfrm rot="10800000" flipH="1">
            <a:off x="747711" y="4589464"/>
            <a:ext cx="952501" cy="1373187"/>
          </a:xfrm>
          <a:prstGeom prst="curvedConnector4">
            <a:avLst>
              <a:gd name="adj1" fmla="val -24000"/>
              <a:gd name="adj2" fmla="val 64837"/>
            </a:avLst>
          </a:prstGeom>
          <a:noFill/>
          <a:ln w="19050">
            <a:solidFill>
              <a:schemeClr val="bg1"/>
            </a:solidFill>
            <a:round/>
            <a:headEnd type="none"/>
            <a:tailEnd type="triangle" w="lg" len="lg"/>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cxnSp>
        <p:nvCxnSpPr>
          <p:cNvPr id="52" name="AutoShape 17"/>
          <p:cNvCxnSpPr>
            <a:cxnSpLocks noChangeShapeType="1"/>
            <a:stCxn id="30" idx="0"/>
          </p:cNvCxnSpPr>
          <p:nvPr/>
        </p:nvCxnSpPr>
        <p:spPr bwMode="auto">
          <a:xfrm rot="16200000" flipV="1">
            <a:off x="6600936" y="3127265"/>
            <a:ext cx="1615855" cy="466725"/>
          </a:xfrm>
          <a:prstGeom prst="curvedConnector2">
            <a:avLst/>
          </a:prstGeom>
          <a:noFill/>
          <a:ln w="19050">
            <a:solidFill>
              <a:schemeClr val="bg1"/>
            </a:solidFill>
            <a:round/>
            <a:headEnd type="none"/>
            <a:tailEnd type="triangle" w="lg" len="lg"/>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sp>
        <p:nvSpPr>
          <p:cNvPr id="11" name="Rectangle 10"/>
          <p:cNvSpPr/>
          <p:nvPr/>
        </p:nvSpPr>
        <p:spPr>
          <a:xfrm>
            <a:off x="417478" y="849495"/>
            <a:ext cx="4155112" cy="461665"/>
          </a:xfrm>
          <a:prstGeom prst="rect">
            <a:avLst/>
          </a:prstGeom>
        </p:spPr>
        <p:txBody>
          <a:bodyPr wrap="none">
            <a:spAutoFit/>
          </a:bodyPr>
          <a:lstStyle/>
          <a:p>
            <a:pPr>
              <a:spcBef>
                <a:spcPct val="0"/>
              </a:spcBef>
              <a:defRPr/>
            </a:pPr>
            <a:r>
              <a:rPr lang="en-US" sz="2400" b="1" dirty="0" smtClean="0">
                <a:solidFill>
                  <a:schemeClr val="bg1"/>
                </a:solidFill>
                <a:latin typeface="Dax-Medium"/>
                <a:cs typeface="Dax-Medium"/>
              </a:rPr>
              <a:t>The Alma </a:t>
            </a:r>
            <a:r>
              <a:rPr lang="en-US" sz="2400" b="1" dirty="0">
                <a:solidFill>
                  <a:schemeClr val="bg1"/>
                </a:solidFill>
                <a:latin typeface="Dax-Medium"/>
                <a:cs typeface="Dax-Medium"/>
              </a:rPr>
              <a:t>Community Zone</a:t>
            </a:r>
          </a:p>
        </p:txBody>
      </p:sp>
      <p:sp>
        <p:nvSpPr>
          <p:cNvPr id="53" name="Rectangle 52"/>
          <p:cNvSpPr/>
          <p:nvPr/>
        </p:nvSpPr>
        <p:spPr>
          <a:xfrm>
            <a:off x="5029200" y="849495"/>
            <a:ext cx="3946721" cy="461665"/>
          </a:xfrm>
          <a:prstGeom prst="rect">
            <a:avLst/>
          </a:prstGeom>
        </p:spPr>
        <p:txBody>
          <a:bodyPr wrap="none">
            <a:spAutoFit/>
          </a:bodyPr>
          <a:lstStyle/>
          <a:p>
            <a:pPr>
              <a:spcBef>
                <a:spcPct val="0"/>
              </a:spcBef>
              <a:defRPr/>
            </a:pPr>
            <a:r>
              <a:rPr lang="en-US" sz="2400" b="1" dirty="0" smtClean="0">
                <a:solidFill>
                  <a:schemeClr val="bg1"/>
                </a:solidFill>
                <a:latin typeface="Dax-Medium"/>
                <a:cs typeface="Dax-Medium"/>
              </a:rPr>
              <a:t>The Alma Institution Zone</a:t>
            </a:r>
            <a:endParaRPr lang="en-US" sz="2400" b="1" dirty="0">
              <a:solidFill>
                <a:schemeClr val="bg1"/>
              </a:solidFill>
              <a:latin typeface="Dax-Medium"/>
              <a:cs typeface="Dax-Medium"/>
            </a:endParaRPr>
          </a:p>
        </p:txBody>
      </p:sp>
      <p:cxnSp>
        <p:nvCxnSpPr>
          <p:cNvPr id="36" name="AutoShape 22"/>
          <p:cNvCxnSpPr>
            <a:cxnSpLocks noChangeShapeType="1"/>
          </p:cNvCxnSpPr>
          <p:nvPr/>
        </p:nvCxnSpPr>
        <p:spPr bwMode="auto">
          <a:xfrm>
            <a:off x="2292350" y="2422525"/>
            <a:ext cx="3035300" cy="0"/>
          </a:xfrm>
          <a:prstGeom prst="straightConnector1">
            <a:avLst/>
          </a:prstGeom>
          <a:noFill/>
          <a:ln w="28575" cmpd="sng">
            <a:solidFill>
              <a:schemeClr val="bg1"/>
            </a:solidFill>
            <a:round/>
            <a:headEnd/>
            <a:tailEnd type="triangle" w="med"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cxnSp>
      <p:grpSp>
        <p:nvGrpSpPr>
          <p:cNvPr id="51" name="Group 50"/>
          <p:cNvGrpSpPr/>
          <p:nvPr/>
        </p:nvGrpSpPr>
        <p:grpSpPr>
          <a:xfrm>
            <a:off x="2539409" y="3892923"/>
            <a:ext cx="650251" cy="666805"/>
            <a:chOff x="990389" y="4019596"/>
            <a:chExt cx="774700" cy="717550"/>
          </a:xfr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grpSpPr>
        <p:sp>
          <p:nvSpPr>
            <p:cNvPr id="56" name="מלבן מעוגל 58"/>
            <p:cNvSpPr/>
            <p:nvPr/>
          </p:nvSpPr>
          <p:spPr bwMode="auto">
            <a:xfrm>
              <a:off x="990389" y="4019596"/>
              <a:ext cx="774700" cy="717550"/>
            </a:xfrm>
            <a:prstGeom prst="roundRect">
              <a:avLst/>
            </a:prstGeom>
            <a:grpFill/>
            <a:ln w="12700" cap="flat" cmpd="sng" algn="ctr">
              <a:solidFill>
                <a:schemeClr val="bg1">
                  <a:lumMod val="50000"/>
                </a:schemeClr>
              </a:solidFill>
              <a:prstDash val="solid"/>
              <a:round/>
              <a:headEnd type="none" w="med" len="med"/>
              <a:tailEnd type="none" w="med" len="med"/>
            </a:ln>
            <a:effectLst/>
          </p:spPr>
          <p:txBody>
            <a:bodyPr/>
            <a:lstStyle/>
            <a:p>
              <a:pPr algn="r" rtl="1">
                <a:defRPr/>
              </a:pPr>
              <a:endParaRPr lang="en-US"/>
            </a:p>
          </p:txBody>
        </p:sp>
        <p:pic>
          <p:nvPicPr>
            <p:cNvPr id="57" name="תמונה 59" descr="icons-alma.png"/>
            <p:cNvPicPr>
              <a:picLocks noChangeAspect="1"/>
            </p:cNvPicPr>
            <p:nvPr/>
          </p:nvPicPr>
          <p:blipFill>
            <a:blip r:embed="rId3"/>
            <a:srcRect l="37502" t="32629" r="56665" b="57703"/>
            <a:stretch>
              <a:fillRect/>
            </a:stretch>
          </p:blipFill>
          <p:spPr bwMode="auto">
            <a:xfrm>
              <a:off x="1107061" y="4076249"/>
              <a:ext cx="533578" cy="610151"/>
            </a:xfrm>
            <a:prstGeom prst="rect">
              <a:avLst/>
            </a:prstGeom>
            <a:grpFill/>
            <a:ln w="9525">
              <a:noFill/>
              <a:miter lim="800000"/>
              <a:headEnd/>
              <a:tailEnd/>
            </a:ln>
          </p:spPr>
        </p:pic>
      </p:grpSp>
      <p:grpSp>
        <p:nvGrpSpPr>
          <p:cNvPr id="59" name="קבוצה 47"/>
          <p:cNvGrpSpPr>
            <a:grpSpLocks/>
          </p:cNvGrpSpPr>
          <p:nvPr/>
        </p:nvGrpSpPr>
        <p:grpSpPr bwMode="auto">
          <a:xfrm>
            <a:off x="1851600" y="2170279"/>
            <a:ext cx="657252" cy="694217"/>
            <a:chOff x="1856792" y="1839686"/>
            <a:chExt cx="774441" cy="716902"/>
          </a:xfr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grpSpPr>
        <p:sp>
          <p:nvSpPr>
            <p:cNvPr id="60" name="מלבן מעוגל 46"/>
            <p:cNvSpPr/>
            <p:nvPr/>
          </p:nvSpPr>
          <p:spPr bwMode="auto">
            <a:xfrm>
              <a:off x="1856792" y="1839686"/>
              <a:ext cx="774441" cy="716902"/>
            </a:xfrm>
            <a:prstGeom prst="roundRect">
              <a:avLst/>
            </a:prstGeom>
            <a:grpFill/>
            <a:ln w="12700" cap="flat" cmpd="sng" algn="ctr">
              <a:solidFill>
                <a:schemeClr val="bg1">
                  <a:lumMod val="50000"/>
                </a:schemeClr>
              </a:solidFill>
              <a:prstDash val="solid"/>
              <a:round/>
              <a:headEnd type="none" w="med" len="med"/>
              <a:tailEnd type="none" w="med" len="med"/>
            </a:ln>
            <a:effectLst/>
          </p:spPr>
          <p:txBody>
            <a:bodyPr/>
            <a:lstStyle/>
            <a:p>
              <a:pPr algn="r" rtl="1">
                <a:defRPr/>
              </a:pPr>
              <a:endParaRPr lang="en-US"/>
            </a:p>
          </p:txBody>
        </p:sp>
        <p:pic>
          <p:nvPicPr>
            <p:cNvPr id="61" name="תמונה 32" descr="icons-alma.png"/>
            <p:cNvPicPr>
              <a:picLocks noChangeAspect="1"/>
            </p:cNvPicPr>
            <p:nvPr/>
          </p:nvPicPr>
          <p:blipFill>
            <a:blip r:embed="rId3"/>
            <a:srcRect l="82500" t="1208" r="11250" b="89124"/>
            <a:stretch>
              <a:fillRect/>
            </a:stretch>
          </p:blipFill>
          <p:spPr bwMode="auto">
            <a:xfrm>
              <a:off x="1942324" y="1925214"/>
              <a:ext cx="571500" cy="609600"/>
            </a:xfrm>
            <a:prstGeom prst="rect">
              <a:avLst/>
            </a:prstGeom>
            <a:grpFill/>
            <a:ln w="9525">
              <a:noFill/>
              <a:miter lim="800000"/>
              <a:headEnd/>
              <a:tailEnd/>
            </a:ln>
          </p:spPr>
        </p:pic>
      </p:grpSp>
      <p:grpSp>
        <p:nvGrpSpPr>
          <p:cNvPr id="66" name="קבוצה 47"/>
          <p:cNvGrpSpPr>
            <a:grpSpLocks/>
          </p:cNvGrpSpPr>
          <p:nvPr/>
        </p:nvGrpSpPr>
        <p:grpSpPr bwMode="auto">
          <a:xfrm>
            <a:off x="1419337" y="3865511"/>
            <a:ext cx="657252" cy="694217"/>
            <a:chOff x="1856792" y="1839686"/>
            <a:chExt cx="774441" cy="716902"/>
          </a:xfr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grpSpPr>
        <p:sp>
          <p:nvSpPr>
            <p:cNvPr id="67" name="מלבן מעוגל 46"/>
            <p:cNvSpPr/>
            <p:nvPr/>
          </p:nvSpPr>
          <p:spPr bwMode="auto">
            <a:xfrm>
              <a:off x="1856792" y="1839686"/>
              <a:ext cx="774441" cy="716902"/>
            </a:xfrm>
            <a:prstGeom prst="roundRect">
              <a:avLst/>
            </a:prstGeom>
            <a:grpFill/>
            <a:ln w="12700" cap="flat" cmpd="sng" algn="ctr">
              <a:solidFill>
                <a:schemeClr val="bg1">
                  <a:lumMod val="50000"/>
                </a:schemeClr>
              </a:solidFill>
              <a:prstDash val="solid"/>
              <a:round/>
              <a:headEnd type="none" w="med" len="med"/>
              <a:tailEnd type="none" w="med" len="med"/>
            </a:ln>
            <a:effectLst/>
          </p:spPr>
          <p:txBody>
            <a:bodyPr/>
            <a:lstStyle/>
            <a:p>
              <a:pPr algn="r" rtl="1">
                <a:defRPr/>
              </a:pPr>
              <a:endParaRPr lang="en-US"/>
            </a:p>
          </p:txBody>
        </p:sp>
        <p:pic>
          <p:nvPicPr>
            <p:cNvPr id="68" name="תמונה 32" descr="icons-alma.png"/>
            <p:cNvPicPr>
              <a:picLocks noChangeAspect="1"/>
            </p:cNvPicPr>
            <p:nvPr/>
          </p:nvPicPr>
          <p:blipFill>
            <a:blip r:embed="rId3"/>
            <a:srcRect l="82500" t="1208" r="11250" b="89124"/>
            <a:stretch>
              <a:fillRect/>
            </a:stretch>
          </p:blipFill>
          <p:spPr bwMode="auto">
            <a:xfrm>
              <a:off x="1942324" y="1925214"/>
              <a:ext cx="571500" cy="609600"/>
            </a:xfrm>
            <a:prstGeom prst="rect">
              <a:avLst/>
            </a:prstGeom>
            <a:grpFill/>
            <a:ln w="9525">
              <a:noFill/>
              <a:miter lim="800000"/>
              <a:headEnd/>
              <a:tailEnd/>
            </a:ln>
          </p:spPr>
        </p:pic>
      </p:grpSp>
      <p:grpSp>
        <p:nvGrpSpPr>
          <p:cNvPr id="40" name="Group 39"/>
          <p:cNvGrpSpPr/>
          <p:nvPr/>
        </p:nvGrpSpPr>
        <p:grpSpPr>
          <a:xfrm>
            <a:off x="9529921" y="883087"/>
            <a:ext cx="650251" cy="666805"/>
            <a:chOff x="5905500" y="2273300"/>
            <a:chExt cx="774700" cy="717550"/>
          </a:xfrm>
          <a:gradFill>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p:grpSpPr>
        <p:sp>
          <p:nvSpPr>
            <p:cNvPr id="41" name="מלבן מעוגל 58"/>
            <p:cNvSpPr/>
            <p:nvPr/>
          </p:nvSpPr>
          <p:spPr bwMode="auto">
            <a:xfrm>
              <a:off x="5905500" y="2273300"/>
              <a:ext cx="774700" cy="717550"/>
            </a:xfrm>
            <a:prstGeom prst="roundRect">
              <a:avLst/>
            </a:prstGeom>
            <a:grpFill/>
            <a:ln w="12700" cap="flat" cmpd="sng" algn="ctr">
              <a:solidFill>
                <a:schemeClr val="bg1">
                  <a:lumMod val="50000"/>
                </a:schemeClr>
              </a:solidFill>
              <a:prstDash val="solid"/>
              <a:round/>
              <a:headEnd type="none" w="med" len="med"/>
              <a:tailEnd type="none" w="med" len="med"/>
            </a:ln>
            <a:effectLst/>
          </p:spPr>
          <p:txBody>
            <a:bodyPr/>
            <a:lstStyle/>
            <a:p>
              <a:pPr algn="r" rtl="1">
                <a:defRPr/>
              </a:pPr>
              <a:endParaRPr lang="en-US"/>
            </a:p>
          </p:txBody>
        </p:sp>
        <p:pic>
          <p:nvPicPr>
            <p:cNvPr id="42" name="תמונה 59" descr="icons-alma.png"/>
            <p:cNvPicPr>
              <a:picLocks noChangeAspect="1"/>
            </p:cNvPicPr>
            <p:nvPr/>
          </p:nvPicPr>
          <p:blipFill>
            <a:blip r:embed="rId3"/>
            <a:srcRect l="37502" t="32629" r="56665" b="57703"/>
            <a:stretch>
              <a:fillRect/>
            </a:stretch>
          </p:blipFill>
          <p:spPr bwMode="auto">
            <a:xfrm>
              <a:off x="6022173" y="2329954"/>
              <a:ext cx="533578" cy="610151"/>
            </a:xfrm>
            <a:prstGeom prst="rect">
              <a:avLst/>
            </a:prstGeom>
            <a:grpFill/>
            <a:ln w="9525">
              <a:noFill/>
              <a:miter lim="800000"/>
              <a:headEnd/>
              <a:tailEnd/>
            </a:ln>
          </p:spPr>
        </p:pic>
      </p:grpSp>
    </p:spTree>
    <p:extLst>
      <p:ext uri="{BB962C8B-B14F-4D97-AF65-F5344CB8AC3E}">
        <p14:creationId xmlns:p14="http://schemas.microsoft.com/office/powerpoint/2010/main" val="321460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22222E-6 -0.03515 C -0.01459 -0.02197 -0.00799 -0.02498 -0.01875 -0.02151 C -0.02934 -0.01434 -0.04115 -0.01272 -0.05209 -0.00601 C -0.06354 0.00092 -0.07431 0.00971 -0.08542 0.01711 C -0.08924 0.01966 -0.09202 0.02405 -0.09566 0.02683 C -0.12101 0.04602 -0.14757 0.06337 -0.17379 0.08071 C -0.17917 0.08418 -0.18316 0.09042 -0.18837 0.09436 C -0.19288 0.09759 -0.19809 0.09898 -0.20278 0.10199 C -0.21372 0.10939 -0.22292 0.11794 -0.23472 0.12326 C -0.23715 0.12581 -0.23941 0.12881 -0.24202 0.1309 C -0.2434 0.13205 -0.24514 0.13182 -0.24636 0.13298 C -0.25243 0.13807 -0.25243 0.14084 -0.25799 0.14454 C -0.26927 0.15217 -0.28229 0.15564 -0.2941 0.16189 C -0.30365 0.16697 -0.31233 0.1753 -0.32309 0.1753 " pathEditMode="relative" rAng="0" ptsTypes="fffffffffffffA">
                                      <p:cBhvr>
                                        <p:cTn id="11" dur="2000" fill="hold"/>
                                        <p:tgtEl>
                                          <p:spTgt spid="40"/>
                                        </p:tgtEl>
                                        <p:attrNameLst>
                                          <p:attrName>ppt_x</p:attrName>
                                          <p:attrName>ppt_y</p:attrName>
                                        </p:attrNameLst>
                                      </p:cBhvr>
                                      <p:rCtr x="-16163" y="10523"/>
                                    </p:animMotion>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1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right)">
                                      <p:cBhvr>
                                        <p:cTn id="39" dur="500"/>
                                        <p:tgtEl>
                                          <p:spTgt spid="35"/>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childTnLst>
                          </p:cTn>
                        </p:par>
                        <p:par>
                          <p:cTn id="57" fill="hold">
                            <p:stCondLst>
                              <p:cond delay="5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par>
                                <p:cTn id="61" presetID="22" presetClass="entr" presetSubtype="8"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143" y="1032700"/>
            <a:ext cx="8336643" cy="727157"/>
            <a:chOff x="399143" y="1032700"/>
            <a:chExt cx="8336643" cy="727157"/>
          </a:xfrm>
        </p:grpSpPr>
        <p:sp>
          <p:nvSpPr>
            <p:cNvPr id="33" name="Rounded Rectangle 3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54" name="Group 53"/>
            <p:cNvGrpSpPr/>
            <p:nvPr/>
          </p:nvGrpSpPr>
          <p:grpSpPr>
            <a:xfrm>
              <a:off x="452437" y="1076176"/>
              <a:ext cx="8229600" cy="639763"/>
              <a:chOff x="452437" y="1076176"/>
              <a:chExt cx="8229600" cy="639763"/>
            </a:xfrm>
          </p:grpSpPr>
          <p:sp>
            <p:nvSpPr>
              <p:cNvPr id="55"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56"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chemeClr val="tx1">
                        <a:lumMod val="75000"/>
                        <a:lumOff val="25000"/>
                      </a:schemeClr>
                    </a:solidFill>
                    <a:latin typeface="Helvetica Light"/>
                    <a:cs typeface="Helvetica Light"/>
                  </a:rPr>
                  <a:t>Primo</a:t>
                </a:r>
                <a:endParaRPr lang="en-US" sz="2400" dirty="0">
                  <a:solidFill>
                    <a:schemeClr val="tx1">
                      <a:lumMod val="75000"/>
                      <a:lumOff val="25000"/>
                    </a:schemeClr>
                  </a:solidFill>
                  <a:latin typeface="Helvetica Light"/>
                  <a:cs typeface="Helvetica Light"/>
                </a:endParaRPr>
              </a:p>
            </p:txBody>
          </p:sp>
          <p:sp>
            <p:nvSpPr>
              <p:cNvPr id="58"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chemeClr val="tx1">
                        <a:lumMod val="75000"/>
                        <a:lumOff val="25000"/>
                      </a:schemeClr>
                    </a:solidFill>
                    <a:latin typeface="Helvetica Light"/>
                    <a:cs typeface="Helvetica Light"/>
                  </a:rPr>
                  <a:t>Delivery</a:t>
                </a:r>
                <a:endParaRPr lang="en-US" sz="1300" b="0" dirty="0">
                  <a:solidFill>
                    <a:schemeClr val="tx1">
                      <a:lumMod val="75000"/>
                      <a:lumOff val="25000"/>
                    </a:schemeClr>
                  </a:solidFill>
                  <a:latin typeface="Helvetica Light"/>
                  <a:cs typeface="Helvetica Light"/>
                </a:endParaRPr>
              </a:p>
            </p:txBody>
          </p:sp>
          <p:sp>
            <p:nvSpPr>
              <p:cNvPr id="60"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chemeClr val="tx1">
                        <a:lumMod val="75000"/>
                        <a:lumOff val="25000"/>
                      </a:schemeClr>
                    </a:solidFill>
                    <a:latin typeface="Helvetica Light"/>
                    <a:cs typeface="Helvetica Light"/>
                  </a:rPr>
                  <a:t>Discovery</a:t>
                </a:r>
                <a:endParaRPr lang="en-US" sz="1300" b="0" dirty="0">
                  <a:solidFill>
                    <a:schemeClr val="tx1">
                      <a:lumMod val="75000"/>
                      <a:lumOff val="25000"/>
                    </a:schemeClr>
                  </a:solidFill>
                  <a:latin typeface="Helvetica Light"/>
                  <a:cs typeface="Helvetica Light"/>
                </a:endParaRPr>
              </a:p>
            </p:txBody>
          </p:sp>
        </p:grpSp>
      </p:grpSp>
      <p:pic>
        <p:nvPicPr>
          <p:cNvPr id="41" name="Picture 40" descr="clou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700" y="4975795"/>
            <a:ext cx="9144000" cy="1882205"/>
          </a:xfrm>
          <a:prstGeom prst="rect">
            <a:avLst/>
          </a:prstGeom>
        </p:spPr>
      </p:pic>
      <p:sp>
        <p:nvSpPr>
          <p:cNvPr id="31" name="Rounded Rectangle 30"/>
          <p:cNvSpPr/>
          <p:nvPr/>
        </p:nvSpPr>
        <p:spPr>
          <a:xfrm>
            <a:off x="381000" y="5257800"/>
            <a:ext cx="8336643" cy="762000"/>
          </a:xfrm>
          <a:prstGeom prst="roundRect">
            <a:avLst>
              <a:gd name="adj" fmla="val 11721"/>
            </a:avLst>
          </a:prstGeom>
          <a:solidFill>
            <a:schemeClr val="bg1">
              <a:lumMod val="75000"/>
              <a:alpha val="23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399143" y="1981200"/>
            <a:ext cx="8336643" cy="3048000"/>
          </a:xfrm>
          <a:prstGeom prst="roundRect">
            <a:avLst>
              <a:gd name="adj" fmla="val 3388"/>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452438" y="5318919"/>
            <a:ext cx="8229600" cy="639763"/>
            <a:chOff x="452438" y="5222726"/>
            <a:chExt cx="8229600" cy="639763"/>
          </a:xfrm>
        </p:grpSpPr>
        <p:sp>
          <p:nvSpPr>
            <p:cNvPr id="35"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36"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solidFill>
                    <a:srgbClr val="BFBFBF"/>
                  </a:solidFill>
                  <a:latin typeface="Helvetica Light"/>
                  <a:cs typeface="Helvetica Light"/>
                </a:rPr>
                <a:t>Infrastructure</a:t>
              </a:r>
              <a:endParaRPr lang="en-US" sz="2400" dirty="0">
                <a:solidFill>
                  <a:srgbClr val="BFBFBF"/>
                </a:solidFill>
                <a:latin typeface="Helvetica Light"/>
                <a:cs typeface="Helvetica Light"/>
              </a:endParaRPr>
            </a:p>
          </p:txBody>
        </p:sp>
        <p:sp>
          <p:nvSpPr>
            <p:cNvPr id="37"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200" b="0" dirty="0" smtClean="0">
                  <a:solidFill>
                    <a:srgbClr val="BFBFBF"/>
                  </a:solidFill>
                  <a:latin typeface="Helvetica Light"/>
                  <a:cs typeface="Helvetica Light"/>
                </a:rPr>
                <a:t>Cloud</a:t>
              </a:r>
            </a:p>
            <a:p>
              <a:pPr algn="ctr">
                <a:defRPr/>
              </a:pPr>
              <a:r>
                <a:rPr lang="en-US" sz="1200" b="0" dirty="0" smtClean="0">
                  <a:solidFill>
                    <a:srgbClr val="BFBFBF"/>
                  </a:solidFill>
                  <a:latin typeface="Helvetica Light"/>
                  <a:cs typeface="Helvetica Light"/>
                </a:rPr>
                <a:t>Infrastructure</a:t>
              </a:r>
              <a:endParaRPr lang="en-US" sz="1200" b="0" dirty="0">
                <a:solidFill>
                  <a:srgbClr val="BFBFBF"/>
                </a:solidFill>
                <a:latin typeface="Helvetica Light"/>
                <a:cs typeface="Helvetica Light"/>
              </a:endParaRPr>
            </a:p>
          </p:txBody>
        </p:sp>
        <p:sp>
          <p:nvSpPr>
            <p:cNvPr id="38"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Open</a:t>
              </a:r>
            </a:p>
            <a:p>
              <a:pPr algn="ctr">
                <a:defRPr/>
              </a:pPr>
              <a:r>
                <a:rPr lang="en-US" sz="1300" b="0" dirty="0" smtClean="0">
                  <a:solidFill>
                    <a:srgbClr val="BFBFBF"/>
                  </a:solidFill>
                  <a:latin typeface="Helvetica Light"/>
                  <a:cs typeface="Helvetica Light"/>
                </a:rPr>
                <a:t>Platform</a:t>
              </a:r>
              <a:endParaRPr lang="en-US" sz="1300" b="0" dirty="0">
                <a:solidFill>
                  <a:srgbClr val="BFBFBF"/>
                </a:solidFill>
                <a:latin typeface="Helvetica Light"/>
                <a:cs typeface="Helvetica Light"/>
              </a:endParaRPr>
            </a:p>
          </p:txBody>
        </p:sp>
        <p:sp>
          <p:nvSpPr>
            <p:cNvPr id="39"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a:solidFill>
                    <a:srgbClr val="BFBFBF"/>
                  </a:solidFill>
                  <a:latin typeface="Helvetica Light"/>
                  <a:cs typeface="Helvetica Light"/>
                </a:rPr>
                <a:t>Security</a:t>
              </a:r>
            </a:p>
          </p:txBody>
        </p:sp>
        <p:sp>
          <p:nvSpPr>
            <p:cNvPr id="40"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solidFill>
                    <a:srgbClr val="BFBFBF"/>
                  </a:solidFill>
                  <a:latin typeface="Helvetica Light"/>
                  <a:cs typeface="Helvetica Light"/>
                </a:rPr>
                <a:t>Workflow</a:t>
              </a:r>
            </a:p>
            <a:p>
              <a:pPr algn="ctr">
                <a:defRPr/>
              </a:pPr>
              <a:r>
                <a:rPr lang="en-US" sz="1300" b="0" dirty="0" smtClean="0">
                  <a:solidFill>
                    <a:srgbClr val="BFBFBF"/>
                  </a:solidFill>
                  <a:latin typeface="Helvetica Light"/>
                  <a:cs typeface="Helvetica Light"/>
                </a:rPr>
                <a:t>Engine</a:t>
              </a:r>
              <a:endParaRPr lang="en-US" sz="1300" b="0" dirty="0">
                <a:solidFill>
                  <a:srgbClr val="BFBFBF"/>
                </a:solidFill>
                <a:latin typeface="Helvetica Light"/>
                <a:cs typeface="Helvetica Light"/>
              </a:endParaRPr>
            </a:p>
          </p:txBody>
        </p:sp>
      </p:grpSp>
      <p:sp>
        <p:nvSpPr>
          <p:cNvPr id="42" name="AutoShape 16"/>
          <p:cNvSpPr>
            <a:spLocks noChangeArrowheads="1"/>
          </p:cNvSpPr>
          <p:nvPr/>
        </p:nvSpPr>
        <p:spPr bwMode="auto">
          <a:xfrm>
            <a:off x="2590799" y="2062087"/>
            <a:ext cx="6091237" cy="2895602"/>
          </a:xfrm>
          <a:prstGeom prst="roundRect">
            <a:avLst>
              <a:gd name="adj" fmla="val 3196"/>
            </a:avLst>
          </a:prstGeom>
          <a:solidFill>
            <a:srgbClr val="FFFFFF">
              <a:alpha val="63000"/>
            </a:srgbClr>
          </a:solidFill>
          <a:ln w="9525" algn="ctr">
            <a:solidFill>
              <a:srgbClr val="D9D9D9"/>
            </a:solidFill>
            <a:round/>
            <a:headEnd/>
            <a:tailEnd/>
          </a:ln>
          <a:effectLst/>
        </p:spPr>
        <p:txBody>
          <a:bodyPr rot="10800000" wrap="none" anchor="ctr"/>
          <a:lstStyle/>
          <a:p>
            <a:pPr algn="ctr">
              <a:defRPr/>
            </a:pPr>
            <a:endParaRPr lang="en-US" sz="1400" b="0">
              <a:latin typeface="Verdana" pitchFamily="34" charset="0"/>
            </a:endParaRPr>
          </a:p>
        </p:txBody>
      </p:sp>
      <p:sp>
        <p:nvSpPr>
          <p:cNvPr id="43" name="AutoShape 16"/>
          <p:cNvSpPr>
            <a:spLocks noChangeArrowheads="1"/>
          </p:cNvSpPr>
          <p:nvPr/>
        </p:nvSpPr>
        <p:spPr bwMode="auto">
          <a:xfrm>
            <a:off x="457200" y="2062089"/>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48" name="Text Box 34">
            <a:hlinkClick r:id="" action="ppaction://noaction"/>
          </p:cNvPr>
          <p:cNvSpPr txBox="1">
            <a:spLocks noChangeArrowheads="1"/>
          </p:cNvSpPr>
          <p:nvPr/>
        </p:nvSpPr>
        <p:spPr bwMode="auto">
          <a:xfrm>
            <a:off x="2667000" y="4487787"/>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a:solidFill>
                  <a:srgbClr val="BFBFBF"/>
                </a:solidFill>
                <a:latin typeface="Helvetica Light"/>
                <a:cs typeface="Helvetica Light"/>
              </a:rPr>
              <a:t>Fulfillment</a:t>
            </a:r>
          </a:p>
        </p:txBody>
      </p:sp>
      <p:sp>
        <p:nvSpPr>
          <p:cNvPr id="49" name="Text Box 36">
            <a:hlinkClick r:id="" action="ppaction://noaction"/>
          </p:cNvPr>
          <p:cNvSpPr txBox="1">
            <a:spLocks noChangeArrowheads="1"/>
          </p:cNvSpPr>
          <p:nvPr/>
        </p:nvSpPr>
        <p:spPr bwMode="auto">
          <a:xfrm>
            <a:off x="2667000" y="2636239"/>
            <a:ext cx="5962650"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Resource Management</a:t>
            </a:r>
            <a:endParaRPr lang="en-US" sz="1300" b="0" dirty="0">
              <a:solidFill>
                <a:srgbClr val="BFBFBF"/>
              </a:solidFill>
              <a:latin typeface="Helvetica Light"/>
              <a:cs typeface="Helvetica Light"/>
            </a:endParaRPr>
          </a:p>
        </p:txBody>
      </p:sp>
      <p:sp>
        <p:nvSpPr>
          <p:cNvPr id="50" name="Rectangle 48"/>
          <p:cNvSpPr>
            <a:spLocks noChangeArrowheads="1"/>
          </p:cNvSpPr>
          <p:nvPr/>
        </p:nvSpPr>
        <p:spPr bwMode="auto">
          <a:xfrm>
            <a:off x="762000" y="2214490"/>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51" name="Rectangle 48"/>
          <p:cNvSpPr>
            <a:spLocks noChangeArrowheads="1"/>
          </p:cNvSpPr>
          <p:nvPr/>
        </p:nvSpPr>
        <p:spPr bwMode="auto">
          <a:xfrm>
            <a:off x="2667001" y="2138290"/>
            <a:ext cx="914400" cy="461665"/>
          </a:xfrm>
          <a:prstGeom prst="rect">
            <a:avLst/>
          </a:prstGeom>
          <a:noFill/>
          <a:ln w="9525">
            <a:noFill/>
            <a:miter lim="800000"/>
            <a:headEnd/>
            <a:tailEnd/>
          </a:ln>
        </p:spPr>
        <p:txBody>
          <a:bodyPr wrap="square">
            <a:spAutoFit/>
          </a:bodyPr>
          <a:lstStyle/>
          <a:p>
            <a:r>
              <a:rPr lang="en-US" sz="2400" b="0" dirty="0" smtClean="0">
                <a:solidFill>
                  <a:srgbClr val="BFBFBF"/>
                </a:solidFill>
                <a:latin typeface="Helvetica Light"/>
                <a:cs typeface="Helvetica Light"/>
              </a:rPr>
              <a:t>Alma</a:t>
            </a:r>
            <a:endParaRPr lang="en-US" sz="2400" b="0" dirty="0">
              <a:solidFill>
                <a:srgbClr val="BFBFBF"/>
              </a:solidFill>
              <a:latin typeface="Helvetica Light"/>
              <a:cs typeface="Helvetica Light"/>
            </a:endParaRPr>
          </a:p>
        </p:txBody>
      </p:sp>
      <p:sp>
        <p:nvSpPr>
          <p:cNvPr id="52" name="Text Box 42">
            <a:hlinkClick r:id="" action="ppaction://noaction"/>
          </p:cNvPr>
          <p:cNvSpPr>
            <a:spLocks noChangeArrowheads="1"/>
          </p:cNvSpPr>
          <p:nvPr/>
        </p:nvSpPr>
        <p:spPr bwMode="auto">
          <a:xfrm>
            <a:off x="527277" y="2115157"/>
            <a:ext cx="1931079" cy="1358848"/>
          </a:xfrm>
          <a:prstGeom prst="roundRect">
            <a:avLst>
              <a:gd name="adj" fmla="val 6341"/>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a:solidFill>
                  <a:srgbClr val="BFBFBF"/>
                </a:solidFill>
                <a:latin typeface="Helvetica Light"/>
                <a:cs typeface="Helvetica Light"/>
              </a:rPr>
              <a:t>Community zone</a:t>
            </a:r>
          </a:p>
        </p:txBody>
      </p:sp>
      <p:sp>
        <p:nvSpPr>
          <p:cNvPr id="47" name="Text Box 33">
            <a:hlinkClick r:id="" action="ppaction://noaction"/>
          </p:cNvPr>
          <p:cNvSpPr txBox="1">
            <a:spLocks noChangeArrowheads="1"/>
          </p:cNvSpPr>
          <p:nvPr/>
        </p:nvSpPr>
        <p:spPr bwMode="auto">
          <a:xfrm>
            <a:off x="2667000" y="3886200"/>
            <a:ext cx="5950857" cy="411163"/>
          </a:xfrm>
          <a:prstGeom prst="roundRect">
            <a:avLst/>
          </a:prstGeom>
          <a:solidFill>
            <a:schemeClr val="bg1"/>
          </a:solidFill>
          <a:ln>
            <a:solidFill>
              <a:srgbClr val="D9D9D9"/>
            </a:solidFill>
          </a:ln>
          <a:effectLst/>
        </p:spPr>
        <p:txBody>
          <a:bodyPr wrap="none" lIns="0" tIns="0" rIns="0" bIns="0" anchor="ctr"/>
          <a:lstStyle/>
          <a:p>
            <a:pPr algn="ctr">
              <a:defRPr/>
            </a:pPr>
            <a:r>
              <a:rPr lang="en-US" sz="1300" dirty="0" smtClean="0">
                <a:solidFill>
                  <a:srgbClr val="BFBFBF"/>
                </a:solidFill>
                <a:latin typeface="Helvetica Light"/>
                <a:cs typeface="Helvetica Light"/>
              </a:rPr>
              <a:t>Cataloging</a:t>
            </a:r>
            <a:endParaRPr lang="en-US" sz="1300" dirty="0">
              <a:solidFill>
                <a:srgbClr val="BFBFBF"/>
              </a:solidFill>
              <a:latin typeface="Helvetica Light"/>
              <a:cs typeface="Helvetica Light"/>
            </a:endParaRPr>
          </a:p>
        </p:txBody>
      </p:sp>
      <p:sp>
        <p:nvSpPr>
          <p:cNvPr id="53" name="Text Box 42">
            <a:hlinkClick r:id="" action="ppaction://noaction"/>
          </p:cNvPr>
          <p:cNvSpPr>
            <a:spLocks noChangeArrowheads="1"/>
          </p:cNvSpPr>
          <p:nvPr/>
        </p:nvSpPr>
        <p:spPr bwMode="auto">
          <a:xfrm>
            <a:off x="504371" y="3525729"/>
            <a:ext cx="1963058" cy="1374585"/>
          </a:xfrm>
          <a:prstGeom prst="roundRect">
            <a:avLst>
              <a:gd name="adj" fmla="val 5704"/>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smtClean="0">
                <a:solidFill>
                  <a:schemeClr val="bg1">
                    <a:lumMod val="75000"/>
                  </a:schemeClr>
                </a:solidFill>
                <a:latin typeface="Helvetica Light"/>
                <a:cs typeface="Helvetica Light"/>
              </a:rPr>
              <a:t>Business Intelligence </a:t>
            </a:r>
          </a:p>
          <a:p>
            <a:pPr algn="ctr">
              <a:defRPr/>
            </a:pPr>
            <a:r>
              <a:rPr lang="en-US" sz="1300" b="0" dirty="0" smtClean="0">
                <a:solidFill>
                  <a:schemeClr val="bg1">
                    <a:lumMod val="75000"/>
                  </a:schemeClr>
                </a:solidFill>
                <a:latin typeface="Helvetica Light"/>
                <a:cs typeface="Helvetica Light"/>
              </a:rPr>
              <a:t>and Analytics</a:t>
            </a:r>
            <a:endParaRPr lang="en-US" sz="1300" b="0" dirty="0">
              <a:solidFill>
                <a:schemeClr val="bg1">
                  <a:lumMod val="75000"/>
                </a:schemeClr>
              </a:solidFill>
              <a:latin typeface="Helvetica Light"/>
              <a:cs typeface="Helvetica Light"/>
            </a:endParaRPr>
          </a:p>
        </p:txBody>
      </p:sp>
      <p:sp>
        <p:nvSpPr>
          <p:cNvPr id="46" name="Rectangle 45"/>
          <p:cNvSpPr/>
          <p:nvPr/>
        </p:nvSpPr>
        <p:spPr>
          <a:xfrm>
            <a:off x="6169" y="711202"/>
            <a:ext cx="9144000" cy="6146799"/>
          </a:xfrm>
          <a:prstGeom prst="rect">
            <a:avLst/>
          </a:prstGeom>
          <a:solidFill>
            <a:schemeClr val="tx1">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burs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4400" y="304800"/>
            <a:ext cx="6858000" cy="6858000"/>
          </a:xfrm>
          <a:prstGeom prst="rect">
            <a:avLst/>
          </a:prstGeom>
        </p:spPr>
      </p:pic>
      <p:sp>
        <p:nvSpPr>
          <p:cNvPr id="45" name="Text Box 32">
            <a:hlinkClick r:id="" action="ppaction://noaction"/>
          </p:cNvPr>
          <p:cNvSpPr txBox="1">
            <a:spLocks noChangeArrowheads="1"/>
          </p:cNvSpPr>
          <p:nvPr/>
        </p:nvSpPr>
        <p:spPr bwMode="auto">
          <a:xfrm>
            <a:off x="2667000" y="3276600"/>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a:defRPr/>
            </a:pPr>
            <a:endParaRPr lang="en-US" sz="1300" b="0" dirty="0">
              <a:solidFill>
                <a:srgbClr val="BFBFBF"/>
              </a:solidFill>
              <a:latin typeface="Helvetica Light"/>
              <a:cs typeface="Helvetica Light"/>
            </a:endParaRPr>
          </a:p>
        </p:txBody>
      </p:sp>
      <p:sp>
        <p:nvSpPr>
          <p:cNvPr id="4" name="Rectangle 3"/>
          <p:cNvSpPr/>
          <p:nvPr/>
        </p:nvSpPr>
        <p:spPr>
          <a:xfrm>
            <a:off x="7232313" y="3319046"/>
            <a:ext cx="1302087" cy="338554"/>
          </a:xfrm>
          <a:prstGeom prst="rect">
            <a:avLst/>
          </a:prstGeom>
        </p:spPr>
        <p:txBody>
          <a:bodyPr wrap="none">
            <a:spAutoFit/>
          </a:bodyPr>
          <a:lstStyle/>
          <a:p>
            <a:pPr algn="ctr">
              <a:defRPr/>
            </a:pPr>
            <a:r>
              <a:rPr lang="en-US" sz="1600" dirty="0">
                <a:solidFill>
                  <a:srgbClr val="404040"/>
                </a:solidFill>
                <a:latin typeface="Helvetica Light"/>
                <a:cs typeface="Helvetica Light"/>
              </a:rPr>
              <a:t>Acquisitions</a:t>
            </a:r>
          </a:p>
        </p:txBody>
      </p:sp>
      <p:sp>
        <p:nvSpPr>
          <p:cNvPr id="2" name="Title 1"/>
          <p:cNvSpPr>
            <a:spLocks noGrp="1"/>
          </p:cNvSpPr>
          <p:nvPr>
            <p:ph type="title"/>
          </p:nvPr>
        </p:nvSpPr>
        <p:spPr/>
        <p:txBody>
          <a:bodyPr/>
          <a:lstStyle/>
          <a:p>
            <a:r>
              <a:rPr lang="en-US" dirty="0" smtClean="0"/>
              <a:t>Acquisitions</a:t>
            </a:r>
            <a:endParaRPr lang="en-US" dirty="0"/>
          </a:p>
        </p:txBody>
      </p:sp>
      <p:sp>
        <p:nvSpPr>
          <p:cNvPr id="44"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3342552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8"/>
          <p:cNvSpPr>
            <a:spLocks noChangeArrowheads="1"/>
          </p:cNvSpPr>
          <p:nvPr/>
        </p:nvSpPr>
        <p:spPr bwMode="auto">
          <a:xfrm>
            <a:off x="5638800" y="4648200"/>
            <a:ext cx="1635125" cy="578882"/>
          </a:xfrm>
          <a:prstGeom prst="roundRect">
            <a:avLst>
              <a:gd name="adj" fmla="val 16667"/>
            </a:avLst>
          </a:prstGeom>
          <a:solidFill>
            <a:srgbClr val="FFFFFF">
              <a:alpha val="56000"/>
            </a:srgbClr>
          </a:solidFill>
          <a:ln w="9525">
            <a:solidFill>
              <a:srgbClr val="FFE77E"/>
            </a:solidFill>
            <a:miter lim="800000"/>
            <a:headEnd/>
            <a:tailEnd/>
          </a:ln>
        </p:spPr>
        <p:txBody>
          <a:bodyPr>
            <a:spAutoFit/>
          </a:bodyPr>
          <a:lstStyle/>
          <a:p>
            <a:pPr algn="ctr"/>
            <a:r>
              <a:rPr lang="en-US" sz="1400" b="0" dirty="0" smtClean="0">
                <a:solidFill>
                  <a:srgbClr val="7F7F7F"/>
                </a:solidFill>
                <a:latin typeface="Helvetica Light"/>
                <a:cs typeface="Helvetica Light"/>
              </a:rPr>
              <a:t>Unified processes</a:t>
            </a:r>
            <a:endParaRPr lang="en-US" sz="1400" b="0" dirty="0">
              <a:solidFill>
                <a:srgbClr val="7F7F7F"/>
              </a:solidFill>
              <a:latin typeface="Helvetica Light"/>
              <a:cs typeface="Helvetica Light"/>
            </a:endParaRPr>
          </a:p>
        </p:txBody>
      </p:sp>
      <p:sp>
        <p:nvSpPr>
          <p:cNvPr id="29" name="Text Box 5"/>
          <p:cNvSpPr>
            <a:spLocks noChangeArrowheads="1"/>
          </p:cNvSpPr>
          <p:nvPr/>
        </p:nvSpPr>
        <p:spPr bwMode="auto">
          <a:xfrm>
            <a:off x="7391400" y="5136118"/>
            <a:ext cx="1447800" cy="578882"/>
          </a:xfrm>
          <a:prstGeom prst="roundRect">
            <a:avLst>
              <a:gd name="adj" fmla="val 16667"/>
            </a:avLst>
          </a:prstGeom>
          <a:solidFill>
            <a:srgbClr val="FFFFFF">
              <a:alpha val="56000"/>
            </a:srgbClr>
          </a:solidFill>
          <a:ln w="9525">
            <a:solidFill>
              <a:schemeClr val="accent6">
                <a:lumMod val="75000"/>
              </a:schemeClr>
            </a:solidFill>
            <a:miter lim="800000"/>
            <a:headEnd/>
            <a:tailEnd/>
          </a:ln>
        </p:spPr>
        <p:txBody>
          <a:bodyPr>
            <a:spAutoFit/>
          </a:bodyPr>
          <a:lstStyle/>
          <a:p>
            <a:pPr algn="ctr"/>
            <a:r>
              <a:rPr lang="en-US" sz="1400" b="0" dirty="0" smtClean="0">
                <a:solidFill>
                  <a:srgbClr val="7F7F7F"/>
                </a:solidFill>
                <a:latin typeface="Helvetica Light"/>
                <a:cs typeface="Helvetica Light"/>
              </a:rPr>
              <a:t>Review and approval steps</a:t>
            </a:r>
            <a:endParaRPr lang="en-US" sz="1400" b="0" dirty="0">
              <a:solidFill>
                <a:srgbClr val="7F7F7F"/>
              </a:solidFill>
              <a:latin typeface="Helvetica Light"/>
              <a:cs typeface="Helvetica Light"/>
            </a:endParaRPr>
          </a:p>
        </p:txBody>
      </p:sp>
      <p:sp>
        <p:nvSpPr>
          <p:cNvPr id="32" name="Text Box 7"/>
          <p:cNvSpPr>
            <a:spLocks noChangeArrowheads="1"/>
          </p:cNvSpPr>
          <p:nvPr/>
        </p:nvSpPr>
        <p:spPr bwMode="auto">
          <a:xfrm>
            <a:off x="5638800" y="5526881"/>
            <a:ext cx="1590675" cy="340519"/>
          </a:xfrm>
          <a:prstGeom prst="roundRect">
            <a:avLst>
              <a:gd name="adj" fmla="val 16667"/>
            </a:avLst>
          </a:prstGeom>
          <a:solidFill>
            <a:srgbClr val="FFFFFF">
              <a:alpha val="56000"/>
            </a:srgbClr>
          </a:solidFill>
          <a:ln w="9525">
            <a:solidFill>
              <a:schemeClr val="accent6">
                <a:lumMod val="50000"/>
              </a:schemeClr>
            </a:solidFill>
            <a:miter lim="800000"/>
            <a:headEnd/>
            <a:tailEnd/>
          </a:ln>
        </p:spPr>
        <p:txBody>
          <a:bodyPr wrap="square">
            <a:spAutoFit/>
          </a:bodyPr>
          <a:lstStyle/>
          <a:p>
            <a:pPr algn="ctr"/>
            <a:r>
              <a:rPr lang="en-US" sz="1400" b="0" dirty="0" smtClean="0">
                <a:solidFill>
                  <a:srgbClr val="7F7F7F"/>
                </a:solidFill>
                <a:latin typeface="Helvetica Light"/>
                <a:cs typeface="Helvetica Light"/>
              </a:rPr>
              <a:t>Various sources</a:t>
            </a:r>
            <a:endParaRPr lang="en-US" sz="1400" b="0" dirty="0">
              <a:solidFill>
                <a:srgbClr val="7F7F7F"/>
              </a:solidFill>
              <a:latin typeface="Helvetica Light"/>
              <a:cs typeface="Helvetica Light"/>
            </a:endParaRPr>
          </a:p>
        </p:txBody>
      </p:sp>
      <p:sp>
        <p:nvSpPr>
          <p:cNvPr id="37" name="TextBox 36"/>
          <p:cNvSpPr txBox="1"/>
          <p:nvPr/>
        </p:nvSpPr>
        <p:spPr>
          <a:xfrm>
            <a:off x="306615" y="1412081"/>
            <a:ext cx="4876799" cy="674688"/>
          </a:xfrm>
          <a:prstGeom prst="roundRect">
            <a:avLst>
              <a:gd name="adj" fmla="val 12340"/>
            </a:avLst>
          </a:prstGeom>
          <a:solidFill>
            <a:srgbClr val="FFFFFF">
              <a:alpha val="47000"/>
            </a:srgbClr>
          </a:solidFill>
          <a:ln>
            <a:solidFill>
              <a:srgbClr val="FC5D43"/>
            </a:solidFill>
          </a:ln>
          <a:effectLst/>
        </p:spPr>
        <p:txBody>
          <a:bodyPr lIns="182880" anchor="ctr"/>
          <a:lstStyle/>
          <a:p>
            <a:r>
              <a:rPr lang="en-US" sz="1600" dirty="0" smtClean="0">
                <a:latin typeface="Helvetica Light"/>
                <a:cs typeface="Helvetica Light"/>
              </a:rPr>
              <a:t>Streamlined mixed resource purchasing models</a:t>
            </a:r>
            <a:endParaRPr lang="en-US" sz="1600" dirty="0">
              <a:latin typeface="Helvetica Light"/>
              <a:cs typeface="Helvetica Light"/>
            </a:endParaRPr>
          </a:p>
        </p:txBody>
      </p:sp>
      <p:sp>
        <p:nvSpPr>
          <p:cNvPr id="38" name="TextBox 37"/>
          <p:cNvSpPr txBox="1"/>
          <p:nvPr/>
        </p:nvSpPr>
        <p:spPr>
          <a:xfrm>
            <a:off x="304801" y="2458244"/>
            <a:ext cx="4876798" cy="673100"/>
          </a:xfrm>
          <a:prstGeom prst="roundRect">
            <a:avLst>
              <a:gd name="adj" fmla="val 19051"/>
            </a:avLst>
          </a:prstGeom>
          <a:solidFill>
            <a:srgbClr val="FFFFFF">
              <a:alpha val="47000"/>
            </a:srgbClr>
          </a:solidFill>
          <a:ln>
            <a:solidFill>
              <a:srgbClr val="42B675"/>
            </a:solidFill>
          </a:ln>
          <a:effectLst/>
        </p:spPr>
        <p:txBody>
          <a:bodyPr lIns="182880" anchor="ctr"/>
          <a:lstStyle/>
          <a:p>
            <a:r>
              <a:rPr lang="en-US" sz="1600" dirty="0" smtClean="0">
                <a:latin typeface="Helvetica Light"/>
                <a:cs typeface="Helvetica Light"/>
              </a:rPr>
              <a:t>Integrated claims management</a:t>
            </a:r>
            <a:endParaRPr lang="en-US" sz="1600" dirty="0">
              <a:latin typeface="Helvetica Light"/>
              <a:cs typeface="Helvetica Light"/>
            </a:endParaRPr>
          </a:p>
        </p:txBody>
      </p:sp>
      <p:sp>
        <p:nvSpPr>
          <p:cNvPr id="39" name="TextBox 38"/>
          <p:cNvSpPr txBox="1"/>
          <p:nvPr/>
        </p:nvSpPr>
        <p:spPr>
          <a:xfrm>
            <a:off x="304801" y="3504406"/>
            <a:ext cx="4876798" cy="673100"/>
          </a:xfrm>
          <a:prstGeom prst="roundRect">
            <a:avLst>
              <a:gd name="adj" fmla="val 16487"/>
            </a:avLst>
          </a:prstGeom>
          <a:solidFill>
            <a:srgbClr val="FFFFFF">
              <a:alpha val="47000"/>
            </a:srgbClr>
          </a:solidFill>
          <a:ln>
            <a:solidFill>
              <a:srgbClr val="3F8AC5"/>
            </a:solidFill>
          </a:ln>
          <a:effectLst/>
        </p:spPr>
        <p:txBody>
          <a:bodyPr lIns="182880" anchor="ctr"/>
          <a:lstStyle/>
          <a:p>
            <a:r>
              <a:rPr lang="en-US" sz="1600" dirty="0" smtClean="0">
                <a:latin typeface="Helvetica Light"/>
                <a:cs typeface="Helvetica Light"/>
              </a:rPr>
              <a:t>Budget visibility enabling smart decision making</a:t>
            </a:r>
            <a:endParaRPr lang="en-US" sz="1600" dirty="0">
              <a:latin typeface="Helvetica Light"/>
              <a:cs typeface="Helvetica Light"/>
            </a:endParaRPr>
          </a:p>
        </p:txBody>
      </p:sp>
      <p:sp>
        <p:nvSpPr>
          <p:cNvPr id="40" name="TextBox 39"/>
          <p:cNvSpPr txBox="1"/>
          <p:nvPr/>
        </p:nvSpPr>
        <p:spPr>
          <a:xfrm>
            <a:off x="304801" y="4550569"/>
            <a:ext cx="4876798" cy="673100"/>
          </a:xfrm>
          <a:prstGeom prst="roundRect">
            <a:avLst>
              <a:gd name="adj" fmla="val 17769"/>
            </a:avLst>
          </a:prstGeom>
          <a:solidFill>
            <a:srgbClr val="FFFFFF">
              <a:alpha val="47000"/>
            </a:srgbClr>
          </a:solidFill>
          <a:ln>
            <a:solidFill>
              <a:srgbClr val="660066"/>
            </a:solidFill>
          </a:ln>
          <a:effectLst/>
        </p:spPr>
        <p:txBody>
          <a:bodyPr lIns="182880" anchor="ctr"/>
          <a:lstStyle/>
          <a:p>
            <a:r>
              <a:rPr lang="en-US" sz="1600" dirty="0" smtClean="0">
                <a:latin typeface="Helvetica Light"/>
                <a:cs typeface="Helvetica Light"/>
              </a:rPr>
              <a:t>Unified processes for all material types</a:t>
            </a:r>
            <a:endParaRPr lang="en-US" sz="1600" dirty="0">
              <a:latin typeface="Helvetica Light"/>
              <a:cs typeface="Helvetica Light"/>
            </a:endParaRPr>
          </a:p>
        </p:txBody>
      </p:sp>
      <p:pic>
        <p:nvPicPr>
          <p:cNvPr id="2" name="Picture 1" descr="unified_mgmt.png"/>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a:xfrm>
            <a:off x="5748945" y="1386681"/>
            <a:ext cx="3014055" cy="2616200"/>
          </a:xfrm>
          <a:prstGeom prst="rect">
            <a:avLst/>
          </a:prstGeom>
        </p:spPr>
      </p:pic>
      <p:sp>
        <p:nvSpPr>
          <p:cNvPr id="3" name="Title 2"/>
          <p:cNvSpPr>
            <a:spLocks noGrp="1"/>
          </p:cNvSpPr>
          <p:nvPr>
            <p:ph type="title"/>
          </p:nvPr>
        </p:nvSpPr>
        <p:spPr/>
        <p:txBody>
          <a:bodyPr/>
          <a:lstStyle/>
          <a:p>
            <a:r>
              <a:rPr lang="en-US" dirty="0" smtClean="0"/>
              <a:t>Acquisitions</a:t>
            </a:r>
            <a:endParaRPr lang="en-US" dirty="0"/>
          </a:p>
        </p:txBody>
      </p:sp>
    </p:spTree>
    <p:extLst>
      <p:ext uri="{BB962C8B-B14F-4D97-AF65-F5344CB8AC3E}">
        <p14:creationId xmlns:p14="http://schemas.microsoft.com/office/powerpoint/2010/main" val="3810403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Automated Acquisitions Process</a:t>
            </a:r>
            <a:endParaRPr lang="en-US" b="1" dirty="0"/>
          </a:p>
        </p:txBody>
      </p:sp>
      <p:sp>
        <p:nvSpPr>
          <p:cNvPr id="21" name="Rectangle 4"/>
          <p:cNvSpPr>
            <a:spLocks noChangeArrowheads="1"/>
          </p:cNvSpPr>
          <p:nvPr/>
        </p:nvSpPr>
        <p:spPr bwMode="auto">
          <a:xfrm>
            <a:off x="698500" y="949325"/>
            <a:ext cx="7734300" cy="3979863"/>
          </a:xfrm>
          <a:prstGeom prst="roundRect">
            <a:avLst>
              <a:gd name="adj" fmla="val 2423"/>
            </a:avLst>
          </a:prstGeom>
          <a:solidFill>
            <a:schemeClr val="bg1"/>
          </a:solidFill>
          <a:ln w="76200" algn="ctr">
            <a:solidFill>
              <a:schemeClr val="bg1">
                <a:lumMod val="85000"/>
              </a:schemeClr>
            </a:solidFill>
            <a:round/>
            <a:headEnd/>
            <a:tailEnd/>
          </a:ln>
          <a:effectLst/>
        </p:spPr>
        <p:txBody>
          <a:bodyPr wrap="none" anchor="ctr"/>
          <a:lstStyle/>
          <a:p>
            <a:pPr algn="ctr">
              <a:defRPr/>
            </a:pPr>
            <a:endParaRPr lang="en-US" sz="1400" b="0" dirty="0">
              <a:solidFill>
                <a:schemeClr val="bg1"/>
              </a:solidFill>
              <a:latin typeface="Verdana" pitchFamily="34" charset="0"/>
            </a:endParaRPr>
          </a:p>
        </p:txBody>
      </p:sp>
      <p:pic>
        <p:nvPicPr>
          <p:cNvPr id="22" name="Picture 23" descr="icon-building"/>
          <p:cNvPicPr>
            <a:picLocks noChangeAspect="1" noChangeArrowheads="1"/>
          </p:cNvPicPr>
          <p:nvPr/>
        </p:nvPicPr>
        <p:blipFill>
          <a:blip r:embed="rId3"/>
          <a:srcRect/>
          <a:stretch>
            <a:fillRect/>
          </a:stretch>
        </p:blipFill>
        <p:spPr bwMode="auto">
          <a:xfrm rot="-2204202">
            <a:off x="1317625" y="3614738"/>
            <a:ext cx="2611438" cy="203200"/>
          </a:xfrm>
          <a:prstGeom prst="rect">
            <a:avLst/>
          </a:prstGeom>
          <a:noFill/>
          <a:ln w="9525">
            <a:noFill/>
            <a:miter lim="800000"/>
            <a:headEnd/>
            <a:tailEnd/>
          </a:ln>
        </p:spPr>
      </p:pic>
      <p:pic>
        <p:nvPicPr>
          <p:cNvPr id="23" name="Picture 23" descr="icon-building"/>
          <p:cNvPicPr>
            <a:picLocks noChangeAspect="1" noChangeArrowheads="1"/>
          </p:cNvPicPr>
          <p:nvPr/>
        </p:nvPicPr>
        <p:blipFill>
          <a:blip r:embed="rId3"/>
          <a:srcRect/>
          <a:stretch>
            <a:fillRect/>
          </a:stretch>
        </p:blipFill>
        <p:spPr bwMode="auto">
          <a:xfrm>
            <a:off x="1657350" y="2921000"/>
            <a:ext cx="2611438" cy="203200"/>
          </a:xfrm>
          <a:prstGeom prst="rect">
            <a:avLst/>
          </a:prstGeom>
          <a:noFill/>
          <a:ln w="9525">
            <a:noFill/>
            <a:miter lim="800000"/>
            <a:headEnd/>
            <a:tailEnd/>
          </a:ln>
        </p:spPr>
      </p:pic>
      <p:sp>
        <p:nvSpPr>
          <p:cNvPr id="26" name="מלבן מעוגל 77"/>
          <p:cNvSpPr/>
          <p:nvPr/>
        </p:nvSpPr>
        <p:spPr bwMode="auto">
          <a:xfrm>
            <a:off x="877888" y="2439988"/>
            <a:ext cx="874712" cy="1001712"/>
          </a:xfrm>
          <a:prstGeom prst="roundRect">
            <a:avLst>
              <a:gd name="adj" fmla="val 10851"/>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76200" cap="flat" cmpd="sng" algn="ctr">
            <a:noFill/>
            <a:prstDash val="solid"/>
            <a:round/>
            <a:headEnd type="none" w="med" len="med"/>
            <a:tailEnd type="triangle" w="med" len="med"/>
          </a:ln>
          <a:effectLst/>
        </p:spPr>
        <p:txBody>
          <a:bodyPr/>
          <a:lstStyle/>
          <a:p>
            <a:pPr algn="ctr">
              <a:defRPr/>
            </a:pPr>
            <a:endParaRPr lang="en-US" b="0">
              <a:latin typeface="Arial" pitchFamily="34" charset="0"/>
              <a:cs typeface="Arial" pitchFamily="34" charset="0"/>
            </a:endParaRPr>
          </a:p>
        </p:txBody>
      </p:sp>
      <p:sp>
        <p:nvSpPr>
          <p:cNvPr id="27" name="מלבן מעוגל 78"/>
          <p:cNvSpPr/>
          <p:nvPr/>
        </p:nvSpPr>
        <p:spPr bwMode="auto">
          <a:xfrm>
            <a:off x="877888" y="3657600"/>
            <a:ext cx="874712" cy="1001713"/>
          </a:xfrm>
          <a:prstGeom prst="roundRect">
            <a:avLst>
              <a:gd name="adj" fmla="val 10851"/>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76200" cap="flat" cmpd="sng" algn="ctr">
            <a:noFill/>
            <a:prstDash val="solid"/>
            <a:round/>
            <a:headEnd type="none" w="med" len="med"/>
            <a:tailEnd type="triangle" w="med" len="med"/>
          </a:ln>
          <a:effectLst/>
        </p:spPr>
        <p:txBody>
          <a:bodyPr/>
          <a:lstStyle/>
          <a:p>
            <a:pPr algn="ctr">
              <a:defRPr/>
            </a:pPr>
            <a:endParaRPr lang="en-US" b="0">
              <a:latin typeface="Arial" pitchFamily="34" charset="0"/>
              <a:cs typeface="Arial" pitchFamily="34" charset="0"/>
            </a:endParaRPr>
          </a:p>
        </p:txBody>
      </p:sp>
      <p:sp>
        <p:nvSpPr>
          <p:cNvPr id="28" name="Rectangle 94"/>
          <p:cNvSpPr>
            <a:spLocks noChangeArrowheads="1"/>
          </p:cNvSpPr>
          <p:nvPr/>
        </p:nvSpPr>
        <p:spPr bwMode="auto">
          <a:xfrm>
            <a:off x="7126288" y="1125538"/>
            <a:ext cx="1114425" cy="2514600"/>
          </a:xfrm>
          <a:prstGeom prst="round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0800000" scaled="1"/>
            <a:tileRect/>
          </a:gradFill>
          <a:ln w="9525">
            <a:noFill/>
            <a:miter lim="800000"/>
            <a:headEnd/>
            <a:tailEnd/>
          </a:ln>
          <a:effectLst/>
        </p:spPr>
        <p:txBody>
          <a:bodyPr wrap="none" anchor="ctr"/>
          <a:lstStyle/>
          <a:p>
            <a:pPr>
              <a:defRPr/>
            </a:pPr>
            <a:endParaRPr lang="en-US" b="0">
              <a:latin typeface="Arial" pitchFamily="34" charset="0"/>
              <a:cs typeface="Arial" pitchFamily="34" charset="0"/>
            </a:endParaRPr>
          </a:p>
        </p:txBody>
      </p:sp>
      <p:sp>
        <p:nvSpPr>
          <p:cNvPr id="30" name="Rectangle 21"/>
          <p:cNvSpPr>
            <a:spLocks noChangeArrowheads="1"/>
          </p:cNvSpPr>
          <p:nvPr/>
        </p:nvSpPr>
        <p:spPr bwMode="auto">
          <a:xfrm>
            <a:off x="5638800" y="5486400"/>
            <a:ext cx="1973263" cy="914400"/>
          </a:xfrm>
          <a:prstGeom prst="roundRect">
            <a:avLst>
              <a:gd name="adj" fmla="val 16667"/>
            </a:avLst>
          </a:prstGeom>
          <a:solidFill>
            <a:srgbClr val="333333">
              <a:alpha val="89000"/>
            </a:srgbClr>
          </a:solidFill>
          <a:ln w="9525">
            <a:noFill/>
            <a:round/>
            <a:headEnd/>
            <a:tailEnd/>
          </a:ln>
          <a:effectLst>
            <a:outerShdw dist="38100" dir="2700000" algn="tl" rotWithShape="0">
              <a:srgbClr val="000000">
                <a:alpha val="39998"/>
              </a:srgbClr>
            </a:outerShdw>
          </a:effectLst>
        </p:spPr>
        <p:txBody>
          <a:bodyPr lIns="182880" rIns="182880" anchor="ctr"/>
          <a:lstStyle/>
          <a:p>
            <a:pPr algn="ctr">
              <a:defRPr/>
            </a:pPr>
            <a:r>
              <a:rPr lang="en-US" b="0" dirty="0">
                <a:solidFill>
                  <a:schemeClr val="bg1"/>
                </a:solidFill>
                <a:latin typeface="Arial" pitchFamily="34" charset="0"/>
                <a:cs typeface="Arial" pitchFamily="34" charset="0"/>
              </a:rPr>
              <a:t>Track POs </a:t>
            </a:r>
          </a:p>
          <a:p>
            <a:pPr algn="ctr">
              <a:defRPr/>
            </a:pPr>
            <a:r>
              <a:rPr lang="en-US" b="0" dirty="0">
                <a:solidFill>
                  <a:schemeClr val="bg1"/>
                </a:solidFill>
                <a:latin typeface="Arial" pitchFamily="34" charset="0"/>
                <a:cs typeface="Arial" pitchFamily="34" charset="0"/>
              </a:rPr>
              <a:t>and Budget</a:t>
            </a:r>
          </a:p>
        </p:txBody>
      </p:sp>
      <p:grpSp>
        <p:nvGrpSpPr>
          <p:cNvPr id="31" name="קבוצה 79"/>
          <p:cNvGrpSpPr>
            <a:grpSpLocks/>
          </p:cNvGrpSpPr>
          <p:nvPr/>
        </p:nvGrpSpPr>
        <p:grpSpPr bwMode="auto">
          <a:xfrm>
            <a:off x="639763" y="3649663"/>
            <a:ext cx="1371600" cy="987425"/>
            <a:chOff x="673105" y="3635829"/>
            <a:chExt cx="1371600" cy="987462"/>
          </a:xfrm>
        </p:grpSpPr>
        <p:pic>
          <p:nvPicPr>
            <p:cNvPr id="32" name="Picture 26" descr="icon-building"/>
            <p:cNvPicPr>
              <a:picLocks noChangeAspect="1" noChangeArrowheads="1"/>
            </p:cNvPicPr>
            <p:nvPr/>
          </p:nvPicPr>
          <p:blipFill>
            <a:blip r:embed="rId4"/>
            <a:srcRect/>
            <a:stretch>
              <a:fillRect/>
            </a:stretch>
          </p:blipFill>
          <p:spPr bwMode="auto">
            <a:xfrm>
              <a:off x="962300" y="3635829"/>
              <a:ext cx="873125" cy="846666"/>
            </a:xfrm>
            <a:prstGeom prst="rect">
              <a:avLst/>
            </a:prstGeom>
            <a:noFill/>
            <a:ln w="9525">
              <a:noFill/>
              <a:miter lim="800000"/>
              <a:headEnd/>
              <a:tailEnd/>
            </a:ln>
          </p:spPr>
        </p:pic>
        <p:sp>
          <p:nvSpPr>
            <p:cNvPr id="33" name="Text Box 27"/>
            <p:cNvSpPr txBox="1">
              <a:spLocks noChangeArrowheads="1"/>
            </p:cNvSpPr>
            <p:nvPr/>
          </p:nvSpPr>
          <p:spPr bwMode="auto">
            <a:xfrm>
              <a:off x="673105" y="4348643"/>
              <a:ext cx="1371600" cy="274648"/>
            </a:xfrm>
            <a:prstGeom prst="rect">
              <a:avLst/>
            </a:prstGeom>
            <a:noFill/>
            <a:ln w="9525">
              <a:noFill/>
              <a:miter lim="800000"/>
              <a:headEnd/>
              <a:tailEnd/>
            </a:ln>
            <a:effectLst/>
          </p:spPr>
          <p:txBody>
            <a:bodyPr>
              <a:spAutoFit/>
            </a:bodyPr>
            <a:lstStyle/>
            <a:p>
              <a:pPr algn="ctr">
                <a:spcBef>
                  <a:spcPct val="50000"/>
                </a:spcBef>
                <a:defRPr/>
              </a:pPr>
              <a:r>
                <a:rPr lang="en-US" sz="1200" dirty="0">
                  <a:solidFill>
                    <a:schemeClr val="tx1">
                      <a:lumMod val="50000"/>
                      <a:lumOff val="50000"/>
                    </a:schemeClr>
                  </a:solidFill>
                  <a:latin typeface="Arial" pitchFamily="34" charset="0"/>
                  <a:cs typeface="Arial" pitchFamily="34" charset="0"/>
                </a:rPr>
                <a:t>Vendor C</a:t>
              </a:r>
            </a:p>
          </p:txBody>
        </p:sp>
      </p:grpSp>
      <p:grpSp>
        <p:nvGrpSpPr>
          <p:cNvPr id="34" name="קבוצה 80"/>
          <p:cNvGrpSpPr>
            <a:grpSpLocks/>
          </p:cNvGrpSpPr>
          <p:nvPr/>
        </p:nvGrpSpPr>
        <p:grpSpPr bwMode="auto">
          <a:xfrm>
            <a:off x="636588" y="2425700"/>
            <a:ext cx="1371600" cy="990600"/>
            <a:chOff x="661854" y="2362200"/>
            <a:chExt cx="1371600" cy="989641"/>
          </a:xfrm>
        </p:grpSpPr>
        <p:pic>
          <p:nvPicPr>
            <p:cNvPr id="35" name="Picture 25" descr="icon-building"/>
            <p:cNvPicPr>
              <a:picLocks noChangeAspect="1" noChangeArrowheads="1"/>
            </p:cNvPicPr>
            <p:nvPr/>
          </p:nvPicPr>
          <p:blipFill>
            <a:blip r:embed="rId4"/>
            <a:srcRect/>
            <a:stretch>
              <a:fillRect/>
            </a:stretch>
          </p:blipFill>
          <p:spPr bwMode="auto">
            <a:xfrm>
              <a:off x="955769" y="2362200"/>
              <a:ext cx="873125" cy="846666"/>
            </a:xfrm>
            <a:prstGeom prst="rect">
              <a:avLst/>
            </a:prstGeom>
            <a:noFill/>
            <a:ln w="9525">
              <a:noFill/>
              <a:miter lim="800000"/>
              <a:headEnd/>
              <a:tailEnd/>
            </a:ln>
          </p:spPr>
        </p:pic>
        <p:sp>
          <p:nvSpPr>
            <p:cNvPr id="36" name="Text Box 28"/>
            <p:cNvSpPr txBox="1">
              <a:spLocks noChangeArrowheads="1"/>
            </p:cNvSpPr>
            <p:nvPr/>
          </p:nvSpPr>
          <p:spPr bwMode="auto">
            <a:xfrm>
              <a:off x="661854" y="3077470"/>
              <a:ext cx="1371600" cy="274371"/>
            </a:xfrm>
            <a:prstGeom prst="rect">
              <a:avLst/>
            </a:prstGeom>
            <a:noFill/>
            <a:ln w="9525">
              <a:noFill/>
              <a:miter lim="800000"/>
              <a:headEnd/>
              <a:tailEnd/>
            </a:ln>
            <a:effectLst/>
          </p:spPr>
          <p:txBody>
            <a:bodyPr>
              <a:spAutoFit/>
            </a:bodyPr>
            <a:lstStyle/>
            <a:p>
              <a:pPr algn="ctr">
                <a:spcBef>
                  <a:spcPct val="50000"/>
                </a:spcBef>
                <a:defRPr/>
              </a:pPr>
              <a:r>
                <a:rPr lang="en-US" sz="1200" dirty="0">
                  <a:solidFill>
                    <a:schemeClr val="tx1">
                      <a:lumMod val="50000"/>
                      <a:lumOff val="50000"/>
                    </a:schemeClr>
                  </a:solidFill>
                  <a:latin typeface="Arial" pitchFamily="34" charset="0"/>
                  <a:cs typeface="Arial" pitchFamily="34" charset="0"/>
                </a:rPr>
                <a:t>Vendor B</a:t>
              </a:r>
            </a:p>
          </p:txBody>
        </p:sp>
      </p:grpSp>
      <p:grpSp>
        <p:nvGrpSpPr>
          <p:cNvPr id="37" name="Group 71"/>
          <p:cNvGrpSpPr>
            <a:grpSpLocks/>
          </p:cNvGrpSpPr>
          <p:nvPr/>
        </p:nvGrpSpPr>
        <p:grpSpPr bwMode="auto">
          <a:xfrm>
            <a:off x="5099050" y="2678113"/>
            <a:ext cx="796925" cy="668337"/>
            <a:chOff x="3882" y="3368"/>
            <a:chExt cx="336" cy="282"/>
          </a:xfrm>
        </p:grpSpPr>
        <p:pic>
          <p:nvPicPr>
            <p:cNvPr id="38" name="Picture 70" descr="CheckMarkX"/>
            <p:cNvPicPr>
              <a:picLocks noChangeAspect="1" noChangeArrowheads="1"/>
            </p:cNvPicPr>
            <p:nvPr/>
          </p:nvPicPr>
          <p:blipFill>
            <a:blip r:embed="rId5"/>
            <a:srcRect/>
            <a:stretch>
              <a:fillRect/>
            </a:stretch>
          </p:blipFill>
          <p:spPr bwMode="auto">
            <a:xfrm>
              <a:off x="3936" y="3373"/>
              <a:ext cx="201" cy="197"/>
            </a:xfrm>
            <a:prstGeom prst="rect">
              <a:avLst/>
            </a:prstGeom>
            <a:noFill/>
            <a:ln w="9525">
              <a:noFill/>
              <a:miter lim="800000"/>
              <a:headEnd/>
              <a:tailEnd/>
            </a:ln>
          </p:spPr>
        </p:pic>
        <p:pic>
          <p:nvPicPr>
            <p:cNvPr id="39" name="Picture 63" descr="1195433363420233397molumen_Old_book"/>
            <p:cNvPicPr>
              <a:picLocks noChangeAspect="1" noChangeArrowheads="1"/>
            </p:cNvPicPr>
            <p:nvPr/>
          </p:nvPicPr>
          <p:blipFill>
            <a:blip r:embed="rId6"/>
            <a:srcRect/>
            <a:stretch>
              <a:fillRect/>
            </a:stretch>
          </p:blipFill>
          <p:spPr bwMode="auto">
            <a:xfrm rot="789771" flipH="1">
              <a:off x="3882" y="3368"/>
              <a:ext cx="336" cy="282"/>
            </a:xfrm>
            <a:prstGeom prst="rect">
              <a:avLst/>
            </a:prstGeom>
            <a:noFill/>
            <a:ln w="9525">
              <a:noFill/>
              <a:miter lim="800000"/>
              <a:headEnd/>
              <a:tailEnd/>
            </a:ln>
          </p:spPr>
        </p:pic>
      </p:grpSp>
      <p:grpSp>
        <p:nvGrpSpPr>
          <p:cNvPr id="40" name="Group 74"/>
          <p:cNvGrpSpPr>
            <a:grpSpLocks/>
          </p:cNvGrpSpPr>
          <p:nvPr/>
        </p:nvGrpSpPr>
        <p:grpSpPr bwMode="auto">
          <a:xfrm>
            <a:off x="5518150" y="2543175"/>
            <a:ext cx="682625" cy="657225"/>
            <a:chOff x="4224" y="1695"/>
            <a:chExt cx="288" cy="277"/>
          </a:xfrm>
        </p:grpSpPr>
        <p:pic>
          <p:nvPicPr>
            <p:cNvPr id="41" name="Picture 62" descr="1195433363420233397molumen_Old_book"/>
            <p:cNvPicPr>
              <a:picLocks noChangeAspect="1" noChangeArrowheads="1"/>
            </p:cNvPicPr>
            <p:nvPr/>
          </p:nvPicPr>
          <p:blipFill>
            <a:blip r:embed="rId7"/>
            <a:srcRect/>
            <a:stretch>
              <a:fillRect/>
            </a:stretch>
          </p:blipFill>
          <p:spPr bwMode="auto">
            <a:xfrm rot="789771" flipH="1">
              <a:off x="4224" y="1731"/>
              <a:ext cx="288" cy="241"/>
            </a:xfrm>
            <a:prstGeom prst="rect">
              <a:avLst/>
            </a:prstGeom>
            <a:noFill/>
            <a:ln w="9525">
              <a:noFill/>
              <a:miter lim="800000"/>
              <a:headEnd/>
              <a:tailEnd/>
            </a:ln>
          </p:spPr>
        </p:pic>
        <p:pic>
          <p:nvPicPr>
            <p:cNvPr id="42" name="Picture 73" descr="1206574733930851359Ryan_Taylor_Green_Tick"/>
            <p:cNvPicPr>
              <a:picLocks noChangeAspect="1" noChangeArrowheads="1"/>
            </p:cNvPicPr>
            <p:nvPr/>
          </p:nvPicPr>
          <p:blipFill>
            <a:blip r:embed="rId8"/>
            <a:srcRect/>
            <a:stretch>
              <a:fillRect/>
            </a:stretch>
          </p:blipFill>
          <p:spPr bwMode="auto">
            <a:xfrm>
              <a:off x="4272" y="1695"/>
              <a:ext cx="172" cy="168"/>
            </a:xfrm>
            <a:prstGeom prst="rect">
              <a:avLst/>
            </a:prstGeom>
            <a:noFill/>
            <a:ln w="9525">
              <a:noFill/>
              <a:miter lim="800000"/>
              <a:headEnd/>
              <a:tailEnd/>
            </a:ln>
          </p:spPr>
        </p:pic>
      </p:grpSp>
      <p:grpSp>
        <p:nvGrpSpPr>
          <p:cNvPr id="43" name="Group 75"/>
          <p:cNvGrpSpPr>
            <a:grpSpLocks/>
          </p:cNvGrpSpPr>
          <p:nvPr/>
        </p:nvGrpSpPr>
        <p:grpSpPr bwMode="auto">
          <a:xfrm>
            <a:off x="5099050" y="2678113"/>
            <a:ext cx="796925" cy="668337"/>
            <a:chOff x="3882" y="3368"/>
            <a:chExt cx="336" cy="282"/>
          </a:xfrm>
        </p:grpSpPr>
        <p:pic>
          <p:nvPicPr>
            <p:cNvPr id="44" name="Picture 76" descr="CheckMarkX"/>
            <p:cNvPicPr>
              <a:picLocks noChangeAspect="1" noChangeArrowheads="1"/>
            </p:cNvPicPr>
            <p:nvPr/>
          </p:nvPicPr>
          <p:blipFill>
            <a:blip r:embed="rId5"/>
            <a:srcRect/>
            <a:stretch>
              <a:fillRect/>
            </a:stretch>
          </p:blipFill>
          <p:spPr bwMode="auto">
            <a:xfrm>
              <a:off x="3936" y="3373"/>
              <a:ext cx="201" cy="197"/>
            </a:xfrm>
            <a:prstGeom prst="rect">
              <a:avLst/>
            </a:prstGeom>
            <a:noFill/>
            <a:ln w="9525">
              <a:noFill/>
              <a:miter lim="800000"/>
              <a:headEnd/>
              <a:tailEnd/>
            </a:ln>
          </p:spPr>
        </p:pic>
        <p:pic>
          <p:nvPicPr>
            <p:cNvPr id="47" name="Picture 77" descr="1195433363420233397molumen_Old_book"/>
            <p:cNvPicPr>
              <a:picLocks noChangeAspect="1" noChangeArrowheads="1"/>
            </p:cNvPicPr>
            <p:nvPr/>
          </p:nvPicPr>
          <p:blipFill>
            <a:blip r:embed="rId6"/>
            <a:srcRect/>
            <a:stretch>
              <a:fillRect/>
            </a:stretch>
          </p:blipFill>
          <p:spPr bwMode="auto">
            <a:xfrm rot="789771" flipH="1">
              <a:off x="3882" y="3368"/>
              <a:ext cx="336" cy="282"/>
            </a:xfrm>
            <a:prstGeom prst="rect">
              <a:avLst/>
            </a:prstGeom>
            <a:noFill/>
            <a:ln w="9525">
              <a:noFill/>
              <a:miter lim="800000"/>
              <a:headEnd/>
              <a:tailEnd/>
            </a:ln>
          </p:spPr>
        </p:pic>
      </p:grpSp>
      <p:grpSp>
        <p:nvGrpSpPr>
          <p:cNvPr id="52" name="Group 78"/>
          <p:cNvGrpSpPr>
            <a:grpSpLocks/>
          </p:cNvGrpSpPr>
          <p:nvPr/>
        </p:nvGrpSpPr>
        <p:grpSpPr bwMode="auto">
          <a:xfrm>
            <a:off x="5099050" y="2678113"/>
            <a:ext cx="796925" cy="668337"/>
            <a:chOff x="3882" y="3368"/>
            <a:chExt cx="336" cy="282"/>
          </a:xfrm>
        </p:grpSpPr>
        <p:pic>
          <p:nvPicPr>
            <p:cNvPr id="53" name="Picture 79" descr="CheckMarkX"/>
            <p:cNvPicPr>
              <a:picLocks noChangeAspect="1" noChangeArrowheads="1"/>
            </p:cNvPicPr>
            <p:nvPr/>
          </p:nvPicPr>
          <p:blipFill>
            <a:blip r:embed="rId5"/>
            <a:srcRect/>
            <a:stretch>
              <a:fillRect/>
            </a:stretch>
          </p:blipFill>
          <p:spPr bwMode="auto">
            <a:xfrm>
              <a:off x="3936" y="3373"/>
              <a:ext cx="201" cy="197"/>
            </a:xfrm>
            <a:prstGeom prst="rect">
              <a:avLst/>
            </a:prstGeom>
            <a:noFill/>
            <a:ln w="9525">
              <a:noFill/>
              <a:miter lim="800000"/>
              <a:headEnd/>
              <a:tailEnd/>
            </a:ln>
          </p:spPr>
        </p:pic>
        <p:pic>
          <p:nvPicPr>
            <p:cNvPr id="54" name="Picture 80" descr="1195433363420233397molumen_Old_book"/>
            <p:cNvPicPr>
              <a:picLocks noChangeAspect="1" noChangeArrowheads="1"/>
            </p:cNvPicPr>
            <p:nvPr/>
          </p:nvPicPr>
          <p:blipFill>
            <a:blip r:embed="rId6"/>
            <a:srcRect/>
            <a:stretch>
              <a:fillRect/>
            </a:stretch>
          </p:blipFill>
          <p:spPr bwMode="auto">
            <a:xfrm rot="789771" flipH="1">
              <a:off x="3882" y="3368"/>
              <a:ext cx="336" cy="282"/>
            </a:xfrm>
            <a:prstGeom prst="rect">
              <a:avLst/>
            </a:prstGeom>
            <a:noFill/>
            <a:ln w="9525">
              <a:noFill/>
              <a:miter lim="800000"/>
              <a:headEnd/>
              <a:tailEnd/>
            </a:ln>
          </p:spPr>
        </p:pic>
      </p:grpSp>
      <p:grpSp>
        <p:nvGrpSpPr>
          <p:cNvPr id="55" name="Group 81"/>
          <p:cNvGrpSpPr>
            <a:grpSpLocks/>
          </p:cNvGrpSpPr>
          <p:nvPr/>
        </p:nvGrpSpPr>
        <p:grpSpPr bwMode="auto">
          <a:xfrm>
            <a:off x="5067300" y="2655888"/>
            <a:ext cx="796925" cy="668337"/>
            <a:chOff x="3718" y="3576"/>
            <a:chExt cx="336" cy="282"/>
          </a:xfrm>
        </p:grpSpPr>
        <p:pic>
          <p:nvPicPr>
            <p:cNvPr id="56" name="Picture 82" descr="CheckMarkX"/>
            <p:cNvPicPr>
              <a:picLocks noChangeAspect="1" noChangeArrowheads="1"/>
            </p:cNvPicPr>
            <p:nvPr/>
          </p:nvPicPr>
          <p:blipFill>
            <a:blip r:embed="rId5"/>
            <a:srcRect/>
            <a:stretch>
              <a:fillRect/>
            </a:stretch>
          </p:blipFill>
          <p:spPr bwMode="auto">
            <a:xfrm>
              <a:off x="3786" y="3590"/>
              <a:ext cx="201" cy="197"/>
            </a:xfrm>
            <a:prstGeom prst="rect">
              <a:avLst/>
            </a:prstGeom>
            <a:noFill/>
            <a:ln w="9525">
              <a:noFill/>
              <a:miter lim="800000"/>
              <a:headEnd/>
              <a:tailEnd/>
            </a:ln>
          </p:spPr>
        </p:pic>
        <p:pic>
          <p:nvPicPr>
            <p:cNvPr id="57" name="Picture 83" descr="1195433363420233397molumen_Old_book"/>
            <p:cNvPicPr>
              <a:picLocks noChangeAspect="1" noChangeArrowheads="1"/>
            </p:cNvPicPr>
            <p:nvPr/>
          </p:nvPicPr>
          <p:blipFill>
            <a:blip r:embed="rId6"/>
            <a:srcRect/>
            <a:stretch>
              <a:fillRect/>
            </a:stretch>
          </p:blipFill>
          <p:spPr bwMode="auto">
            <a:xfrm rot="789771" flipH="1">
              <a:off x="3718" y="3576"/>
              <a:ext cx="336" cy="282"/>
            </a:xfrm>
            <a:prstGeom prst="rect">
              <a:avLst/>
            </a:prstGeom>
            <a:noFill/>
            <a:ln w="9525">
              <a:noFill/>
              <a:miter lim="800000"/>
              <a:headEnd/>
              <a:tailEnd/>
            </a:ln>
          </p:spPr>
        </p:pic>
      </p:grpSp>
      <p:grpSp>
        <p:nvGrpSpPr>
          <p:cNvPr id="58" name="Group 84"/>
          <p:cNvGrpSpPr>
            <a:grpSpLocks/>
          </p:cNvGrpSpPr>
          <p:nvPr/>
        </p:nvGrpSpPr>
        <p:grpSpPr bwMode="auto">
          <a:xfrm>
            <a:off x="5518150" y="2162175"/>
            <a:ext cx="682625" cy="657225"/>
            <a:chOff x="4224" y="1695"/>
            <a:chExt cx="288" cy="277"/>
          </a:xfrm>
        </p:grpSpPr>
        <p:pic>
          <p:nvPicPr>
            <p:cNvPr id="59" name="Picture 85" descr="1195433363420233397molumen_Old_book"/>
            <p:cNvPicPr>
              <a:picLocks noChangeAspect="1" noChangeArrowheads="1"/>
            </p:cNvPicPr>
            <p:nvPr/>
          </p:nvPicPr>
          <p:blipFill>
            <a:blip r:embed="rId7"/>
            <a:srcRect/>
            <a:stretch>
              <a:fillRect/>
            </a:stretch>
          </p:blipFill>
          <p:spPr bwMode="auto">
            <a:xfrm rot="789771" flipH="1">
              <a:off x="4224" y="1731"/>
              <a:ext cx="288" cy="241"/>
            </a:xfrm>
            <a:prstGeom prst="rect">
              <a:avLst/>
            </a:prstGeom>
            <a:noFill/>
            <a:ln w="9525">
              <a:noFill/>
              <a:miter lim="800000"/>
              <a:headEnd/>
              <a:tailEnd/>
            </a:ln>
          </p:spPr>
        </p:pic>
        <p:pic>
          <p:nvPicPr>
            <p:cNvPr id="60" name="Picture 86" descr="1206574733930851359Ryan_Taylor_Green_Tick"/>
            <p:cNvPicPr>
              <a:picLocks noChangeAspect="1" noChangeArrowheads="1"/>
            </p:cNvPicPr>
            <p:nvPr/>
          </p:nvPicPr>
          <p:blipFill>
            <a:blip r:embed="rId8"/>
            <a:srcRect/>
            <a:stretch>
              <a:fillRect/>
            </a:stretch>
          </p:blipFill>
          <p:spPr bwMode="auto">
            <a:xfrm>
              <a:off x="4272" y="1695"/>
              <a:ext cx="172" cy="168"/>
            </a:xfrm>
            <a:prstGeom prst="rect">
              <a:avLst/>
            </a:prstGeom>
            <a:noFill/>
            <a:ln w="9525">
              <a:noFill/>
              <a:miter lim="800000"/>
              <a:headEnd/>
              <a:tailEnd/>
            </a:ln>
          </p:spPr>
        </p:pic>
      </p:grpSp>
      <p:grpSp>
        <p:nvGrpSpPr>
          <p:cNvPr id="61" name="Group 87"/>
          <p:cNvGrpSpPr>
            <a:grpSpLocks/>
          </p:cNvGrpSpPr>
          <p:nvPr/>
        </p:nvGrpSpPr>
        <p:grpSpPr bwMode="auto">
          <a:xfrm>
            <a:off x="5518150" y="2847975"/>
            <a:ext cx="682625" cy="657225"/>
            <a:chOff x="4224" y="1695"/>
            <a:chExt cx="288" cy="277"/>
          </a:xfrm>
        </p:grpSpPr>
        <p:pic>
          <p:nvPicPr>
            <p:cNvPr id="62" name="Picture 88" descr="1195433363420233397molumen_Old_book"/>
            <p:cNvPicPr>
              <a:picLocks noChangeAspect="1" noChangeArrowheads="1"/>
            </p:cNvPicPr>
            <p:nvPr/>
          </p:nvPicPr>
          <p:blipFill>
            <a:blip r:embed="rId7"/>
            <a:srcRect/>
            <a:stretch>
              <a:fillRect/>
            </a:stretch>
          </p:blipFill>
          <p:spPr bwMode="auto">
            <a:xfrm rot="789771" flipH="1">
              <a:off x="4224" y="1731"/>
              <a:ext cx="288" cy="241"/>
            </a:xfrm>
            <a:prstGeom prst="rect">
              <a:avLst/>
            </a:prstGeom>
            <a:noFill/>
            <a:ln w="9525">
              <a:noFill/>
              <a:miter lim="800000"/>
              <a:headEnd/>
              <a:tailEnd/>
            </a:ln>
          </p:spPr>
        </p:pic>
        <p:pic>
          <p:nvPicPr>
            <p:cNvPr id="63" name="Picture 89" descr="1206574733930851359Ryan_Taylor_Green_Tick"/>
            <p:cNvPicPr>
              <a:picLocks noChangeAspect="1" noChangeArrowheads="1"/>
            </p:cNvPicPr>
            <p:nvPr/>
          </p:nvPicPr>
          <p:blipFill>
            <a:blip r:embed="rId8"/>
            <a:srcRect/>
            <a:stretch>
              <a:fillRect/>
            </a:stretch>
          </p:blipFill>
          <p:spPr bwMode="auto">
            <a:xfrm>
              <a:off x="4272" y="1695"/>
              <a:ext cx="172" cy="168"/>
            </a:xfrm>
            <a:prstGeom prst="rect">
              <a:avLst/>
            </a:prstGeom>
            <a:noFill/>
            <a:ln w="9525">
              <a:noFill/>
              <a:miter lim="800000"/>
              <a:headEnd/>
              <a:tailEnd/>
            </a:ln>
          </p:spPr>
        </p:pic>
      </p:grpSp>
      <p:grpSp>
        <p:nvGrpSpPr>
          <p:cNvPr id="64" name="Group 90"/>
          <p:cNvGrpSpPr>
            <a:grpSpLocks/>
          </p:cNvGrpSpPr>
          <p:nvPr/>
        </p:nvGrpSpPr>
        <p:grpSpPr bwMode="auto">
          <a:xfrm>
            <a:off x="5594350" y="3152775"/>
            <a:ext cx="682625" cy="657225"/>
            <a:chOff x="4224" y="1695"/>
            <a:chExt cx="288" cy="277"/>
          </a:xfrm>
        </p:grpSpPr>
        <p:pic>
          <p:nvPicPr>
            <p:cNvPr id="65" name="Picture 91" descr="1195433363420233397molumen_Old_book"/>
            <p:cNvPicPr>
              <a:picLocks noChangeAspect="1" noChangeArrowheads="1"/>
            </p:cNvPicPr>
            <p:nvPr/>
          </p:nvPicPr>
          <p:blipFill>
            <a:blip r:embed="rId7"/>
            <a:srcRect/>
            <a:stretch>
              <a:fillRect/>
            </a:stretch>
          </p:blipFill>
          <p:spPr bwMode="auto">
            <a:xfrm rot="789771" flipH="1">
              <a:off x="4224" y="1731"/>
              <a:ext cx="288" cy="241"/>
            </a:xfrm>
            <a:prstGeom prst="rect">
              <a:avLst/>
            </a:prstGeom>
            <a:noFill/>
            <a:ln w="9525">
              <a:noFill/>
              <a:miter lim="800000"/>
              <a:headEnd/>
              <a:tailEnd/>
            </a:ln>
          </p:spPr>
        </p:pic>
        <p:pic>
          <p:nvPicPr>
            <p:cNvPr id="66" name="Picture 92" descr="1206574733930851359Ryan_Taylor_Green_Tick"/>
            <p:cNvPicPr>
              <a:picLocks noChangeAspect="1" noChangeArrowheads="1"/>
            </p:cNvPicPr>
            <p:nvPr/>
          </p:nvPicPr>
          <p:blipFill>
            <a:blip r:embed="rId8"/>
            <a:srcRect/>
            <a:stretch>
              <a:fillRect/>
            </a:stretch>
          </p:blipFill>
          <p:spPr bwMode="auto">
            <a:xfrm>
              <a:off x="4272" y="1695"/>
              <a:ext cx="172" cy="168"/>
            </a:xfrm>
            <a:prstGeom prst="rect">
              <a:avLst/>
            </a:prstGeom>
            <a:noFill/>
            <a:ln w="9525">
              <a:noFill/>
              <a:miter lim="800000"/>
              <a:headEnd/>
              <a:tailEnd/>
            </a:ln>
          </p:spPr>
        </p:pic>
      </p:grpSp>
      <p:pic>
        <p:nvPicPr>
          <p:cNvPr id="67" name="Picture 98" descr="budget-dash"/>
          <p:cNvPicPr>
            <a:picLocks noChangeAspect="1" noChangeArrowheads="1"/>
          </p:cNvPicPr>
          <p:nvPr/>
        </p:nvPicPr>
        <p:blipFill>
          <a:blip r:embed="rId9" cstate="print"/>
          <a:srcRect/>
          <a:stretch>
            <a:fillRect/>
          </a:stretch>
        </p:blipFill>
        <p:spPr bwMode="auto">
          <a:xfrm>
            <a:off x="7106196" y="3731622"/>
            <a:ext cx="1138736" cy="1029607"/>
          </a:xfrm>
          <a:prstGeom prst="roundRect">
            <a:avLst>
              <a:gd name="adj" fmla="val 7948"/>
            </a:avLst>
          </a:prstGeom>
          <a:noFill/>
        </p:spPr>
      </p:pic>
      <p:pic>
        <p:nvPicPr>
          <p:cNvPr id="68" name="Picture 23" descr="icon-building"/>
          <p:cNvPicPr>
            <a:picLocks noChangeAspect="1" noChangeArrowheads="1"/>
          </p:cNvPicPr>
          <p:nvPr/>
        </p:nvPicPr>
        <p:blipFill>
          <a:blip r:embed="rId3"/>
          <a:srcRect/>
          <a:stretch>
            <a:fillRect/>
          </a:stretch>
        </p:blipFill>
        <p:spPr bwMode="auto">
          <a:xfrm rot="1904996">
            <a:off x="1473200" y="2314575"/>
            <a:ext cx="2613025" cy="201613"/>
          </a:xfrm>
          <a:prstGeom prst="rect">
            <a:avLst/>
          </a:prstGeom>
          <a:noFill/>
          <a:ln w="9525">
            <a:noFill/>
            <a:miter lim="800000"/>
            <a:headEnd/>
            <a:tailEnd/>
          </a:ln>
        </p:spPr>
      </p:pic>
      <p:grpSp>
        <p:nvGrpSpPr>
          <p:cNvPr id="69" name="Group 46"/>
          <p:cNvGrpSpPr>
            <a:grpSpLocks/>
          </p:cNvGrpSpPr>
          <p:nvPr/>
        </p:nvGrpSpPr>
        <p:grpSpPr bwMode="auto">
          <a:xfrm rot="-2706925">
            <a:off x="1709737" y="2327276"/>
            <a:ext cx="765175" cy="711200"/>
            <a:chOff x="1438" y="1812"/>
            <a:chExt cx="482" cy="448"/>
          </a:xfrm>
        </p:grpSpPr>
        <p:pic>
          <p:nvPicPr>
            <p:cNvPr id="70" name="Picture 47" descr="1195433363420233397molumen_Old_book"/>
            <p:cNvPicPr>
              <a:picLocks noChangeAspect="1" noChangeArrowheads="1"/>
            </p:cNvPicPr>
            <p:nvPr/>
          </p:nvPicPr>
          <p:blipFill>
            <a:blip r:embed="rId10"/>
            <a:srcRect/>
            <a:stretch>
              <a:fillRect/>
            </a:stretch>
          </p:blipFill>
          <p:spPr bwMode="auto">
            <a:xfrm rot="789771" flipH="1">
              <a:off x="1438" y="1812"/>
              <a:ext cx="288" cy="241"/>
            </a:xfrm>
            <a:prstGeom prst="rect">
              <a:avLst/>
            </a:prstGeom>
            <a:noFill/>
            <a:ln w="9525">
              <a:noFill/>
              <a:miter lim="800000"/>
              <a:headEnd/>
              <a:tailEnd/>
            </a:ln>
          </p:spPr>
        </p:pic>
        <p:pic>
          <p:nvPicPr>
            <p:cNvPr id="71" name="Picture 48" descr="1195433363420233397molumen_Old_book"/>
            <p:cNvPicPr>
              <a:picLocks noChangeAspect="1" noChangeArrowheads="1"/>
            </p:cNvPicPr>
            <p:nvPr/>
          </p:nvPicPr>
          <p:blipFill>
            <a:blip r:embed="rId10"/>
            <a:srcRect/>
            <a:stretch>
              <a:fillRect/>
            </a:stretch>
          </p:blipFill>
          <p:spPr bwMode="auto">
            <a:xfrm rot="789771" flipH="1">
              <a:off x="1536" y="1923"/>
              <a:ext cx="288" cy="241"/>
            </a:xfrm>
            <a:prstGeom prst="rect">
              <a:avLst/>
            </a:prstGeom>
            <a:noFill/>
            <a:ln w="9525">
              <a:noFill/>
              <a:miter lim="800000"/>
              <a:headEnd/>
              <a:tailEnd/>
            </a:ln>
          </p:spPr>
        </p:pic>
        <p:pic>
          <p:nvPicPr>
            <p:cNvPr id="72" name="Picture 49" descr="1195433363420233397molumen_Old_book"/>
            <p:cNvPicPr>
              <a:picLocks noChangeAspect="1" noChangeArrowheads="1"/>
            </p:cNvPicPr>
            <p:nvPr/>
          </p:nvPicPr>
          <p:blipFill>
            <a:blip r:embed="rId10"/>
            <a:srcRect/>
            <a:stretch>
              <a:fillRect/>
            </a:stretch>
          </p:blipFill>
          <p:spPr bwMode="auto">
            <a:xfrm rot="789771" flipH="1">
              <a:off x="1488" y="1875"/>
              <a:ext cx="288" cy="241"/>
            </a:xfrm>
            <a:prstGeom prst="rect">
              <a:avLst/>
            </a:prstGeom>
            <a:noFill/>
            <a:ln w="9525">
              <a:noFill/>
              <a:miter lim="800000"/>
              <a:headEnd/>
              <a:tailEnd/>
            </a:ln>
          </p:spPr>
        </p:pic>
        <p:pic>
          <p:nvPicPr>
            <p:cNvPr id="73" name="Picture 50" descr="1195433363420233397molumen_Old_book"/>
            <p:cNvPicPr>
              <a:picLocks noChangeAspect="1" noChangeArrowheads="1"/>
            </p:cNvPicPr>
            <p:nvPr/>
          </p:nvPicPr>
          <p:blipFill>
            <a:blip r:embed="rId10"/>
            <a:srcRect/>
            <a:stretch>
              <a:fillRect/>
            </a:stretch>
          </p:blipFill>
          <p:spPr bwMode="auto">
            <a:xfrm rot="789771" flipH="1">
              <a:off x="1632" y="2019"/>
              <a:ext cx="288" cy="241"/>
            </a:xfrm>
            <a:prstGeom prst="rect">
              <a:avLst/>
            </a:prstGeom>
            <a:noFill/>
            <a:ln w="9525">
              <a:noFill/>
              <a:miter lim="800000"/>
              <a:headEnd/>
              <a:tailEnd/>
            </a:ln>
          </p:spPr>
        </p:pic>
        <p:pic>
          <p:nvPicPr>
            <p:cNvPr id="74" name="Picture 51" descr="1195433363420233397molumen_Old_book"/>
            <p:cNvPicPr>
              <a:picLocks noChangeAspect="1" noChangeArrowheads="1"/>
            </p:cNvPicPr>
            <p:nvPr/>
          </p:nvPicPr>
          <p:blipFill>
            <a:blip r:embed="rId10"/>
            <a:srcRect/>
            <a:stretch>
              <a:fillRect/>
            </a:stretch>
          </p:blipFill>
          <p:spPr bwMode="auto">
            <a:xfrm rot="789771" flipH="1">
              <a:off x="1584" y="1971"/>
              <a:ext cx="288" cy="241"/>
            </a:xfrm>
            <a:prstGeom prst="rect">
              <a:avLst/>
            </a:prstGeom>
            <a:noFill/>
            <a:ln w="9525">
              <a:noFill/>
              <a:miter lim="800000"/>
              <a:headEnd/>
              <a:tailEnd/>
            </a:ln>
          </p:spPr>
        </p:pic>
      </p:grpSp>
      <p:grpSp>
        <p:nvGrpSpPr>
          <p:cNvPr id="75" name="Group 52"/>
          <p:cNvGrpSpPr>
            <a:grpSpLocks/>
          </p:cNvGrpSpPr>
          <p:nvPr/>
        </p:nvGrpSpPr>
        <p:grpSpPr bwMode="auto">
          <a:xfrm rot="-3995821">
            <a:off x="1719262" y="3368676"/>
            <a:ext cx="765175" cy="711200"/>
            <a:chOff x="1438" y="1812"/>
            <a:chExt cx="482" cy="448"/>
          </a:xfrm>
        </p:grpSpPr>
        <p:pic>
          <p:nvPicPr>
            <p:cNvPr id="76" name="Picture 53" descr="1195433363420233397molumen_Old_book"/>
            <p:cNvPicPr>
              <a:picLocks noChangeAspect="1" noChangeArrowheads="1"/>
            </p:cNvPicPr>
            <p:nvPr/>
          </p:nvPicPr>
          <p:blipFill>
            <a:blip r:embed="rId10"/>
            <a:srcRect/>
            <a:stretch>
              <a:fillRect/>
            </a:stretch>
          </p:blipFill>
          <p:spPr bwMode="auto">
            <a:xfrm rot="789771" flipH="1">
              <a:off x="1438" y="1812"/>
              <a:ext cx="288" cy="241"/>
            </a:xfrm>
            <a:prstGeom prst="rect">
              <a:avLst/>
            </a:prstGeom>
            <a:noFill/>
            <a:ln w="9525">
              <a:noFill/>
              <a:miter lim="800000"/>
              <a:headEnd/>
              <a:tailEnd/>
            </a:ln>
          </p:spPr>
        </p:pic>
        <p:pic>
          <p:nvPicPr>
            <p:cNvPr id="77" name="Picture 54" descr="1195433363420233397molumen_Old_book"/>
            <p:cNvPicPr>
              <a:picLocks noChangeAspect="1" noChangeArrowheads="1"/>
            </p:cNvPicPr>
            <p:nvPr/>
          </p:nvPicPr>
          <p:blipFill>
            <a:blip r:embed="rId10"/>
            <a:srcRect/>
            <a:stretch>
              <a:fillRect/>
            </a:stretch>
          </p:blipFill>
          <p:spPr bwMode="auto">
            <a:xfrm rot="789771" flipH="1">
              <a:off x="1536" y="1923"/>
              <a:ext cx="288" cy="241"/>
            </a:xfrm>
            <a:prstGeom prst="rect">
              <a:avLst/>
            </a:prstGeom>
            <a:noFill/>
            <a:ln w="9525">
              <a:noFill/>
              <a:miter lim="800000"/>
              <a:headEnd/>
              <a:tailEnd/>
            </a:ln>
          </p:spPr>
        </p:pic>
        <p:pic>
          <p:nvPicPr>
            <p:cNvPr id="78" name="Picture 55" descr="1195433363420233397molumen_Old_book"/>
            <p:cNvPicPr>
              <a:picLocks noChangeAspect="1" noChangeArrowheads="1"/>
            </p:cNvPicPr>
            <p:nvPr/>
          </p:nvPicPr>
          <p:blipFill>
            <a:blip r:embed="rId10"/>
            <a:srcRect/>
            <a:stretch>
              <a:fillRect/>
            </a:stretch>
          </p:blipFill>
          <p:spPr bwMode="auto">
            <a:xfrm rot="789771" flipH="1">
              <a:off x="1488" y="1875"/>
              <a:ext cx="288" cy="241"/>
            </a:xfrm>
            <a:prstGeom prst="rect">
              <a:avLst/>
            </a:prstGeom>
            <a:noFill/>
            <a:ln w="9525">
              <a:noFill/>
              <a:miter lim="800000"/>
              <a:headEnd/>
              <a:tailEnd/>
            </a:ln>
          </p:spPr>
        </p:pic>
        <p:pic>
          <p:nvPicPr>
            <p:cNvPr id="79" name="Picture 56" descr="1195433363420233397molumen_Old_book"/>
            <p:cNvPicPr>
              <a:picLocks noChangeAspect="1" noChangeArrowheads="1"/>
            </p:cNvPicPr>
            <p:nvPr/>
          </p:nvPicPr>
          <p:blipFill>
            <a:blip r:embed="rId10"/>
            <a:srcRect/>
            <a:stretch>
              <a:fillRect/>
            </a:stretch>
          </p:blipFill>
          <p:spPr bwMode="auto">
            <a:xfrm rot="789771" flipH="1">
              <a:off x="1632" y="2019"/>
              <a:ext cx="288" cy="241"/>
            </a:xfrm>
            <a:prstGeom prst="rect">
              <a:avLst/>
            </a:prstGeom>
            <a:noFill/>
            <a:ln w="9525">
              <a:noFill/>
              <a:miter lim="800000"/>
              <a:headEnd/>
              <a:tailEnd/>
            </a:ln>
          </p:spPr>
        </p:pic>
        <p:pic>
          <p:nvPicPr>
            <p:cNvPr id="80" name="Picture 57" descr="1195433363420233397molumen_Old_book"/>
            <p:cNvPicPr>
              <a:picLocks noChangeAspect="1" noChangeArrowheads="1"/>
            </p:cNvPicPr>
            <p:nvPr/>
          </p:nvPicPr>
          <p:blipFill>
            <a:blip r:embed="rId10"/>
            <a:srcRect/>
            <a:stretch>
              <a:fillRect/>
            </a:stretch>
          </p:blipFill>
          <p:spPr bwMode="auto">
            <a:xfrm rot="789771" flipH="1">
              <a:off x="1584" y="1971"/>
              <a:ext cx="288" cy="241"/>
            </a:xfrm>
            <a:prstGeom prst="rect">
              <a:avLst/>
            </a:prstGeom>
            <a:noFill/>
            <a:ln w="9525">
              <a:noFill/>
              <a:miter lim="800000"/>
              <a:headEnd/>
              <a:tailEnd/>
            </a:ln>
          </p:spPr>
        </p:pic>
      </p:grpSp>
      <p:grpSp>
        <p:nvGrpSpPr>
          <p:cNvPr id="81" name="Group 45"/>
          <p:cNvGrpSpPr>
            <a:grpSpLocks/>
          </p:cNvGrpSpPr>
          <p:nvPr/>
        </p:nvGrpSpPr>
        <p:grpSpPr bwMode="auto">
          <a:xfrm>
            <a:off x="1951038" y="1412875"/>
            <a:ext cx="765175" cy="711200"/>
            <a:chOff x="1438" y="1812"/>
            <a:chExt cx="482" cy="448"/>
          </a:xfrm>
        </p:grpSpPr>
        <p:pic>
          <p:nvPicPr>
            <p:cNvPr id="82" name="Picture 38" descr="1195433363420233397molumen_Old_book"/>
            <p:cNvPicPr>
              <a:picLocks noChangeAspect="1" noChangeArrowheads="1"/>
            </p:cNvPicPr>
            <p:nvPr/>
          </p:nvPicPr>
          <p:blipFill>
            <a:blip r:embed="rId10"/>
            <a:srcRect/>
            <a:stretch>
              <a:fillRect/>
            </a:stretch>
          </p:blipFill>
          <p:spPr bwMode="auto">
            <a:xfrm rot="789771" flipH="1">
              <a:off x="1438" y="1812"/>
              <a:ext cx="288" cy="241"/>
            </a:xfrm>
            <a:prstGeom prst="rect">
              <a:avLst/>
            </a:prstGeom>
            <a:noFill/>
            <a:ln w="9525">
              <a:noFill/>
              <a:miter lim="800000"/>
              <a:headEnd/>
              <a:tailEnd/>
            </a:ln>
          </p:spPr>
        </p:pic>
        <p:pic>
          <p:nvPicPr>
            <p:cNvPr id="83" name="Picture 41" descr="1195433363420233397molumen_Old_book"/>
            <p:cNvPicPr>
              <a:picLocks noChangeAspect="1" noChangeArrowheads="1"/>
            </p:cNvPicPr>
            <p:nvPr/>
          </p:nvPicPr>
          <p:blipFill>
            <a:blip r:embed="rId10"/>
            <a:srcRect/>
            <a:stretch>
              <a:fillRect/>
            </a:stretch>
          </p:blipFill>
          <p:spPr bwMode="auto">
            <a:xfrm rot="789771" flipH="1">
              <a:off x="1536" y="1923"/>
              <a:ext cx="288" cy="241"/>
            </a:xfrm>
            <a:prstGeom prst="rect">
              <a:avLst/>
            </a:prstGeom>
            <a:noFill/>
            <a:ln w="9525">
              <a:noFill/>
              <a:miter lim="800000"/>
              <a:headEnd/>
              <a:tailEnd/>
            </a:ln>
          </p:spPr>
        </p:pic>
        <p:pic>
          <p:nvPicPr>
            <p:cNvPr id="84" name="Picture 42" descr="1195433363420233397molumen_Old_book"/>
            <p:cNvPicPr>
              <a:picLocks noChangeAspect="1" noChangeArrowheads="1"/>
            </p:cNvPicPr>
            <p:nvPr/>
          </p:nvPicPr>
          <p:blipFill>
            <a:blip r:embed="rId10"/>
            <a:srcRect/>
            <a:stretch>
              <a:fillRect/>
            </a:stretch>
          </p:blipFill>
          <p:spPr bwMode="auto">
            <a:xfrm rot="789771" flipH="1">
              <a:off x="1488" y="1875"/>
              <a:ext cx="288" cy="241"/>
            </a:xfrm>
            <a:prstGeom prst="rect">
              <a:avLst/>
            </a:prstGeom>
            <a:noFill/>
            <a:ln w="9525">
              <a:noFill/>
              <a:miter lim="800000"/>
              <a:headEnd/>
              <a:tailEnd/>
            </a:ln>
          </p:spPr>
        </p:pic>
        <p:pic>
          <p:nvPicPr>
            <p:cNvPr id="85" name="Picture 43" descr="1195433363420233397molumen_Old_book"/>
            <p:cNvPicPr>
              <a:picLocks noChangeAspect="1" noChangeArrowheads="1"/>
            </p:cNvPicPr>
            <p:nvPr/>
          </p:nvPicPr>
          <p:blipFill>
            <a:blip r:embed="rId10"/>
            <a:srcRect/>
            <a:stretch>
              <a:fillRect/>
            </a:stretch>
          </p:blipFill>
          <p:spPr bwMode="auto">
            <a:xfrm rot="789771" flipH="1">
              <a:off x="1632" y="2019"/>
              <a:ext cx="288" cy="241"/>
            </a:xfrm>
            <a:prstGeom prst="rect">
              <a:avLst/>
            </a:prstGeom>
            <a:noFill/>
            <a:ln w="9525">
              <a:noFill/>
              <a:miter lim="800000"/>
              <a:headEnd/>
              <a:tailEnd/>
            </a:ln>
          </p:spPr>
        </p:pic>
        <p:pic>
          <p:nvPicPr>
            <p:cNvPr id="86" name="Picture 44" descr="1195433363420233397molumen_Old_book"/>
            <p:cNvPicPr>
              <a:picLocks noChangeAspect="1" noChangeArrowheads="1"/>
            </p:cNvPicPr>
            <p:nvPr/>
          </p:nvPicPr>
          <p:blipFill>
            <a:blip r:embed="rId10"/>
            <a:srcRect/>
            <a:stretch>
              <a:fillRect/>
            </a:stretch>
          </p:blipFill>
          <p:spPr bwMode="auto">
            <a:xfrm rot="789771" flipH="1">
              <a:off x="1584" y="1971"/>
              <a:ext cx="288" cy="241"/>
            </a:xfrm>
            <a:prstGeom prst="rect">
              <a:avLst/>
            </a:prstGeom>
            <a:noFill/>
            <a:ln w="9525">
              <a:noFill/>
              <a:miter lim="800000"/>
              <a:headEnd/>
              <a:tailEnd/>
            </a:ln>
          </p:spPr>
        </p:pic>
      </p:grpSp>
      <p:pic>
        <p:nvPicPr>
          <p:cNvPr id="87" name="Picture 23" descr="icon-building"/>
          <p:cNvPicPr>
            <a:picLocks noChangeAspect="1" noChangeArrowheads="1"/>
          </p:cNvPicPr>
          <p:nvPr/>
        </p:nvPicPr>
        <p:blipFill>
          <a:blip r:embed="rId11"/>
          <a:srcRect/>
          <a:stretch>
            <a:fillRect/>
          </a:stretch>
        </p:blipFill>
        <p:spPr bwMode="auto">
          <a:xfrm>
            <a:off x="3094038" y="2225675"/>
            <a:ext cx="1854200" cy="1181100"/>
          </a:xfrm>
          <a:prstGeom prst="rect">
            <a:avLst/>
          </a:prstGeom>
          <a:noFill/>
          <a:ln w="9525">
            <a:noFill/>
            <a:miter lim="800000"/>
            <a:headEnd/>
            <a:tailEnd/>
          </a:ln>
        </p:spPr>
      </p:pic>
      <p:sp>
        <p:nvSpPr>
          <p:cNvPr id="88" name="אליפסה 67"/>
          <p:cNvSpPr>
            <a:spLocks noChangeArrowheads="1"/>
          </p:cNvSpPr>
          <p:nvPr/>
        </p:nvSpPr>
        <p:spPr bwMode="auto">
          <a:xfrm>
            <a:off x="5211763" y="2355850"/>
            <a:ext cx="1047750" cy="1047750"/>
          </a:xfrm>
          <a:prstGeom prst="ellipse">
            <a:avLst/>
          </a:prstGeom>
          <a:solidFill>
            <a:schemeClr val="bg1"/>
          </a:solidFill>
          <a:ln w="76200" algn="ctr">
            <a:noFill/>
            <a:round/>
            <a:headEnd/>
            <a:tailEnd type="triangle" w="med" len="med"/>
          </a:ln>
        </p:spPr>
        <p:txBody>
          <a:bodyPr/>
          <a:lstStyle/>
          <a:p>
            <a:pPr algn="ctr"/>
            <a:endParaRPr lang="en-US" b="0"/>
          </a:p>
        </p:txBody>
      </p:sp>
      <p:sp>
        <p:nvSpPr>
          <p:cNvPr id="89" name="מחומש 7"/>
          <p:cNvSpPr/>
          <p:nvPr/>
        </p:nvSpPr>
        <p:spPr bwMode="auto">
          <a:xfrm>
            <a:off x="3657600" y="5486400"/>
            <a:ext cx="2209800" cy="914400"/>
          </a:xfrm>
          <a:prstGeom prst="homePlate">
            <a:avLst/>
          </a:prstGeom>
          <a:gradFill flip="none" rotWithShape="1">
            <a:gsLst>
              <a:gs pos="0">
                <a:srgbClr val="5987D3"/>
              </a:gs>
              <a:gs pos="50000">
                <a:srgbClr val="3C67AE"/>
              </a:gs>
              <a:gs pos="100000">
                <a:srgbClr val="2C4D82"/>
              </a:gs>
            </a:gsLst>
            <a:lin ang="5400000" scaled="1"/>
            <a:tileRect/>
          </a:gradFill>
          <a:ln>
            <a:solidFill>
              <a:srgbClr val="3C67AE"/>
            </a:solidFill>
          </a:ln>
          <a:effectLst>
            <a:outerShdw blurRad="50800" dist="38100" dir="2700000" algn="tl" rotWithShape="0">
              <a:prstClr val="black">
                <a:alpha val="40000"/>
              </a:prstClr>
            </a:outerShdw>
          </a:effectLst>
        </p:spPr>
        <p:txBody>
          <a:bodyPr lIns="365760" anchor="ctr"/>
          <a:lstStyle/>
          <a:p>
            <a:pPr>
              <a:defRPr/>
            </a:pPr>
            <a:r>
              <a:rPr lang="en-US" sz="1600" b="1" dirty="0">
                <a:solidFill>
                  <a:schemeClr val="bg1"/>
                </a:solidFill>
              </a:rPr>
              <a:t>Rules validations</a:t>
            </a:r>
          </a:p>
          <a:p>
            <a:pPr>
              <a:defRPr/>
            </a:pPr>
            <a:r>
              <a:rPr lang="en-US" sz="1600" b="1" dirty="0">
                <a:solidFill>
                  <a:schemeClr val="bg1"/>
                </a:solidFill>
              </a:rPr>
              <a:t>And Auto PO Generation</a:t>
            </a:r>
            <a:endParaRPr lang="he-IL" sz="1600" b="1" dirty="0">
              <a:solidFill>
                <a:schemeClr val="bg1"/>
              </a:solidFill>
            </a:endParaRPr>
          </a:p>
        </p:txBody>
      </p:sp>
      <p:sp>
        <p:nvSpPr>
          <p:cNvPr id="90" name="מחומש 6"/>
          <p:cNvSpPr/>
          <p:nvPr/>
        </p:nvSpPr>
        <p:spPr bwMode="auto">
          <a:xfrm>
            <a:off x="1905000" y="5486400"/>
            <a:ext cx="1981200" cy="914400"/>
          </a:xfrm>
          <a:prstGeom prst="homePlate">
            <a:avLst/>
          </a:prstGeom>
          <a:gradFill rotWithShape="1">
            <a:gsLst>
              <a:gs pos="0">
                <a:srgbClr val="A0A2A4"/>
              </a:gs>
              <a:gs pos="100000">
                <a:srgbClr val="7F7F7F"/>
              </a:gs>
            </a:gsLst>
            <a:lin ang="5400000" scaled="1"/>
          </a:gradFill>
          <a:ln w="3175">
            <a:solidFill>
              <a:srgbClr val="7F7F7F"/>
            </a:solidFill>
            <a:round/>
            <a:headEnd/>
            <a:tailEnd/>
          </a:ln>
          <a:effectLst>
            <a:outerShdw blurRad="50800" dist="38100" dir="2700000" algn="tl" rotWithShape="0">
              <a:prstClr val="black">
                <a:alpha val="40000"/>
              </a:prstClr>
            </a:outerShdw>
          </a:effectLst>
        </p:spPr>
        <p:txBody>
          <a:bodyPr lIns="457200" anchor="ctr"/>
          <a:lstStyle/>
          <a:p>
            <a:pPr>
              <a:defRPr/>
            </a:pPr>
            <a:r>
              <a:rPr lang="en-US" sz="1600" b="1" dirty="0">
                <a:solidFill>
                  <a:schemeClr val="bg1"/>
                </a:solidFill>
              </a:rPr>
              <a:t>Auto EOD Import and Processing</a:t>
            </a:r>
            <a:endParaRPr lang="he-IL" sz="1600" b="1" dirty="0">
              <a:solidFill>
                <a:schemeClr val="bg1"/>
              </a:solidFill>
            </a:endParaRPr>
          </a:p>
        </p:txBody>
      </p:sp>
      <p:sp>
        <p:nvSpPr>
          <p:cNvPr id="91" name="מחומש 5"/>
          <p:cNvSpPr/>
          <p:nvPr/>
        </p:nvSpPr>
        <p:spPr bwMode="auto">
          <a:xfrm>
            <a:off x="228600" y="5486400"/>
            <a:ext cx="1905000" cy="914400"/>
          </a:xfrm>
          <a:prstGeom prst="homePlate">
            <a:avLst/>
          </a:prstGeom>
          <a:gradFill flip="none" rotWithShape="1">
            <a:gsLst>
              <a:gs pos="0">
                <a:srgbClr val="5987D3"/>
              </a:gs>
              <a:gs pos="50000">
                <a:srgbClr val="3C67AE"/>
              </a:gs>
              <a:gs pos="100000">
                <a:srgbClr val="2C4D82"/>
              </a:gs>
            </a:gsLst>
            <a:lin ang="5400000" scaled="1"/>
            <a:tileRect/>
          </a:gradFill>
          <a:ln>
            <a:solidFill>
              <a:srgbClr val="3C67AE"/>
            </a:solidFill>
          </a:ln>
          <a:effectLst>
            <a:outerShdw blurRad="50800" dist="38100" dir="2700000" algn="tl" rotWithShape="0">
              <a:prstClr val="black">
                <a:alpha val="40000"/>
              </a:prstClr>
            </a:outerShdw>
          </a:effectLst>
        </p:spPr>
        <p:txBody>
          <a:bodyPr lIns="182880" anchor="ctr"/>
          <a:lstStyle/>
          <a:p>
            <a:pPr>
              <a:defRPr/>
            </a:pPr>
            <a:r>
              <a:rPr lang="en-US" sz="1600" b="1" dirty="0">
                <a:solidFill>
                  <a:schemeClr val="bg1"/>
                </a:solidFill>
              </a:rPr>
              <a:t>Wizard Based Vendor EOD Profile Creation</a:t>
            </a:r>
            <a:endParaRPr lang="he-IL" sz="1600" b="1" dirty="0">
              <a:solidFill>
                <a:schemeClr val="bg1"/>
              </a:solidFill>
            </a:endParaRPr>
          </a:p>
        </p:txBody>
      </p:sp>
      <p:sp>
        <p:nvSpPr>
          <p:cNvPr id="92" name="מלבן מעוגל 75"/>
          <p:cNvSpPr/>
          <p:nvPr/>
        </p:nvSpPr>
        <p:spPr bwMode="auto">
          <a:xfrm>
            <a:off x="877888" y="1190625"/>
            <a:ext cx="874712" cy="1001713"/>
          </a:xfrm>
          <a:prstGeom prst="roundRect">
            <a:avLst>
              <a:gd name="adj" fmla="val 10851"/>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76200" cap="flat" cmpd="sng" algn="ctr">
            <a:noFill/>
            <a:prstDash val="solid"/>
            <a:round/>
            <a:headEnd type="none" w="med" len="med"/>
            <a:tailEnd type="triangle" w="med" len="med"/>
          </a:ln>
          <a:effectLst/>
        </p:spPr>
        <p:txBody>
          <a:bodyPr/>
          <a:lstStyle/>
          <a:p>
            <a:pPr algn="ctr">
              <a:defRPr/>
            </a:pPr>
            <a:endParaRPr lang="en-US" b="0">
              <a:latin typeface="Arial" pitchFamily="34" charset="0"/>
              <a:cs typeface="Arial" pitchFamily="34" charset="0"/>
            </a:endParaRPr>
          </a:p>
        </p:txBody>
      </p:sp>
      <p:grpSp>
        <p:nvGrpSpPr>
          <p:cNvPr id="93" name="קבוצה 76"/>
          <p:cNvGrpSpPr>
            <a:grpSpLocks/>
          </p:cNvGrpSpPr>
          <p:nvPr/>
        </p:nvGrpSpPr>
        <p:grpSpPr bwMode="auto">
          <a:xfrm>
            <a:off x="642938" y="1157288"/>
            <a:ext cx="1371600" cy="1008062"/>
            <a:chOff x="676008" y="1143000"/>
            <a:chExt cx="1371600" cy="1007056"/>
          </a:xfrm>
        </p:grpSpPr>
        <p:pic>
          <p:nvPicPr>
            <p:cNvPr id="94" name="Picture 23" descr="icon-building"/>
            <p:cNvPicPr>
              <a:picLocks noChangeAspect="1" noChangeArrowheads="1"/>
            </p:cNvPicPr>
            <p:nvPr/>
          </p:nvPicPr>
          <p:blipFill>
            <a:blip r:embed="rId4"/>
            <a:srcRect/>
            <a:stretch>
              <a:fillRect/>
            </a:stretch>
          </p:blipFill>
          <p:spPr bwMode="auto">
            <a:xfrm>
              <a:off x="960123" y="1143000"/>
              <a:ext cx="873125" cy="846666"/>
            </a:xfrm>
            <a:prstGeom prst="rect">
              <a:avLst/>
            </a:prstGeom>
            <a:noFill/>
            <a:ln w="9525">
              <a:noFill/>
              <a:miter lim="800000"/>
              <a:headEnd/>
              <a:tailEnd/>
            </a:ln>
          </p:spPr>
        </p:pic>
        <p:sp>
          <p:nvSpPr>
            <p:cNvPr id="95" name="Text Box 29"/>
            <p:cNvSpPr txBox="1">
              <a:spLocks noChangeArrowheads="1"/>
            </p:cNvSpPr>
            <p:nvPr/>
          </p:nvSpPr>
          <p:spPr bwMode="auto">
            <a:xfrm>
              <a:off x="676008" y="1875693"/>
              <a:ext cx="1371600" cy="274363"/>
            </a:xfrm>
            <a:prstGeom prst="rect">
              <a:avLst/>
            </a:prstGeom>
            <a:noFill/>
            <a:ln w="9525">
              <a:noFill/>
              <a:miter lim="800000"/>
              <a:headEnd/>
              <a:tailEnd/>
            </a:ln>
            <a:effectLst/>
          </p:spPr>
          <p:txBody>
            <a:bodyPr>
              <a:spAutoFit/>
            </a:bodyPr>
            <a:lstStyle/>
            <a:p>
              <a:pPr algn="ctr">
                <a:spcBef>
                  <a:spcPct val="50000"/>
                </a:spcBef>
                <a:defRPr/>
              </a:pPr>
              <a:r>
                <a:rPr lang="en-US" sz="1200" dirty="0">
                  <a:solidFill>
                    <a:schemeClr val="tx1">
                      <a:lumMod val="50000"/>
                      <a:lumOff val="50000"/>
                    </a:schemeClr>
                  </a:solidFill>
                  <a:latin typeface="Arial" pitchFamily="34" charset="0"/>
                  <a:cs typeface="Arial" pitchFamily="34" charset="0"/>
                </a:rPr>
                <a:t>Vendor A</a:t>
              </a:r>
            </a:p>
          </p:txBody>
        </p:sp>
      </p:grpSp>
      <p:grpSp>
        <p:nvGrpSpPr>
          <p:cNvPr id="96" name="קבוצה 44"/>
          <p:cNvGrpSpPr>
            <a:grpSpLocks/>
          </p:cNvGrpSpPr>
          <p:nvPr/>
        </p:nvGrpSpPr>
        <p:grpSpPr bwMode="auto">
          <a:xfrm>
            <a:off x="5029200" y="2438400"/>
            <a:ext cx="1066800" cy="990600"/>
            <a:chOff x="1676400" y="2209800"/>
            <a:chExt cx="794426" cy="794426"/>
          </a:xfrm>
        </p:grpSpPr>
        <p:sp>
          <p:nvSpPr>
            <p:cNvPr id="97" name="אליפסה 42"/>
            <p:cNvSpPr>
              <a:spLocks noChangeArrowheads="1"/>
            </p:cNvSpPr>
            <p:nvPr/>
          </p:nvSpPr>
          <p:spPr bwMode="auto">
            <a:xfrm>
              <a:off x="1676400" y="2209800"/>
              <a:ext cx="794426" cy="794426"/>
            </a:xfrm>
            <a:prstGeom prst="ellipse">
              <a:avLst/>
            </a:prstGeom>
            <a:solidFill>
              <a:schemeClr val="bg1"/>
            </a:solidFill>
            <a:ln w="57150" algn="ctr">
              <a:solidFill>
                <a:srgbClr val="2C4D82"/>
              </a:solidFill>
              <a:round/>
              <a:headEnd/>
              <a:tailEnd type="triangle" w="med" len="med"/>
            </a:ln>
          </p:spPr>
          <p:txBody>
            <a:bodyPr/>
            <a:lstStyle/>
            <a:p>
              <a:pPr algn="ctr"/>
              <a:endParaRPr lang="en-US" b="0"/>
            </a:p>
          </p:txBody>
        </p:sp>
        <p:pic>
          <p:nvPicPr>
            <p:cNvPr id="98" name="תמונה 41" descr="icons-alma.png"/>
            <p:cNvPicPr>
              <a:picLocks noChangeAspect="1"/>
            </p:cNvPicPr>
            <p:nvPr/>
          </p:nvPicPr>
          <p:blipFill>
            <a:blip r:embed="rId12"/>
            <a:srcRect r="84212" b="79311"/>
            <a:stretch>
              <a:fillRect/>
            </a:stretch>
          </p:blipFill>
          <p:spPr bwMode="auto">
            <a:xfrm rot="-612791">
              <a:off x="1759700" y="2382961"/>
              <a:ext cx="640797" cy="561593"/>
            </a:xfrm>
            <a:prstGeom prst="rect">
              <a:avLst/>
            </a:prstGeom>
            <a:noFill/>
            <a:ln w="9525">
              <a:noFill/>
              <a:miter lim="800000"/>
              <a:headEnd/>
              <a:tailEnd/>
            </a:ln>
          </p:spPr>
        </p:pic>
      </p:grpSp>
    </p:spTree>
    <p:extLst>
      <p:ext uri="{BB962C8B-B14F-4D97-AF65-F5344CB8AC3E}">
        <p14:creationId xmlns:p14="http://schemas.microsoft.com/office/powerpoint/2010/main" val="274533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91927E-6 C 0.04219 0.06107 0.08473 0.1226 0.14532 0.14642 C 0.20591 0.17071 0.32674 0.14365 0.36303 0.14318 " pathEditMode="relative" rAng="0" ptsTypes="aaA">
                                      <p:cBhvr>
                                        <p:cTn id="6" dur="2000" fill="hold"/>
                                        <p:tgtEl>
                                          <p:spTgt spid="81"/>
                                        </p:tgtEl>
                                        <p:attrNameLst>
                                          <p:attrName>ppt_x</p:attrName>
                                          <p:attrName>ppt_y</p:attrName>
                                        </p:attrNameLst>
                                      </p:cBhvr>
                                      <p:rCtr x="18100" y="8500"/>
                                    </p:animMotion>
                                  </p:childTnLst>
                                  <p:subTnLst>
                                    <p:set>
                                      <p:cBhvr override="childStyle">
                                        <p:cTn dur="1" fill="hold" display="0" masterRel="sameClick" afterEffect="1">
                                          <p:stCondLst>
                                            <p:cond evt="end" delay="0">
                                              <p:tn val="5"/>
                                            </p:cond>
                                          </p:stCondLst>
                                        </p:cTn>
                                        <p:tgtEl>
                                          <p:spTgt spid="81"/>
                                        </p:tgtEl>
                                        <p:attrNameLst>
                                          <p:attrName>style.visibility</p:attrName>
                                        </p:attrNameLst>
                                      </p:cBhvr>
                                      <p:to>
                                        <p:strVal val="hidden"/>
                                      </p:to>
                                    </p:set>
                                  </p:subTnLst>
                                </p:cTn>
                              </p:par>
                              <p:par>
                                <p:cTn id="7" presetID="0" presetClass="path" presetSubtype="0" accel="50000" decel="50000" fill="hold" nodeType="withEffect">
                                  <p:stCondLst>
                                    <p:cond delay="0"/>
                                  </p:stCondLst>
                                  <p:childTnLst>
                                    <p:animMotion origin="layout" path="M 2.77556E-17 -4.68193E-6 L 0.3901 0.00764 " pathEditMode="relative" rAng="0" ptsTypes="AA">
                                      <p:cBhvr>
                                        <p:cTn id="8" dur="2000" fill="hold"/>
                                        <p:tgtEl>
                                          <p:spTgt spid="69"/>
                                        </p:tgtEl>
                                        <p:attrNameLst>
                                          <p:attrName>ppt_x</p:attrName>
                                          <p:attrName>ppt_y</p:attrName>
                                        </p:attrNameLst>
                                      </p:cBhvr>
                                      <p:rCtr x="19500" y="400"/>
                                    </p:animMotion>
                                  </p:childTnLst>
                                  <p:subTnLst>
                                    <p:set>
                                      <p:cBhvr override="childStyle">
                                        <p:cTn dur="1" fill="hold" display="0" masterRel="sameClick" afterEffect="1">
                                          <p:stCondLst>
                                            <p:cond evt="end" delay="0">
                                              <p:tn val="7"/>
                                            </p:cond>
                                          </p:stCondLst>
                                        </p:cTn>
                                        <p:tgtEl>
                                          <p:spTgt spid="69"/>
                                        </p:tgtEl>
                                        <p:attrNameLst>
                                          <p:attrName>style.visibility</p:attrName>
                                        </p:attrNameLst>
                                      </p:cBhvr>
                                      <p:to>
                                        <p:strVal val="hidden"/>
                                      </p:to>
                                    </p:set>
                                  </p:subTnLst>
                                </p:cTn>
                              </p:par>
                              <p:par>
                                <p:cTn id="9" presetID="0" presetClass="path" presetSubtype="0" accel="50000" decel="50000" fill="hold" nodeType="withEffect">
                                  <p:stCondLst>
                                    <p:cond delay="0"/>
                                  </p:stCondLst>
                                  <p:childTnLst>
                                    <p:animMotion origin="layout" path="M 2.77778E-7 -4.54545E-6 C 0.06337 -0.05158 0.12691 -0.10247 0.18958 -0.1256 C 0.25278 -0.1485 0.34583 -0.13624 0.37726 -0.13833 " pathEditMode="relative" rAng="0" ptsTypes="aaA">
                                      <p:cBhvr>
                                        <p:cTn id="10" dur="2000" fill="hold"/>
                                        <p:tgtEl>
                                          <p:spTgt spid="75"/>
                                        </p:tgtEl>
                                        <p:attrNameLst>
                                          <p:attrName>ppt_x</p:attrName>
                                          <p:attrName>ppt_y</p:attrName>
                                        </p:attrNameLst>
                                      </p:cBhvr>
                                      <p:rCtr x="18900" y="-7400"/>
                                    </p:animMotion>
                                  </p:childTnLst>
                                  <p:subTnLst>
                                    <p:set>
                                      <p:cBhvr override="childStyle">
                                        <p:cTn dur="1" fill="hold" display="0" masterRel="sameClick" afterEffect="1">
                                          <p:stCondLst>
                                            <p:cond evt="end" delay="0">
                                              <p:tn val="9"/>
                                            </p:cond>
                                          </p:stCondLst>
                                        </p:cTn>
                                        <p:tgtEl>
                                          <p:spTgt spid="7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0" presetClass="path" presetSubtype="0" accel="50000" decel="50000" fill="hold" nodeType="withEffect">
                                  <p:stCondLst>
                                    <p:cond delay="0"/>
                                  </p:stCondLst>
                                  <p:childTnLst>
                                    <p:animMotion origin="layout" path="M 1.66667E-6 -4.68193E-6 L -0.11146 0.21953 " pathEditMode="relative" rAng="0" ptsTypes="AA">
                                      <p:cBhvr>
                                        <p:cTn id="19" dur="1000" fill="hold"/>
                                        <p:tgtEl>
                                          <p:spTgt spid="37"/>
                                        </p:tgtEl>
                                        <p:attrNameLst>
                                          <p:attrName>ppt_x</p:attrName>
                                          <p:attrName>ppt_y</p:attrName>
                                        </p:attrNameLst>
                                      </p:cBhvr>
                                      <p:rCtr x="-5600" y="11000"/>
                                    </p:animMotion>
                                  </p:childTnLst>
                                  <p:subTnLst>
                                    <p:set>
                                      <p:cBhvr override="childStyle">
                                        <p:cTn dur="1" fill="hold" display="0" masterRel="sameClick" afterEffect="1">
                                          <p:stCondLst>
                                            <p:cond evt="end" delay="0">
                                              <p:tn val="18"/>
                                            </p:cond>
                                          </p:stCondLst>
                                        </p:cTn>
                                        <p:tgtEl>
                                          <p:spTgt spid="37"/>
                                        </p:tgtEl>
                                        <p:attrNameLst>
                                          <p:attrName>style.visibility</p:attrName>
                                        </p:attrNameLst>
                                      </p:cBhvr>
                                      <p:to>
                                        <p:strVal val="hidden"/>
                                      </p:to>
                                    </p:set>
                                  </p:sub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0" presetClass="path" presetSubtype="0" accel="50000" decel="50000" fill="hold" nodeType="withEffect">
                                  <p:stCondLst>
                                    <p:cond delay="0"/>
                                  </p:stCondLst>
                                  <p:childTnLst>
                                    <p:animMotion origin="layout" path="M 1.38889E-6 -2.40111E-6 L 0.19948 -0.1448 " pathEditMode="relative" rAng="0" ptsTypes="AA">
                                      <p:cBhvr>
                                        <p:cTn id="24" dur="1000" fill="hold"/>
                                        <p:tgtEl>
                                          <p:spTgt spid="58"/>
                                        </p:tgtEl>
                                        <p:attrNameLst>
                                          <p:attrName>ppt_x</p:attrName>
                                          <p:attrName>ppt_y</p:attrName>
                                        </p:attrNameLst>
                                      </p:cBhvr>
                                      <p:rCtr x="10000" y="-7200"/>
                                    </p:animMotion>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par>
                                <p:cTn id="28" presetID="0" presetClass="path" presetSubtype="0" accel="50000" decel="50000" fill="hold" nodeType="withEffect">
                                  <p:stCondLst>
                                    <p:cond delay="0"/>
                                  </p:stCondLst>
                                  <p:childTnLst>
                                    <p:animMotion origin="layout" path="M 1.66667E-6 -4.68193E-6 L -0.11146 0.2156 " pathEditMode="relative" rAng="0" ptsTypes="AA">
                                      <p:cBhvr>
                                        <p:cTn id="29" dur="1000" fill="hold"/>
                                        <p:tgtEl>
                                          <p:spTgt spid="43"/>
                                        </p:tgtEl>
                                        <p:attrNameLst>
                                          <p:attrName>ppt_x</p:attrName>
                                          <p:attrName>ppt_y</p:attrName>
                                        </p:attrNameLst>
                                      </p:cBhvr>
                                      <p:rCtr x="-5600" y="10800"/>
                                    </p:animMotion>
                                  </p:childTnLst>
                                  <p:subTnLst>
                                    <p:set>
                                      <p:cBhvr override="childStyle">
                                        <p:cTn dur="1" fill="hold" display="0" masterRel="sameClick" afterEffect="1">
                                          <p:stCondLst>
                                            <p:cond evt="end" delay="0">
                                              <p:tn val="28"/>
                                            </p:cond>
                                          </p:stCondLst>
                                        </p:cTn>
                                        <p:tgtEl>
                                          <p:spTgt spid="43"/>
                                        </p:tgtEl>
                                        <p:attrNameLst>
                                          <p:attrName>style.visibility</p:attrName>
                                        </p:attrNameLst>
                                      </p:cBhvr>
                                      <p:to>
                                        <p:strVal val="hidden"/>
                                      </p:to>
                                    </p:set>
                                  </p:subTnLst>
                                </p:cTn>
                              </p:par>
                            </p:childTnLst>
                          </p:cTn>
                        </p:par>
                        <p:par>
                          <p:cTn id="30" fill="hold">
                            <p:stCondLst>
                              <p:cond delay="3000"/>
                            </p:stCondLst>
                            <p:childTnLst>
                              <p:par>
                                <p:cTn id="31" presetID="1"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1.38889E-6 5.96808E-7 L 0.20139 -0.11289 " pathEditMode="relative" rAng="0" ptsTypes="AA">
                                      <p:cBhvr>
                                        <p:cTn id="34" dur="1000" fill="hold"/>
                                        <p:tgtEl>
                                          <p:spTgt spid="40"/>
                                        </p:tgtEl>
                                        <p:attrNameLst>
                                          <p:attrName>ppt_x</p:attrName>
                                          <p:attrName>ppt_y</p:attrName>
                                        </p:attrNameLst>
                                      </p:cBhvr>
                                      <p:rCtr x="10100" y="-5600"/>
                                    </p:animMotion>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par>
                                <p:cTn id="38" presetID="0" presetClass="path" presetSubtype="0" accel="50000" decel="50000" fill="hold" nodeType="withEffect">
                                  <p:stCondLst>
                                    <p:cond delay="0"/>
                                  </p:stCondLst>
                                  <p:childTnLst>
                                    <p:animMotion origin="layout" path="M 1.66667E-6 -4.68193E-6 L -0.10955 0.22207 " pathEditMode="relative" rAng="0" ptsTypes="AA">
                                      <p:cBhvr>
                                        <p:cTn id="39" dur="1000" fill="hold"/>
                                        <p:tgtEl>
                                          <p:spTgt spid="52"/>
                                        </p:tgtEl>
                                        <p:attrNameLst>
                                          <p:attrName>ppt_x</p:attrName>
                                          <p:attrName>ppt_y</p:attrName>
                                        </p:attrNameLst>
                                      </p:cBhvr>
                                      <p:rCtr x="-5500" y="11100"/>
                                    </p:animMotion>
                                  </p:childTnLst>
                                  <p:subTnLst>
                                    <p:set>
                                      <p:cBhvr override="childStyle">
                                        <p:cTn dur="1" fill="hold" display="0" masterRel="sameClick" afterEffect="1">
                                          <p:stCondLst>
                                            <p:cond evt="end" delay="0">
                                              <p:tn val="38"/>
                                            </p:cond>
                                          </p:stCondLst>
                                        </p:cTn>
                                        <p:tgtEl>
                                          <p:spTgt spid="52"/>
                                        </p:tgtEl>
                                        <p:attrNameLst>
                                          <p:attrName>style.visibility</p:attrName>
                                        </p:attrNameLst>
                                      </p:cBhvr>
                                      <p:to>
                                        <p:strVal val="hidden"/>
                                      </p:to>
                                    </p:set>
                                  </p:subTnLst>
                                </p:cTn>
                              </p:par>
                            </p:childTnLst>
                          </p:cTn>
                        </p:par>
                        <p:par>
                          <p:cTn id="40" fill="hold">
                            <p:stCondLst>
                              <p:cond delay="5000"/>
                            </p:stCondLst>
                            <p:childTnLst>
                              <p:par>
                                <p:cTn id="41" presetID="1" presetClass="entr" presetSubtype="0"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0" presetClass="path" presetSubtype="0" accel="50000" decel="50000" fill="hold" nodeType="withEffect">
                                  <p:stCondLst>
                                    <p:cond delay="0"/>
                                  </p:stCondLst>
                                  <p:childTnLst>
                                    <p:animMotion origin="layout" path="M 0.00348 0.00324 L -0.1052 0.21513 " pathEditMode="relative" rAng="0" ptsTypes="AA">
                                      <p:cBhvr>
                                        <p:cTn id="44" dur="1000" fill="hold"/>
                                        <p:tgtEl>
                                          <p:spTgt spid="55"/>
                                        </p:tgtEl>
                                        <p:attrNameLst>
                                          <p:attrName>ppt_x</p:attrName>
                                          <p:attrName>ppt_y</p:attrName>
                                        </p:attrNameLst>
                                      </p:cBhvr>
                                      <p:rCtr x="-5400" y="10600"/>
                                    </p:animMotion>
                                  </p:childTnLst>
                                  <p:subTnLst>
                                    <p:set>
                                      <p:cBhvr override="childStyle">
                                        <p:cTn dur="1" fill="hold" display="0" masterRel="sameClick" afterEffect="1">
                                          <p:stCondLst>
                                            <p:cond evt="end" delay="0">
                                              <p:tn val="43"/>
                                            </p:cond>
                                          </p:stCondLst>
                                        </p:cTn>
                                        <p:tgtEl>
                                          <p:spTgt spid="55"/>
                                        </p:tgtEl>
                                        <p:attrNameLst>
                                          <p:attrName>style.visibility</p:attrName>
                                        </p:attrNameLst>
                                      </p:cBhvr>
                                      <p:to>
                                        <p:strVal val="hidden"/>
                                      </p:to>
                                    </p:set>
                                  </p:subTnLst>
                                </p:cTn>
                              </p:par>
                            </p:childTnLst>
                          </p:cTn>
                        </p:par>
                        <p:par>
                          <p:cTn id="45" fill="hold">
                            <p:stCondLst>
                              <p:cond delay="6000"/>
                            </p:stCondLst>
                            <p:childTnLst>
                              <p:par>
                                <p:cTn id="46" presetID="1" presetClass="entr" presetSubtype="0" fill="hold" nodeType="afterEffect">
                                  <p:stCondLst>
                                    <p:cond delay="0"/>
                                  </p:stCondLst>
                                  <p:childTnLst>
                                    <p:set>
                                      <p:cBhvr>
                                        <p:cTn id="47" dur="1" fill="hold">
                                          <p:stCondLst>
                                            <p:cond delay="0"/>
                                          </p:stCondLst>
                                        </p:cTn>
                                        <p:tgtEl>
                                          <p:spTgt spid="61"/>
                                        </p:tgtEl>
                                        <p:attrNameLst>
                                          <p:attrName>style.visibility</p:attrName>
                                        </p:attrNameLst>
                                      </p:cBhvr>
                                      <p:to>
                                        <p:strVal val="visible"/>
                                      </p:to>
                                    </p:set>
                                  </p:childTnLst>
                                </p:cTn>
                              </p:par>
                              <p:par>
                                <p:cTn id="48" presetID="0" presetClass="path" presetSubtype="0" accel="50000" decel="50000" fill="hold" nodeType="withEffect">
                                  <p:stCondLst>
                                    <p:cond delay="0"/>
                                  </p:stCondLst>
                                  <p:childTnLst>
                                    <p:animMotion origin="layout" path="M 1.38889E-6 -3.00486E-6 L 0.19948 -0.0761 " pathEditMode="relative" rAng="0" ptsTypes="AA">
                                      <p:cBhvr>
                                        <p:cTn id="49" dur="1000" fill="hold"/>
                                        <p:tgtEl>
                                          <p:spTgt spid="61"/>
                                        </p:tgtEl>
                                        <p:attrNameLst>
                                          <p:attrName>ppt_x</p:attrName>
                                          <p:attrName>ppt_y</p:attrName>
                                        </p:attrNameLst>
                                      </p:cBhvr>
                                      <p:rCtr x="10000" y="-3800"/>
                                    </p:animMotion>
                                  </p:childTnLst>
                                </p:cTn>
                              </p:par>
                            </p:childTnLst>
                          </p:cTn>
                        </p:par>
                        <p:par>
                          <p:cTn id="50" fill="hold">
                            <p:stCondLst>
                              <p:cond delay="7000"/>
                            </p:stCondLst>
                            <p:childTnLst>
                              <p:par>
                                <p:cTn id="51" presetID="1" presetClass="entr" presetSubtype="0"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childTnLst>
                                </p:cTn>
                              </p:par>
                              <p:par>
                                <p:cTn id="53" presetID="0" presetClass="path" presetSubtype="0" accel="50000" decel="50000" fill="hold" nodeType="withEffect">
                                  <p:stCondLst>
                                    <p:cond delay="0"/>
                                  </p:stCondLst>
                                  <p:childTnLst>
                                    <p:animMotion origin="layout" path="M -1.94444E-6 3.39348E-6 L 0.1908 -0.04095 " pathEditMode="relative" rAng="0" ptsTypes="AA">
                                      <p:cBhvr>
                                        <p:cTn id="54" dur="1000" fill="hold"/>
                                        <p:tgtEl>
                                          <p:spTgt spid="64"/>
                                        </p:tgtEl>
                                        <p:attrNameLst>
                                          <p:attrName>ppt_x</p:attrName>
                                          <p:attrName>ppt_y</p:attrName>
                                        </p:attrNameLst>
                                      </p:cBhvr>
                                      <p:rCtr x="9500" y="-2100"/>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53"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p:cTn id="61" dur="500" fill="hold"/>
                                        <p:tgtEl>
                                          <p:spTgt spid="67"/>
                                        </p:tgtEl>
                                        <p:attrNameLst>
                                          <p:attrName>ppt_w</p:attrName>
                                        </p:attrNameLst>
                                      </p:cBhvr>
                                      <p:tavLst>
                                        <p:tav tm="0">
                                          <p:val>
                                            <p:fltVal val="0"/>
                                          </p:val>
                                        </p:tav>
                                        <p:tav tm="100000">
                                          <p:val>
                                            <p:strVal val="#ppt_w"/>
                                          </p:val>
                                        </p:tav>
                                      </p:tavLst>
                                    </p:anim>
                                    <p:anim calcmode="lin" valueType="num">
                                      <p:cBhvr>
                                        <p:cTn id="62" dur="500" fill="hold"/>
                                        <p:tgtEl>
                                          <p:spTgt spid="67"/>
                                        </p:tgtEl>
                                        <p:attrNameLst>
                                          <p:attrName>ppt_h</p:attrName>
                                        </p:attrNameLst>
                                      </p:cBhvr>
                                      <p:tavLst>
                                        <p:tav tm="0">
                                          <p:val>
                                            <p:fltVal val="0"/>
                                          </p:val>
                                        </p:tav>
                                        <p:tav tm="100000">
                                          <p:val>
                                            <p:strVal val="#ppt_h"/>
                                          </p:val>
                                        </p:tav>
                                      </p:tavLst>
                                    </p:anim>
                                    <p:animEffect transition="in" filter="fade">
                                      <p:cBhvr>
                                        <p:cTn id="6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Patron Driven Acquisitions</a:t>
            </a:r>
            <a:endParaRPr lang="en-US" b="1" dirty="0"/>
          </a:p>
        </p:txBody>
      </p:sp>
      <p:sp>
        <p:nvSpPr>
          <p:cNvPr id="21" name="Rectangle 4"/>
          <p:cNvSpPr>
            <a:spLocks noChangeArrowheads="1"/>
          </p:cNvSpPr>
          <p:nvPr/>
        </p:nvSpPr>
        <p:spPr bwMode="auto">
          <a:xfrm>
            <a:off x="228600" y="949325"/>
            <a:ext cx="8686800" cy="3979863"/>
          </a:xfrm>
          <a:prstGeom prst="roundRect">
            <a:avLst>
              <a:gd name="adj" fmla="val 2423"/>
            </a:avLst>
          </a:prstGeom>
          <a:solidFill>
            <a:schemeClr val="bg1"/>
          </a:solidFill>
          <a:ln w="76200" algn="ctr">
            <a:solidFill>
              <a:schemeClr val="bg1">
                <a:lumMod val="85000"/>
              </a:schemeClr>
            </a:solidFill>
            <a:round/>
            <a:headEnd/>
            <a:tailEnd/>
          </a:ln>
          <a:effectLst/>
        </p:spPr>
        <p:txBody>
          <a:bodyPr wrap="none" anchor="ctr"/>
          <a:lstStyle/>
          <a:p>
            <a:pPr algn="ctr">
              <a:defRPr/>
            </a:pPr>
            <a:endParaRPr lang="en-US" sz="1400" b="0" dirty="0">
              <a:solidFill>
                <a:schemeClr val="bg1"/>
              </a:solidFill>
              <a:latin typeface="Verdana" pitchFamily="34" charset="0"/>
            </a:endParaRPr>
          </a:p>
        </p:txBody>
      </p:sp>
      <p:pic>
        <p:nvPicPr>
          <p:cNvPr id="23" name="Picture 23" descr="icon-building"/>
          <p:cNvPicPr>
            <a:picLocks noChangeAspect="1" noChangeArrowheads="1"/>
          </p:cNvPicPr>
          <p:nvPr/>
        </p:nvPicPr>
        <p:blipFill>
          <a:blip r:embed="rId3"/>
          <a:srcRect/>
          <a:stretch>
            <a:fillRect/>
          </a:stretch>
        </p:blipFill>
        <p:spPr bwMode="auto">
          <a:xfrm>
            <a:off x="1219200" y="3247842"/>
            <a:ext cx="2611438" cy="203200"/>
          </a:xfrm>
          <a:prstGeom prst="rect">
            <a:avLst/>
          </a:prstGeom>
          <a:noFill/>
          <a:ln w="9525">
            <a:noFill/>
            <a:miter lim="800000"/>
            <a:headEnd/>
            <a:tailEnd/>
          </a:ln>
        </p:spPr>
      </p:pic>
      <p:sp>
        <p:nvSpPr>
          <p:cNvPr id="26" name="מלבן מעוגל 77"/>
          <p:cNvSpPr/>
          <p:nvPr/>
        </p:nvSpPr>
        <p:spPr bwMode="auto">
          <a:xfrm>
            <a:off x="381000" y="2766830"/>
            <a:ext cx="874712" cy="1001712"/>
          </a:xfrm>
          <a:prstGeom prst="roundRect">
            <a:avLst>
              <a:gd name="adj" fmla="val 10851"/>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76200" cap="flat" cmpd="sng" algn="ctr">
            <a:noFill/>
            <a:prstDash val="solid"/>
            <a:round/>
            <a:headEnd type="none" w="med" len="med"/>
            <a:tailEnd type="triangle" w="med" len="med"/>
          </a:ln>
          <a:effectLst/>
        </p:spPr>
        <p:txBody>
          <a:bodyPr/>
          <a:lstStyle/>
          <a:p>
            <a:pPr algn="ctr">
              <a:defRPr/>
            </a:pPr>
            <a:endParaRPr lang="en-US" b="0">
              <a:latin typeface="Arial" pitchFamily="34" charset="0"/>
              <a:cs typeface="Arial" pitchFamily="34" charset="0"/>
            </a:endParaRPr>
          </a:p>
        </p:txBody>
      </p:sp>
      <p:sp>
        <p:nvSpPr>
          <p:cNvPr id="30" name="Rectangle 21"/>
          <p:cNvSpPr>
            <a:spLocks noChangeArrowheads="1"/>
          </p:cNvSpPr>
          <p:nvPr/>
        </p:nvSpPr>
        <p:spPr bwMode="auto">
          <a:xfrm>
            <a:off x="3657600" y="5486400"/>
            <a:ext cx="1973263" cy="914400"/>
          </a:xfrm>
          <a:prstGeom prst="roundRect">
            <a:avLst>
              <a:gd name="adj" fmla="val 16667"/>
            </a:avLst>
          </a:prstGeom>
          <a:solidFill>
            <a:srgbClr val="333333">
              <a:alpha val="89000"/>
            </a:srgbClr>
          </a:solidFill>
          <a:ln w="9525">
            <a:noFill/>
            <a:round/>
            <a:headEnd/>
            <a:tailEnd/>
          </a:ln>
          <a:effectLst>
            <a:outerShdw dist="38100" dir="2700000" algn="tl" rotWithShape="0">
              <a:srgbClr val="000000">
                <a:alpha val="39998"/>
              </a:srgbClr>
            </a:outerShdw>
          </a:effectLst>
        </p:spPr>
        <p:txBody>
          <a:bodyPr lIns="182880" rIns="182880" anchor="ctr"/>
          <a:lstStyle/>
          <a:p>
            <a:pPr algn="ctr">
              <a:defRPr/>
            </a:pPr>
            <a:r>
              <a:rPr lang="en-US" b="0" dirty="0" smtClean="0">
                <a:solidFill>
                  <a:schemeClr val="bg1"/>
                </a:solidFill>
                <a:latin typeface="Arial" pitchFamily="34" charset="0"/>
                <a:cs typeface="Arial" pitchFamily="34" charset="0"/>
              </a:rPr>
              <a:t>Alma</a:t>
            </a:r>
          </a:p>
          <a:p>
            <a:pPr algn="ctr">
              <a:defRPr/>
            </a:pPr>
            <a:r>
              <a:rPr lang="en-US" b="0" dirty="0" smtClean="0">
                <a:solidFill>
                  <a:schemeClr val="bg1"/>
                </a:solidFill>
                <a:latin typeface="Arial" pitchFamily="34" charset="0"/>
                <a:cs typeface="Arial" pitchFamily="34" charset="0"/>
              </a:rPr>
              <a:t>Does the rest</a:t>
            </a:r>
            <a:endParaRPr lang="en-US" b="0" dirty="0">
              <a:solidFill>
                <a:schemeClr val="bg1"/>
              </a:solidFill>
              <a:latin typeface="Arial" pitchFamily="34" charset="0"/>
              <a:cs typeface="Arial" pitchFamily="34" charset="0"/>
            </a:endParaRPr>
          </a:p>
        </p:txBody>
      </p:sp>
      <p:grpSp>
        <p:nvGrpSpPr>
          <p:cNvPr id="34" name="קבוצה 80"/>
          <p:cNvGrpSpPr>
            <a:grpSpLocks/>
          </p:cNvGrpSpPr>
          <p:nvPr/>
        </p:nvGrpSpPr>
        <p:grpSpPr bwMode="auto">
          <a:xfrm>
            <a:off x="76200" y="2752543"/>
            <a:ext cx="6162675" cy="1406453"/>
            <a:chOff x="101466" y="2362200"/>
            <a:chExt cx="6162675" cy="1405091"/>
          </a:xfrm>
        </p:grpSpPr>
        <p:pic>
          <p:nvPicPr>
            <p:cNvPr id="35" name="Picture 25" descr="icon-building"/>
            <p:cNvPicPr>
              <a:picLocks noChangeAspect="1" noChangeArrowheads="1"/>
            </p:cNvPicPr>
            <p:nvPr/>
          </p:nvPicPr>
          <p:blipFill>
            <a:blip r:embed="rId4"/>
            <a:srcRect/>
            <a:stretch>
              <a:fillRect/>
            </a:stretch>
          </p:blipFill>
          <p:spPr bwMode="auto">
            <a:xfrm>
              <a:off x="447541" y="2362200"/>
              <a:ext cx="873125" cy="846666"/>
            </a:xfrm>
            <a:prstGeom prst="rect">
              <a:avLst/>
            </a:prstGeom>
            <a:noFill/>
            <a:ln w="9525">
              <a:noFill/>
              <a:miter lim="800000"/>
              <a:headEnd/>
              <a:tailEnd/>
            </a:ln>
          </p:spPr>
        </p:pic>
        <p:sp>
          <p:nvSpPr>
            <p:cNvPr id="36" name="Text Box 28"/>
            <p:cNvSpPr txBox="1">
              <a:spLocks noChangeArrowheads="1"/>
            </p:cNvSpPr>
            <p:nvPr/>
          </p:nvSpPr>
          <p:spPr bwMode="auto">
            <a:xfrm>
              <a:off x="101466" y="3077470"/>
              <a:ext cx="1371600" cy="274371"/>
            </a:xfrm>
            <a:prstGeom prst="rect">
              <a:avLst/>
            </a:prstGeom>
            <a:noFill/>
            <a:ln w="9525">
              <a:noFill/>
              <a:miter lim="800000"/>
              <a:headEnd/>
              <a:tailEnd/>
            </a:ln>
            <a:effectLst/>
          </p:spPr>
          <p:txBody>
            <a:bodyPr>
              <a:spAutoFit/>
            </a:bodyPr>
            <a:lstStyle/>
            <a:p>
              <a:pPr algn="ctr">
                <a:spcBef>
                  <a:spcPct val="50000"/>
                </a:spcBef>
                <a:defRPr/>
              </a:pPr>
              <a:r>
                <a:rPr lang="en-US" sz="1200" b="1" dirty="0">
                  <a:solidFill>
                    <a:schemeClr val="tx1">
                      <a:lumMod val="50000"/>
                      <a:lumOff val="50000"/>
                    </a:schemeClr>
                  </a:solidFill>
                  <a:latin typeface="Arial" pitchFamily="34" charset="0"/>
                  <a:cs typeface="Arial" pitchFamily="34" charset="0"/>
                </a:rPr>
                <a:t>Vendor </a:t>
              </a:r>
            </a:p>
          </p:txBody>
        </p:sp>
        <p:sp>
          <p:nvSpPr>
            <p:cNvPr id="110" name="Text Box 28"/>
            <p:cNvSpPr txBox="1">
              <a:spLocks noChangeArrowheads="1"/>
            </p:cNvSpPr>
            <p:nvPr/>
          </p:nvSpPr>
          <p:spPr bwMode="auto">
            <a:xfrm>
              <a:off x="4892541" y="3492920"/>
              <a:ext cx="1371600" cy="274371"/>
            </a:xfrm>
            <a:prstGeom prst="rect">
              <a:avLst/>
            </a:prstGeom>
            <a:noFill/>
            <a:ln w="9525">
              <a:noFill/>
              <a:miter lim="800000"/>
              <a:headEnd/>
              <a:tailEnd/>
            </a:ln>
            <a:effectLst/>
          </p:spPr>
          <p:txBody>
            <a:bodyPr>
              <a:spAutoFit/>
            </a:bodyPr>
            <a:lstStyle/>
            <a:p>
              <a:pPr algn="ctr">
                <a:spcBef>
                  <a:spcPct val="50000"/>
                </a:spcBef>
                <a:defRPr/>
              </a:pPr>
              <a:r>
                <a:rPr lang="en-US" sz="1200" b="1" dirty="0" smtClean="0">
                  <a:solidFill>
                    <a:schemeClr val="tx1">
                      <a:lumMod val="50000"/>
                      <a:lumOff val="50000"/>
                    </a:schemeClr>
                  </a:solidFill>
                  <a:latin typeface="Arial" pitchFamily="34" charset="0"/>
                  <a:cs typeface="Arial" pitchFamily="34" charset="0"/>
                </a:rPr>
                <a:t>Publishing</a:t>
              </a:r>
              <a:endParaRPr lang="en-US" sz="1200" b="1" dirty="0">
                <a:solidFill>
                  <a:schemeClr val="tx1">
                    <a:lumMod val="50000"/>
                    <a:lumOff val="50000"/>
                  </a:schemeClr>
                </a:solidFill>
                <a:latin typeface="Arial" pitchFamily="34" charset="0"/>
                <a:cs typeface="Arial" pitchFamily="34" charset="0"/>
              </a:endParaRPr>
            </a:p>
          </p:txBody>
        </p:sp>
      </p:grpSp>
      <p:sp>
        <p:nvSpPr>
          <p:cNvPr id="90" name="מחומש 6"/>
          <p:cNvSpPr/>
          <p:nvPr/>
        </p:nvSpPr>
        <p:spPr bwMode="auto">
          <a:xfrm>
            <a:off x="1905000" y="5486400"/>
            <a:ext cx="1981200" cy="914400"/>
          </a:xfrm>
          <a:prstGeom prst="homePlate">
            <a:avLst/>
          </a:prstGeom>
          <a:gradFill rotWithShape="1">
            <a:gsLst>
              <a:gs pos="0">
                <a:srgbClr val="A0A2A4"/>
              </a:gs>
              <a:gs pos="100000">
                <a:srgbClr val="7F7F7F"/>
              </a:gs>
            </a:gsLst>
            <a:lin ang="5400000" scaled="1"/>
          </a:gradFill>
          <a:ln w="3175">
            <a:solidFill>
              <a:srgbClr val="7F7F7F"/>
            </a:solidFill>
            <a:round/>
            <a:headEnd/>
            <a:tailEnd/>
          </a:ln>
          <a:effectLst>
            <a:outerShdw blurRad="50800" dist="38100" dir="2700000" algn="tl" rotWithShape="0">
              <a:prstClr val="black">
                <a:alpha val="40000"/>
              </a:prstClr>
            </a:outerShdw>
          </a:effectLst>
        </p:spPr>
        <p:txBody>
          <a:bodyPr lIns="457200" anchor="ctr"/>
          <a:lstStyle/>
          <a:p>
            <a:pPr>
              <a:defRPr/>
            </a:pPr>
            <a:r>
              <a:rPr lang="en-US" sz="1600" b="1" dirty="0" smtClean="0">
                <a:solidFill>
                  <a:schemeClr val="bg1"/>
                </a:solidFill>
              </a:rPr>
              <a:t>Publish to Primo</a:t>
            </a:r>
            <a:endParaRPr lang="he-IL" sz="1600" b="1" dirty="0">
              <a:solidFill>
                <a:schemeClr val="bg1"/>
              </a:solidFill>
            </a:endParaRPr>
          </a:p>
        </p:txBody>
      </p:sp>
      <p:sp>
        <p:nvSpPr>
          <p:cNvPr id="91" name="מחומש 5"/>
          <p:cNvSpPr/>
          <p:nvPr/>
        </p:nvSpPr>
        <p:spPr bwMode="auto">
          <a:xfrm>
            <a:off x="228600" y="5486400"/>
            <a:ext cx="1905000" cy="914400"/>
          </a:xfrm>
          <a:prstGeom prst="homePlate">
            <a:avLst/>
          </a:prstGeom>
          <a:gradFill flip="none" rotWithShape="1">
            <a:gsLst>
              <a:gs pos="0">
                <a:srgbClr val="5987D3"/>
              </a:gs>
              <a:gs pos="50000">
                <a:srgbClr val="3C67AE"/>
              </a:gs>
              <a:gs pos="100000">
                <a:srgbClr val="2C4D82"/>
              </a:gs>
            </a:gsLst>
            <a:lin ang="5400000" scaled="1"/>
            <a:tileRect/>
          </a:gradFill>
          <a:ln>
            <a:solidFill>
              <a:srgbClr val="3C67AE"/>
            </a:solidFill>
          </a:ln>
          <a:effectLst>
            <a:outerShdw blurRad="50800" dist="38100" dir="2700000" algn="tl" rotWithShape="0">
              <a:prstClr val="black">
                <a:alpha val="40000"/>
              </a:prstClr>
            </a:outerShdw>
          </a:effectLst>
        </p:spPr>
        <p:txBody>
          <a:bodyPr lIns="182880" anchor="ctr"/>
          <a:lstStyle/>
          <a:p>
            <a:pPr>
              <a:defRPr/>
            </a:pPr>
            <a:r>
              <a:rPr lang="en-US" sz="1600" b="1" dirty="0" smtClean="0">
                <a:solidFill>
                  <a:schemeClr val="bg1"/>
                </a:solidFill>
              </a:rPr>
              <a:t>Load Candidate records</a:t>
            </a:r>
            <a:endParaRPr lang="he-IL" sz="1600" b="1" dirty="0">
              <a:solidFill>
                <a:schemeClr val="bg1"/>
              </a:solidFill>
            </a:endParaRPr>
          </a:p>
        </p:txBody>
      </p:sp>
      <p:pic>
        <p:nvPicPr>
          <p:cNvPr id="101" name="Picture 23" descr="icon-building"/>
          <p:cNvPicPr>
            <a:picLocks noChangeAspect="1" noChangeArrowheads="1"/>
          </p:cNvPicPr>
          <p:nvPr/>
        </p:nvPicPr>
        <p:blipFill>
          <a:blip r:embed="rId3"/>
          <a:srcRect/>
          <a:stretch>
            <a:fillRect/>
          </a:stretch>
        </p:blipFill>
        <p:spPr bwMode="auto">
          <a:xfrm>
            <a:off x="3199630" y="3247842"/>
            <a:ext cx="2611438" cy="203200"/>
          </a:xfrm>
          <a:prstGeom prst="rect">
            <a:avLst/>
          </a:prstGeom>
          <a:noFill/>
          <a:ln w="9525">
            <a:noFill/>
            <a:miter lim="800000"/>
            <a:headEnd/>
            <a:tailEnd/>
          </a:ln>
        </p:spPr>
      </p:pic>
      <p:pic>
        <p:nvPicPr>
          <p:cNvPr id="87" name="Picture 23" descr="icon-building"/>
          <p:cNvPicPr>
            <a:picLocks noChangeAspect="1" noChangeArrowheads="1"/>
          </p:cNvPicPr>
          <p:nvPr/>
        </p:nvPicPr>
        <p:blipFill>
          <a:blip r:embed="rId5"/>
          <a:srcRect/>
          <a:stretch>
            <a:fillRect/>
          </a:stretch>
        </p:blipFill>
        <p:spPr bwMode="auto">
          <a:xfrm>
            <a:off x="2362200" y="2619234"/>
            <a:ext cx="1854200" cy="1181100"/>
          </a:xfrm>
          <a:prstGeom prst="rect">
            <a:avLst/>
          </a:prstGeom>
          <a:noFill/>
          <a:ln w="9525">
            <a:noFill/>
            <a:miter lim="800000"/>
            <a:headEnd/>
            <a:tailEnd/>
          </a:ln>
        </p:spPr>
      </p:pic>
      <p:sp>
        <p:nvSpPr>
          <p:cNvPr id="103" name="אליפסה 67"/>
          <p:cNvSpPr>
            <a:spLocks noChangeArrowheads="1"/>
          </p:cNvSpPr>
          <p:nvPr/>
        </p:nvSpPr>
        <p:spPr bwMode="auto">
          <a:xfrm>
            <a:off x="4746293" y="1066800"/>
            <a:ext cx="1047750" cy="1047750"/>
          </a:xfrm>
          <a:prstGeom prst="ellipse">
            <a:avLst/>
          </a:prstGeom>
          <a:solidFill>
            <a:schemeClr val="bg1"/>
          </a:solidFill>
          <a:ln w="76200" algn="ctr">
            <a:noFill/>
            <a:round/>
            <a:headEnd/>
            <a:tailEnd type="triangle" w="med" len="med"/>
          </a:ln>
        </p:spPr>
        <p:txBody>
          <a:bodyPr/>
          <a:lstStyle/>
          <a:p>
            <a:pPr algn="ctr"/>
            <a:endParaRPr lang="en-US" b="0"/>
          </a:p>
        </p:txBody>
      </p:sp>
      <p:pic>
        <p:nvPicPr>
          <p:cNvPr id="107" name="Picture 23" descr="icon-building"/>
          <p:cNvPicPr>
            <a:picLocks noChangeAspect="1" noChangeArrowheads="1"/>
          </p:cNvPicPr>
          <p:nvPr/>
        </p:nvPicPr>
        <p:blipFill>
          <a:blip r:embed="rId3"/>
          <a:srcRect/>
          <a:stretch>
            <a:fillRect/>
          </a:stretch>
        </p:blipFill>
        <p:spPr bwMode="auto">
          <a:xfrm>
            <a:off x="5270168" y="3223770"/>
            <a:ext cx="2611438" cy="203200"/>
          </a:xfrm>
          <a:prstGeom prst="rect">
            <a:avLst/>
          </a:prstGeom>
          <a:noFill/>
          <a:ln w="9525">
            <a:noFill/>
            <a:miter lim="800000"/>
            <a:headEnd/>
            <a:tailEnd/>
          </a:ln>
        </p:spPr>
      </p:pic>
      <p:pic>
        <p:nvPicPr>
          <p:cNvPr id="108" name="Picture 23" descr="icon-building"/>
          <p:cNvPicPr>
            <a:picLocks noChangeAspect="1" noChangeArrowheads="1"/>
          </p:cNvPicPr>
          <p:nvPr/>
        </p:nvPicPr>
        <p:blipFill>
          <a:blip r:embed="rId5"/>
          <a:srcRect/>
          <a:stretch>
            <a:fillRect/>
          </a:stretch>
        </p:blipFill>
        <p:spPr bwMode="auto">
          <a:xfrm>
            <a:off x="6954506" y="2619234"/>
            <a:ext cx="1854200" cy="1181100"/>
          </a:xfrm>
          <a:prstGeom prst="rect">
            <a:avLst/>
          </a:prstGeom>
          <a:noFill/>
          <a:ln w="9525">
            <a:noFill/>
            <a:miter lim="800000"/>
            <a:headEnd/>
            <a:tailEnd/>
          </a:ln>
        </p:spPr>
      </p:pic>
      <p:pic>
        <p:nvPicPr>
          <p:cNvPr id="109" name="Picture 23" descr="icon-building"/>
          <p:cNvPicPr>
            <a:picLocks noChangeAspect="1" noChangeArrowheads="1"/>
          </p:cNvPicPr>
          <p:nvPr/>
        </p:nvPicPr>
        <p:blipFill>
          <a:blip r:embed="rId3"/>
          <a:srcRect/>
          <a:stretch>
            <a:fillRect/>
          </a:stretch>
        </p:blipFill>
        <p:spPr bwMode="auto">
          <a:xfrm rot="5400000">
            <a:off x="4512391" y="2674383"/>
            <a:ext cx="2112386" cy="164368"/>
          </a:xfrm>
          <a:prstGeom prst="rect">
            <a:avLst/>
          </a:prstGeom>
          <a:noFill/>
          <a:ln w="9525">
            <a:noFill/>
            <a:miter lim="800000"/>
            <a:headEnd/>
            <a:tailEnd/>
          </a:ln>
        </p:spPr>
      </p:pic>
      <p:grpSp>
        <p:nvGrpSpPr>
          <p:cNvPr id="5" name="Group 4"/>
          <p:cNvGrpSpPr/>
          <p:nvPr/>
        </p:nvGrpSpPr>
        <p:grpSpPr>
          <a:xfrm>
            <a:off x="5029200" y="1089263"/>
            <a:ext cx="1086889" cy="990600"/>
            <a:chOff x="4726204" y="1089263"/>
            <a:chExt cx="1086889" cy="990600"/>
          </a:xfrm>
        </p:grpSpPr>
        <p:sp>
          <p:nvSpPr>
            <p:cNvPr id="105" name="אליפסה 42"/>
            <p:cNvSpPr>
              <a:spLocks noChangeArrowheads="1"/>
            </p:cNvSpPr>
            <p:nvPr/>
          </p:nvSpPr>
          <p:spPr bwMode="auto">
            <a:xfrm>
              <a:off x="4746293" y="1089263"/>
              <a:ext cx="1066800" cy="990600"/>
            </a:xfrm>
            <a:prstGeom prst="ellipse">
              <a:avLst/>
            </a:prstGeom>
            <a:solidFill>
              <a:schemeClr val="bg1"/>
            </a:solidFill>
            <a:ln w="57150" algn="ctr">
              <a:solidFill>
                <a:schemeClr val="accent6">
                  <a:lumMod val="75000"/>
                </a:schemeClr>
              </a:solidFill>
              <a:round/>
              <a:headEnd/>
              <a:tailEnd type="triangle" w="med" len="med"/>
            </a:ln>
          </p:spPr>
          <p:txBody>
            <a:bodyPr/>
            <a:lstStyle/>
            <a:p>
              <a:pPr algn="ctr"/>
              <a:endParaRPr lang="en-US" b="0"/>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204" y="1247902"/>
              <a:ext cx="1067840" cy="749006"/>
            </a:xfrm>
            <a:prstGeom prst="rect">
              <a:avLst/>
            </a:prstGeom>
          </p:spPr>
        </p:pic>
      </p:grpSp>
      <p:grpSp>
        <p:nvGrpSpPr>
          <p:cNvPr id="2" name="Group 1"/>
          <p:cNvGrpSpPr/>
          <p:nvPr/>
        </p:nvGrpSpPr>
        <p:grpSpPr>
          <a:xfrm>
            <a:off x="5029200" y="2838450"/>
            <a:ext cx="1066800" cy="1047750"/>
            <a:chOff x="7962900" y="4970590"/>
            <a:chExt cx="1066800" cy="1047750"/>
          </a:xfrm>
        </p:grpSpPr>
        <p:sp>
          <p:nvSpPr>
            <p:cNvPr id="88" name="אליפסה 67"/>
            <p:cNvSpPr>
              <a:spLocks noChangeArrowheads="1"/>
            </p:cNvSpPr>
            <p:nvPr/>
          </p:nvSpPr>
          <p:spPr bwMode="auto">
            <a:xfrm>
              <a:off x="7962900" y="4970590"/>
              <a:ext cx="1047750" cy="1047750"/>
            </a:xfrm>
            <a:prstGeom prst="ellipse">
              <a:avLst/>
            </a:prstGeom>
            <a:solidFill>
              <a:schemeClr val="bg1"/>
            </a:solidFill>
            <a:ln w="76200" algn="ctr">
              <a:noFill/>
              <a:round/>
              <a:headEnd/>
              <a:tailEnd type="triangle" w="med" len="med"/>
            </a:ln>
          </p:spPr>
          <p:txBody>
            <a:bodyPr/>
            <a:lstStyle/>
            <a:p>
              <a:pPr algn="ctr"/>
              <a:endParaRPr lang="en-US" b="0"/>
            </a:p>
          </p:txBody>
        </p:sp>
        <p:grpSp>
          <p:nvGrpSpPr>
            <p:cNvPr id="96" name="קבוצה 44"/>
            <p:cNvGrpSpPr>
              <a:grpSpLocks/>
            </p:cNvGrpSpPr>
            <p:nvPr/>
          </p:nvGrpSpPr>
          <p:grpSpPr bwMode="auto">
            <a:xfrm>
              <a:off x="7962900" y="4993053"/>
              <a:ext cx="1066800" cy="990600"/>
              <a:chOff x="1676400" y="2209800"/>
              <a:chExt cx="794426" cy="794426"/>
            </a:xfrm>
          </p:grpSpPr>
          <p:sp>
            <p:nvSpPr>
              <p:cNvPr id="97" name="אליפסה 42"/>
              <p:cNvSpPr>
                <a:spLocks noChangeArrowheads="1"/>
              </p:cNvSpPr>
              <p:nvPr/>
            </p:nvSpPr>
            <p:spPr bwMode="auto">
              <a:xfrm>
                <a:off x="1676400" y="2209800"/>
                <a:ext cx="794426" cy="794426"/>
              </a:xfrm>
              <a:prstGeom prst="ellipse">
                <a:avLst/>
              </a:prstGeom>
              <a:solidFill>
                <a:schemeClr val="bg1"/>
              </a:solidFill>
              <a:ln w="57150" algn="ctr">
                <a:solidFill>
                  <a:srgbClr val="2C4D82"/>
                </a:solidFill>
                <a:round/>
                <a:headEnd/>
                <a:tailEnd type="triangle" w="med" len="med"/>
              </a:ln>
            </p:spPr>
            <p:txBody>
              <a:bodyPr/>
              <a:lstStyle/>
              <a:p>
                <a:pPr algn="ctr"/>
                <a:endParaRPr lang="en-US" b="0"/>
              </a:p>
            </p:txBody>
          </p:sp>
          <p:pic>
            <p:nvPicPr>
              <p:cNvPr id="98" name="תמונה 41" descr="icons-alma.png"/>
              <p:cNvPicPr>
                <a:picLocks noChangeAspect="1"/>
              </p:cNvPicPr>
              <p:nvPr/>
            </p:nvPicPr>
            <p:blipFill>
              <a:blip r:embed="rId7"/>
              <a:srcRect r="84212" b="79311"/>
              <a:stretch>
                <a:fillRect/>
              </a:stretch>
            </p:blipFill>
            <p:spPr bwMode="auto">
              <a:xfrm rot="-612791">
                <a:off x="1759700" y="2382961"/>
                <a:ext cx="640797" cy="561593"/>
              </a:xfrm>
              <a:prstGeom prst="rect">
                <a:avLst/>
              </a:prstGeom>
              <a:noFill/>
              <a:ln w="9525">
                <a:noFill/>
                <a:miter lim="800000"/>
                <a:headEnd/>
                <a:tailEnd/>
              </a:ln>
            </p:spPr>
          </p:pic>
        </p:grpSp>
      </p:grpSp>
    </p:spTree>
    <p:extLst>
      <p:ext uri="{BB962C8B-B14F-4D97-AF65-F5344CB8AC3E}">
        <p14:creationId xmlns:p14="http://schemas.microsoft.com/office/powerpoint/2010/main" val="32386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Channels of collaboration with our customers </a:t>
            </a:r>
            <a:endParaRPr lang="en-US" dirty="0"/>
          </a:p>
        </p:txBody>
      </p:sp>
      <p:sp>
        <p:nvSpPr>
          <p:cNvPr id="8" name="מציין מיקום תוכן 7"/>
          <p:cNvSpPr>
            <a:spLocks noGrp="1"/>
          </p:cNvSpPr>
          <p:nvPr>
            <p:ph idx="4294967295"/>
          </p:nvPr>
        </p:nvSpPr>
        <p:spPr>
          <a:xfrm>
            <a:off x="-101600" y="1131888"/>
            <a:ext cx="8178800" cy="5332412"/>
          </a:xfrm>
          <a:prstGeom prst="rect">
            <a:avLst/>
          </a:prstGeom>
        </p:spPr>
        <p:txBody>
          <a:bodyPr/>
          <a:lstStyle/>
          <a:p>
            <a:pPr lvl="1"/>
            <a:r>
              <a:rPr lang="en-US" b="1" dirty="0"/>
              <a:t>Voting process for </a:t>
            </a:r>
            <a:r>
              <a:rPr lang="en-US" b="1" dirty="0" smtClean="0"/>
              <a:t>enhancements</a:t>
            </a:r>
          </a:p>
          <a:p>
            <a:pPr lvl="1"/>
            <a:r>
              <a:rPr lang="en-US" b="1" dirty="0"/>
              <a:t>Product working </a:t>
            </a:r>
            <a:r>
              <a:rPr lang="en-US" b="1" dirty="0" smtClean="0"/>
              <a:t>groups</a:t>
            </a:r>
          </a:p>
          <a:p>
            <a:pPr lvl="1"/>
            <a:r>
              <a:rPr lang="en-US" b="1" dirty="0"/>
              <a:t>IGeLU &amp; ELUNA mailing </a:t>
            </a:r>
            <a:r>
              <a:rPr lang="en-US" b="1" dirty="0" smtClean="0"/>
              <a:t>lists</a:t>
            </a:r>
          </a:p>
          <a:p>
            <a:pPr lvl="1"/>
            <a:r>
              <a:rPr lang="en-US" b="1" dirty="0" smtClean="0"/>
              <a:t>Primo ranking </a:t>
            </a:r>
            <a:r>
              <a:rPr lang="en-US" b="1" dirty="0"/>
              <a:t>advisory </a:t>
            </a:r>
            <a:r>
              <a:rPr lang="en-US" b="1" dirty="0" smtClean="0"/>
              <a:t>group</a:t>
            </a:r>
          </a:p>
          <a:p>
            <a:pPr lvl="1"/>
            <a:r>
              <a:rPr lang="en-US" b="1" dirty="0"/>
              <a:t>Alma community zone advisory </a:t>
            </a:r>
            <a:r>
              <a:rPr lang="en-US" b="1" dirty="0" smtClean="0"/>
              <a:t>group</a:t>
            </a:r>
          </a:p>
          <a:p>
            <a:pPr lvl="1"/>
            <a:r>
              <a:rPr lang="en-US" b="1" dirty="0"/>
              <a:t>Rosetta </a:t>
            </a:r>
            <a:r>
              <a:rPr lang="en-US" b="1" dirty="0" smtClean="0"/>
              <a:t>advisory </a:t>
            </a:r>
            <a:r>
              <a:rPr lang="en-US" b="1" dirty="0"/>
              <a:t>g</a:t>
            </a:r>
            <a:r>
              <a:rPr lang="en-US" b="1" dirty="0" smtClean="0"/>
              <a:t>roup</a:t>
            </a:r>
            <a:endParaRPr lang="en-US" b="1" dirty="0"/>
          </a:p>
          <a:p>
            <a:pPr lvl="1"/>
            <a:r>
              <a:rPr lang="en-US" b="1" dirty="0" smtClean="0"/>
              <a:t>Special interest working group </a:t>
            </a:r>
            <a:r>
              <a:rPr lang="en-US" b="1" dirty="0"/>
              <a:t>on </a:t>
            </a:r>
            <a:r>
              <a:rPr lang="en-US" b="1" dirty="0" smtClean="0"/>
              <a:t>Interoperability</a:t>
            </a:r>
          </a:p>
          <a:p>
            <a:pPr lvl="1"/>
            <a:r>
              <a:rPr lang="en-US" b="1" dirty="0"/>
              <a:t>Special </a:t>
            </a:r>
            <a:r>
              <a:rPr lang="en-US" b="1" dirty="0" smtClean="0"/>
              <a:t>interest working group </a:t>
            </a:r>
            <a:r>
              <a:rPr lang="en-US" b="1" dirty="0"/>
              <a:t>on Linked Open Data</a:t>
            </a:r>
            <a:endParaRPr lang="en-US" b="1" dirty="0" smtClean="0"/>
          </a:p>
          <a:p>
            <a:pPr lvl="1"/>
            <a:endParaRPr lang="he-IL" b="1" dirty="0"/>
          </a:p>
        </p:txBody>
      </p:sp>
    </p:spTree>
    <p:extLst>
      <p:ext uri="{BB962C8B-B14F-4D97-AF65-F5344CB8AC3E}">
        <p14:creationId xmlns:p14="http://schemas.microsoft.com/office/powerpoint/2010/main" val="2116195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מעוגל 32"/>
          <p:cNvSpPr/>
          <p:nvPr/>
        </p:nvSpPr>
        <p:spPr bwMode="auto">
          <a:xfrm>
            <a:off x="366764" y="1571631"/>
            <a:ext cx="8351105" cy="3721006"/>
          </a:xfrm>
          <a:prstGeom prst="roundRect">
            <a:avLst>
              <a:gd name="adj" fmla="val 3883"/>
            </a:avLst>
          </a:prstGeom>
          <a:gradFill flip="none" rotWithShape="1">
            <a:gsLst>
              <a:gs pos="48000">
                <a:schemeClr val="bg1">
                  <a:lumMod val="95000"/>
                </a:schemeClr>
              </a:gs>
              <a:gs pos="100000">
                <a:srgbClr val="9FBDEF"/>
              </a:gs>
            </a:gsLst>
            <a:lin ang="16200000" scaled="1"/>
            <a:tileRect/>
          </a:gradFill>
          <a:ln w="76200" cap="flat" cmpd="sng" algn="ctr">
            <a:solidFill>
              <a:schemeClr val="bg1"/>
            </a:solidFill>
            <a:prstDash val="solid"/>
            <a:round/>
            <a:headEnd type="none" w="med" len="med"/>
            <a:tailEnd type="triangle" w="med" len="med"/>
          </a:ln>
          <a:effectLst>
            <a:outerShdw blurRad="50800" dist="38100" dir="8100000" algn="tr" rotWithShape="0">
              <a:prstClr val="black">
                <a:alpha val="40000"/>
              </a:prstClr>
            </a:outerShdw>
            <a:reflection blurRad="6350" stA="52000" endA="300" endPos="17000" dir="5400000" sy="-100000" algn="bl" rotWithShape="0"/>
          </a:effectLst>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cs typeface="Arial" pitchFamily="34" charset="0"/>
            </a:endParaRPr>
          </a:p>
        </p:txBody>
      </p:sp>
      <p:sp>
        <p:nvSpPr>
          <p:cNvPr id="10" name="Rectangle 9"/>
          <p:cNvSpPr/>
          <p:nvPr/>
        </p:nvSpPr>
        <p:spPr bwMode="auto">
          <a:xfrm>
            <a:off x="665825" y="2201657"/>
            <a:ext cx="1745525" cy="1365403"/>
          </a:xfrm>
          <a:prstGeom prst="rect">
            <a:avLst/>
          </a:prstGeom>
          <a:solidFill>
            <a:srgbClr val="00B0F0"/>
          </a:solidFill>
          <a:ln w="76200" cap="flat" cmpd="sng" algn="ctr">
            <a:noFill/>
            <a:prstDash val="solid"/>
            <a:round/>
            <a:headEnd type="none" w="med" len="med"/>
            <a:tailEnd type="triangl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itle 1"/>
          <p:cNvSpPr>
            <a:spLocks noGrp="1"/>
          </p:cNvSpPr>
          <p:nvPr>
            <p:ph type="title"/>
          </p:nvPr>
        </p:nvSpPr>
        <p:spPr/>
        <p:txBody>
          <a:bodyPr>
            <a:normAutofit/>
          </a:bodyPr>
          <a:lstStyle/>
          <a:p>
            <a:r>
              <a:rPr lang="en-US" b="1" dirty="0" smtClean="0"/>
              <a:t>Advanced Acquisitions Models</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73" y="4109253"/>
            <a:ext cx="2391303" cy="38108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256" y="4040366"/>
            <a:ext cx="1351551" cy="629782"/>
          </a:xfrm>
          <a:prstGeom prst="rect">
            <a:avLst/>
          </a:prstGeom>
        </p:spPr>
      </p:pic>
      <p:sp>
        <p:nvSpPr>
          <p:cNvPr id="7" name="TextBox 6"/>
          <p:cNvSpPr txBox="1"/>
          <p:nvPr/>
        </p:nvSpPr>
        <p:spPr>
          <a:xfrm>
            <a:off x="2591603" y="1901506"/>
            <a:ext cx="5993104" cy="1569660"/>
          </a:xfrm>
          <a:prstGeom prst="rect">
            <a:avLst/>
          </a:prstGeom>
          <a:noFill/>
        </p:spPr>
        <p:txBody>
          <a:bodyPr wrap="square" rtlCol="0">
            <a:spAutoFit/>
          </a:bodyPr>
          <a:lstStyle/>
          <a:p>
            <a:r>
              <a:rPr lang="en-US" sz="2400" b="1" dirty="0">
                <a:latin typeface="+mj-lt"/>
                <a:cs typeface="Calibri" panose="020F0502020204030204" pitchFamily="34" charset="0"/>
              </a:rPr>
              <a:t>Ex Libris </a:t>
            </a:r>
            <a:r>
              <a:rPr lang="en-US" sz="2400" b="1" dirty="0" smtClean="0">
                <a:latin typeface="+mj-lt"/>
                <a:cs typeface="Calibri" panose="020F0502020204030204" pitchFamily="34" charset="0"/>
              </a:rPr>
              <a:t>collaborates with SWETS and YBP </a:t>
            </a:r>
            <a:r>
              <a:rPr lang="en-US" sz="2400" b="1" dirty="0">
                <a:latin typeface="+mj-lt"/>
                <a:cs typeface="Calibri" panose="020F0502020204030204" pitchFamily="34" charset="0"/>
              </a:rPr>
              <a:t>to streamline library operations and deliver efficient acquisitions and resource management </a:t>
            </a:r>
            <a:r>
              <a:rPr lang="en-US" sz="2400" b="1" dirty="0" smtClean="0">
                <a:latin typeface="+mj-lt"/>
                <a:cs typeface="Calibri" panose="020F0502020204030204" pitchFamily="34" charset="0"/>
              </a:rPr>
              <a:t>workflows</a:t>
            </a:r>
            <a:endParaRPr lang="en-US" sz="2400" b="1" dirty="0">
              <a:latin typeface="+mj-lt"/>
              <a:cs typeface="Calibri" panose="020F0502020204030204" pitchFamily="34" charset="0"/>
            </a:endParaRPr>
          </a:p>
        </p:txBody>
      </p:sp>
      <p:grpSp>
        <p:nvGrpSpPr>
          <p:cNvPr id="11" name="Group 4"/>
          <p:cNvGrpSpPr>
            <a:grpSpLocks noChangeAspect="1"/>
          </p:cNvGrpSpPr>
          <p:nvPr/>
        </p:nvGrpSpPr>
        <p:grpSpPr bwMode="auto">
          <a:xfrm>
            <a:off x="788988" y="2428875"/>
            <a:ext cx="1622425" cy="1138238"/>
            <a:chOff x="497" y="1530"/>
            <a:chExt cx="1022" cy="717"/>
          </a:xfrm>
        </p:grpSpPr>
        <p:sp>
          <p:nvSpPr>
            <p:cNvPr id="12" name="AutoShape 3"/>
            <p:cNvSpPr>
              <a:spLocks noChangeAspect="1" noChangeArrowheads="1" noTextEdit="1"/>
            </p:cNvSpPr>
            <p:nvPr/>
          </p:nvSpPr>
          <p:spPr bwMode="auto">
            <a:xfrm>
              <a:off x="497" y="1530"/>
              <a:ext cx="1022"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p:nvSpPr>
          <p:spPr bwMode="auto">
            <a:xfrm>
              <a:off x="497" y="1530"/>
              <a:ext cx="1022" cy="717"/>
            </a:xfrm>
            <a:custGeom>
              <a:avLst/>
              <a:gdLst>
                <a:gd name="T0" fmla="*/ 1267 w 2044"/>
                <a:gd name="T1" fmla="*/ 111 h 1434"/>
                <a:gd name="T2" fmla="*/ 1288 w 2044"/>
                <a:gd name="T3" fmla="*/ 160 h 1434"/>
                <a:gd name="T4" fmla="*/ 1330 w 2044"/>
                <a:gd name="T5" fmla="*/ 247 h 1434"/>
                <a:gd name="T6" fmla="*/ 1348 w 2044"/>
                <a:gd name="T7" fmla="*/ 282 h 1434"/>
                <a:gd name="T8" fmla="*/ 1221 w 2044"/>
                <a:gd name="T9" fmla="*/ 151 h 1434"/>
                <a:gd name="T10" fmla="*/ 1201 w 2044"/>
                <a:gd name="T11" fmla="*/ 161 h 1434"/>
                <a:gd name="T12" fmla="*/ 1180 w 2044"/>
                <a:gd name="T13" fmla="*/ 169 h 1434"/>
                <a:gd name="T14" fmla="*/ 1160 w 2044"/>
                <a:gd name="T15" fmla="*/ 173 h 1434"/>
                <a:gd name="T16" fmla="*/ 1137 w 2044"/>
                <a:gd name="T17" fmla="*/ 171 h 1434"/>
                <a:gd name="T18" fmla="*/ 1124 w 2044"/>
                <a:gd name="T19" fmla="*/ 166 h 1434"/>
                <a:gd name="T20" fmla="*/ 1101 w 2044"/>
                <a:gd name="T21" fmla="*/ 155 h 1434"/>
                <a:gd name="T22" fmla="*/ 1067 w 2044"/>
                <a:gd name="T23" fmla="*/ 136 h 1434"/>
                <a:gd name="T24" fmla="*/ 1044 w 2044"/>
                <a:gd name="T25" fmla="*/ 123 h 1434"/>
                <a:gd name="T26" fmla="*/ 995 w 2044"/>
                <a:gd name="T27" fmla="*/ 99 h 1434"/>
                <a:gd name="T28" fmla="*/ 970 w 2044"/>
                <a:gd name="T29" fmla="*/ 90 h 1434"/>
                <a:gd name="T30" fmla="*/ 942 w 2044"/>
                <a:gd name="T31" fmla="*/ 84 h 1434"/>
                <a:gd name="T32" fmla="*/ 920 w 2044"/>
                <a:gd name="T33" fmla="*/ 83 h 1434"/>
                <a:gd name="T34" fmla="*/ 882 w 2044"/>
                <a:gd name="T35" fmla="*/ 88 h 1434"/>
                <a:gd name="T36" fmla="*/ 844 w 2044"/>
                <a:gd name="T37" fmla="*/ 99 h 1434"/>
                <a:gd name="T38" fmla="*/ 790 w 2044"/>
                <a:gd name="T39" fmla="*/ 125 h 1434"/>
                <a:gd name="T40" fmla="*/ 766 w 2044"/>
                <a:gd name="T41" fmla="*/ 137 h 1434"/>
                <a:gd name="T42" fmla="*/ 750 w 2044"/>
                <a:gd name="T43" fmla="*/ 124 h 1434"/>
                <a:gd name="T44" fmla="*/ 743 w 2044"/>
                <a:gd name="T45" fmla="*/ 118 h 1434"/>
                <a:gd name="T46" fmla="*/ 726 w 2044"/>
                <a:gd name="T47" fmla="*/ 108 h 1434"/>
                <a:gd name="T48" fmla="*/ 708 w 2044"/>
                <a:gd name="T49" fmla="*/ 104 h 1434"/>
                <a:gd name="T50" fmla="*/ 690 w 2044"/>
                <a:gd name="T51" fmla="*/ 104 h 1434"/>
                <a:gd name="T52" fmla="*/ 661 w 2044"/>
                <a:gd name="T53" fmla="*/ 108 h 1434"/>
                <a:gd name="T54" fmla="*/ 625 w 2044"/>
                <a:gd name="T55" fmla="*/ 122 h 1434"/>
                <a:gd name="T56" fmla="*/ 608 w 2044"/>
                <a:gd name="T57" fmla="*/ 129 h 1434"/>
                <a:gd name="T58" fmla="*/ 549 w 2044"/>
                <a:gd name="T59" fmla="*/ 157 h 1434"/>
                <a:gd name="T60" fmla="*/ 519 w 2044"/>
                <a:gd name="T61" fmla="*/ 167 h 1434"/>
                <a:gd name="T62" fmla="*/ 487 w 2044"/>
                <a:gd name="T63" fmla="*/ 173 h 1434"/>
                <a:gd name="T64" fmla="*/ 472 w 2044"/>
                <a:gd name="T65" fmla="*/ 175 h 1434"/>
                <a:gd name="T66" fmla="*/ 444 w 2044"/>
                <a:gd name="T67" fmla="*/ 171 h 1434"/>
                <a:gd name="T68" fmla="*/ 431 w 2044"/>
                <a:gd name="T69" fmla="*/ 167 h 1434"/>
                <a:gd name="T70" fmla="*/ 407 w 2044"/>
                <a:gd name="T71" fmla="*/ 155 h 1434"/>
                <a:gd name="T72" fmla="*/ 397 w 2044"/>
                <a:gd name="T73" fmla="*/ 149 h 1434"/>
                <a:gd name="T74" fmla="*/ 397 w 2044"/>
                <a:gd name="T75" fmla="*/ 148 h 1434"/>
                <a:gd name="T76" fmla="*/ 331 w 2044"/>
                <a:gd name="T77" fmla="*/ 89 h 1434"/>
                <a:gd name="T78" fmla="*/ 0 w 2044"/>
                <a:gd name="T79" fmla="*/ 402 h 1434"/>
                <a:gd name="T80" fmla="*/ 2044 w 2044"/>
                <a:gd name="T81" fmla="*/ 1434 h 1434"/>
                <a:gd name="T82" fmla="*/ 1415 w 2044"/>
                <a:gd name="T83" fmla="*/ 4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4" h="1434">
                  <a:moveTo>
                    <a:pt x="1267" y="111"/>
                  </a:moveTo>
                  <a:lnTo>
                    <a:pt x="1267" y="111"/>
                  </a:lnTo>
                  <a:lnTo>
                    <a:pt x="1273" y="124"/>
                  </a:lnTo>
                  <a:lnTo>
                    <a:pt x="1288" y="160"/>
                  </a:lnTo>
                  <a:lnTo>
                    <a:pt x="1313" y="214"/>
                  </a:lnTo>
                  <a:lnTo>
                    <a:pt x="1330" y="247"/>
                  </a:lnTo>
                  <a:lnTo>
                    <a:pt x="1348" y="282"/>
                  </a:lnTo>
                  <a:lnTo>
                    <a:pt x="1348" y="282"/>
                  </a:lnTo>
                  <a:lnTo>
                    <a:pt x="1342" y="284"/>
                  </a:lnTo>
                  <a:lnTo>
                    <a:pt x="1221" y="151"/>
                  </a:lnTo>
                  <a:lnTo>
                    <a:pt x="1221" y="151"/>
                  </a:lnTo>
                  <a:lnTo>
                    <a:pt x="1201" y="161"/>
                  </a:lnTo>
                  <a:lnTo>
                    <a:pt x="1191" y="166"/>
                  </a:lnTo>
                  <a:lnTo>
                    <a:pt x="1180" y="169"/>
                  </a:lnTo>
                  <a:lnTo>
                    <a:pt x="1171" y="172"/>
                  </a:lnTo>
                  <a:lnTo>
                    <a:pt x="1160" y="173"/>
                  </a:lnTo>
                  <a:lnTo>
                    <a:pt x="1148" y="172"/>
                  </a:lnTo>
                  <a:lnTo>
                    <a:pt x="1137" y="171"/>
                  </a:lnTo>
                  <a:lnTo>
                    <a:pt x="1137" y="171"/>
                  </a:lnTo>
                  <a:lnTo>
                    <a:pt x="1124" y="166"/>
                  </a:lnTo>
                  <a:lnTo>
                    <a:pt x="1112" y="161"/>
                  </a:lnTo>
                  <a:lnTo>
                    <a:pt x="1101" y="155"/>
                  </a:lnTo>
                  <a:lnTo>
                    <a:pt x="1089" y="149"/>
                  </a:lnTo>
                  <a:lnTo>
                    <a:pt x="1067" y="136"/>
                  </a:lnTo>
                  <a:lnTo>
                    <a:pt x="1044" y="123"/>
                  </a:lnTo>
                  <a:lnTo>
                    <a:pt x="1044" y="123"/>
                  </a:lnTo>
                  <a:lnTo>
                    <a:pt x="1019" y="111"/>
                  </a:lnTo>
                  <a:lnTo>
                    <a:pt x="995" y="99"/>
                  </a:lnTo>
                  <a:lnTo>
                    <a:pt x="982" y="94"/>
                  </a:lnTo>
                  <a:lnTo>
                    <a:pt x="970" y="90"/>
                  </a:lnTo>
                  <a:lnTo>
                    <a:pt x="955" y="87"/>
                  </a:lnTo>
                  <a:lnTo>
                    <a:pt x="942" y="84"/>
                  </a:lnTo>
                  <a:lnTo>
                    <a:pt x="942" y="84"/>
                  </a:lnTo>
                  <a:lnTo>
                    <a:pt x="920" y="83"/>
                  </a:lnTo>
                  <a:lnTo>
                    <a:pt x="901" y="84"/>
                  </a:lnTo>
                  <a:lnTo>
                    <a:pt x="882" y="88"/>
                  </a:lnTo>
                  <a:lnTo>
                    <a:pt x="862" y="93"/>
                  </a:lnTo>
                  <a:lnTo>
                    <a:pt x="844" y="99"/>
                  </a:lnTo>
                  <a:lnTo>
                    <a:pt x="826" y="107"/>
                  </a:lnTo>
                  <a:lnTo>
                    <a:pt x="790" y="125"/>
                  </a:lnTo>
                  <a:lnTo>
                    <a:pt x="790" y="125"/>
                  </a:lnTo>
                  <a:lnTo>
                    <a:pt x="766" y="137"/>
                  </a:lnTo>
                  <a:lnTo>
                    <a:pt x="766" y="137"/>
                  </a:lnTo>
                  <a:lnTo>
                    <a:pt x="750" y="124"/>
                  </a:lnTo>
                  <a:lnTo>
                    <a:pt x="750" y="124"/>
                  </a:lnTo>
                  <a:lnTo>
                    <a:pt x="743" y="118"/>
                  </a:lnTo>
                  <a:lnTo>
                    <a:pt x="735" y="112"/>
                  </a:lnTo>
                  <a:lnTo>
                    <a:pt x="726" y="108"/>
                  </a:lnTo>
                  <a:lnTo>
                    <a:pt x="717" y="106"/>
                  </a:lnTo>
                  <a:lnTo>
                    <a:pt x="708" y="104"/>
                  </a:lnTo>
                  <a:lnTo>
                    <a:pt x="699" y="104"/>
                  </a:lnTo>
                  <a:lnTo>
                    <a:pt x="690" y="104"/>
                  </a:lnTo>
                  <a:lnTo>
                    <a:pt x="681" y="105"/>
                  </a:lnTo>
                  <a:lnTo>
                    <a:pt x="661" y="108"/>
                  </a:lnTo>
                  <a:lnTo>
                    <a:pt x="643" y="114"/>
                  </a:lnTo>
                  <a:lnTo>
                    <a:pt x="625" y="122"/>
                  </a:lnTo>
                  <a:lnTo>
                    <a:pt x="608" y="129"/>
                  </a:lnTo>
                  <a:lnTo>
                    <a:pt x="608" y="129"/>
                  </a:lnTo>
                  <a:lnTo>
                    <a:pt x="579" y="143"/>
                  </a:lnTo>
                  <a:lnTo>
                    <a:pt x="549" y="157"/>
                  </a:lnTo>
                  <a:lnTo>
                    <a:pt x="534" y="163"/>
                  </a:lnTo>
                  <a:lnTo>
                    <a:pt x="519" y="167"/>
                  </a:lnTo>
                  <a:lnTo>
                    <a:pt x="502" y="171"/>
                  </a:lnTo>
                  <a:lnTo>
                    <a:pt x="487" y="173"/>
                  </a:lnTo>
                  <a:lnTo>
                    <a:pt x="487" y="173"/>
                  </a:lnTo>
                  <a:lnTo>
                    <a:pt x="472" y="175"/>
                  </a:lnTo>
                  <a:lnTo>
                    <a:pt x="459" y="173"/>
                  </a:lnTo>
                  <a:lnTo>
                    <a:pt x="444" y="171"/>
                  </a:lnTo>
                  <a:lnTo>
                    <a:pt x="431" y="167"/>
                  </a:lnTo>
                  <a:lnTo>
                    <a:pt x="431" y="167"/>
                  </a:lnTo>
                  <a:lnTo>
                    <a:pt x="417" y="161"/>
                  </a:lnTo>
                  <a:lnTo>
                    <a:pt x="407" y="155"/>
                  </a:lnTo>
                  <a:lnTo>
                    <a:pt x="397" y="149"/>
                  </a:lnTo>
                  <a:lnTo>
                    <a:pt x="397" y="149"/>
                  </a:lnTo>
                  <a:lnTo>
                    <a:pt x="397" y="148"/>
                  </a:lnTo>
                  <a:lnTo>
                    <a:pt x="397" y="148"/>
                  </a:lnTo>
                  <a:lnTo>
                    <a:pt x="397" y="149"/>
                  </a:lnTo>
                  <a:lnTo>
                    <a:pt x="331" y="89"/>
                  </a:lnTo>
                  <a:lnTo>
                    <a:pt x="193" y="0"/>
                  </a:lnTo>
                  <a:lnTo>
                    <a:pt x="0" y="402"/>
                  </a:lnTo>
                  <a:lnTo>
                    <a:pt x="1032" y="1434"/>
                  </a:lnTo>
                  <a:lnTo>
                    <a:pt x="2044" y="1434"/>
                  </a:lnTo>
                  <a:lnTo>
                    <a:pt x="2044" y="633"/>
                  </a:lnTo>
                  <a:lnTo>
                    <a:pt x="1415" y="4"/>
                  </a:lnTo>
                  <a:lnTo>
                    <a:pt x="1267" y="111"/>
                  </a:lnTo>
                  <a:close/>
                </a:path>
              </a:pathLst>
            </a:custGeom>
            <a:gradFill flip="none" rotWithShape="1">
              <a:gsLst>
                <a:gs pos="33000">
                  <a:schemeClr val="accent2">
                    <a:shade val="30000"/>
                    <a:satMod val="115000"/>
                  </a:schemeClr>
                </a:gs>
                <a:gs pos="100000">
                  <a:schemeClr val="accent2">
                    <a:shade val="100000"/>
                    <a:satMod val="115000"/>
                    <a:alpha val="10000"/>
                  </a:schemeClr>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p:nvSpPr>
          <p:spPr bwMode="auto">
            <a:xfrm>
              <a:off x="497" y="1530"/>
              <a:ext cx="166" cy="237"/>
            </a:xfrm>
            <a:custGeom>
              <a:avLst/>
              <a:gdLst>
                <a:gd name="T0" fmla="*/ 141 w 331"/>
                <a:gd name="T1" fmla="*/ 474 h 474"/>
                <a:gd name="T2" fmla="*/ 141 w 331"/>
                <a:gd name="T3" fmla="*/ 474 h 474"/>
                <a:gd name="T4" fmla="*/ 154 w 331"/>
                <a:gd name="T5" fmla="*/ 465 h 474"/>
                <a:gd name="T6" fmla="*/ 166 w 331"/>
                <a:gd name="T7" fmla="*/ 455 h 474"/>
                <a:gd name="T8" fmla="*/ 177 w 331"/>
                <a:gd name="T9" fmla="*/ 444 h 474"/>
                <a:gd name="T10" fmla="*/ 188 w 331"/>
                <a:gd name="T11" fmla="*/ 432 h 474"/>
                <a:gd name="T12" fmla="*/ 199 w 331"/>
                <a:gd name="T13" fmla="*/ 419 h 474"/>
                <a:gd name="T14" fmla="*/ 208 w 331"/>
                <a:gd name="T15" fmla="*/ 406 h 474"/>
                <a:gd name="T16" fmla="*/ 228 w 331"/>
                <a:gd name="T17" fmla="*/ 376 h 474"/>
                <a:gd name="T18" fmla="*/ 245 w 331"/>
                <a:gd name="T19" fmla="*/ 346 h 474"/>
                <a:gd name="T20" fmla="*/ 260 w 331"/>
                <a:gd name="T21" fmla="*/ 313 h 474"/>
                <a:gd name="T22" fmla="*/ 275 w 331"/>
                <a:gd name="T23" fmla="*/ 281 h 474"/>
                <a:gd name="T24" fmla="*/ 287 w 331"/>
                <a:gd name="T25" fmla="*/ 248 h 474"/>
                <a:gd name="T26" fmla="*/ 298 w 331"/>
                <a:gd name="T27" fmla="*/ 217 h 474"/>
                <a:gd name="T28" fmla="*/ 306 w 331"/>
                <a:gd name="T29" fmla="*/ 188 h 474"/>
                <a:gd name="T30" fmla="*/ 320 w 331"/>
                <a:gd name="T31" fmla="*/ 137 h 474"/>
                <a:gd name="T32" fmla="*/ 329 w 331"/>
                <a:gd name="T33" fmla="*/ 102 h 474"/>
                <a:gd name="T34" fmla="*/ 331 w 331"/>
                <a:gd name="T35" fmla="*/ 89 h 474"/>
                <a:gd name="T36" fmla="*/ 193 w 331"/>
                <a:gd name="T37" fmla="*/ 0 h 474"/>
                <a:gd name="T38" fmla="*/ 0 w 331"/>
                <a:gd name="T39" fmla="*/ 402 h 474"/>
                <a:gd name="T40" fmla="*/ 141 w 331"/>
                <a:gd name="T41"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1" h="474">
                  <a:moveTo>
                    <a:pt x="141" y="474"/>
                  </a:moveTo>
                  <a:lnTo>
                    <a:pt x="141" y="474"/>
                  </a:lnTo>
                  <a:lnTo>
                    <a:pt x="154" y="465"/>
                  </a:lnTo>
                  <a:lnTo>
                    <a:pt x="166" y="455"/>
                  </a:lnTo>
                  <a:lnTo>
                    <a:pt x="177" y="444"/>
                  </a:lnTo>
                  <a:lnTo>
                    <a:pt x="188" y="432"/>
                  </a:lnTo>
                  <a:lnTo>
                    <a:pt x="199" y="419"/>
                  </a:lnTo>
                  <a:lnTo>
                    <a:pt x="208" y="406"/>
                  </a:lnTo>
                  <a:lnTo>
                    <a:pt x="228" y="376"/>
                  </a:lnTo>
                  <a:lnTo>
                    <a:pt x="245" y="346"/>
                  </a:lnTo>
                  <a:lnTo>
                    <a:pt x="260" y="313"/>
                  </a:lnTo>
                  <a:lnTo>
                    <a:pt x="275" y="281"/>
                  </a:lnTo>
                  <a:lnTo>
                    <a:pt x="287" y="248"/>
                  </a:lnTo>
                  <a:lnTo>
                    <a:pt x="298" y="217"/>
                  </a:lnTo>
                  <a:lnTo>
                    <a:pt x="306" y="188"/>
                  </a:lnTo>
                  <a:lnTo>
                    <a:pt x="320" y="137"/>
                  </a:lnTo>
                  <a:lnTo>
                    <a:pt x="329" y="102"/>
                  </a:lnTo>
                  <a:lnTo>
                    <a:pt x="331" y="89"/>
                  </a:lnTo>
                  <a:lnTo>
                    <a:pt x="193" y="0"/>
                  </a:lnTo>
                  <a:lnTo>
                    <a:pt x="0" y="402"/>
                  </a:lnTo>
                  <a:lnTo>
                    <a:pt x="141" y="4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p:nvSpPr>
          <p:spPr bwMode="auto">
            <a:xfrm>
              <a:off x="615" y="1582"/>
              <a:ext cx="514" cy="388"/>
            </a:xfrm>
            <a:custGeom>
              <a:avLst/>
              <a:gdLst>
                <a:gd name="T0" fmla="*/ 971 w 1029"/>
                <a:gd name="T1" fmla="*/ 484 h 776"/>
                <a:gd name="T2" fmla="*/ 871 w 1029"/>
                <a:gd name="T3" fmla="*/ 382 h 776"/>
                <a:gd name="T4" fmla="*/ 729 w 1029"/>
                <a:gd name="T5" fmla="*/ 238 h 776"/>
                <a:gd name="T6" fmla="*/ 658 w 1029"/>
                <a:gd name="T7" fmla="*/ 154 h 776"/>
                <a:gd name="T8" fmla="*/ 629 w 1029"/>
                <a:gd name="T9" fmla="*/ 121 h 776"/>
                <a:gd name="T10" fmla="*/ 543 w 1029"/>
                <a:gd name="T11" fmla="*/ 45 h 776"/>
                <a:gd name="T12" fmla="*/ 507 w 1029"/>
                <a:gd name="T13" fmla="*/ 14 h 776"/>
                <a:gd name="T14" fmla="*/ 481 w 1029"/>
                <a:gd name="T15" fmla="*/ 2 h 776"/>
                <a:gd name="T16" fmla="*/ 454 w 1029"/>
                <a:gd name="T17" fmla="*/ 0 h 776"/>
                <a:gd name="T18" fmla="*/ 407 w 1029"/>
                <a:gd name="T19" fmla="*/ 10 h 776"/>
                <a:gd name="T20" fmla="*/ 372 w 1029"/>
                <a:gd name="T21" fmla="*/ 25 h 776"/>
                <a:gd name="T22" fmla="*/ 298 w 1029"/>
                <a:gd name="T23" fmla="*/ 59 h 776"/>
                <a:gd name="T24" fmla="*/ 251 w 1029"/>
                <a:gd name="T25" fmla="*/ 69 h 776"/>
                <a:gd name="T26" fmla="*/ 223 w 1029"/>
                <a:gd name="T27" fmla="*/ 69 h 776"/>
                <a:gd name="T28" fmla="*/ 195 w 1029"/>
                <a:gd name="T29" fmla="*/ 63 h 776"/>
                <a:gd name="T30" fmla="*/ 160 w 1029"/>
                <a:gd name="T31" fmla="*/ 44 h 776"/>
                <a:gd name="T32" fmla="*/ 147 w 1029"/>
                <a:gd name="T33" fmla="*/ 32 h 776"/>
                <a:gd name="T34" fmla="*/ 146 w 1029"/>
                <a:gd name="T35" fmla="*/ 40 h 776"/>
                <a:gd name="T36" fmla="*/ 130 w 1029"/>
                <a:gd name="T37" fmla="*/ 130 h 776"/>
                <a:gd name="T38" fmla="*/ 105 w 1029"/>
                <a:gd name="T39" fmla="*/ 210 h 776"/>
                <a:gd name="T40" fmla="*/ 63 w 1029"/>
                <a:gd name="T41" fmla="*/ 296 h 776"/>
                <a:gd name="T42" fmla="*/ 23 w 1029"/>
                <a:gd name="T43" fmla="*/ 350 h 776"/>
                <a:gd name="T44" fmla="*/ 0 w 1029"/>
                <a:gd name="T45" fmla="*/ 374 h 776"/>
                <a:gd name="T46" fmla="*/ 93 w 1029"/>
                <a:gd name="T47" fmla="*/ 464 h 776"/>
                <a:gd name="T48" fmla="*/ 196 w 1029"/>
                <a:gd name="T49" fmla="*/ 555 h 776"/>
                <a:gd name="T50" fmla="*/ 326 w 1029"/>
                <a:gd name="T51" fmla="*/ 652 h 776"/>
                <a:gd name="T52" fmla="*/ 476 w 1029"/>
                <a:gd name="T53" fmla="*/ 742 h 776"/>
                <a:gd name="T54" fmla="*/ 611 w 1029"/>
                <a:gd name="T55" fmla="*/ 746 h 776"/>
                <a:gd name="T56" fmla="*/ 496 w 1029"/>
                <a:gd name="T57" fmla="*/ 610 h 776"/>
                <a:gd name="T58" fmla="*/ 494 w 1029"/>
                <a:gd name="T59" fmla="*/ 600 h 776"/>
                <a:gd name="T60" fmla="*/ 504 w 1029"/>
                <a:gd name="T61" fmla="*/ 588 h 776"/>
                <a:gd name="T62" fmla="*/ 517 w 1029"/>
                <a:gd name="T63" fmla="*/ 591 h 776"/>
                <a:gd name="T64" fmla="*/ 669 w 1029"/>
                <a:gd name="T65" fmla="*/ 765 h 776"/>
                <a:gd name="T66" fmla="*/ 699 w 1029"/>
                <a:gd name="T67" fmla="*/ 776 h 776"/>
                <a:gd name="T68" fmla="*/ 728 w 1029"/>
                <a:gd name="T69" fmla="*/ 768 h 776"/>
                <a:gd name="T70" fmla="*/ 744 w 1029"/>
                <a:gd name="T71" fmla="*/ 752 h 776"/>
                <a:gd name="T72" fmla="*/ 754 w 1029"/>
                <a:gd name="T73" fmla="*/ 722 h 776"/>
                <a:gd name="T74" fmla="*/ 746 w 1029"/>
                <a:gd name="T75" fmla="*/ 692 h 776"/>
                <a:gd name="T76" fmla="*/ 542 w 1029"/>
                <a:gd name="T77" fmla="*/ 484 h 776"/>
                <a:gd name="T78" fmla="*/ 536 w 1029"/>
                <a:gd name="T79" fmla="*/ 473 h 776"/>
                <a:gd name="T80" fmla="*/ 542 w 1029"/>
                <a:gd name="T81" fmla="*/ 457 h 776"/>
                <a:gd name="T82" fmla="*/ 558 w 1029"/>
                <a:gd name="T83" fmla="*/ 451 h 776"/>
                <a:gd name="T84" fmla="*/ 566 w 1029"/>
                <a:gd name="T85" fmla="*/ 457 h 776"/>
                <a:gd name="T86" fmla="*/ 803 w 1029"/>
                <a:gd name="T87" fmla="*/ 692 h 776"/>
                <a:gd name="T88" fmla="*/ 834 w 1029"/>
                <a:gd name="T89" fmla="*/ 703 h 776"/>
                <a:gd name="T90" fmla="*/ 865 w 1029"/>
                <a:gd name="T91" fmla="*/ 695 h 776"/>
                <a:gd name="T92" fmla="*/ 882 w 1029"/>
                <a:gd name="T93" fmla="*/ 679 h 776"/>
                <a:gd name="T94" fmla="*/ 890 w 1029"/>
                <a:gd name="T95" fmla="*/ 647 h 776"/>
                <a:gd name="T96" fmla="*/ 881 w 1029"/>
                <a:gd name="T97" fmla="*/ 616 h 776"/>
                <a:gd name="T98" fmla="*/ 663 w 1029"/>
                <a:gd name="T99" fmla="*/ 398 h 776"/>
                <a:gd name="T100" fmla="*/ 658 w 1029"/>
                <a:gd name="T101" fmla="*/ 388 h 776"/>
                <a:gd name="T102" fmla="*/ 665 w 1029"/>
                <a:gd name="T103" fmla="*/ 373 h 776"/>
                <a:gd name="T104" fmla="*/ 681 w 1029"/>
                <a:gd name="T105" fmla="*/ 367 h 776"/>
                <a:gd name="T106" fmla="*/ 689 w 1029"/>
                <a:gd name="T107" fmla="*/ 370 h 776"/>
                <a:gd name="T108" fmla="*/ 936 w 1029"/>
                <a:gd name="T109" fmla="*/ 616 h 776"/>
                <a:gd name="T110" fmla="*/ 968 w 1029"/>
                <a:gd name="T111" fmla="*/ 627 h 776"/>
                <a:gd name="T112" fmla="*/ 1002 w 1029"/>
                <a:gd name="T113" fmla="*/ 617 h 776"/>
                <a:gd name="T114" fmla="*/ 1019 w 1029"/>
                <a:gd name="T115" fmla="*/ 600 h 776"/>
                <a:gd name="T116" fmla="*/ 1029 w 1029"/>
                <a:gd name="T117" fmla="*/ 568 h 776"/>
                <a:gd name="T118" fmla="*/ 1019 w 1029"/>
                <a:gd name="T119" fmla="*/ 534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9" h="776">
                  <a:moveTo>
                    <a:pt x="1011" y="525"/>
                  </a:moveTo>
                  <a:lnTo>
                    <a:pt x="1011" y="525"/>
                  </a:lnTo>
                  <a:lnTo>
                    <a:pt x="971" y="484"/>
                  </a:lnTo>
                  <a:lnTo>
                    <a:pt x="971" y="484"/>
                  </a:lnTo>
                  <a:lnTo>
                    <a:pt x="871" y="382"/>
                  </a:lnTo>
                  <a:lnTo>
                    <a:pt x="871" y="382"/>
                  </a:lnTo>
                  <a:lnTo>
                    <a:pt x="743" y="254"/>
                  </a:lnTo>
                  <a:lnTo>
                    <a:pt x="743" y="254"/>
                  </a:lnTo>
                  <a:lnTo>
                    <a:pt x="729" y="238"/>
                  </a:lnTo>
                  <a:lnTo>
                    <a:pt x="714" y="221"/>
                  </a:lnTo>
                  <a:lnTo>
                    <a:pt x="685" y="187"/>
                  </a:lnTo>
                  <a:lnTo>
                    <a:pt x="658" y="154"/>
                  </a:lnTo>
                  <a:lnTo>
                    <a:pt x="643" y="137"/>
                  </a:lnTo>
                  <a:lnTo>
                    <a:pt x="629" y="121"/>
                  </a:lnTo>
                  <a:lnTo>
                    <a:pt x="629" y="121"/>
                  </a:lnTo>
                  <a:lnTo>
                    <a:pt x="601" y="95"/>
                  </a:lnTo>
                  <a:lnTo>
                    <a:pt x="572" y="69"/>
                  </a:lnTo>
                  <a:lnTo>
                    <a:pt x="543" y="45"/>
                  </a:lnTo>
                  <a:lnTo>
                    <a:pt x="514" y="20"/>
                  </a:lnTo>
                  <a:lnTo>
                    <a:pt x="514" y="20"/>
                  </a:lnTo>
                  <a:lnTo>
                    <a:pt x="507" y="14"/>
                  </a:lnTo>
                  <a:lnTo>
                    <a:pt x="499" y="8"/>
                  </a:lnTo>
                  <a:lnTo>
                    <a:pt x="490" y="4"/>
                  </a:lnTo>
                  <a:lnTo>
                    <a:pt x="481" y="2"/>
                  </a:lnTo>
                  <a:lnTo>
                    <a:pt x="472" y="0"/>
                  </a:lnTo>
                  <a:lnTo>
                    <a:pt x="463" y="0"/>
                  </a:lnTo>
                  <a:lnTo>
                    <a:pt x="454" y="0"/>
                  </a:lnTo>
                  <a:lnTo>
                    <a:pt x="445" y="1"/>
                  </a:lnTo>
                  <a:lnTo>
                    <a:pt x="425" y="4"/>
                  </a:lnTo>
                  <a:lnTo>
                    <a:pt x="407" y="10"/>
                  </a:lnTo>
                  <a:lnTo>
                    <a:pt x="389" y="18"/>
                  </a:lnTo>
                  <a:lnTo>
                    <a:pt x="372" y="25"/>
                  </a:lnTo>
                  <a:lnTo>
                    <a:pt x="372" y="25"/>
                  </a:lnTo>
                  <a:lnTo>
                    <a:pt x="343" y="39"/>
                  </a:lnTo>
                  <a:lnTo>
                    <a:pt x="313" y="53"/>
                  </a:lnTo>
                  <a:lnTo>
                    <a:pt x="298" y="59"/>
                  </a:lnTo>
                  <a:lnTo>
                    <a:pt x="283" y="63"/>
                  </a:lnTo>
                  <a:lnTo>
                    <a:pt x="266" y="67"/>
                  </a:lnTo>
                  <a:lnTo>
                    <a:pt x="251" y="69"/>
                  </a:lnTo>
                  <a:lnTo>
                    <a:pt x="251" y="69"/>
                  </a:lnTo>
                  <a:lnTo>
                    <a:pt x="236" y="71"/>
                  </a:lnTo>
                  <a:lnTo>
                    <a:pt x="223" y="69"/>
                  </a:lnTo>
                  <a:lnTo>
                    <a:pt x="208" y="67"/>
                  </a:lnTo>
                  <a:lnTo>
                    <a:pt x="195" y="63"/>
                  </a:lnTo>
                  <a:lnTo>
                    <a:pt x="195" y="63"/>
                  </a:lnTo>
                  <a:lnTo>
                    <a:pt x="184" y="59"/>
                  </a:lnTo>
                  <a:lnTo>
                    <a:pt x="168" y="50"/>
                  </a:lnTo>
                  <a:lnTo>
                    <a:pt x="160" y="44"/>
                  </a:lnTo>
                  <a:lnTo>
                    <a:pt x="153" y="39"/>
                  </a:lnTo>
                  <a:lnTo>
                    <a:pt x="148" y="34"/>
                  </a:lnTo>
                  <a:lnTo>
                    <a:pt x="147" y="32"/>
                  </a:lnTo>
                  <a:lnTo>
                    <a:pt x="147" y="31"/>
                  </a:lnTo>
                  <a:lnTo>
                    <a:pt x="147" y="31"/>
                  </a:lnTo>
                  <a:lnTo>
                    <a:pt x="146" y="40"/>
                  </a:lnTo>
                  <a:lnTo>
                    <a:pt x="142" y="67"/>
                  </a:lnTo>
                  <a:lnTo>
                    <a:pt x="136" y="106"/>
                  </a:lnTo>
                  <a:lnTo>
                    <a:pt x="130" y="130"/>
                  </a:lnTo>
                  <a:lnTo>
                    <a:pt x="123" y="155"/>
                  </a:lnTo>
                  <a:lnTo>
                    <a:pt x="116" y="183"/>
                  </a:lnTo>
                  <a:lnTo>
                    <a:pt x="105" y="210"/>
                  </a:lnTo>
                  <a:lnTo>
                    <a:pt x="93" y="239"/>
                  </a:lnTo>
                  <a:lnTo>
                    <a:pt x="80" y="268"/>
                  </a:lnTo>
                  <a:lnTo>
                    <a:pt x="63" y="296"/>
                  </a:lnTo>
                  <a:lnTo>
                    <a:pt x="45" y="323"/>
                  </a:lnTo>
                  <a:lnTo>
                    <a:pt x="34" y="337"/>
                  </a:lnTo>
                  <a:lnTo>
                    <a:pt x="23" y="350"/>
                  </a:lnTo>
                  <a:lnTo>
                    <a:pt x="12" y="362"/>
                  </a:lnTo>
                  <a:lnTo>
                    <a:pt x="0" y="374"/>
                  </a:lnTo>
                  <a:lnTo>
                    <a:pt x="0" y="374"/>
                  </a:lnTo>
                  <a:lnTo>
                    <a:pt x="11" y="386"/>
                  </a:lnTo>
                  <a:lnTo>
                    <a:pt x="42" y="417"/>
                  </a:lnTo>
                  <a:lnTo>
                    <a:pt x="93" y="464"/>
                  </a:lnTo>
                  <a:lnTo>
                    <a:pt x="124" y="493"/>
                  </a:lnTo>
                  <a:lnTo>
                    <a:pt x="158" y="523"/>
                  </a:lnTo>
                  <a:lnTo>
                    <a:pt x="196" y="555"/>
                  </a:lnTo>
                  <a:lnTo>
                    <a:pt x="237" y="587"/>
                  </a:lnTo>
                  <a:lnTo>
                    <a:pt x="281" y="620"/>
                  </a:lnTo>
                  <a:lnTo>
                    <a:pt x="326" y="652"/>
                  </a:lnTo>
                  <a:lnTo>
                    <a:pt x="375" y="685"/>
                  </a:lnTo>
                  <a:lnTo>
                    <a:pt x="424" y="715"/>
                  </a:lnTo>
                  <a:lnTo>
                    <a:pt x="476" y="742"/>
                  </a:lnTo>
                  <a:lnTo>
                    <a:pt x="501" y="756"/>
                  </a:lnTo>
                  <a:lnTo>
                    <a:pt x="528" y="769"/>
                  </a:lnTo>
                  <a:lnTo>
                    <a:pt x="611" y="746"/>
                  </a:lnTo>
                  <a:lnTo>
                    <a:pt x="499" y="614"/>
                  </a:lnTo>
                  <a:lnTo>
                    <a:pt x="499" y="614"/>
                  </a:lnTo>
                  <a:lnTo>
                    <a:pt x="496" y="610"/>
                  </a:lnTo>
                  <a:lnTo>
                    <a:pt x="494" y="606"/>
                  </a:lnTo>
                  <a:lnTo>
                    <a:pt x="494" y="604"/>
                  </a:lnTo>
                  <a:lnTo>
                    <a:pt x="494" y="600"/>
                  </a:lnTo>
                  <a:lnTo>
                    <a:pt x="495" y="596"/>
                  </a:lnTo>
                  <a:lnTo>
                    <a:pt x="499" y="592"/>
                  </a:lnTo>
                  <a:lnTo>
                    <a:pt x="504" y="588"/>
                  </a:lnTo>
                  <a:lnTo>
                    <a:pt x="508" y="587"/>
                  </a:lnTo>
                  <a:lnTo>
                    <a:pt x="513" y="588"/>
                  </a:lnTo>
                  <a:lnTo>
                    <a:pt x="517" y="591"/>
                  </a:lnTo>
                  <a:lnTo>
                    <a:pt x="660" y="757"/>
                  </a:lnTo>
                  <a:lnTo>
                    <a:pt x="660" y="757"/>
                  </a:lnTo>
                  <a:lnTo>
                    <a:pt x="669" y="765"/>
                  </a:lnTo>
                  <a:lnTo>
                    <a:pt x="678" y="770"/>
                  </a:lnTo>
                  <a:lnTo>
                    <a:pt x="688" y="774"/>
                  </a:lnTo>
                  <a:lnTo>
                    <a:pt x="699" y="776"/>
                  </a:lnTo>
                  <a:lnTo>
                    <a:pt x="708" y="775"/>
                  </a:lnTo>
                  <a:lnTo>
                    <a:pt x="719" y="773"/>
                  </a:lnTo>
                  <a:lnTo>
                    <a:pt x="728" y="768"/>
                  </a:lnTo>
                  <a:lnTo>
                    <a:pt x="737" y="762"/>
                  </a:lnTo>
                  <a:lnTo>
                    <a:pt x="737" y="762"/>
                  </a:lnTo>
                  <a:lnTo>
                    <a:pt x="744" y="752"/>
                  </a:lnTo>
                  <a:lnTo>
                    <a:pt x="749" y="742"/>
                  </a:lnTo>
                  <a:lnTo>
                    <a:pt x="753" y="733"/>
                  </a:lnTo>
                  <a:lnTo>
                    <a:pt x="754" y="722"/>
                  </a:lnTo>
                  <a:lnTo>
                    <a:pt x="753" y="711"/>
                  </a:lnTo>
                  <a:lnTo>
                    <a:pt x="750" y="701"/>
                  </a:lnTo>
                  <a:lnTo>
                    <a:pt x="746" y="692"/>
                  </a:lnTo>
                  <a:lnTo>
                    <a:pt x="738" y="682"/>
                  </a:lnTo>
                  <a:lnTo>
                    <a:pt x="542" y="484"/>
                  </a:lnTo>
                  <a:lnTo>
                    <a:pt x="542" y="484"/>
                  </a:lnTo>
                  <a:lnTo>
                    <a:pt x="540" y="480"/>
                  </a:lnTo>
                  <a:lnTo>
                    <a:pt x="537" y="476"/>
                  </a:lnTo>
                  <a:lnTo>
                    <a:pt x="536" y="473"/>
                  </a:lnTo>
                  <a:lnTo>
                    <a:pt x="536" y="469"/>
                  </a:lnTo>
                  <a:lnTo>
                    <a:pt x="538" y="463"/>
                  </a:lnTo>
                  <a:lnTo>
                    <a:pt x="542" y="457"/>
                  </a:lnTo>
                  <a:lnTo>
                    <a:pt x="548" y="453"/>
                  </a:lnTo>
                  <a:lnTo>
                    <a:pt x="554" y="451"/>
                  </a:lnTo>
                  <a:lnTo>
                    <a:pt x="558" y="451"/>
                  </a:lnTo>
                  <a:lnTo>
                    <a:pt x="560" y="452"/>
                  </a:lnTo>
                  <a:lnTo>
                    <a:pt x="564" y="455"/>
                  </a:lnTo>
                  <a:lnTo>
                    <a:pt x="566" y="457"/>
                  </a:lnTo>
                  <a:lnTo>
                    <a:pt x="794" y="685"/>
                  </a:lnTo>
                  <a:lnTo>
                    <a:pt x="794" y="685"/>
                  </a:lnTo>
                  <a:lnTo>
                    <a:pt x="803" y="692"/>
                  </a:lnTo>
                  <a:lnTo>
                    <a:pt x="813" y="698"/>
                  </a:lnTo>
                  <a:lnTo>
                    <a:pt x="823" y="701"/>
                  </a:lnTo>
                  <a:lnTo>
                    <a:pt x="834" y="703"/>
                  </a:lnTo>
                  <a:lnTo>
                    <a:pt x="844" y="703"/>
                  </a:lnTo>
                  <a:lnTo>
                    <a:pt x="855" y="700"/>
                  </a:lnTo>
                  <a:lnTo>
                    <a:pt x="865" y="695"/>
                  </a:lnTo>
                  <a:lnTo>
                    <a:pt x="873" y="688"/>
                  </a:lnTo>
                  <a:lnTo>
                    <a:pt x="873" y="688"/>
                  </a:lnTo>
                  <a:lnTo>
                    <a:pt x="882" y="679"/>
                  </a:lnTo>
                  <a:lnTo>
                    <a:pt x="887" y="669"/>
                  </a:lnTo>
                  <a:lnTo>
                    <a:pt x="889" y="658"/>
                  </a:lnTo>
                  <a:lnTo>
                    <a:pt x="890" y="647"/>
                  </a:lnTo>
                  <a:lnTo>
                    <a:pt x="889" y="636"/>
                  </a:lnTo>
                  <a:lnTo>
                    <a:pt x="887" y="626"/>
                  </a:lnTo>
                  <a:lnTo>
                    <a:pt x="881" y="616"/>
                  </a:lnTo>
                  <a:lnTo>
                    <a:pt x="873" y="606"/>
                  </a:lnTo>
                  <a:lnTo>
                    <a:pt x="663" y="398"/>
                  </a:lnTo>
                  <a:lnTo>
                    <a:pt x="663" y="398"/>
                  </a:lnTo>
                  <a:lnTo>
                    <a:pt x="660" y="396"/>
                  </a:lnTo>
                  <a:lnTo>
                    <a:pt x="659" y="392"/>
                  </a:lnTo>
                  <a:lnTo>
                    <a:pt x="658" y="388"/>
                  </a:lnTo>
                  <a:lnTo>
                    <a:pt x="658" y="386"/>
                  </a:lnTo>
                  <a:lnTo>
                    <a:pt x="660" y="379"/>
                  </a:lnTo>
                  <a:lnTo>
                    <a:pt x="665" y="373"/>
                  </a:lnTo>
                  <a:lnTo>
                    <a:pt x="670" y="369"/>
                  </a:lnTo>
                  <a:lnTo>
                    <a:pt x="677" y="367"/>
                  </a:lnTo>
                  <a:lnTo>
                    <a:pt x="681" y="367"/>
                  </a:lnTo>
                  <a:lnTo>
                    <a:pt x="683" y="367"/>
                  </a:lnTo>
                  <a:lnTo>
                    <a:pt x="687" y="368"/>
                  </a:lnTo>
                  <a:lnTo>
                    <a:pt x="689" y="370"/>
                  </a:lnTo>
                  <a:lnTo>
                    <a:pt x="926" y="609"/>
                  </a:lnTo>
                  <a:lnTo>
                    <a:pt x="926" y="609"/>
                  </a:lnTo>
                  <a:lnTo>
                    <a:pt x="936" y="616"/>
                  </a:lnTo>
                  <a:lnTo>
                    <a:pt x="946" y="622"/>
                  </a:lnTo>
                  <a:lnTo>
                    <a:pt x="958" y="626"/>
                  </a:lnTo>
                  <a:lnTo>
                    <a:pt x="968" y="627"/>
                  </a:lnTo>
                  <a:lnTo>
                    <a:pt x="981" y="626"/>
                  </a:lnTo>
                  <a:lnTo>
                    <a:pt x="991" y="622"/>
                  </a:lnTo>
                  <a:lnTo>
                    <a:pt x="1002" y="617"/>
                  </a:lnTo>
                  <a:lnTo>
                    <a:pt x="1011" y="610"/>
                  </a:lnTo>
                  <a:lnTo>
                    <a:pt x="1011" y="610"/>
                  </a:lnTo>
                  <a:lnTo>
                    <a:pt x="1019" y="600"/>
                  </a:lnTo>
                  <a:lnTo>
                    <a:pt x="1024" y="590"/>
                  </a:lnTo>
                  <a:lnTo>
                    <a:pt x="1027" y="579"/>
                  </a:lnTo>
                  <a:lnTo>
                    <a:pt x="1029" y="568"/>
                  </a:lnTo>
                  <a:lnTo>
                    <a:pt x="1027" y="556"/>
                  </a:lnTo>
                  <a:lnTo>
                    <a:pt x="1024" y="545"/>
                  </a:lnTo>
                  <a:lnTo>
                    <a:pt x="1019" y="534"/>
                  </a:lnTo>
                  <a:lnTo>
                    <a:pt x="1011" y="525"/>
                  </a:lnTo>
                  <a:lnTo>
                    <a:pt x="1011" y="5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
            <p:cNvSpPr>
              <a:spLocks/>
            </p:cNvSpPr>
            <p:nvPr/>
          </p:nvSpPr>
          <p:spPr bwMode="auto">
            <a:xfrm>
              <a:off x="745" y="1572"/>
              <a:ext cx="459" cy="281"/>
            </a:xfrm>
            <a:custGeom>
              <a:avLst/>
              <a:gdLst>
                <a:gd name="T0" fmla="*/ 24 w 918"/>
                <a:gd name="T1" fmla="*/ 206 h 564"/>
                <a:gd name="T2" fmla="*/ 9 w 918"/>
                <a:gd name="T3" fmla="*/ 223 h 564"/>
                <a:gd name="T4" fmla="*/ 1 w 918"/>
                <a:gd name="T5" fmla="*/ 242 h 564"/>
                <a:gd name="T6" fmla="*/ 0 w 918"/>
                <a:gd name="T7" fmla="*/ 263 h 564"/>
                <a:gd name="T8" fmla="*/ 7 w 918"/>
                <a:gd name="T9" fmla="*/ 281 h 564"/>
                <a:gd name="T10" fmla="*/ 22 w 918"/>
                <a:gd name="T11" fmla="*/ 295 h 564"/>
                <a:gd name="T12" fmla="*/ 44 w 918"/>
                <a:gd name="T13" fmla="*/ 301 h 564"/>
                <a:gd name="T14" fmla="*/ 75 w 918"/>
                <a:gd name="T15" fmla="*/ 299 h 564"/>
                <a:gd name="T16" fmla="*/ 113 w 918"/>
                <a:gd name="T17" fmla="*/ 283 h 564"/>
                <a:gd name="T18" fmla="*/ 194 w 918"/>
                <a:gd name="T19" fmla="*/ 247 h 564"/>
                <a:gd name="T20" fmla="*/ 335 w 918"/>
                <a:gd name="T21" fmla="*/ 179 h 564"/>
                <a:gd name="T22" fmla="*/ 342 w 918"/>
                <a:gd name="T23" fmla="*/ 177 h 564"/>
                <a:gd name="T24" fmla="*/ 353 w 918"/>
                <a:gd name="T25" fmla="*/ 175 h 564"/>
                <a:gd name="T26" fmla="*/ 364 w 918"/>
                <a:gd name="T27" fmla="*/ 177 h 564"/>
                <a:gd name="T28" fmla="*/ 375 w 918"/>
                <a:gd name="T29" fmla="*/ 183 h 564"/>
                <a:gd name="T30" fmla="*/ 380 w 918"/>
                <a:gd name="T31" fmla="*/ 189 h 564"/>
                <a:gd name="T32" fmla="*/ 447 w 918"/>
                <a:gd name="T33" fmla="*/ 252 h 564"/>
                <a:gd name="T34" fmla="*/ 767 w 918"/>
                <a:gd name="T35" fmla="*/ 564 h 564"/>
                <a:gd name="T36" fmla="*/ 784 w 918"/>
                <a:gd name="T37" fmla="*/ 553 h 564"/>
                <a:gd name="T38" fmla="*/ 827 w 918"/>
                <a:gd name="T39" fmla="*/ 520 h 564"/>
                <a:gd name="T40" fmla="*/ 876 w 918"/>
                <a:gd name="T41" fmla="*/ 473 h 564"/>
                <a:gd name="T42" fmla="*/ 899 w 918"/>
                <a:gd name="T43" fmla="*/ 446 h 564"/>
                <a:gd name="T44" fmla="*/ 918 w 918"/>
                <a:gd name="T45" fmla="*/ 417 h 564"/>
                <a:gd name="T46" fmla="*/ 912 w 918"/>
                <a:gd name="T47" fmla="*/ 409 h 564"/>
                <a:gd name="T48" fmla="*/ 870 w 918"/>
                <a:gd name="T49" fmla="*/ 355 h 564"/>
                <a:gd name="T50" fmla="*/ 824 w 918"/>
                <a:gd name="T51" fmla="*/ 288 h 564"/>
                <a:gd name="T52" fmla="*/ 792 w 918"/>
                <a:gd name="T53" fmla="*/ 232 h 564"/>
                <a:gd name="T54" fmla="*/ 761 w 918"/>
                <a:gd name="T55" fmla="*/ 170 h 564"/>
                <a:gd name="T56" fmla="*/ 736 w 918"/>
                <a:gd name="T57" fmla="*/ 102 h 564"/>
                <a:gd name="T58" fmla="*/ 725 w 918"/>
                <a:gd name="T59" fmla="*/ 68 h 564"/>
                <a:gd name="T60" fmla="*/ 695 w 918"/>
                <a:gd name="T61" fmla="*/ 83 h 564"/>
                <a:gd name="T62" fmla="*/ 675 w 918"/>
                <a:gd name="T63" fmla="*/ 89 h 564"/>
                <a:gd name="T64" fmla="*/ 652 w 918"/>
                <a:gd name="T65" fmla="*/ 89 h 564"/>
                <a:gd name="T66" fmla="*/ 641 w 918"/>
                <a:gd name="T67" fmla="*/ 88 h 564"/>
                <a:gd name="T68" fmla="*/ 616 w 918"/>
                <a:gd name="T69" fmla="*/ 78 h 564"/>
                <a:gd name="T70" fmla="*/ 593 w 918"/>
                <a:gd name="T71" fmla="*/ 66 h 564"/>
                <a:gd name="T72" fmla="*/ 548 w 918"/>
                <a:gd name="T73" fmla="*/ 40 h 564"/>
                <a:gd name="T74" fmla="*/ 523 w 918"/>
                <a:gd name="T75" fmla="*/ 28 h 564"/>
                <a:gd name="T76" fmla="*/ 486 w 918"/>
                <a:gd name="T77" fmla="*/ 11 h 564"/>
                <a:gd name="T78" fmla="*/ 459 w 918"/>
                <a:gd name="T79" fmla="*/ 4 h 564"/>
                <a:gd name="T80" fmla="*/ 446 w 918"/>
                <a:gd name="T81" fmla="*/ 1 h 564"/>
                <a:gd name="T82" fmla="*/ 405 w 918"/>
                <a:gd name="T83" fmla="*/ 1 h 564"/>
                <a:gd name="T84" fmla="*/ 366 w 918"/>
                <a:gd name="T85" fmla="*/ 10 h 564"/>
                <a:gd name="T86" fmla="*/ 330 w 918"/>
                <a:gd name="T87" fmla="*/ 24 h 564"/>
                <a:gd name="T88" fmla="*/ 294 w 918"/>
                <a:gd name="T89" fmla="*/ 42 h 564"/>
                <a:gd name="T90" fmla="*/ 211 w 918"/>
                <a:gd name="T91" fmla="*/ 87 h 564"/>
                <a:gd name="T92" fmla="*/ 129 w 918"/>
                <a:gd name="T93" fmla="*/ 135 h 564"/>
                <a:gd name="T94" fmla="*/ 76 w 918"/>
                <a:gd name="T95" fmla="*/ 170 h 564"/>
                <a:gd name="T96" fmla="*/ 24 w 918"/>
                <a:gd name="T97" fmla="*/ 20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564">
                  <a:moveTo>
                    <a:pt x="24" y="206"/>
                  </a:moveTo>
                  <a:lnTo>
                    <a:pt x="24" y="206"/>
                  </a:lnTo>
                  <a:lnTo>
                    <a:pt x="16" y="214"/>
                  </a:lnTo>
                  <a:lnTo>
                    <a:pt x="9" y="223"/>
                  </a:lnTo>
                  <a:lnTo>
                    <a:pt x="4" y="232"/>
                  </a:lnTo>
                  <a:lnTo>
                    <a:pt x="1" y="242"/>
                  </a:lnTo>
                  <a:lnTo>
                    <a:pt x="0" y="252"/>
                  </a:lnTo>
                  <a:lnTo>
                    <a:pt x="0" y="263"/>
                  </a:lnTo>
                  <a:lnTo>
                    <a:pt x="3" y="272"/>
                  </a:lnTo>
                  <a:lnTo>
                    <a:pt x="7" y="281"/>
                  </a:lnTo>
                  <a:lnTo>
                    <a:pt x="13" y="289"/>
                  </a:lnTo>
                  <a:lnTo>
                    <a:pt x="22" y="295"/>
                  </a:lnTo>
                  <a:lnTo>
                    <a:pt x="32" y="299"/>
                  </a:lnTo>
                  <a:lnTo>
                    <a:pt x="44" y="301"/>
                  </a:lnTo>
                  <a:lnTo>
                    <a:pt x="58" y="301"/>
                  </a:lnTo>
                  <a:lnTo>
                    <a:pt x="75" y="299"/>
                  </a:lnTo>
                  <a:lnTo>
                    <a:pt x="93" y="293"/>
                  </a:lnTo>
                  <a:lnTo>
                    <a:pt x="113" y="283"/>
                  </a:lnTo>
                  <a:lnTo>
                    <a:pt x="113" y="283"/>
                  </a:lnTo>
                  <a:lnTo>
                    <a:pt x="194" y="247"/>
                  </a:lnTo>
                  <a:lnTo>
                    <a:pt x="266" y="213"/>
                  </a:lnTo>
                  <a:lnTo>
                    <a:pt x="335" y="179"/>
                  </a:lnTo>
                  <a:lnTo>
                    <a:pt x="335" y="179"/>
                  </a:lnTo>
                  <a:lnTo>
                    <a:pt x="342" y="177"/>
                  </a:lnTo>
                  <a:lnTo>
                    <a:pt x="348" y="175"/>
                  </a:lnTo>
                  <a:lnTo>
                    <a:pt x="353" y="175"/>
                  </a:lnTo>
                  <a:lnTo>
                    <a:pt x="359" y="175"/>
                  </a:lnTo>
                  <a:lnTo>
                    <a:pt x="364" y="177"/>
                  </a:lnTo>
                  <a:lnTo>
                    <a:pt x="369" y="179"/>
                  </a:lnTo>
                  <a:lnTo>
                    <a:pt x="375" y="183"/>
                  </a:lnTo>
                  <a:lnTo>
                    <a:pt x="380" y="189"/>
                  </a:lnTo>
                  <a:lnTo>
                    <a:pt x="380" y="189"/>
                  </a:lnTo>
                  <a:lnTo>
                    <a:pt x="401" y="207"/>
                  </a:lnTo>
                  <a:lnTo>
                    <a:pt x="447" y="252"/>
                  </a:lnTo>
                  <a:lnTo>
                    <a:pt x="580" y="381"/>
                  </a:lnTo>
                  <a:lnTo>
                    <a:pt x="767" y="564"/>
                  </a:lnTo>
                  <a:lnTo>
                    <a:pt x="767" y="564"/>
                  </a:lnTo>
                  <a:lnTo>
                    <a:pt x="784" y="553"/>
                  </a:lnTo>
                  <a:lnTo>
                    <a:pt x="804" y="538"/>
                  </a:lnTo>
                  <a:lnTo>
                    <a:pt x="827" y="520"/>
                  </a:lnTo>
                  <a:lnTo>
                    <a:pt x="851" y="499"/>
                  </a:lnTo>
                  <a:lnTo>
                    <a:pt x="876" y="473"/>
                  </a:lnTo>
                  <a:lnTo>
                    <a:pt x="888" y="460"/>
                  </a:lnTo>
                  <a:lnTo>
                    <a:pt x="899" y="446"/>
                  </a:lnTo>
                  <a:lnTo>
                    <a:pt x="908" y="431"/>
                  </a:lnTo>
                  <a:lnTo>
                    <a:pt x="918" y="417"/>
                  </a:lnTo>
                  <a:lnTo>
                    <a:pt x="918" y="417"/>
                  </a:lnTo>
                  <a:lnTo>
                    <a:pt x="912" y="409"/>
                  </a:lnTo>
                  <a:lnTo>
                    <a:pt x="895" y="389"/>
                  </a:lnTo>
                  <a:lnTo>
                    <a:pt x="870" y="355"/>
                  </a:lnTo>
                  <a:lnTo>
                    <a:pt x="840" y="313"/>
                  </a:lnTo>
                  <a:lnTo>
                    <a:pt x="824" y="288"/>
                  </a:lnTo>
                  <a:lnTo>
                    <a:pt x="808" y="260"/>
                  </a:lnTo>
                  <a:lnTo>
                    <a:pt x="792" y="232"/>
                  </a:lnTo>
                  <a:lnTo>
                    <a:pt x="776" y="201"/>
                  </a:lnTo>
                  <a:lnTo>
                    <a:pt x="761" y="170"/>
                  </a:lnTo>
                  <a:lnTo>
                    <a:pt x="748" y="137"/>
                  </a:lnTo>
                  <a:lnTo>
                    <a:pt x="736" y="102"/>
                  </a:lnTo>
                  <a:lnTo>
                    <a:pt x="725" y="68"/>
                  </a:lnTo>
                  <a:lnTo>
                    <a:pt x="725" y="68"/>
                  </a:lnTo>
                  <a:lnTo>
                    <a:pt x="705" y="78"/>
                  </a:lnTo>
                  <a:lnTo>
                    <a:pt x="695" y="83"/>
                  </a:lnTo>
                  <a:lnTo>
                    <a:pt x="684" y="86"/>
                  </a:lnTo>
                  <a:lnTo>
                    <a:pt x="675" y="89"/>
                  </a:lnTo>
                  <a:lnTo>
                    <a:pt x="664" y="90"/>
                  </a:lnTo>
                  <a:lnTo>
                    <a:pt x="652" y="89"/>
                  </a:lnTo>
                  <a:lnTo>
                    <a:pt x="641" y="88"/>
                  </a:lnTo>
                  <a:lnTo>
                    <a:pt x="641" y="88"/>
                  </a:lnTo>
                  <a:lnTo>
                    <a:pt x="628" y="83"/>
                  </a:lnTo>
                  <a:lnTo>
                    <a:pt x="616" y="78"/>
                  </a:lnTo>
                  <a:lnTo>
                    <a:pt x="605" y="72"/>
                  </a:lnTo>
                  <a:lnTo>
                    <a:pt x="593" y="66"/>
                  </a:lnTo>
                  <a:lnTo>
                    <a:pt x="571" y="53"/>
                  </a:lnTo>
                  <a:lnTo>
                    <a:pt x="548" y="40"/>
                  </a:lnTo>
                  <a:lnTo>
                    <a:pt x="548" y="40"/>
                  </a:lnTo>
                  <a:lnTo>
                    <a:pt x="523" y="28"/>
                  </a:lnTo>
                  <a:lnTo>
                    <a:pt x="499" y="16"/>
                  </a:lnTo>
                  <a:lnTo>
                    <a:pt x="486" y="11"/>
                  </a:lnTo>
                  <a:lnTo>
                    <a:pt x="474" y="7"/>
                  </a:lnTo>
                  <a:lnTo>
                    <a:pt x="459" y="4"/>
                  </a:lnTo>
                  <a:lnTo>
                    <a:pt x="446" y="1"/>
                  </a:lnTo>
                  <a:lnTo>
                    <a:pt x="446" y="1"/>
                  </a:lnTo>
                  <a:lnTo>
                    <a:pt x="424" y="0"/>
                  </a:lnTo>
                  <a:lnTo>
                    <a:pt x="405" y="1"/>
                  </a:lnTo>
                  <a:lnTo>
                    <a:pt x="386" y="5"/>
                  </a:lnTo>
                  <a:lnTo>
                    <a:pt x="366" y="10"/>
                  </a:lnTo>
                  <a:lnTo>
                    <a:pt x="348" y="16"/>
                  </a:lnTo>
                  <a:lnTo>
                    <a:pt x="330" y="24"/>
                  </a:lnTo>
                  <a:lnTo>
                    <a:pt x="294" y="42"/>
                  </a:lnTo>
                  <a:lnTo>
                    <a:pt x="294" y="42"/>
                  </a:lnTo>
                  <a:lnTo>
                    <a:pt x="252" y="64"/>
                  </a:lnTo>
                  <a:lnTo>
                    <a:pt x="211" y="87"/>
                  </a:lnTo>
                  <a:lnTo>
                    <a:pt x="170" y="111"/>
                  </a:lnTo>
                  <a:lnTo>
                    <a:pt x="129" y="135"/>
                  </a:lnTo>
                  <a:lnTo>
                    <a:pt x="129" y="135"/>
                  </a:lnTo>
                  <a:lnTo>
                    <a:pt x="76" y="170"/>
                  </a:lnTo>
                  <a:lnTo>
                    <a:pt x="24" y="206"/>
                  </a:lnTo>
                  <a:lnTo>
                    <a:pt x="24" y="206"/>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9"/>
            <p:cNvSpPr>
              <a:spLocks/>
            </p:cNvSpPr>
            <p:nvPr/>
          </p:nvSpPr>
          <p:spPr bwMode="auto">
            <a:xfrm>
              <a:off x="1131" y="1532"/>
              <a:ext cx="184" cy="239"/>
            </a:xfrm>
            <a:custGeom>
              <a:avLst/>
              <a:gdLst>
                <a:gd name="T0" fmla="*/ 0 w 370"/>
                <a:gd name="T1" fmla="*/ 107 h 478"/>
                <a:gd name="T2" fmla="*/ 0 w 370"/>
                <a:gd name="T3" fmla="*/ 107 h 478"/>
                <a:gd name="T4" fmla="*/ 15 w 370"/>
                <a:gd name="T5" fmla="*/ 143 h 478"/>
                <a:gd name="T6" fmla="*/ 33 w 370"/>
                <a:gd name="T7" fmla="*/ 183 h 478"/>
                <a:gd name="T8" fmla="*/ 57 w 370"/>
                <a:gd name="T9" fmla="*/ 233 h 478"/>
                <a:gd name="T10" fmla="*/ 72 w 370"/>
                <a:gd name="T11" fmla="*/ 261 h 478"/>
                <a:gd name="T12" fmla="*/ 88 w 370"/>
                <a:gd name="T13" fmla="*/ 291 h 478"/>
                <a:gd name="T14" fmla="*/ 106 w 370"/>
                <a:gd name="T15" fmla="*/ 321 h 478"/>
                <a:gd name="T16" fmla="*/ 125 w 370"/>
                <a:gd name="T17" fmla="*/ 352 h 478"/>
                <a:gd name="T18" fmla="*/ 146 w 370"/>
                <a:gd name="T19" fmla="*/ 385 h 478"/>
                <a:gd name="T20" fmla="*/ 168 w 370"/>
                <a:gd name="T21" fmla="*/ 416 h 478"/>
                <a:gd name="T22" fmla="*/ 192 w 370"/>
                <a:gd name="T23" fmla="*/ 448 h 478"/>
                <a:gd name="T24" fmla="*/ 216 w 370"/>
                <a:gd name="T25" fmla="*/ 476 h 478"/>
                <a:gd name="T26" fmla="*/ 216 w 370"/>
                <a:gd name="T27" fmla="*/ 476 h 478"/>
                <a:gd name="T28" fmla="*/ 218 w 370"/>
                <a:gd name="T29" fmla="*/ 478 h 478"/>
                <a:gd name="T30" fmla="*/ 219 w 370"/>
                <a:gd name="T31" fmla="*/ 478 h 478"/>
                <a:gd name="T32" fmla="*/ 225 w 370"/>
                <a:gd name="T33" fmla="*/ 476 h 478"/>
                <a:gd name="T34" fmla="*/ 234 w 370"/>
                <a:gd name="T35" fmla="*/ 474 h 478"/>
                <a:gd name="T36" fmla="*/ 245 w 370"/>
                <a:gd name="T37" fmla="*/ 469 h 478"/>
                <a:gd name="T38" fmla="*/ 269 w 370"/>
                <a:gd name="T39" fmla="*/ 456 h 478"/>
                <a:gd name="T40" fmla="*/ 296 w 370"/>
                <a:gd name="T41" fmla="*/ 440 h 478"/>
                <a:gd name="T42" fmla="*/ 347 w 370"/>
                <a:gd name="T43" fmla="*/ 409 h 478"/>
                <a:gd name="T44" fmla="*/ 370 w 370"/>
                <a:gd name="T45" fmla="*/ 395 h 478"/>
                <a:gd name="T46" fmla="*/ 148 w 370"/>
                <a:gd name="T47" fmla="*/ 0 h 478"/>
                <a:gd name="T48" fmla="*/ 0 w 370"/>
                <a:gd name="T49" fmla="*/ 10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0" h="478">
                  <a:moveTo>
                    <a:pt x="0" y="107"/>
                  </a:moveTo>
                  <a:lnTo>
                    <a:pt x="0" y="107"/>
                  </a:lnTo>
                  <a:lnTo>
                    <a:pt x="15" y="143"/>
                  </a:lnTo>
                  <a:lnTo>
                    <a:pt x="33" y="183"/>
                  </a:lnTo>
                  <a:lnTo>
                    <a:pt x="57" y="233"/>
                  </a:lnTo>
                  <a:lnTo>
                    <a:pt x="72" y="261"/>
                  </a:lnTo>
                  <a:lnTo>
                    <a:pt x="88" y="291"/>
                  </a:lnTo>
                  <a:lnTo>
                    <a:pt x="106" y="321"/>
                  </a:lnTo>
                  <a:lnTo>
                    <a:pt x="125" y="352"/>
                  </a:lnTo>
                  <a:lnTo>
                    <a:pt x="146" y="385"/>
                  </a:lnTo>
                  <a:lnTo>
                    <a:pt x="168" y="416"/>
                  </a:lnTo>
                  <a:lnTo>
                    <a:pt x="192" y="448"/>
                  </a:lnTo>
                  <a:lnTo>
                    <a:pt x="216" y="476"/>
                  </a:lnTo>
                  <a:lnTo>
                    <a:pt x="216" y="476"/>
                  </a:lnTo>
                  <a:lnTo>
                    <a:pt x="218" y="478"/>
                  </a:lnTo>
                  <a:lnTo>
                    <a:pt x="219" y="478"/>
                  </a:lnTo>
                  <a:lnTo>
                    <a:pt x="225" y="476"/>
                  </a:lnTo>
                  <a:lnTo>
                    <a:pt x="234" y="474"/>
                  </a:lnTo>
                  <a:lnTo>
                    <a:pt x="245" y="469"/>
                  </a:lnTo>
                  <a:lnTo>
                    <a:pt x="269" y="456"/>
                  </a:lnTo>
                  <a:lnTo>
                    <a:pt x="296" y="440"/>
                  </a:lnTo>
                  <a:lnTo>
                    <a:pt x="347" y="409"/>
                  </a:lnTo>
                  <a:lnTo>
                    <a:pt x="370" y="395"/>
                  </a:lnTo>
                  <a:lnTo>
                    <a:pt x="148" y="0"/>
                  </a:lnTo>
                  <a:lnTo>
                    <a:pt x="0" y="107"/>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p:nvSpPr>
          <p:spPr bwMode="auto">
            <a:xfrm>
              <a:off x="787" y="1867"/>
              <a:ext cx="114" cy="102"/>
            </a:xfrm>
            <a:custGeom>
              <a:avLst/>
              <a:gdLst>
                <a:gd name="T0" fmla="*/ 12 w 227"/>
                <a:gd name="T1" fmla="*/ 184 h 205"/>
                <a:gd name="T2" fmla="*/ 12 w 227"/>
                <a:gd name="T3" fmla="*/ 184 h 205"/>
                <a:gd name="T4" fmla="*/ 4 w 227"/>
                <a:gd name="T5" fmla="*/ 176 h 205"/>
                <a:gd name="T6" fmla="*/ 1 w 227"/>
                <a:gd name="T7" fmla="*/ 165 h 205"/>
                <a:gd name="T8" fmla="*/ 0 w 227"/>
                <a:gd name="T9" fmla="*/ 155 h 205"/>
                <a:gd name="T10" fmla="*/ 0 w 227"/>
                <a:gd name="T11" fmla="*/ 145 h 205"/>
                <a:gd name="T12" fmla="*/ 1 w 227"/>
                <a:gd name="T13" fmla="*/ 134 h 205"/>
                <a:gd name="T14" fmla="*/ 6 w 227"/>
                <a:gd name="T15" fmla="*/ 124 h 205"/>
                <a:gd name="T16" fmla="*/ 12 w 227"/>
                <a:gd name="T17" fmla="*/ 114 h 205"/>
                <a:gd name="T18" fmla="*/ 19 w 227"/>
                <a:gd name="T19" fmla="*/ 107 h 205"/>
                <a:gd name="T20" fmla="*/ 137 w 227"/>
                <a:gd name="T21" fmla="*/ 12 h 205"/>
                <a:gd name="T22" fmla="*/ 137 w 227"/>
                <a:gd name="T23" fmla="*/ 12 h 205"/>
                <a:gd name="T24" fmla="*/ 147 w 227"/>
                <a:gd name="T25" fmla="*/ 6 h 205"/>
                <a:gd name="T26" fmla="*/ 156 w 227"/>
                <a:gd name="T27" fmla="*/ 2 h 205"/>
                <a:gd name="T28" fmla="*/ 167 w 227"/>
                <a:gd name="T29" fmla="*/ 0 h 205"/>
                <a:gd name="T30" fmla="*/ 178 w 227"/>
                <a:gd name="T31" fmla="*/ 0 h 205"/>
                <a:gd name="T32" fmla="*/ 189 w 227"/>
                <a:gd name="T33" fmla="*/ 1 h 205"/>
                <a:gd name="T34" fmla="*/ 198 w 227"/>
                <a:gd name="T35" fmla="*/ 5 h 205"/>
                <a:gd name="T36" fmla="*/ 207 w 227"/>
                <a:gd name="T37" fmla="*/ 11 h 205"/>
                <a:gd name="T38" fmla="*/ 215 w 227"/>
                <a:gd name="T39" fmla="*/ 19 h 205"/>
                <a:gd name="T40" fmla="*/ 215 w 227"/>
                <a:gd name="T41" fmla="*/ 19 h 205"/>
                <a:gd name="T42" fmla="*/ 215 w 227"/>
                <a:gd name="T43" fmla="*/ 19 h 205"/>
                <a:gd name="T44" fmla="*/ 221 w 227"/>
                <a:gd name="T45" fmla="*/ 28 h 205"/>
                <a:gd name="T46" fmla="*/ 225 w 227"/>
                <a:gd name="T47" fmla="*/ 39 h 205"/>
                <a:gd name="T48" fmla="*/ 227 w 227"/>
                <a:gd name="T49" fmla="*/ 48 h 205"/>
                <a:gd name="T50" fmla="*/ 227 w 227"/>
                <a:gd name="T51" fmla="*/ 59 h 205"/>
                <a:gd name="T52" fmla="*/ 225 w 227"/>
                <a:gd name="T53" fmla="*/ 70 h 205"/>
                <a:gd name="T54" fmla="*/ 221 w 227"/>
                <a:gd name="T55" fmla="*/ 80 h 205"/>
                <a:gd name="T56" fmla="*/ 215 w 227"/>
                <a:gd name="T57" fmla="*/ 89 h 205"/>
                <a:gd name="T58" fmla="*/ 207 w 227"/>
                <a:gd name="T59" fmla="*/ 96 h 205"/>
                <a:gd name="T60" fmla="*/ 89 w 227"/>
                <a:gd name="T61" fmla="*/ 191 h 205"/>
                <a:gd name="T62" fmla="*/ 89 w 227"/>
                <a:gd name="T63" fmla="*/ 191 h 205"/>
                <a:gd name="T64" fmla="*/ 80 w 227"/>
                <a:gd name="T65" fmla="*/ 198 h 205"/>
                <a:gd name="T66" fmla="*/ 69 w 227"/>
                <a:gd name="T67" fmla="*/ 202 h 205"/>
                <a:gd name="T68" fmla="*/ 59 w 227"/>
                <a:gd name="T69" fmla="*/ 204 h 205"/>
                <a:gd name="T70" fmla="*/ 49 w 227"/>
                <a:gd name="T71" fmla="*/ 205 h 205"/>
                <a:gd name="T72" fmla="*/ 38 w 227"/>
                <a:gd name="T73" fmla="*/ 202 h 205"/>
                <a:gd name="T74" fmla="*/ 28 w 227"/>
                <a:gd name="T75" fmla="*/ 199 h 205"/>
                <a:gd name="T76" fmla="*/ 19 w 227"/>
                <a:gd name="T77" fmla="*/ 193 h 205"/>
                <a:gd name="T78" fmla="*/ 12 w 227"/>
                <a:gd name="T79" fmla="*/ 184 h 205"/>
                <a:gd name="T80" fmla="*/ 12 w 227"/>
                <a:gd name="T81" fmla="*/ 18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205">
                  <a:moveTo>
                    <a:pt x="12" y="184"/>
                  </a:moveTo>
                  <a:lnTo>
                    <a:pt x="12" y="184"/>
                  </a:lnTo>
                  <a:lnTo>
                    <a:pt x="4" y="176"/>
                  </a:lnTo>
                  <a:lnTo>
                    <a:pt x="1" y="165"/>
                  </a:lnTo>
                  <a:lnTo>
                    <a:pt x="0" y="155"/>
                  </a:lnTo>
                  <a:lnTo>
                    <a:pt x="0" y="145"/>
                  </a:lnTo>
                  <a:lnTo>
                    <a:pt x="1" y="134"/>
                  </a:lnTo>
                  <a:lnTo>
                    <a:pt x="6" y="124"/>
                  </a:lnTo>
                  <a:lnTo>
                    <a:pt x="12" y="114"/>
                  </a:lnTo>
                  <a:lnTo>
                    <a:pt x="19" y="107"/>
                  </a:lnTo>
                  <a:lnTo>
                    <a:pt x="137" y="12"/>
                  </a:lnTo>
                  <a:lnTo>
                    <a:pt x="137" y="12"/>
                  </a:lnTo>
                  <a:lnTo>
                    <a:pt x="147" y="6"/>
                  </a:lnTo>
                  <a:lnTo>
                    <a:pt x="156" y="2"/>
                  </a:lnTo>
                  <a:lnTo>
                    <a:pt x="167" y="0"/>
                  </a:lnTo>
                  <a:lnTo>
                    <a:pt x="178" y="0"/>
                  </a:lnTo>
                  <a:lnTo>
                    <a:pt x="189" y="1"/>
                  </a:lnTo>
                  <a:lnTo>
                    <a:pt x="198" y="5"/>
                  </a:lnTo>
                  <a:lnTo>
                    <a:pt x="207" y="11"/>
                  </a:lnTo>
                  <a:lnTo>
                    <a:pt x="215" y="19"/>
                  </a:lnTo>
                  <a:lnTo>
                    <a:pt x="215" y="19"/>
                  </a:lnTo>
                  <a:lnTo>
                    <a:pt x="215" y="19"/>
                  </a:lnTo>
                  <a:lnTo>
                    <a:pt x="221" y="28"/>
                  </a:lnTo>
                  <a:lnTo>
                    <a:pt x="225" y="39"/>
                  </a:lnTo>
                  <a:lnTo>
                    <a:pt x="227" y="48"/>
                  </a:lnTo>
                  <a:lnTo>
                    <a:pt x="227" y="59"/>
                  </a:lnTo>
                  <a:lnTo>
                    <a:pt x="225" y="70"/>
                  </a:lnTo>
                  <a:lnTo>
                    <a:pt x="221" y="80"/>
                  </a:lnTo>
                  <a:lnTo>
                    <a:pt x="215" y="89"/>
                  </a:lnTo>
                  <a:lnTo>
                    <a:pt x="207" y="96"/>
                  </a:lnTo>
                  <a:lnTo>
                    <a:pt x="89" y="191"/>
                  </a:lnTo>
                  <a:lnTo>
                    <a:pt x="89" y="191"/>
                  </a:lnTo>
                  <a:lnTo>
                    <a:pt x="80" y="198"/>
                  </a:lnTo>
                  <a:lnTo>
                    <a:pt x="69" y="202"/>
                  </a:lnTo>
                  <a:lnTo>
                    <a:pt x="59" y="204"/>
                  </a:lnTo>
                  <a:lnTo>
                    <a:pt x="49" y="205"/>
                  </a:lnTo>
                  <a:lnTo>
                    <a:pt x="38" y="202"/>
                  </a:lnTo>
                  <a:lnTo>
                    <a:pt x="28" y="199"/>
                  </a:lnTo>
                  <a:lnTo>
                    <a:pt x="19" y="193"/>
                  </a:lnTo>
                  <a:lnTo>
                    <a:pt x="12" y="184"/>
                  </a:lnTo>
                  <a:lnTo>
                    <a:pt x="12" y="184"/>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p:nvSpPr>
          <p:spPr bwMode="auto">
            <a:xfrm>
              <a:off x="732" y="1833"/>
              <a:ext cx="102" cy="92"/>
            </a:xfrm>
            <a:custGeom>
              <a:avLst/>
              <a:gdLst>
                <a:gd name="T0" fmla="*/ 12 w 204"/>
                <a:gd name="T1" fmla="*/ 165 h 184"/>
                <a:gd name="T2" fmla="*/ 12 w 204"/>
                <a:gd name="T3" fmla="*/ 165 h 184"/>
                <a:gd name="T4" fmla="*/ 6 w 204"/>
                <a:gd name="T5" fmla="*/ 156 h 184"/>
                <a:gd name="T6" fmla="*/ 2 w 204"/>
                <a:gd name="T7" fmla="*/ 145 h 184"/>
                <a:gd name="T8" fmla="*/ 0 w 204"/>
                <a:gd name="T9" fmla="*/ 136 h 184"/>
                <a:gd name="T10" fmla="*/ 0 w 204"/>
                <a:gd name="T11" fmla="*/ 125 h 184"/>
                <a:gd name="T12" fmla="*/ 2 w 204"/>
                <a:gd name="T13" fmla="*/ 114 h 184"/>
                <a:gd name="T14" fmla="*/ 7 w 204"/>
                <a:gd name="T15" fmla="*/ 104 h 184"/>
                <a:gd name="T16" fmla="*/ 13 w 204"/>
                <a:gd name="T17" fmla="*/ 95 h 184"/>
                <a:gd name="T18" fmla="*/ 20 w 204"/>
                <a:gd name="T19" fmla="*/ 88 h 184"/>
                <a:gd name="T20" fmla="*/ 113 w 204"/>
                <a:gd name="T21" fmla="*/ 13 h 184"/>
                <a:gd name="T22" fmla="*/ 113 w 204"/>
                <a:gd name="T23" fmla="*/ 13 h 184"/>
                <a:gd name="T24" fmla="*/ 123 w 204"/>
                <a:gd name="T25" fmla="*/ 6 h 184"/>
                <a:gd name="T26" fmla="*/ 134 w 204"/>
                <a:gd name="T27" fmla="*/ 2 h 184"/>
                <a:gd name="T28" fmla="*/ 143 w 204"/>
                <a:gd name="T29" fmla="*/ 0 h 184"/>
                <a:gd name="T30" fmla="*/ 154 w 204"/>
                <a:gd name="T31" fmla="*/ 0 h 184"/>
                <a:gd name="T32" fmla="*/ 165 w 204"/>
                <a:gd name="T33" fmla="*/ 2 h 184"/>
                <a:gd name="T34" fmla="*/ 175 w 204"/>
                <a:gd name="T35" fmla="*/ 6 h 184"/>
                <a:gd name="T36" fmla="*/ 184 w 204"/>
                <a:gd name="T37" fmla="*/ 12 h 184"/>
                <a:gd name="T38" fmla="*/ 191 w 204"/>
                <a:gd name="T39" fmla="*/ 19 h 184"/>
                <a:gd name="T40" fmla="*/ 191 w 204"/>
                <a:gd name="T41" fmla="*/ 19 h 184"/>
                <a:gd name="T42" fmla="*/ 191 w 204"/>
                <a:gd name="T43" fmla="*/ 19 h 184"/>
                <a:gd name="T44" fmla="*/ 197 w 204"/>
                <a:gd name="T45" fmla="*/ 29 h 184"/>
                <a:gd name="T46" fmla="*/ 202 w 204"/>
                <a:gd name="T47" fmla="*/ 38 h 184"/>
                <a:gd name="T48" fmla="*/ 204 w 204"/>
                <a:gd name="T49" fmla="*/ 49 h 184"/>
                <a:gd name="T50" fmla="*/ 204 w 204"/>
                <a:gd name="T51" fmla="*/ 60 h 184"/>
                <a:gd name="T52" fmla="*/ 201 w 204"/>
                <a:gd name="T53" fmla="*/ 69 h 184"/>
                <a:gd name="T54" fmla="*/ 197 w 204"/>
                <a:gd name="T55" fmla="*/ 80 h 184"/>
                <a:gd name="T56" fmla="*/ 191 w 204"/>
                <a:gd name="T57" fmla="*/ 89 h 184"/>
                <a:gd name="T58" fmla="*/ 183 w 204"/>
                <a:gd name="T59" fmla="*/ 97 h 184"/>
                <a:gd name="T60" fmla="*/ 90 w 204"/>
                <a:gd name="T61" fmla="*/ 172 h 184"/>
                <a:gd name="T62" fmla="*/ 90 w 204"/>
                <a:gd name="T63" fmla="*/ 172 h 184"/>
                <a:gd name="T64" fmla="*/ 81 w 204"/>
                <a:gd name="T65" fmla="*/ 178 h 184"/>
                <a:gd name="T66" fmla="*/ 71 w 204"/>
                <a:gd name="T67" fmla="*/ 181 h 184"/>
                <a:gd name="T68" fmla="*/ 60 w 204"/>
                <a:gd name="T69" fmla="*/ 184 h 184"/>
                <a:gd name="T70" fmla="*/ 49 w 204"/>
                <a:gd name="T71" fmla="*/ 184 h 184"/>
                <a:gd name="T72" fmla="*/ 40 w 204"/>
                <a:gd name="T73" fmla="*/ 183 h 184"/>
                <a:gd name="T74" fmla="*/ 30 w 204"/>
                <a:gd name="T75" fmla="*/ 179 h 184"/>
                <a:gd name="T76" fmla="*/ 20 w 204"/>
                <a:gd name="T77" fmla="*/ 173 h 184"/>
                <a:gd name="T78" fmla="*/ 12 w 204"/>
                <a:gd name="T79" fmla="*/ 165 h 184"/>
                <a:gd name="T80" fmla="*/ 12 w 204"/>
                <a:gd name="T81" fmla="*/ 16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4" h="184">
                  <a:moveTo>
                    <a:pt x="12" y="165"/>
                  </a:moveTo>
                  <a:lnTo>
                    <a:pt x="12" y="165"/>
                  </a:lnTo>
                  <a:lnTo>
                    <a:pt x="6" y="156"/>
                  </a:lnTo>
                  <a:lnTo>
                    <a:pt x="2" y="145"/>
                  </a:lnTo>
                  <a:lnTo>
                    <a:pt x="0" y="136"/>
                  </a:lnTo>
                  <a:lnTo>
                    <a:pt x="0" y="125"/>
                  </a:lnTo>
                  <a:lnTo>
                    <a:pt x="2" y="114"/>
                  </a:lnTo>
                  <a:lnTo>
                    <a:pt x="7" y="104"/>
                  </a:lnTo>
                  <a:lnTo>
                    <a:pt x="13" y="95"/>
                  </a:lnTo>
                  <a:lnTo>
                    <a:pt x="20" y="88"/>
                  </a:lnTo>
                  <a:lnTo>
                    <a:pt x="113" y="13"/>
                  </a:lnTo>
                  <a:lnTo>
                    <a:pt x="113" y="13"/>
                  </a:lnTo>
                  <a:lnTo>
                    <a:pt x="123" y="6"/>
                  </a:lnTo>
                  <a:lnTo>
                    <a:pt x="134" y="2"/>
                  </a:lnTo>
                  <a:lnTo>
                    <a:pt x="143" y="0"/>
                  </a:lnTo>
                  <a:lnTo>
                    <a:pt x="154" y="0"/>
                  </a:lnTo>
                  <a:lnTo>
                    <a:pt x="165" y="2"/>
                  </a:lnTo>
                  <a:lnTo>
                    <a:pt x="175" y="6"/>
                  </a:lnTo>
                  <a:lnTo>
                    <a:pt x="184" y="12"/>
                  </a:lnTo>
                  <a:lnTo>
                    <a:pt x="191" y="19"/>
                  </a:lnTo>
                  <a:lnTo>
                    <a:pt x="191" y="19"/>
                  </a:lnTo>
                  <a:lnTo>
                    <a:pt x="191" y="19"/>
                  </a:lnTo>
                  <a:lnTo>
                    <a:pt x="197" y="29"/>
                  </a:lnTo>
                  <a:lnTo>
                    <a:pt x="202" y="38"/>
                  </a:lnTo>
                  <a:lnTo>
                    <a:pt x="204" y="49"/>
                  </a:lnTo>
                  <a:lnTo>
                    <a:pt x="204" y="60"/>
                  </a:lnTo>
                  <a:lnTo>
                    <a:pt x="201" y="69"/>
                  </a:lnTo>
                  <a:lnTo>
                    <a:pt x="197" y="80"/>
                  </a:lnTo>
                  <a:lnTo>
                    <a:pt x="191" y="89"/>
                  </a:lnTo>
                  <a:lnTo>
                    <a:pt x="183" y="97"/>
                  </a:lnTo>
                  <a:lnTo>
                    <a:pt x="90" y="172"/>
                  </a:lnTo>
                  <a:lnTo>
                    <a:pt x="90" y="172"/>
                  </a:lnTo>
                  <a:lnTo>
                    <a:pt x="81" y="178"/>
                  </a:lnTo>
                  <a:lnTo>
                    <a:pt x="71" y="181"/>
                  </a:lnTo>
                  <a:lnTo>
                    <a:pt x="60" y="184"/>
                  </a:lnTo>
                  <a:lnTo>
                    <a:pt x="49" y="184"/>
                  </a:lnTo>
                  <a:lnTo>
                    <a:pt x="40" y="183"/>
                  </a:lnTo>
                  <a:lnTo>
                    <a:pt x="30" y="179"/>
                  </a:lnTo>
                  <a:lnTo>
                    <a:pt x="20" y="173"/>
                  </a:lnTo>
                  <a:lnTo>
                    <a:pt x="12" y="165"/>
                  </a:lnTo>
                  <a:lnTo>
                    <a:pt x="12" y="165"/>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p:nvSpPr>
          <p:spPr bwMode="auto">
            <a:xfrm>
              <a:off x="668" y="1829"/>
              <a:ext cx="66" cy="62"/>
            </a:xfrm>
            <a:custGeom>
              <a:avLst/>
              <a:gdLst>
                <a:gd name="T0" fmla="*/ 10 w 133"/>
                <a:gd name="T1" fmla="*/ 103 h 124"/>
                <a:gd name="T2" fmla="*/ 10 w 133"/>
                <a:gd name="T3" fmla="*/ 103 h 124"/>
                <a:gd name="T4" fmla="*/ 5 w 133"/>
                <a:gd name="T5" fmla="*/ 93 h 124"/>
                <a:gd name="T6" fmla="*/ 1 w 133"/>
                <a:gd name="T7" fmla="*/ 83 h 124"/>
                <a:gd name="T8" fmla="*/ 0 w 133"/>
                <a:gd name="T9" fmla="*/ 72 h 124"/>
                <a:gd name="T10" fmla="*/ 0 w 133"/>
                <a:gd name="T11" fmla="*/ 62 h 124"/>
                <a:gd name="T12" fmla="*/ 2 w 133"/>
                <a:gd name="T13" fmla="*/ 52 h 124"/>
                <a:gd name="T14" fmla="*/ 7 w 133"/>
                <a:gd name="T15" fmla="*/ 42 h 124"/>
                <a:gd name="T16" fmla="*/ 15 w 133"/>
                <a:gd name="T17" fmla="*/ 33 h 124"/>
                <a:gd name="T18" fmla="*/ 23 w 133"/>
                <a:gd name="T19" fmla="*/ 25 h 124"/>
                <a:gd name="T20" fmla="*/ 43 w 133"/>
                <a:gd name="T21" fmla="*/ 11 h 124"/>
                <a:gd name="T22" fmla="*/ 43 w 133"/>
                <a:gd name="T23" fmla="*/ 11 h 124"/>
                <a:gd name="T24" fmla="*/ 53 w 133"/>
                <a:gd name="T25" fmla="*/ 5 h 124"/>
                <a:gd name="T26" fmla="*/ 64 w 133"/>
                <a:gd name="T27" fmla="*/ 1 h 124"/>
                <a:gd name="T28" fmla="*/ 74 w 133"/>
                <a:gd name="T29" fmla="*/ 0 h 124"/>
                <a:gd name="T30" fmla="*/ 84 w 133"/>
                <a:gd name="T31" fmla="*/ 0 h 124"/>
                <a:gd name="T32" fmla="*/ 95 w 133"/>
                <a:gd name="T33" fmla="*/ 3 h 124"/>
                <a:gd name="T34" fmla="*/ 105 w 133"/>
                <a:gd name="T35" fmla="*/ 7 h 124"/>
                <a:gd name="T36" fmla="*/ 113 w 133"/>
                <a:gd name="T37" fmla="*/ 13 h 124"/>
                <a:gd name="T38" fmla="*/ 121 w 133"/>
                <a:gd name="T39" fmla="*/ 22 h 124"/>
                <a:gd name="T40" fmla="*/ 122 w 133"/>
                <a:gd name="T41" fmla="*/ 23 h 124"/>
                <a:gd name="T42" fmla="*/ 122 w 133"/>
                <a:gd name="T43" fmla="*/ 23 h 124"/>
                <a:gd name="T44" fmla="*/ 128 w 133"/>
                <a:gd name="T45" fmla="*/ 33 h 124"/>
                <a:gd name="T46" fmla="*/ 131 w 133"/>
                <a:gd name="T47" fmla="*/ 44 h 124"/>
                <a:gd name="T48" fmla="*/ 133 w 133"/>
                <a:gd name="T49" fmla="*/ 53 h 124"/>
                <a:gd name="T50" fmla="*/ 131 w 133"/>
                <a:gd name="T51" fmla="*/ 64 h 124"/>
                <a:gd name="T52" fmla="*/ 129 w 133"/>
                <a:gd name="T53" fmla="*/ 74 h 124"/>
                <a:gd name="T54" fmla="*/ 124 w 133"/>
                <a:gd name="T55" fmla="*/ 83 h 124"/>
                <a:gd name="T56" fmla="*/ 117 w 133"/>
                <a:gd name="T57" fmla="*/ 92 h 124"/>
                <a:gd name="T58" fmla="*/ 108 w 133"/>
                <a:gd name="T59" fmla="*/ 99 h 124"/>
                <a:gd name="T60" fmla="*/ 88 w 133"/>
                <a:gd name="T61" fmla="*/ 113 h 124"/>
                <a:gd name="T62" fmla="*/ 88 w 133"/>
                <a:gd name="T63" fmla="*/ 113 h 124"/>
                <a:gd name="T64" fmla="*/ 78 w 133"/>
                <a:gd name="T65" fmla="*/ 119 h 124"/>
                <a:gd name="T66" fmla="*/ 68 w 133"/>
                <a:gd name="T67" fmla="*/ 123 h 124"/>
                <a:gd name="T68" fmla="*/ 57 w 133"/>
                <a:gd name="T69" fmla="*/ 124 h 124"/>
                <a:gd name="T70" fmla="*/ 46 w 133"/>
                <a:gd name="T71" fmla="*/ 124 h 124"/>
                <a:gd name="T72" fmla="*/ 36 w 133"/>
                <a:gd name="T73" fmla="*/ 122 h 124"/>
                <a:gd name="T74" fmla="*/ 27 w 133"/>
                <a:gd name="T75" fmla="*/ 117 h 124"/>
                <a:gd name="T76" fmla="*/ 17 w 133"/>
                <a:gd name="T77" fmla="*/ 111 h 124"/>
                <a:gd name="T78" fmla="*/ 10 w 133"/>
                <a:gd name="T79" fmla="*/ 103 h 124"/>
                <a:gd name="T80" fmla="*/ 10 w 133"/>
                <a:gd name="T81" fmla="*/ 10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3" h="124">
                  <a:moveTo>
                    <a:pt x="10" y="103"/>
                  </a:moveTo>
                  <a:lnTo>
                    <a:pt x="10" y="103"/>
                  </a:lnTo>
                  <a:lnTo>
                    <a:pt x="5" y="93"/>
                  </a:lnTo>
                  <a:lnTo>
                    <a:pt x="1" y="83"/>
                  </a:lnTo>
                  <a:lnTo>
                    <a:pt x="0" y="72"/>
                  </a:lnTo>
                  <a:lnTo>
                    <a:pt x="0" y="62"/>
                  </a:lnTo>
                  <a:lnTo>
                    <a:pt x="2" y="52"/>
                  </a:lnTo>
                  <a:lnTo>
                    <a:pt x="7" y="42"/>
                  </a:lnTo>
                  <a:lnTo>
                    <a:pt x="15" y="33"/>
                  </a:lnTo>
                  <a:lnTo>
                    <a:pt x="23" y="25"/>
                  </a:lnTo>
                  <a:lnTo>
                    <a:pt x="43" y="11"/>
                  </a:lnTo>
                  <a:lnTo>
                    <a:pt x="43" y="11"/>
                  </a:lnTo>
                  <a:lnTo>
                    <a:pt x="53" y="5"/>
                  </a:lnTo>
                  <a:lnTo>
                    <a:pt x="64" y="1"/>
                  </a:lnTo>
                  <a:lnTo>
                    <a:pt x="74" y="0"/>
                  </a:lnTo>
                  <a:lnTo>
                    <a:pt x="84" y="0"/>
                  </a:lnTo>
                  <a:lnTo>
                    <a:pt x="95" y="3"/>
                  </a:lnTo>
                  <a:lnTo>
                    <a:pt x="105" y="7"/>
                  </a:lnTo>
                  <a:lnTo>
                    <a:pt x="113" y="13"/>
                  </a:lnTo>
                  <a:lnTo>
                    <a:pt x="121" y="22"/>
                  </a:lnTo>
                  <a:lnTo>
                    <a:pt x="122" y="23"/>
                  </a:lnTo>
                  <a:lnTo>
                    <a:pt x="122" y="23"/>
                  </a:lnTo>
                  <a:lnTo>
                    <a:pt x="128" y="33"/>
                  </a:lnTo>
                  <a:lnTo>
                    <a:pt x="131" y="44"/>
                  </a:lnTo>
                  <a:lnTo>
                    <a:pt x="133" y="53"/>
                  </a:lnTo>
                  <a:lnTo>
                    <a:pt x="131" y="64"/>
                  </a:lnTo>
                  <a:lnTo>
                    <a:pt x="129" y="74"/>
                  </a:lnTo>
                  <a:lnTo>
                    <a:pt x="124" y="83"/>
                  </a:lnTo>
                  <a:lnTo>
                    <a:pt x="117" y="92"/>
                  </a:lnTo>
                  <a:lnTo>
                    <a:pt x="108" y="99"/>
                  </a:lnTo>
                  <a:lnTo>
                    <a:pt x="88" y="113"/>
                  </a:lnTo>
                  <a:lnTo>
                    <a:pt x="88" y="113"/>
                  </a:lnTo>
                  <a:lnTo>
                    <a:pt x="78" y="119"/>
                  </a:lnTo>
                  <a:lnTo>
                    <a:pt x="68" y="123"/>
                  </a:lnTo>
                  <a:lnTo>
                    <a:pt x="57" y="124"/>
                  </a:lnTo>
                  <a:lnTo>
                    <a:pt x="46" y="124"/>
                  </a:lnTo>
                  <a:lnTo>
                    <a:pt x="36" y="122"/>
                  </a:lnTo>
                  <a:lnTo>
                    <a:pt x="27" y="117"/>
                  </a:lnTo>
                  <a:lnTo>
                    <a:pt x="17" y="111"/>
                  </a:lnTo>
                  <a:lnTo>
                    <a:pt x="10" y="103"/>
                  </a:lnTo>
                  <a:lnTo>
                    <a:pt x="10" y="103"/>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p:cNvSpPr>
            <p:nvPr/>
          </p:nvSpPr>
          <p:spPr bwMode="auto">
            <a:xfrm>
              <a:off x="860" y="1924"/>
              <a:ext cx="80" cy="78"/>
            </a:xfrm>
            <a:custGeom>
              <a:avLst/>
              <a:gdLst>
                <a:gd name="T0" fmla="*/ 147 w 161"/>
                <a:gd name="T1" fmla="*/ 17 h 157"/>
                <a:gd name="T2" fmla="*/ 147 w 161"/>
                <a:gd name="T3" fmla="*/ 17 h 157"/>
                <a:gd name="T4" fmla="*/ 139 w 161"/>
                <a:gd name="T5" fmla="*/ 10 h 157"/>
                <a:gd name="T6" fmla="*/ 129 w 161"/>
                <a:gd name="T7" fmla="*/ 5 h 157"/>
                <a:gd name="T8" fmla="*/ 119 w 161"/>
                <a:gd name="T9" fmla="*/ 2 h 157"/>
                <a:gd name="T10" fmla="*/ 108 w 161"/>
                <a:gd name="T11" fmla="*/ 0 h 157"/>
                <a:gd name="T12" fmla="*/ 99 w 161"/>
                <a:gd name="T13" fmla="*/ 0 h 157"/>
                <a:gd name="T14" fmla="*/ 88 w 161"/>
                <a:gd name="T15" fmla="*/ 4 h 157"/>
                <a:gd name="T16" fmla="*/ 78 w 161"/>
                <a:gd name="T17" fmla="*/ 9 h 157"/>
                <a:gd name="T18" fmla="*/ 69 w 161"/>
                <a:gd name="T19" fmla="*/ 15 h 157"/>
                <a:gd name="T20" fmla="*/ 18 w 161"/>
                <a:gd name="T21" fmla="*/ 62 h 157"/>
                <a:gd name="T22" fmla="*/ 18 w 161"/>
                <a:gd name="T23" fmla="*/ 62 h 157"/>
                <a:gd name="T24" fmla="*/ 11 w 161"/>
                <a:gd name="T25" fmla="*/ 70 h 157"/>
                <a:gd name="T26" fmla="*/ 5 w 161"/>
                <a:gd name="T27" fmla="*/ 80 h 157"/>
                <a:gd name="T28" fmla="*/ 1 w 161"/>
                <a:gd name="T29" fmla="*/ 90 h 157"/>
                <a:gd name="T30" fmla="*/ 0 w 161"/>
                <a:gd name="T31" fmla="*/ 100 h 157"/>
                <a:gd name="T32" fmla="*/ 0 w 161"/>
                <a:gd name="T33" fmla="*/ 110 h 157"/>
                <a:gd name="T34" fmla="*/ 3 w 161"/>
                <a:gd name="T35" fmla="*/ 121 h 157"/>
                <a:gd name="T36" fmla="*/ 7 w 161"/>
                <a:gd name="T37" fmla="*/ 130 h 157"/>
                <a:gd name="T38" fmla="*/ 13 w 161"/>
                <a:gd name="T39" fmla="*/ 140 h 157"/>
                <a:gd name="T40" fmla="*/ 13 w 161"/>
                <a:gd name="T41" fmla="*/ 140 h 157"/>
                <a:gd name="T42" fmla="*/ 22 w 161"/>
                <a:gd name="T43" fmla="*/ 147 h 157"/>
                <a:gd name="T44" fmla="*/ 31 w 161"/>
                <a:gd name="T45" fmla="*/ 152 h 157"/>
                <a:gd name="T46" fmla="*/ 41 w 161"/>
                <a:gd name="T47" fmla="*/ 156 h 157"/>
                <a:gd name="T48" fmla="*/ 52 w 161"/>
                <a:gd name="T49" fmla="*/ 157 h 157"/>
                <a:gd name="T50" fmla="*/ 63 w 161"/>
                <a:gd name="T51" fmla="*/ 157 h 157"/>
                <a:gd name="T52" fmla="*/ 74 w 161"/>
                <a:gd name="T53" fmla="*/ 153 h 157"/>
                <a:gd name="T54" fmla="*/ 83 w 161"/>
                <a:gd name="T55" fmla="*/ 150 h 157"/>
                <a:gd name="T56" fmla="*/ 92 w 161"/>
                <a:gd name="T57" fmla="*/ 143 h 157"/>
                <a:gd name="T58" fmla="*/ 142 w 161"/>
                <a:gd name="T59" fmla="*/ 96 h 157"/>
                <a:gd name="T60" fmla="*/ 142 w 161"/>
                <a:gd name="T61" fmla="*/ 96 h 157"/>
                <a:gd name="T62" fmla="*/ 151 w 161"/>
                <a:gd name="T63" fmla="*/ 87 h 157"/>
                <a:gd name="T64" fmla="*/ 155 w 161"/>
                <a:gd name="T65" fmla="*/ 79 h 157"/>
                <a:gd name="T66" fmla="*/ 159 w 161"/>
                <a:gd name="T67" fmla="*/ 68 h 157"/>
                <a:gd name="T68" fmla="*/ 161 w 161"/>
                <a:gd name="T69" fmla="*/ 57 h 157"/>
                <a:gd name="T70" fmla="*/ 160 w 161"/>
                <a:gd name="T71" fmla="*/ 47 h 157"/>
                <a:gd name="T72" fmla="*/ 158 w 161"/>
                <a:gd name="T73" fmla="*/ 37 h 157"/>
                <a:gd name="T74" fmla="*/ 154 w 161"/>
                <a:gd name="T75" fmla="*/ 27 h 157"/>
                <a:gd name="T76" fmla="*/ 147 w 161"/>
                <a:gd name="T77" fmla="*/ 17 h 157"/>
                <a:gd name="T78" fmla="*/ 147 w 161"/>
                <a:gd name="T79" fmla="*/ 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1" h="157">
                  <a:moveTo>
                    <a:pt x="147" y="17"/>
                  </a:moveTo>
                  <a:lnTo>
                    <a:pt x="147" y="17"/>
                  </a:lnTo>
                  <a:lnTo>
                    <a:pt x="139" y="10"/>
                  </a:lnTo>
                  <a:lnTo>
                    <a:pt x="129" y="5"/>
                  </a:lnTo>
                  <a:lnTo>
                    <a:pt x="119" y="2"/>
                  </a:lnTo>
                  <a:lnTo>
                    <a:pt x="108" y="0"/>
                  </a:lnTo>
                  <a:lnTo>
                    <a:pt x="99" y="0"/>
                  </a:lnTo>
                  <a:lnTo>
                    <a:pt x="88" y="4"/>
                  </a:lnTo>
                  <a:lnTo>
                    <a:pt x="78" y="9"/>
                  </a:lnTo>
                  <a:lnTo>
                    <a:pt x="69" y="15"/>
                  </a:lnTo>
                  <a:lnTo>
                    <a:pt x="18" y="62"/>
                  </a:lnTo>
                  <a:lnTo>
                    <a:pt x="18" y="62"/>
                  </a:lnTo>
                  <a:lnTo>
                    <a:pt x="11" y="70"/>
                  </a:lnTo>
                  <a:lnTo>
                    <a:pt x="5" y="80"/>
                  </a:lnTo>
                  <a:lnTo>
                    <a:pt x="1" y="90"/>
                  </a:lnTo>
                  <a:lnTo>
                    <a:pt x="0" y="100"/>
                  </a:lnTo>
                  <a:lnTo>
                    <a:pt x="0" y="110"/>
                  </a:lnTo>
                  <a:lnTo>
                    <a:pt x="3" y="121"/>
                  </a:lnTo>
                  <a:lnTo>
                    <a:pt x="7" y="130"/>
                  </a:lnTo>
                  <a:lnTo>
                    <a:pt x="13" y="140"/>
                  </a:lnTo>
                  <a:lnTo>
                    <a:pt x="13" y="140"/>
                  </a:lnTo>
                  <a:lnTo>
                    <a:pt x="22" y="147"/>
                  </a:lnTo>
                  <a:lnTo>
                    <a:pt x="31" y="152"/>
                  </a:lnTo>
                  <a:lnTo>
                    <a:pt x="41" y="156"/>
                  </a:lnTo>
                  <a:lnTo>
                    <a:pt x="52" y="157"/>
                  </a:lnTo>
                  <a:lnTo>
                    <a:pt x="63" y="157"/>
                  </a:lnTo>
                  <a:lnTo>
                    <a:pt x="74" y="153"/>
                  </a:lnTo>
                  <a:lnTo>
                    <a:pt x="83" y="150"/>
                  </a:lnTo>
                  <a:lnTo>
                    <a:pt x="92" y="143"/>
                  </a:lnTo>
                  <a:lnTo>
                    <a:pt x="142" y="96"/>
                  </a:lnTo>
                  <a:lnTo>
                    <a:pt x="142" y="96"/>
                  </a:lnTo>
                  <a:lnTo>
                    <a:pt x="151" y="87"/>
                  </a:lnTo>
                  <a:lnTo>
                    <a:pt x="155" y="79"/>
                  </a:lnTo>
                  <a:lnTo>
                    <a:pt x="159" y="68"/>
                  </a:lnTo>
                  <a:lnTo>
                    <a:pt x="161" y="57"/>
                  </a:lnTo>
                  <a:lnTo>
                    <a:pt x="160" y="47"/>
                  </a:lnTo>
                  <a:lnTo>
                    <a:pt x="158" y="37"/>
                  </a:lnTo>
                  <a:lnTo>
                    <a:pt x="154" y="27"/>
                  </a:lnTo>
                  <a:lnTo>
                    <a:pt x="147" y="17"/>
                  </a:lnTo>
                  <a:lnTo>
                    <a:pt x="147" y="17"/>
                  </a:ln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25" name="Straight Connector 24"/>
          <p:cNvCxnSpPr/>
          <p:nvPr/>
        </p:nvCxnSpPr>
        <p:spPr bwMode="auto">
          <a:xfrm>
            <a:off x="3303048" y="4180277"/>
            <a:ext cx="0" cy="381084"/>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155" y="4082321"/>
            <a:ext cx="2776534" cy="54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bwMode="auto">
          <a:xfrm>
            <a:off x="5396252" y="4164715"/>
            <a:ext cx="0" cy="381084"/>
          </a:xfrm>
          <a:prstGeom prst="line">
            <a:avLst/>
          </a:prstGeom>
          <a:solidFill>
            <a:schemeClr val="accent1"/>
          </a:solidFill>
          <a:ln w="190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01942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Real Use Case</a:t>
            </a:r>
            <a:endParaRPr lang="en-US" b="1" dirty="0"/>
          </a:p>
        </p:txBody>
      </p:sp>
      <p:sp>
        <p:nvSpPr>
          <p:cNvPr id="4" name="Rectangle 3"/>
          <p:cNvSpPr/>
          <p:nvPr/>
        </p:nvSpPr>
        <p:spPr>
          <a:xfrm>
            <a:off x="814316" y="3124200"/>
            <a:ext cx="7853149" cy="2585323"/>
          </a:xfrm>
          <a:prstGeom prst="rect">
            <a:avLst/>
          </a:prstGeom>
          <a:solidFill>
            <a:schemeClr val="bg1"/>
          </a:solidFill>
          <a:ln w="60325">
            <a:solidFill>
              <a:schemeClr val="tx1">
                <a:lumMod val="75000"/>
                <a:lumOff val="25000"/>
              </a:schemeClr>
            </a:solidFill>
          </a:ln>
        </p:spPr>
        <p:txBody>
          <a:bodyPr wrap="square">
            <a:spAutoFit/>
          </a:bodyPr>
          <a:lstStyle/>
          <a:p>
            <a:pPr marL="285750" indent="-285750">
              <a:buFont typeface="Arial" pitchFamily="34" charset="0"/>
              <a:buChar char="•"/>
            </a:pPr>
            <a:r>
              <a:rPr lang="en-US" dirty="0" smtClean="0"/>
              <a:t>Boston University is </a:t>
            </a:r>
            <a:r>
              <a:rPr lang="en-US" dirty="0"/>
              <a:t>saving 5+ hours per </a:t>
            </a:r>
            <a:r>
              <a:rPr lang="en-US" dirty="0" smtClean="0"/>
              <a:t>week, over 260 Hours/Year !  </a:t>
            </a:r>
            <a:r>
              <a:rPr lang="en-US" dirty="0"/>
              <a:t>in staff time spent loading and activating e-book records from their vendor for a patron-driven acquisitions program.  </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With </a:t>
            </a:r>
            <a:r>
              <a:rPr lang="en-US" dirty="0"/>
              <a:t>Alma, an import profile for the load is set up once, specifying where to retrieve the records, the frequency of load, etc.  </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From </a:t>
            </a:r>
            <a:r>
              <a:rPr lang="en-US" dirty="0"/>
              <a:t>then on, the load runs automatically based on the library specified schedule with no staff intervention required</a:t>
            </a:r>
          </a:p>
        </p:txBody>
      </p:sp>
      <p:pic>
        <p:nvPicPr>
          <p:cNvPr id="6" name="Picture 5" descr="burs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11890" y="-1981200"/>
            <a:ext cx="6858000" cy="6858000"/>
          </a:xfrm>
          <a:prstGeom prst="rect">
            <a:avLst/>
          </a:prstGeom>
        </p:spPr>
      </p:pic>
      <p:sp>
        <p:nvSpPr>
          <p:cNvPr id="7" name="7-Point Star 6"/>
          <p:cNvSpPr/>
          <p:nvPr/>
        </p:nvSpPr>
        <p:spPr>
          <a:xfrm>
            <a:off x="27200" y="1002056"/>
            <a:ext cx="1600502" cy="1186506"/>
          </a:xfrm>
          <a:prstGeom prst="star7">
            <a:avLst/>
          </a:prstGeom>
          <a:gradFill>
            <a:gsLst>
              <a:gs pos="95000">
                <a:schemeClr val="tx2"/>
              </a:gs>
              <a:gs pos="100000">
                <a:schemeClr val="accent1">
                  <a:tint val="50000"/>
                  <a:shade val="100000"/>
                  <a:satMod val="350000"/>
                </a:schemeClr>
              </a:gs>
            </a:gsLst>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Real Case</a:t>
            </a:r>
          </a:p>
        </p:txBody>
      </p:sp>
      <p:sp>
        <p:nvSpPr>
          <p:cNvPr id="8" name="TextBox 7"/>
          <p:cNvSpPr txBox="1"/>
          <p:nvPr/>
        </p:nvSpPr>
        <p:spPr>
          <a:xfrm>
            <a:off x="2133600" y="914400"/>
            <a:ext cx="6781800" cy="1446550"/>
          </a:xfrm>
          <a:prstGeom prst="rect">
            <a:avLst/>
          </a:prstGeom>
          <a:noFill/>
        </p:spPr>
        <p:txBody>
          <a:bodyPr wrap="square" rtlCol="0">
            <a:spAutoFit/>
          </a:bodyPr>
          <a:lstStyle/>
          <a:p>
            <a:pPr algn="ctr"/>
            <a:r>
              <a:rPr lang="en-US" sz="4400" dirty="0" smtClean="0">
                <a:latin typeface="Helvetica Light"/>
                <a:cs typeface="Helvetica Light"/>
              </a:rPr>
              <a:t>260+ working hours/Year Saving on PDA Work</a:t>
            </a:r>
            <a:endParaRPr lang="en-US" sz="4400" dirty="0">
              <a:latin typeface="Helvetica Light"/>
              <a:cs typeface="Helvetica Light"/>
            </a:endParaRPr>
          </a:p>
        </p:txBody>
      </p:sp>
    </p:spTree>
    <p:extLst>
      <p:ext uri="{BB962C8B-B14F-4D97-AF65-F5344CB8AC3E}">
        <p14:creationId xmlns:p14="http://schemas.microsoft.com/office/powerpoint/2010/main" val="167267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r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125072">
            <a:off x="-1084456" y="246256"/>
            <a:ext cx="6858000" cy="6858000"/>
          </a:xfrm>
          <a:prstGeom prst="rect">
            <a:avLst/>
          </a:prstGeom>
        </p:spPr>
      </p:pic>
      <p:pic>
        <p:nvPicPr>
          <p:cNvPr id="8" name="Picture 7" descr="alma_button_til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14337">
            <a:off x="1173890" y="3099660"/>
            <a:ext cx="2458831" cy="1777140"/>
          </a:xfrm>
          <a:prstGeom prst="rect">
            <a:avLst/>
          </a:prstGeom>
          <a:effectLst/>
        </p:spPr>
      </p:pic>
      <p:sp>
        <p:nvSpPr>
          <p:cNvPr id="4" name="TextBox 3"/>
          <p:cNvSpPr txBox="1"/>
          <p:nvPr/>
        </p:nvSpPr>
        <p:spPr>
          <a:xfrm>
            <a:off x="4038600" y="1600200"/>
            <a:ext cx="5029199" cy="2862322"/>
          </a:xfrm>
          <a:prstGeom prst="rect">
            <a:avLst/>
          </a:prstGeom>
          <a:noFill/>
        </p:spPr>
        <p:txBody>
          <a:bodyPr wrap="square" rtlCol="0">
            <a:spAutoFit/>
          </a:bodyPr>
          <a:lstStyle/>
          <a:p>
            <a:pPr algn="ctr"/>
            <a:r>
              <a:rPr lang="en-US" sz="6000" dirty="0" smtClean="0">
                <a:solidFill>
                  <a:srgbClr val="404040"/>
                </a:solidFill>
                <a:latin typeface="Helvetica Light"/>
                <a:cs typeface="Helvetica Light"/>
              </a:rPr>
              <a:t>Alma Collaborative Networks</a:t>
            </a:r>
            <a:endParaRPr lang="en-US" sz="6000" dirty="0">
              <a:solidFill>
                <a:srgbClr val="404040"/>
              </a:solidFill>
              <a:latin typeface="Helvetica Light"/>
              <a:cs typeface="Helvetica Light"/>
            </a:endParaRPr>
          </a:p>
        </p:txBody>
      </p:sp>
    </p:spTree>
    <p:extLst>
      <p:ext uri="{BB962C8B-B14F-4D97-AF65-F5344CB8AC3E}">
        <p14:creationId xmlns:p14="http://schemas.microsoft.com/office/powerpoint/2010/main" val="315980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Challenge</a:t>
            </a:r>
          </a:p>
        </p:txBody>
      </p:sp>
      <p:grpSp>
        <p:nvGrpSpPr>
          <p:cNvPr id="64" name="Group 63"/>
          <p:cNvGrpSpPr/>
          <p:nvPr/>
        </p:nvGrpSpPr>
        <p:grpSpPr>
          <a:xfrm>
            <a:off x="251519" y="3284984"/>
            <a:ext cx="1988560" cy="2765647"/>
            <a:chOff x="251519" y="3284984"/>
            <a:chExt cx="1988560" cy="2765647"/>
          </a:xfrm>
        </p:grpSpPr>
        <p:sp>
          <p:nvSpPr>
            <p:cNvPr id="66" name="Rektangel med afrundet, diagonalt hjørne 23"/>
            <p:cNvSpPr/>
            <p:nvPr/>
          </p:nvSpPr>
          <p:spPr>
            <a:xfrm>
              <a:off x="251520" y="3284984"/>
              <a:ext cx="1988559" cy="2742185"/>
            </a:xfrm>
            <a:prstGeom prst="round2DiagRect">
              <a:avLst>
                <a:gd name="adj1" fmla="val 6908"/>
                <a:gd name="adj2" fmla="val 0"/>
              </a:avLst>
            </a:prstGeom>
            <a:gradFill flip="none" rotWithShape="1">
              <a:gsLst>
                <a:gs pos="0">
                  <a:srgbClr val="333399">
                    <a:shade val="30000"/>
                    <a:satMod val="115000"/>
                  </a:srgbClr>
                </a:gs>
                <a:gs pos="50000">
                  <a:srgbClr val="333399">
                    <a:shade val="67500"/>
                    <a:satMod val="115000"/>
                  </a:srgbClr>
                </a:gs>
                <a:gs pos="100000">
                  <a:srgbClr val="333399">
                    <a:shade val="100000"/>
                    <a:satMod val="115000"/>
                  </a:srgbClr>
                </a:gs>
              </a:gsLst>
              <a:lin ang="5400000" scaled="1"/>
              <a:tileRect/>
            </a:gradFill>
            <a:ln w="19050" cap="flat" cmpd="sng" algn="ctr">
              <a:noFill/>
              <a:prstDash val="solid"/>
            </a:ln>
            <a:effectLst>
              <a:innerShdw blurRad="190500">
                <a:prstClr val="black">
                  <a:alpha val="61000"/>
                </a:prstClr>
              </a:inn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rPr>
                <a:t/>
              </a:r>
              <a:br>
                <a:rPr kumimoji="0" lang="en-US" sz="18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rPr>
              </a:br>
              <a: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Maximize </a:t>
              </a:r>
              <a:r>
                <a:rPr kumimoji="0" lang="en-US" sz="1800" b="1"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cooperation, integration and sharing</a:t>
              </a:r>
              <a: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 between institutions in a network</a:t>
              </a:r>
              <a:endPar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endParaRPr>
            </a:p>
          </p:txBody>
        </p:sp>
        <p:sp>
          <p:nvSpPr>
            <p:cNvPr id="68" name="Rektangel med afrundet, diagonalt hjørne 23"/>
            <p:cNvSpPr/>
            <p:nvPr/>
          </p:nvSpPr>
          <p:spPr>
            <a:xfrm>
              <a:off x="251519" y="5517520"/>
              <a:ext cx="1988559" cy="533111"/>
            </a:xfrm>
            <a:prstGeom prst="round2DiagRect">
              <a:avLst>
                <a:gd name="adj1" fmla="val 20046"/>
                <a:gd name="adj2" fmla="val 0"/>
              </a:avLst>
            </a:prstGeom>
            <a:gradFill flip="none" rotWithShape="1">
              <a:gsLst>
                <a:gs pos="34000">
                  <a:srgbClr val="FF9900"/>
                </a:gs>
                <a:gs pos="91000">
                  <a:srgbClr val="FFFF99"/>
                </a:gs>
                <a:gs pos="100000">
                  <a:srgbClr val="FFFFFF"/>
                </a:gs>
              </a:gsLst>
              <a:lin ang="2400000" scaled="0"/>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grpSp>
      <p:grpSp>
        <p:nvGrpSpPr>
          <p:cNvPr id="73" name="Group 72"/>
          <p:cNvGrpSpPr/>
          <p:nvPr/>
        </p:nvGrpSpPr>
        <p:grpSpPr>
          <a:xfrm>
            <a:off x="6840542" y="1556792"/>
            <a:ext cx="1988559" cy="4448537"/>
            <a:chOff x="6840542" y="1556792"/>
            <a:chExt cx="1988559" cy="4448537"/>
          </a:xfrm>
        </p:grpSpPr>
        <p:sp>
          <p:nvSpPr>
            <p:cNvPr id="74" name="Rektangel med afrundet, diagonalt hjørne 23"/>
            <p:cNvSpPr/>
            <p:nvPr/>
          </p:nvSpPr>
          <p:spPr>
            <a:xfrm>
              <a:off x="6840542" y="1556792"/>
              <a:ext cx="1988559" cy="4442283"/>
            </a:xfrm>
            <a:prstGeom prst="round2DiagRect">
              <a:avLst>
                <a:gd name="adj1" fmla="val 6908"/>
                <a:gd name="adj2" fmla="val 0"/>
              </a:avLst>
            </a:prstGeom>
            <a:gradFill flip="none" rotWithShape="1">
              <a:gsLst>
                <a:gs pos="44000">
                  <a:srgbClr val="333399">
                    <a:lumMod val="20000"/>
                    <a:lumOff val="80000"/>
                    <a:shade val="30000"/>
                    <a:satMod val="115000"/>
                  </a:srgbClr>
                </a:gs>
                <a:gs pos="72000">
                  <a:srgbClr val="333399">
                    <a:lumMod val="20000"/>
                    <a:lumOff val="80000"/>
                    <a:shade val="67500"/>
                    <a:satMod val="115000"/>
                  </a:srgbClr>
                </a:gs>
                <a:gs pos="100000">
                  <a:srgbClr val="333399">
                    <a:lumMod val="20000"/>
                    <a:lumOff val="80000"/>
                    <a:shade val="100000"/>
                    <a:satMod val="115000"/>
                  </a:srgbClr>
                </a:gs>
              </a:gsLst>
              <a:lin ang="5400000" scaled="1"/>
              <a:tileRect/>
            </a:gradFill>
            <a:ln w="19050" cap="flat" cmpd="sng" algn="ctr">
              <a:noFill/>
              <a:prstDash val="solid"/>
            </a:ln>
            <a:effectLst>
              <a:innerShdw blurRad="190500">
                <a:prstClr val="black">
                  <a:alpha val="61000"/>
                </a:prstClr>
              </a:inn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rPr>
                <a:t/>
              </a:r>
              <a:br>
                <a:rPr kumimoji="0" lang="en-US" sz="18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rPr>
              </a:br>
              <a:r>
                <a:rPr kumimoji="0" lang="en-US" sz="1800" b="1"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Standardize</a:t>
              </a:r>
              <a: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 </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and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streamline</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 the connection points to make them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seamless</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 and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reliable</a:t>
              </a:r>
            </a:p>
          </p:txBody>
        </p:sp>
        <p:sp>
          <p:nvSpPr>
            <p:cNvPr id="75" name="Rektangel med afrundet, diagonalt hjørne 23"/>
            <p:cNvSpPr/>
            <p:nvPr/>
          </p:nvSpPr>
          <p:spPr>
            <a:xfrm>
              <a:off x="6840542" y="5517520"/>
              <a:ext cx="1979930" cy="487809"/>
            </a:xfrm>
            <a:prstGeom prst="round2DiagRect">
              <a:avLst>
                <a:gd name="adj1" fmla="val 20046"/>
                <a:gd name="adj2" fmla="val 0"/>
              </a:avLst>
            </a:prstGeom>
            <a:gradFill flip="none" rotWithShape="1">
              <a:gsLst>
                <a:gs pos="0">
                  <a:srgbClr val="0070C0"/>
                </a:gs>
                <a:gs pos="76000">
                  <a:srgbClr val="DAEDEF">
                    <a:lumMod val="75000"/>
                  </a:srgbClr>
                </a:gs>
                <a:gs pos="100000">
                  <a:srgbClr val="5B83C5">
                    <a:tint val="23500"/>
                    <a:satMod val="160000"/>
                  </a:srgbClr>
                </a:gs>
              </a:gsLst>
              <a:lin ang="0" scaled="1"/>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grpSp>
      <p:grpSp>
        <p:nvGrpSpPr>
          <p:cNvPr id="76" name="Group 75"/>
          <p:cNvGrpSpPr/>
          <p:nvPr/>
        </p:nvGrpSpPr>
        <p:grpSpPr>
          <a:xfrm>
            <a:off x="4644008" y="2328799"/>
            <a:ext cx="1988559" cy="3727714"/>
            <a:chOff x="4644008" y="2328799"/>
            <a:chExt cx="1988559" cy="3727714"/>
          </a:xfrm>
        </p:grpSpPr>
        <p:sp>
          <p:nvSpPr>
            <p:cNvPr id="77" name="Rektangel med afrundet, diagonalt hjørne 23"/>
            <p:cNvSpPr/>
            <p:nvPr/>
          </p:nvSpPr>
          <p:spPr>
            <a:xfrm>
              <a:off x="4644008" y="2328799"/>
              <a:ext cx="1988559" cy="3727714"/>
            </a:xfrm>
            <a:prstGeom prst="round2DiagRect">
              <a:avLst>
                <a:gd name="adj1" fmla="val 6908"/>
                <a:gd name="adj2" fmla="val 0"/>
              </a:avLst>
            </a:prstGeom>
            <a:gradFill flip="none" rotWithShape="1">
              <a:gsLst>
                <a:gs pos="0">
                  <a:srgbClr val="333399">
                    <a:lumMod val="40000"/>
                    <a:lumOff val="60000"/>
                    <a:shade val="30000"/>
                    <a:satMod val="115000"/>
                  </a:srgbClr>
                </a:gs>
                <a:gs pos="50000">
                  <a:srgbClr val="333399">
                    <a:lumMod val="40000"/>
                    <a:lumOff val="60000"/>
                    <a:shade val="67500"/>
                    <a:satMod val="115000"/>
                  </a:srgbClr>
                </a:gs>
                <a:gs pos="100000">
                  <a:srgbClr val="333399">
                    <a:lumMod val="40000"/>
                    <a:lumOff val="60000"/>
                    <a:shade val="100000"/>
                    <a:satMod val="115000"/>
                  </a:srgbClr>
                </a:gs>
              </a:gsLst>
              <a:lin ang="5400000" scaled="1"/>
              <a:tileRect/>
            </a:gradFill>
            <a:ln w="19050" cap="flat" cmpd="sng" algn="ctr">
              <a:noFill/>
              <a:prstDash val="solid"/>
            </a:ln>
            <a:effectLst>
              <a:innerShdw blurRad="190500">
                <a:prstClr val="black">
                  <a:alpha val="61000"/>
                </a:prstClr>
              </a:inn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
              </a:r>
              <a:b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br>
              <a:r>
                <a:rPr kumimoji="0" lang="en-US" sz="1800" b="0" i="0" u="none" strike="noStrike" kern="1200" cap="none" spc="0" normalizeH="0" baseline="0" noProof="0" dirty="0" smtClean="0">
                  <a:ln>
                    <a:noFill/>
                  </a:ln>
                  <a:solidFill>
                    <a:srgbClr val="DAEDEF"/>
                  </a:solidFill>
                  <a:effectLst/>
                  <a:uLnTx/>
                  <a:uFillTx/>
                  <a:latin typeface="Calibri" pitchFamily="34" charset="0"/>
                  <a:ea typeface="+mn-ea"/>
                  <a:cs typeface="Calibri" pitchFamily="34" charset="0"/>
                </a:rPr>
                <a:t>Maintain </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local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privacy</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 and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ownership</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 of data</a:t>
              </a:r>
            </a:p>
          </p:txBody>
        </p:sp>
        <p:sp>
          <p:nvSpPr>
            <p:cNvPr id="78" name="Rektangel med afrundet, diagonalt hjørne 23"/>
            <p:cNvSpPr/>
            <p:nvPr/>
          </p:nvSpPr>
          <p:spPr>
            <a:xfrm>
              <a:off x="4644008" y="5517518"/>
              <a:ext cx="1988559" cy="533111"/>
            </a:xfrm>
            <a:prstGeom prst="round2DiagRect">
              <a:avLst>
                <a:gd name="adj1" fmla="val 20046"/>
                <a:gd name="adj2" fmla="val 0"/>
              </a:avLst>
            </a:prstGeom>
            <a:gradFill flip="none" rotWithShape="1">
              <a:gsLst>
                <a:gs pos="0">
                  <a:srgbClr val="228E43"/>
                </a:gs>
                <a:gs pos="85000">
                  <a:srgbClr val="92D050"/>
                </a:gs>
                <a:gs pos="100000">
                  <a:srgbClr val="FFFFFF">
                    <a:lumMod val="95000"/>
                  </a:srgbClr>
                </a:gs>
              </a:gsLst>
              <a:lin ang="0" scaled="1"/>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grpSp>
      <p:grpSp>
        <p:nvGrpSpPr>
          <p:cNvPr id="79" name="Group 78"/>
          <p:cNvGrpSpPr/>
          <p:nvPr/>
        </p:nvGrpSpPr>
        <p:grpSpPr>
          <a:xfrm>
            <a:off x="2483768" y="2954288"/>
            <a:ext cx="1988559" cy="3096343"/>
            <a:chOff x="2483768" y="2954288"/>
            <a:chExt cx="1988559" cy="3096343"/>
          </a:xfrm>
        </p:grpSpPr>
        <p:sp>
          <p:nvSpPr>
            <p:cNvPr id="80" name="Rektangel med afrundet, diagonalt hjørne 23"/>
            <p:cNvSpPr/>
            <p:nvPr/>
          </p:nvSpPr>
          <p:spPr>
            <a:xfrm>
              <a:off x="2483768" y="2954288"/>
              <a:ext cx="1988559" cy="3096343"/>
            </a:xfrm>
            <a:prstGeom prst="round2DiagRect">
              <a:avLst>
                <a:gd name="adj1" fmla="val 6908"/>
                <a:gd name="adj2" fmla="val 0"/>
              </a:avLst>
            </a:prstGeom>
            <a:gradFill flip="none" rotWithShape="1">
              <a:gsLst>
                <a:gs pos="0">
                  <a:srgbClr val="333399">
                    <a:lumMod val="60000"/>
                    <a:lumOff val="40000"/>
                    <a:shade val="30000"/>
                    <a:satMod val="115000"/>
                  </a:srgbClr>
                </a:gs>
                <a:gs pos="50000">
                  <a:srgbClr val="333399">
                    <a:lumMod val="60000"/>
                    <a:lumOff val="40000"/>
                    <a:shade val="67500"/>
                    <a:satMod val="115000"/>
                  </a:srgbClr>
                </a:gs>
                <a:gs pos="100000">
                  <a:srgbClr val="333399">
                    <a:lumMod val="60000"/>
                    <a:lumOff val="40000"/>
                    <a:shade val="100000"/>
                    <a:satMod val="115000"/>
                  </a:srgbClr>
                </a:gs>
              </a:gsLst>
              <a:lin ang="5400000" scaled="1"/>
              <a:tileRect/>
            </a:gradFill>
            <a:ln w="19050" cap="flat" cmpd="sng" algn="ctr">
              <a:noFill/>
              <a:prstDash val="solid"/>
            </a:ln>
            <a:effectLst>
              <a:innerShdw blurRad="190500">
                <a:prstClr val="black">
                  <a:alpha val="61000"/>
                </a:prstClr>
              </a:inn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2558E"/>
                  </a:solidFill>
                  <a:effectLst/>
                  <a:uLnTx/>
                  <a:uFillTx/>
                  <a:latin typeface="Calibri" pitchFamily="34" charset="0"/>
                  <a:ea typeface="+mn-ea"/>
                  <a:cs typeface="Calibri" pitchFamily="34" charset="0"/>
                </a:rPr>
                <a:t/>
              </a:r>
              <a:br>
                <a:rPr kumimoji="0" lang="en-US" sz="1800" b="0" i="0" u="none" strike="noStrike" kern="1200" cap="none" spc="0" normalizeH="0" baseline="0" noProof="0" dirty="0">
                  <a:ln>
                    <a:noFill/>
                  </a:ln>
                  <a:solidFill>
                    <a:srgbClr val="32558E"/>
                  </a:solidFill>
                  <a:effectLst/>
                  <a:uLnTx/>
                  <a:uFillTx/>
                  <a:latin typeface="Calibri" pitchFamily="34" charset="0"/>
                  <a:ea typeface="+mn-ea"/>
                  <a:cs typeface="Calibri" pitchFamily="34" charset="0"/>
                </a:rPr>
              </a:b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Support each institution’s particular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workflows</a:t>
              </a:r>
              <a:r>
                <a:rPr kumimoji="0" lang="en-US" sz="1800" b="0"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 and </a:t>
              </a:r>
              <a:r>
                <a:rPr kumimoji="0" lang="en-US" sz="1800" b="1" i="0" u="none" strike="noStrike" kern="1200" cap="none" spc="0" normalizeH="0" baseline="0" noProof="0" dirty="0">
                  <a:ln>
                    <a:noFill/>
                  </a:ln>
                  <a:solidFill>
                    <a:srgbClr val="DAEDEF"/>
                  </a:solidFill>
                  <a:effectLst/>
                  <a:uLnTx/>
                  <a:uFillTx/>
                  <a:latin typeface="Calibri" pitchFamily="34" charset="0"/>
                  <a:ea typeface="+mn-ea"/>
                  <a:cs typeface="Calibri" pitchFamily="34" charset="0"/>
                </a:rPr>
                <a:t>standards</a:t>
              </a:r>
            </a:p>
          </p:txBody>
        </p:sp>
        <p:sp>
          <p:nvSpPr>
            <p:cNvPr id="81" name="Rektangel med afrundet, diagonalt hjørne 23"/>
            <p:cNvSpPr/>
            <p:nvPr/>
          </p:nvSpPr>
          <p:spPr>
            <a:xfrm>
              <a:off x="2493613" y="5517519"/>
              <a:ext cx="1978713" cy="533111"/>
            </a:xfrm>
            <a:prstGeom prst="round2DiagRect">
              <a:avLst>
                <a:gd name="adj1" fmla="val 20046"/>
                <a:gd name="adj2" fmla="val 0"/>
              </a:avLst>
            </a:prstGeom>
            <a:gradFill flip="none" rotWithShape="1">
              <a:gsLst>
                <a:gs pos="0">
                  <a:srgbClr val="6600FF"/>
                </a:gs>
                <a:gs pos="81000">
                  <a:srgbClr val="2D2D8A">
                    <a:lumMod val="40000"/>
                    <a:lumOff val="60000"/>
                  </a:srgbClr>
                </a:gs>
                <a:gs pos="100000">
                  <a:srgbClr val="5B83C5">
                    <a:tint val="23500"/>
                    <a:satMod val="160000"/>
                  </a:srgbClr>
                </a:gs>
              </a:gsLst>
              <a:lin ang="600000" scaled="0"/>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grpSp>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806405" flipV="1">
            <a:off x="2199401" y="1362662"/>
            <a:ext cx="3545556" cy="1932272"/>
          </a:xfrm>
          <a:prstGeom prst="rect">
            <a:avLst/>
          </a:prstGeom>
        </p:spPr>
      </p:pic>
    </p:spTree>
    <p:extLst>
      <p:ext uri="{BB962C8B-B14F-4D97-AF65-F5344CB8AC3E}">
        <p14:creationId xmlns:p14="http://schemas.microsoft.com/office/powerpoint/2010/main" val="962424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down)">
                                      <p:cBhvr>
                                        <p:cTn id="11" dur="500"/>
                                        <p:tgtEl>
                                          <p:spTgt spid="7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wipe(down)">
                                      <p:cBhvr>
                                        <p:cTn id="15" dur="500"/>
                                        <p:tgtEl>
                                          <p:spTgt spid="7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down)">
                                      <p:cBhvr>
                                        <p:cTn id="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Unprecedented </a:t>
            </a:r>
            <a:r>
              <a:rPr lang="en-US" b="1" dirty="0"/>
              <a:t>Collaboration</a:t>
            </a:r>
          </a:p>
        </p:txBody>
      </p:sp>
      <p:sp>
        <p:nvSpPr>
          <p:cNvPr id="128" name="Rectangle 8"/>
          <p:cNvSpPr/>
          <p:nvPr/>
        </p:nvSpPr>
        <p:spPr>
          <a:xfrm rot="10800000">
            <a:off x="4598300" y="1173460"/>
            <a:ext cx="4000577" cy="4752554"/>
          </a:xfrm>
          <a:prstGeom prst="roundRect">
            <a:avLst>
              <a:gd name="adj" fmla="val 3448"/>
            </a:avLst>
          </a:prstGeom>
          <a:gradFill flip="none" rotWithShape="1">
            <a:gsLst>
              <a:gs pos="0">
                <a:srgbClr val="1E344F"/>
              </a:gs>
              <a:gs pos="39000">
                <a:srgbClr val="1E344F"/>
              </a:gs>
              <a:gs pos="91000">
                <a:srgbClr val="0070C0">
                  <a:shade val="100000"/>
                  <a:satMod val="115000"/>
                  <a:alpha val="0"/>
                </a:srgbClr>
              </a:gs>
            </a:gsLst>
            <a:lin ang="5400000" scaled="1"/>
            <a:tileRect/>
          </a:gradFill>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zh-CN" sz="2000" b="1" kern="0" dirty="0" smtClean="0">
              <a:ln>
                <a:solidFill>
                  <a:srgbClr val="000000">
                    <a:alpha val="0"/>
                  </a:srgbClr>
                </a:solidFill>
              </a:ln>
              <a:solidFill>
                <a:srgbClr val="FFFFFF"/>
              </a:solidFill>
              <a:effectLst>
                <a:outerShdw blurRad="38100" dist="38100" dir="2700000" algn="tl">
                  <a:srgbClr val="000000">
                    <a:alpha val="43137"/>
                  </a:srgbClr>
                </a:outerShdw>
              </a:effectLst>
              <a:latin typeface="Segoe UI"/>
              <a:cs typeface="Arial"/>
              <a:sym typeface="Wingdings" pitchFamily="2" charset="2"/>
            </a:endParaRPr>
          </a:p>
        </p:txBody>
      </p:sp>
      <p:sp>
        <p:nvSpPr>
          <p:cNvPr id="129" name="Rectangle 8"/>
          <p:cNvSpPr/>
          <p:nvPr/>
        </p:nvSpPr>
        <p:spPr>
          <a:xfrm rot="10800000">
            <a:off x="518669" y="1173460"/>
            <a:ext cx="4000577" cy="4752554"/>
          </a:xfrm>
          <a:prstGeom prst="roundRect">
            <a:avLst>
              <a:gd name="adj" fmla="val 3448"/>
            </a:avLst>
          </a:prstGeom>
          <a:gradFill flip="none" rotWithShape="1">
            <a:gsLst>
              <a:gs pos="0">
                <a:srgbClr val="1E344F"/>
              </a:gs>
              <a:gs pos="39000">
                <a:srgbClr val="1E344F"/>
              </a:gs>
              <a:gs pos="91000">
                <a:srgbClr val="0070C0">
                  <a:shade val="100000"/>
                  <a:satMod val="115000"/>
                  <a:alpha val="0"/>
                </a:srgbClr>
              </a:gs>
            </a:gsLst>
            <a:lin ang="5400000" scaled="1"/>
            <a:tileRect/>
          </a:gradFill>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zh-CN" sz="2000" b="1" kern="0" dirty="0" smtClean="0">
              <a:ln>
                <a:solidFill>
                  <a:srgbClr val="000000">
                    <a:alpha val="0"/>
                  </a:srgbClr>
                </a:solidFill>
              </a:ln>
              <a:solidFill>
                <a:srgbClr val="FFFFFF"/>
              </a:solidFill>
              <a:effectLst>
                <a:outerShdw blurRad="38100" dist="38100" dir="2700000" algn="tl">
                  <a:srgbClr val="000000">
                    <a:alpha val="43137"/>
                  </a:srgbClr>
                </a:outerShdw>
              </a:effectLst>
              <a:latin typeface="Segoe UI"/>
              <a:cs typeface="Arial"/>
              <a:sym typeface="Wingdings" pitchFamily="2" charset="2"/>
            </a:endParaRPr>
          </a:p>
        </p:txBody>
      </p:sp>
      <p:sp>
        <p:nvSpPr>
          <p:cNvPr id="130" name="Rectangle 8"/>
          <p:cNvSpPr/>
          <p:nvPr/>
        </p:nvSpPr>
        <p:spPr>
          <a:xfrm>
            <a:off x="4589508" y="1384474"/>
            <a:ext cx="4000577" cy="3319412"/>
          </a:xfrm>
          <a:prstGeom prst="roundRect">
            <a:avLst>
              <a:gd name="adj" fmla="val 4547"/>
            </a:avLst>
          </a:prstGeom>
          <a:gradFill flip="none" rotWithShape="1">
            <a:gsLst>
              <a:gs pos="0">
                <a:srgbClr val="000000"/>
              </a:gs>
              <a:gs pos="39000">
                <a:srgbClr val="000000">
                  <a:alpha val="65000"/>
                </a:srgbClr>
              </a:gs>
              <a:gs pos="91000">
                <a:srgbClr val="0070C0">
                  <a:shade val="100000"/>
                  <a:satMod val="115000"/>
                  <a:alpha val="0"/>
                </a:srgbClr>
              </a:gs>
            </a:gsLst>
            <a:lin ang="5400000" scaled="1"/>
            <a:tileRect/>
          </a:gradFill>
        </p:spPr>
        <p:txBody>
          <a:bodyPr wrap="square" lIns="144000" tIns="108000" rIns="144000" bIns="108000">
            <a:noAutofit/>
          </a:bodyPr>
          <a:lstStyle/>
          <a:p>
            <a:pPr marL="0" marR="0" lvl="0" indent="0" algn="ctr" defTabSz="914400" eaLnBrk="0" fontAlgn="auto" latinLnBrk="0" hangingPunct="0">
              <a:lnSpc>
                <a:spcPct val="100000"/>
              </a:lnSpc>
              <a:spcBef>
                <a:spcPts val="60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zh-CN" sz="2000" b="1" i="0" u="none" strike="noStrike" kern="0" cap="none" spc="0" normalizeH="0" baseline="0" noProof="0" dirty="0" smtClean="0">
              <a:ln>
                <a:solidFill>
                  <a:srgbClr val="000000">
                    <a:alpha val="0"/>
                  </a:srgbClr>
                </a:solidFill>
              </a:ln>
              <a:solidFill>
                <a:srgbClr val="FFFFFF"/>
              </a:solidFill>
              <a:effectLst>
                <a:outerShdw blurRad="38100" dist="38100" dir="2700000" algn="tl">
                  <a:srgbClr val="000000">
                    <a:alpha val="43137"/>
                  </a:srgbClr>
                </a:outerShdw>
              </a:effectLst>
              <a:uLnTx/>
              <a:uFillTx/>
              <a:latin typeface="Segoe UI"/>
              <a:cs typeface="Arial"/>
              <a:sym typeface="Wingdings" pitchFamily="2" charset="2"/>
            </a:endParaRPr>
          </a:p>
        </p:txBody>
      </p:sp>
      <p:sp>
        <p:nvSpPr>
          <p:cNvPr id="131" name="Rectangle 8"/>
          <p:cNvSpPr/>
          <p:nvPr/>
        </p:nvSpPr>
        <p:spPr>
          <a:xfrm>
            <a:off x="518669" y="1384473"/>
            <a:ext cx="4000577" cy="3433712"/>
          </a:xfrm>
          <a:prstGeom prst="roundRect">
            <a:avLst>
              <a:gd name="adj" fmla="val 4766"/>
            </a:avLst>
          </a:prstGeom>
          <a:gradFill flip="none" rotWithShape="1">
            <a:gsLst>
              <a:gs pos="0">
                <a:srgbClr val="000000"/>
              </a:gs>
              <a:gs pos="39000">
                <a:srgbClr val="000000">
                  <a:alpha val="65000"/>
                </a:srgbClr>
              </a:gs>
              <a:gs pos="91000">
                <a:srgbClr val="0070C0">
                  <a:shade val="100000"/>
                  <a:satMod val="115000"/>
                  <a:alpha val="0"/>
                </a:srgbClr>
              </a:gs>
            </a:gsLst>
            <a:lin ang="5400000" scaled="1"/>
            <a:tileRect/>
          </a:gradFill>
        </p:spPr>
        <p:txBody>
          <a:bodyPr wrap="square" lIns="144000" tIns="108000" rIns="144000" bIns="108000">
            <a:noAutofit/>
          </a:bodyPr>
          <a:lstStyle/>
          <a:p>
            <a:pPr marL="0" marR="0" lvl="0" indent="0" algn="ctr" defTabSz="914400" eaLnBrk="0" fontAlgn="auto" latinLnBrk="0" hangingPunct="0">
              <a:lnSpc>
                <a:spcPct val="100000"/>
              </a:lnSpc>
              <a:spcBef>
                <a:spcPts val="60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altLang="zh-CN" sz="2000" b="1" i="0" u="none" strike="noStrike" kern="0" cap="none" spc="0" normalizeH="0" baseline="0" noProof="0" dirty="0" smtClean="0">
              <a:ln>
                <a:solidFill>
                  <a:srgbClr val="000000">
                    <a:alpha val="0"/>
                  </a:srgbClr>
                </a:solidFill>
              </a:ln>
              <a:solidFill>
                <a:srgbClr val="FFFFFF"/>
              </a:solidFill>
              <a:effectLst>
                <a:outerShdw blurRad="38100" dist="38100" dir="2700000" algn="tl">
                  <a:srgbClr val="000000">
                    <a:alpha val="43137"/>
                  </a:srgbClr>
                </a:outerShdw>
              </a:effectLst>
              <a:uLnTx/>
              <a:uFillTx/>
              <a:latin typeface="Segoe UI"/>
              <a:cs typeface="Arial"/>
              <a:sym typeface="Wingdings" pitchFamily="2" charset="2"/>
            </a:endParaRPr>
          </a:p>
        </p:txBody>
      </p:sp>
      <p:sp>
        <p:nvSpPr>
          <p:cNvPr id="132" name="Rectangle 8"/>
          <p:cNvSpPr/>
          <p:nvPr/>
        </p:nvSpPr>
        <p:spPr>
          <a:xfrm>
            <a:off x="4636405" y="1431369"/>
            <a:ext cx="3900926" cy="2683427"/>
          </a:xfrm>
          <a:prstGeom prst="roundRect">
            <a:avLst>
              <a:gd name="adj" fmla="val 5750"/>
            </a:avLst>
          </a:prstGeom>
          <a:noFill/>
          <a:ln>
            <a:solidFill>
              <a:srgbClr val="FFFFFF"/>
            </a:solidFill>
          </a:ln>
        </p:spPr>
        <p:txBody>
          <a:bodyPr wrap="square" lIns="144000" tIns="108000" rIns="144000" bIns="10800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33" name="Rectangle 8"/>
          <p:cNvSpPr/>
          <p:nvPr/>
        </p:nvSpPr>
        <p:spPr>
          <a:xfrm>
            <a:off x="565566" y="1431369"/>
            <a:ext cx="3900926" cy="2683427"/>
          </a:xfrm>
          <a:prstGeom prst="roundRect">
            <a:avLst>
              <a:gd name="adj" fmla="val 5750"/>
            </a:avLst>
          </a:prstGeom>
          <a:noFill/>
          <a:ln>
            <a:solidFill>
              <a:srgbClr val="FFFFFF"/>
            </a:solidFill>
          </a:ln>
        </p:spPr>
        <p:txBody>
          <a:bodyPr wrap="square" lIns="144000" tIns="108000" rIns="144000" bIns="10800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34" name="Rounded Rectangle 133"/>
          <p:cNvSpPr/>
          <p:nvPr/>
        </p:nvSpPr>
        <p:spPr bwMode="auto">
          <a:xfrm>
            <a:off x="622176" y="1502809"/>
            <a:ext cx="3792943" cy="2575715"/>
          </a:xfrm>
          <a:prstGeom prst="roundRect">
            <a:avLst>
              <a:gd name="adj" fmla="val 5256"/>
            </a:avLst>
          </a:prstGeom>
          <a:gradFill flip="none" rotWithShape="1">
            <a:gsLst>
              <a:gs pos="0">
                <a:srgbClr val="3071A6">
                  <a:tint val="66000"/>
                  <a:satMod val="160000"/>
                </a:srgbClr>
              </a:gs>
              <a:gs pos="50000">
                <a:srgbClr val="3071A6">
                  <a:tint val="44500"/>
                  <a:satMod val="160000"/>
                </a:srgbClr>
              </a:gs>
              <a:gs pos="100000">
                <a:srgbClr val="3071A6">
                  <a:tint val="23500"/>
                  <a:satMod val="160000"/>
                </a:srgbClr>
              </a:gs>
            </a:gsLst>
            <a:lin ang="16200000" scaled="1"/>
            <a:tileRect/>
          </a:gra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135" name="Rectangle 3"/>
          <p:cNvSpPr txBox="1">
            <a:spLocks noChangeArrowheads="1"/>
          </p:cNvSpPr>
          <p:nvPr/>
        </p:nvSpPr>
        <p:spPr>
          <a:xfrm>
            <a:off x="4756638" y="4383129"/>
            <a:ext cx="3666393" cy="1384625"/>
          </a:xfrm>
          <a:prstGeom prst="rect">
            <a:avLst/>
          </a:prstGeom>
        </p:spPr>
        <p:txBody>
          <a:bodyPr anchor="ct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r>
              <a:rPr lang="en-US" altLang="zh-CN" sz="1600" b="1" kern="0" dirty="0" smtClean="0">
                <a:ln>
                  <a:solidFill>
                    <a:srgbClr val="000000">
                      <a:alpha val="0"/>
                    </a:srgbClr>
                  </a:solidFill>
                </a:ln>
                <a:solidFill>
                  <a:srgbClr val="FFFFFF"/>
                </a:solidFill>
                <a:effectLst>
                  <a:outerShdw blurRad="38100" dist="38100" dir="2700000" algn="tl">
                    <a:srgbClr val="000000">
                      <a:alpha val="43137"/>
                    </a:srgbClr>
                  </a:outerShdw>
                </a:effectLst>
                <a:latin typeface="Segoe UI"/>
                <a:sym typeface="Wingdings" pitchFamily="2" charset="2"/>
              </a:rPr>
              <a:t>Each institution can be part of many networks in multiple business areas</a:t>
            </a:r>
          </a:p>
        </p:txBody>
      </p:sp>
      <p:sp>
        <p:nvSpPr>
          <p:cNvPr id="136" name="Rounded Rectangle 135"/>
          <p:cNvSpPr/>
          <p:nvPr/>
        </p:nvSpPr>
        <p:spPr bwMode="auto">
          <a:xfrm>
            <a:off x="4677921" y="1486236"/>
            <a:ext cx="3813903" cy="2592288"/>
          </a:xfrm>
          <a:prstGeom prst="roundRect">
            <a:avLst>
              <a:gd name="adj" fmla="val 6367"/>
            </a:avLst>
          </a:prstGeom>
          <a:gradFill flip="none" rotWithShape="1">
            <a:gsLst>
              <a:gs pos="0">
                <a:srgbClr val="3071A6">
                  <a:tint val="66000"/>
                  <a:satMod val="160000"/>
                </a:srgbClr>
              </a:gs>
              <a:gs pos="50000">
                <a:srgbClr val="3071A6">
                  <a:tint val="44500"/>
                  <a:satMod val="160000"/>
                </a:srgbClr>
              </a:gs>
              <a:gs pos="100000">
                <a:srgbClr val="3071A6">
                  <a:tint val="23500"/>
                  <a:satMod val="160000"/>
                </a:srgbClr>
              </a:gs>
            </a:gsLst>
            <a:lin ang="16200000" scaled="1"/>
            <a:tileRect/>
          </a:gradFill>
          <a:ln w="127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pic>
        <p:nvPicPr>
          <p:cNvPr id="137" name="Picture 1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8663" y="1675025"/>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38" name="Picture 1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0186" y="1840003"/>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39" name="Picture 1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4188" y="2138837"/>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0" name="Picture 1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340" y="2973362"/>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1" name="Picture 1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863" y="3138340"/>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5865" y="3437174"/>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230" y="3188899"/>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7318" y="3125762"/>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841" y="3290740"/>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843" y="3589574"/>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9208" y="3341299"/>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6268" y="2025771"/>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49" name="Picture 1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7791" y="2190749"/>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50" name="Picture 1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1793" y="2489583"/>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51" name="Picture 1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8158" y="2241308"/>
            <a:ext cx="378110" cy="373861"/>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cxnSp>
        <p:nvCxnSpPr>
          <p:cNvPr id="152" name="Straight Connector 151"/>
          <p:cNvCxnSpPr/>
          <p:nvPr/>
        </p:nvCxnSpPr>
        <p:spPr bwMode="auto">
          <a:xfrm>
            <a:off x="5368855" y="2300429"/>
            <a:ext cx="340771" cy="604698"/>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53" name="Straight Connector 152"/>
          <p:cNvCxnSpPr/>
          <p:nvPr/>
        </p:nvCxnSpPr>
        <p:spPr bwMode="auto">
          <a:xfrm flipV="1">
            <a:off x="5772128" y="2061558"/>
            <a:ext cx="1563343" cy="13816"/>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54" name="Straight Connector 153"/>
          <p:cNvCxnSpPr/>
          <p:nvPr/>
        </p:nvCxnSpPr>
        <p:spPr bwMode="auto">
          <a:xfrm flipV="1">
            <a:off x="7206057" y="2711842"/>
            <a:ext cx="0" cy="523039"/>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55" name="Straight Connector 154"/>
          <p:cNvCxnSpPr/>
          <p:nvPr/>
        </p:nvCxnSpPr>
        <p:spPr bwMode="auto">
          <a:xfrm flipH="1" flipV="1">
            <a:off x="6475600" y="3499623"/>
            <a:ext cx="648072" cy="89951"/>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56" name="Straight Connector 155"/>
          <p:cNvCxnSpPr/>
          <p:nvPr/>
        </p:nvCxnSpPr>
        <p:spPr bwMode="auto">
          <a:xfrm flipH="1" flipV="1">
            <a:off x="5480884" y="2325768"/>
            <a:ext cx="1642788" cy="1021455"/>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sp>
        <p:nvSpPr>
          <p:cNvPr id="157" name="Rectangle 3"/>
          <p:cNvSpPr txBox="1">
            <a:spLocks noChangeArrowheads="1"/>
          </p:cNvSpPr>
          <p:nvPr/>
        </p:nvSpPr>
        <p:spPr>
          <a:xfrm>
            <a:off x="791308" y="4383129"/>
            <a:ext cx="3623811" cy="1367040"/>
          </a:xfrm>
          <a:prstGeom prst="rect">
            <a:avLst/>
          </a:prstGeom>
        </p:spPr>
        <p:txBody>
          <a:bodyPr anchor="ct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r>
              <a:rPr lang="en-US" altLang="zh-CN" sz="1600" b="1" kern="0" dirty="0" smtClean="0">
                <a:ln>
                  <a:solidFill>
                    <a:srgbClr val="000000">
                      <a:alpha val="0"/>
                    </a:srgbClr>
                  </a:solidFill>
                </a:ln>
                <a:solidFill>
                  <a:srgbClr val="FFFFFF"/>
                </a:solidFill>
                <a:effectLst>
                  <a:outerShdw blurRad="38100" dist="38100" dir="2700000" algn="tl">
                    <a:srgbClr val="000000">
                      <a:alpha val="43137"/>
                    </a:srgbClr>
                  </a:outerShdw>
                </a:effectLst>
                <a:latin typeface="Segoe UI"/>
                <a:sym typeface="Wingdings" pitchFamily="2" charset="2"/>
              </a:rPr>
              <a:t>A group of institutions with relationships/collaboration in a specific library business area (e.g. collection development, resource sharing, remote storage)</a:t>
            </a:r>
          </a:p>
        </p:txBody>
      </p:sp>
      <p:pic>
        <p:nvPicPr>
          <p:cNvPr id="158" name="Picture 1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2556" y="1862161"/>
            <a:ext cx="678648" cy="671022"/>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cxnSp>
        <p:nvCxnSpPr>
          <p:cNvPr id="159" name="Straight Connector 158"/>
          <p:cNvCxnSpPr/>
          <p:nvPr/>
        </p:nvCxnSpPr>
        <p:spPr bwMode="auto">
          <a:xfrm>
            <a:off x="1331640" y="2294896"/>
            <a:ext cx="1059404" cy="504056"/>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60" name="Straight Connector 159"/>
          <p:cNvCxnSpPr/>
          <p:nvPr/>
        </p:nvCxnSpPr>
        <p:spPr bwMode="auto">
          <a:xfrm flipV="1">
            <a:off x="1670964" y="2798952"/>
            <a:ext cx="837203" cy="792088"/>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pic>
        <p:nvPicPr>
          <p:cNvPr id="161" name="Picture 1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2294896"/>
            <a:ext cx="678648" cy="671022"/>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cxnSp>
        <p:nvCxnSpPr>
          <p:cNvPr id="162" name="Straight Connector 161"/>
          <p:cNvCxnSpPr/>
          <p:nvPr/>
        </p:nvCxnSpPr>
        <p:spPr bwMode="auto">
          <a:xfrm>
            <a:off x="1817307" y="3591040"/>
            <a:ext cx="1818589" cy="0"/>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63" name="Straight Connector 162"/>
          <p:cNvCxnSpPr>
            <a:stCxn id="158" idx="2"/>
          </p:cNvCxnSpPr>
          <p:nvPr/>
        </p:nvCxnSpPr>
        <p:spPr bwMode="auto">
          <a:xfrm>
            <a:off x="3491880" y="2533183"/>
            <a:ext cx="483340" cy="769825"/>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cxnSp>
        <p:nvCxnSpPr>
          <p:cNvPr id="164" name="Straight Connector 163"/>
          <p:cNvCxnSpPr/>
          <p:nvPr/>
        </p:nvCxnSpPr>
        <p:spPr bwMode="auto">
          <a:xfrm>
            <a:off x="1001999" y="2499617"/>
            <a:ext cx="483340" cy="769825"/>
          </a:xfrm>
          <a:prstGeom prst="line">
            <a:avLst/>
          </a:prstGeom>
          <a:solidFill>
            <a:srgbClr val="BBE0E3"/>
          </a:solidFill>
          <a:ln w="38100" cap="flat" cmpd="sng" algn="ctr">
            <a:solidFill>
              <a:srgbClr val="2D2D8A">
                <a:lumMod val="60000"/>
                <a:lumOff val="40000"/>
              </a:srgbClr>
            </a:solidFill>
            <a:prstDash val="sysDash"/>
            <a:round/>
            <a:headEnd type="none" w="med" len="med"/>
            <a:tailEnd type="none" w="med" len="med"/>
          </a:ln>
          <a:effectLst/>
        </p:spPr>
      </p:cxnSp>
      <p:pic>
        <p:nvPicPr>
          <p:cNvPr id="165" name="Picture 1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086984"/>
            <a:ext cx="678648" cy="671022"/>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66" name="Picture 1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521" y="1824369"/>
            <a:ext cx="678648" cy="671022"/>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pic>
        <p:nvPicPr>
          <p:cNvPr id="167" name="Picture 1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3090109"/>
            <a:ext cx="678648" cy="671022"/>
          </a:xfrm>
          <a:prstGeom prst="rect">
            <a:avLst/>
          </a:prstGeom>
          <a:effectLst>
            <a:outerShdw blurRad="50800" dist="38100" dir="8100000" algn="tr" rotWithShape="0">
              <a:prstClr val="black">
                <a:alpha val="40000"/>
              </a:prstClr>
            </a:outerShdw>
            <a:reflection blurRad="6350" stA="52000" endA="300" endPos="35000" dir="5400000" sy="-100000" algn="bl" rotWithShape="0"/>
          </a:effectLst>
        </p:spPr>
      </p:pic>
      <p:sp>
        <p:nvSpPr>
          <p:cNvPr id="168" name="Oval 167"/>
          <p:cNvSpPr/>
          <p:nvPr/>
        </p:nvSpPr>
        <p:spPr bwMode="auto">
          <a:xfrm>
            <a:off x="1124453" y="2308370"/>
            <a:ext cx="474009" cy="474009"/>
          </a:xfrm>
          <a:prstGeom prst="ellipse">
            <a:avLst/>
          </a:prstGeom>
          <a:solidFill>
            <a:srgbClr val="FFFFFF"/>
          </a:solidFill>
          <a:ln w="76200" cap="flat" cmpd="sng" algn="ctr">
            <a:noFill/>
            <a:prstDash val="solid"/>
            <a:round/>
            <a:headEnd type="non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cs typeface="Arial" pitchFamily="34" charset="0"/>
            </a:endParaRPr>
          </a:p>
        </p:txBody>
      </p:sp>
      <p:pic>
        <p:nvPicPr>
          <p:cNvPr id="169" name="Picture 1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870" y="2428238"/>
            <a:ext cx="318078" cy="249017"/>
          </a:xfrm>
          <a:prstGeom prst="rect">
            <a:avLst/>
          </a:prstGeom>
          <a:effectLst>
            <a:glow rad="63500">
              <a:srgbClr val="FFFFFF">
                <a:alpha val="40000"/>
              </a:srgbClr>
            </a:glow>
            <a:reflection blurRad="6350" stA="52000" endA="300" endPos="35000" dir="5400000" sy="-100000" algn="bl" rotWithShape="0"/>
          </a:effectLst>
        </p:spPr>
      </p:pic>
      <p:sp>
        <p:nvSpPr>
          <p:cNvPr id="170" name="Oval 169"/>
          <p:cNvSpPr/>
          <p:nvPr/>
        </p:nvSpPr>
        <p:spPr bwMode="auto">
          <a:xfrm>
            <a:off x="1601256" y="3504236"/>
            <a:ext cx="474009" cy="474009"/>
          </a:xfrm>
          <a:prstGeom prst="ellipse">
            <a:avLst/>
          </a:prstGeom>
          <a:solidFill>
            <a:srgbClr val="FFFFFF"/>
          </a:solidFill>
          <a:ln w="76200" cap="flat" cmpd="sng" algn="ctr">
            <a:noFill/>
            <a:prstDash val="solid"/>
            <a:round/>
            <a:headEnd type="non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cs typeface="Arial" pitchFamily="34" charset="0"/>
            </a:endParaRPr>
          </a:p>
        </p:txBody>
      </p:sp>
      <p:pic>
        <p:nvPicPr>
          <p:cNvPr id="171" name="Picture 1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5673" y="3624104"/>
            <a:ext cx="318078" cy="249017"/>
          </a:xfrm>
          <a:prstGeom prst="rect">
            <a:avLst/>
          </a:prstGeom>
          <a:effectLst>
            <a:glow rad="63500">
              <a:srgbClr val="FFFFFF">
                <a:alpha val="40000"/>
              </a:srgbClr>
            </a:glow>
            <a:reflection blurRad="6350" stA="52000" endA="300" endPos="35000" dir="5400000" sy="-100000" algn="bl" rotWithShape="0"/>
          </a:effectLst>
        </p:spPr>
      </p:pic>
      <p:sp>
        <p:nvSpPr>
          <p:cNvPr id="172" name="Oval 171"/>
          <p:cNvSpPr/>
          <p:nvPr/>
        </p:nvSpPr>
        <p:spPr bwMode="auto">
          <a:xfrm>
            <a:off x="2444710" y="2728985"/>
            <a:ext cx="474009" cy="474009"/>
          </a:xfrm>
          <a:prstGeom prst="ellipse">
            <a:avLst/>
          </a:prstGeom>
          <a:solidFill>
            <a:srgbClr val="FFFFFF"/>
          </a:solidFill>
          <a:ln w="76200" cap="flat" cmpd="sng" algn="ctr">
            <a:noFill/>
            <a:prstDash val="solid"/>
            <a:round/>
            <a:headEnd type="non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cs typeface="Arial" pitchFamily="34" charset="0"/>
            </a:endParaRPr>
          </a:p>
        </p:txBody>
      </p:sp>
      <p:sp>
        <p:nvSpPr>
          <p:cNvPr id="173" name="Oval 172"/>
          <p:cNvSpPr/>
          <p:nvPr/>
        </p:nvSpPr>
        <p:spPr bwMode="auto">
          <a:xfrm>
            <a:off x="3534156" y="2279764"/>
            <a:ext cx="474009" cy="474009"/>
          </a:xfrm>
          <a:prstGeom prst="ellipse">
            <a:avLst/>
          </a:prstGeom>
          <a:solidFill>
            <a:srgbClr val="FFFFFF"/>
          </a:solidFill>
          <a:ln w="76200" cap="flat" cmpd="sng" algn="ctr">
            <a:noFill/>
            <a:prstDash val="solid"/>
            <a:round/>
            <a:headEnd type="non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cs typeface="Arial" pitchFamily="34" charset="0"/>
            </a:endParaRPr>
          </a:p>
        </p:txBody>
      </p:sp>
      <p:sp>
        <p:nvSpPr>
          <p:cNvPr id="174" name="Oval 173"/>
          <p:cNvSpPr/>
          <p:nvPr/>
        </p:nvSpPr>
        <p:spPr bwMode="auto">
          <a:xfrm>
            <a:off x="3428709" y="3434486"/>
            <a:ext cx="474009" cy="474009"/>
          </a:xfrm>
          <a:prstGeom prst="ellipse">
            <a:avLst/>
          </a:prstGeom>
          <a:solidFill>
            <a:srgbClr val="FFFFFF"/>
          </a:solidFill>
          <a:ln w="76200" cap="flat" cmpd="sng" algn="ctr">
            <a:noFill/>
            <a:prstDash val="solid"/>
            <a:round/>
            <a:headEnd type="none" w="med" len="me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cs typeface="Arial" pitchFamily="34" charset="0"/>
            </a:endParaRPr>
          </a:p>
        </p:txBody>
      </p:sp>
      <p:pic>
        <p:nvPicPr>
          <p:cNvPr id="175" name="Picture 1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559" y="2829583"/>
            <a:ext cx="201241" cy="305886"/>
          </a:xfrm>
          <a:prstGeom prst="rect">
            <a:avLst/>
          </a:prstGeom>
          <a:effectLst>
            <a:glow rad="63500">
              <a:srgbClr val="BBE0E3">
                <a:alpha val="30000"/>
              </a:srgbClr>
            </a:glow>
            <a:softEdge rad="0"/>
          </a:effectLst>
        </p:spPr>
      </p:pic>
      <p:pic>
        <p:nvPicPr>
          <p:cNvPr id="176" name="Picture 175"/>
          <p:cNvPicPr>
            <a:picLocks noChangeAspect="1"/>
          </p:cNvPicPr>
          <p:nvPr/>
        </p:nvPicPr>
        <p:blipFill>
          <a:blip r:embed="rId6">
            <a:extLst>
              <a:ext uri="{BEBA8EAE-BF5A-486C-A8C5-ECC9F3942E4B}">
                <a14:imgProps xmlns:a14="http://schemas.microsoft.com/office/drawing/2010/main">
                  <a14:imgLayer r:embed="rId7">
                    <a14:imgEffect>
                      <a14:brightnessContrast bright="-18000" contrast="16000"/>
                    </a14:imgEffect>
                  </a14:imgLayer>
                </a14:imgProps>
              </a:ext>
              <a:ext uri="{28A0092B-C50C-407E-A947-70E740481C1C}">
                <a14:useLocalDpi xmlns:a14="http://schemas.microsoft.com/office/drawing/2010/main" val="0"/>
              </a:ext>
            </a:extLst>
          </a:blip>
          <a:stretch>
            <a:fillRect/>
          </a:stretch>
        </p:blipFill>
        <p:spPr>
          <a:xfrm>
            <a:off x="3608790" y="2294897"/>
            <a:ext cx="315138" cy="479009"/>
          </a:xfrm>
          <a:prstGeom prst="rect">
            <a:avLst/>
          </a:prstGeom>
          <a:effectLst>
            <a:glow rad="63500">
              <a:srgbClr val="BBE0E3">
                <a:alpha val="30000"/>
              </a:srgbClr>
            </a:glow>
            <a:softEdge rad="0"/>
          </a:effectLst>
        </p:spPr>
      </p:pic>
      <p:pic>
        <p:nvPicPr>
          <p:cNvPr id="177" name="Picture 1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1880" y="3512201"/>
            <a:ext cx="405783" cy="279881"/>
          </a:xfrm>
          <a:prstGeom prst="rect">
            <a:avLst/>
          </a:prstGeom>
          <a:effectLst>
            <a:glow rad="63500">
              <a:srgbClr val="FFFFFF">
                <a:alpha val="40000"/>
              </a:srgbClr>
            </a:glow>
            <a:reflection blurRad="6350" stA="52000" endA="300" endPos="35000" dir="5400000" sy="-100000" algn="bl" rotWithShape="0"/>
          </a:effectLst>
        </p:spPr>
      </p:pic>
      <p:sp>
        <p:nvSpPr>
          <p:cNvPr id="178" name="Rectangle 8"/>
          <p:cNvSpPr/>
          <p:nvPr/>
        </p:nvSpPr>
        <p:spPr>
          <a:xfrm>
            <a:off x="565566" y="4220303"/>
            <a:ext cx="3900926" cy="1644161"/>
          </a:xfrm>
          <a:prstGeom prst="roundRect">
            <a:avLst>
              <a:gd name="adj" fmla="val 5750"/>
            </a:avLst>
          </a:prstGeom>
          <a:noFill/>
          <a:ln>
            <a:solidFill>
              <a:srgbClr val="FFFFFF"/>
            </a:solidFill>
          </a:ln>
        </p:spPr>
        <p:txBody>
          <a:bodyPr wrap="square" lIns="144000" tIns="108000" rIns="144000" bIns="10800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179" name="Rectangle 8"/>
          <p:cNvSpPr/>
          <p:nvPr/>
        </p:nvSpPr>
        <p:spPr>
          <a:xfrm>
            <a:off x="4645197" y="4220303"/>
            <a:ext cx="3900926" cy="1644161"/>
          </a:xfrm>
          <a:prstGeom prst="roundRect">
            <a:avLst>
              <a:gd name="adj" fmla="val 5750"/>
            </a:avLst>
          </a:prstGeom>
          <a:noFill/>
          <a:ln>
            <a:solidFill>
              <a:srgbClr val="FFFFFF"/>
            </a:solidFill>
          </a:ln>
        </p:spPr>
        <p:txBody>
          <a:bodyPr wrap="square" lIns="144000" tIns="108000" rIns="144000" bIns="10800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Tree>
    <p:extLst>
      <p:ext uri="{BB962C8B-B14F-4D97-AF65-F5344CB8AC3E}">
        <p14:creationId xmlns:p14="http://schemas.microsoft.com/office/powerpoint/2010/main" val="284150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Types of Networks</a:t>
            </a:r>
          </a:p>
        </p:txBody>
      </p:sp>
      <p:sp>
        <p:nvSpPr>
          <p:cNvPr id="78" name="Rounded Rectangle 77"/>
          <p:cNvSpPr/>
          <p:nvPr/>
        </p:nvSpPr>
        <p:spPr bwMode="auto">
          <a:xfrm>
            <a:off x="622464" y="1825329"/>
            <a:ext cx="7954173" cy="3016324"/>
          </a:xfrm>
          <a:prstGeom prst="roundRect">
            <a:avLst>
              <a:gd name="adj" fmla="val 5791"/>
            </a:avLst>
          </a:prstGeom>
          <a:solidFill>
            <a:srgbClr val="FFFFFF"/>
          </a:solidFill>
          <a:ln w="76200" cap="flat" cmpd="sng" algn="ctr">
            <a:noFill/>
            <a:prstDash val="solid"/>
            <a:round/>
            <a:headEnd type="none" w="med" len="med"/>
            <a:tailEnd type="triangl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79" name="Rectangle 3"/>
          <p:cNvSpPr txBox="1">
            <a:spLocks noChangeArrowheads="1"/>
          </p:cNvSpPr>
          <p:nvPr/>
        </p:nvSpPr>
        <p:spPr>
          <a:xfrm>
            <a:off x="6796537" y="4293096"/>
            <a:ext cx="1594520" cy="548557"/>
          </a:xfrm>
          <a:prstGeom prst="rect">
            <a:avLst/>
          </a:prstGeom>
        </p:spPr>
        <p:txBody>
          <a:bodyP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0" marR="0" lvl="0" indent="0" algn="ctr" defTabSz="914400" rtl="0" eaLnBrk="0" fontAlgn="base" latinLnBrk="0" hangingPunct="0">
              <a:lnSpc>
                <a:spcPct val="100000"/>
              </a:lnSpc>
              <a:spcBef>
                <a:spcPct val="35000"/>
              </a:spcBef>
              <a:spcAft>
                <a:spcPct val="0"/>
              </a:spcAft>
              <a:buClrTx/>
              <a:buSzPct val="100000"/>
              <a:buFont typeface="Arial" pitchFamily="34" charset="0"/>
              <a:buNone/>
              <a:tabLst/>
              <a:defRPr/>
            </a:pPr>
            <a:r>
              <a:rPr kumimoji="0" lang="en-US" sz="1600" b="0" i="0" u="none" strike="noStrike" kern="0" cap="none" spc="0" normalizeH="0" baseline="0" noProof="0" dirty="0">
                <a:ln>
                  <a:noFill/>
                </a:ln>
                <a:solidFill>
                  <a:srgbClr val="FFFFFF"/>
                </a:solidFill>
                <a:effectLst/>
                <a:uLnTx/>
                <a:uFillTx/>
                <a:latin typeface="Verdana"/>
                <a:ea typeface="+mn-ea"/>
                <a:cs typeface="Arial"/>
              </a:rPr>
              <a:t>Fulfillment</a:t>
            </a:r>
            <a:endParaRPr kumimoji="0" lang="en-US" sz="1600" b="0" i="0" u="none" strike="noStrike" kern="0" cap="none" spc="0" normalizeH="0" baseline="0" noProof="0" dirty="0" smtClean="0">
              <a:ln>
                <a:noFill/>
              </a:ln>
              <a:solidFill>
                <a:srgbClr val="FFFFFF"/>
              </a:solidFill>
              <a:effectLst/>
              <a:uLnTx/>
              <a:uFillTx/>
              <a:latin typeface="Verdana"/>
              <a:ea typeface="+mn-ea"/>
              <a:cs typeface="Arial"/>
            </a:endParaRPr>
          </a:p>
        </p:txBody>
      </p:sp>
      <p:grpSp>
        <p:nvGrpSpPr>
          <p:cNvPr id="80" name="Group 79"/>
          <p:cNvGrpSpPr/>
          <p:nvPr/>
        </p:nvGrpSpPr>
        <p:grpSpPr>
          <a:xfrm>
            <a:off x="727104" y="1956214"/>
            <a:ext cx="1779112" cy="2833682"/>
            <a:chOff x="727104" y="1956214"/>
            <a:chExt cx="1779112" cy="2833682"/>
          </a:xfrm>
        </p:grpSpPr>
        <p:sp>
          <p:nvSpPr>
            <p:cNvPr id="81" name="Rounded Rectangle 80"/>
            <p:cNvSpPr/>
            <p:nvPr/>
          </p:nvSpPr>
          <p:spPr bwMode="auto">
            <a:xfrm>
              <a:off x="727104" y="1956214"/>
              <a:ext cx="1779112" cy="2195208"/>
            </a:xfrm>
            <a:prstGeom prst="roundRect">
              <a:avLst>
                <a:gd name="adj" fmla="val 5480"/>
              </a:avLst>
            </a:prstGeom>
            <a:gradFill flip="none" rotWithShape="1">
              <a:gsLst>
                <a:gs pos="14000">
                  <a:srgbClr val="FFFF93">
                    <a:alpha val="58000"/>
                  </a:srgbClr>
                </a:gs>
                <a:gs pos="58000">
                  <a:srgbClr val="808080">
                    <a:lumMod val="20000"/>
                    <a:lumOff val="80000"/>
                  </a:srgbClr>
                </a:gs>
                <a:gs pos="100000">
                  <a:srgbClr val="FFFFFF">
                    <a:lumMod val="75000"/>
                    <a:tint val="23500"/>
                    <a:satMod val="160000"/>
                    <a:alpha val="57000"/>
                  </a:srgbClr>
                </a:gs>
              </a:gsLst>
              <a:path path="circle">
                <a:fillToRect l="50000" t="50000" r="50000" b="50000"/>
              </a:path>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rgbClr val="000000"/>
                  </a:solidFill>
                  <a:effectLst/>
                  <a:uLnTx/>
                  <a:uFillTx/>
                  <a:latin typeface="Arial" pitchFamily="34" charset="0"/>
                </a:rPr>
                <a:t/>
              </a:r>
              <a:br>
                <a:rPr kumimoji="0" lang="en-US" sz="2000" b="0" i="0" u="none" strike="noStrike" kern="0" cap="none" spc="0" normalizeH="0" baseline="0" noProof="0" dirty="0" smtClean="0">
                  <a:ln>
                    <a:noFill/>
                  </a:ln>
                  <a:solidFill>
                    <a:srgbClr val="000000"/>
                  </a:solidFill>
                  <a:effectLst/>
                  <a:uLnTx/>
                  <a:uFillTx/>
                  <a:latin typeface="Arial" pitchFamily="34" charset="0"/>
                </a:rPr>
              </a:b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Shared Catalog</a:t>
              </a:r>
              <a:endParaRPr kumimoji="0" lang="en-US" sz="2000" b="1" i="0" u="none" strike="noStrike" kern="0" cap="none" spc="0" normalizeH="0" baseline="0" noProof="0" dirty="0" smtClean="0">
                <a:ln>
                  <a:noFill/>
                </a:ln>
                <a:solidFill>
                  <a:srgbClr val="000000">
                    <a:lumMod val="95000"/>
                    <a:lumOff val="5000"/>
                  </a:srgbClr>
                </a:solidFill>
                <a:effectLst/>
                <a:uLnTx/>
                <a:uFillTx/>
                <a:latin typeface="Arial" pitchFamily="34" charset="0"/>
              </a:endParaRPr>
            </a:p>
          </p:txBody>
        </p:sp>
        <p:sp>
          <p:nvSpPr>
            <p:cNvPr id="82" name="Rounded Rectangle 81"/>
            <p:cNvSpPr/>
            <p:nvPr/>
          </p:nvSpPr>
          <p:spPr bwMode="auto">
            <a:xfrm>
              <a:off x="727104" y="3789090"/>
              <a:ext cx="1779112" cy="362332"/>
            </a:xfrm>
            <a:prstGeom prst="roundRect">
              <a:avLst>
                <a:gd name="adj" fmla="val 7654"/>
              </a:avLst>
            </a:prstGeom>
            <a:gradFill flip="none" rotWithShape="1">
              <a:gsLst>
                <a:gs pos="0">
                  <a:srgbClr val="2D2D8A">
                    <a:tint val="66000"/>
                    <a:satMod val="160000"/>
                  </a:srgbClr>
                </a:gs>
                <a:gs pos="78000">
                  <a:srgbClr val="2D2D8A">
                    <a:tint val="44500"/>
                    <a:satMod val="160000"/>
                  </a:srgbClr>
                </a:gs>
                <a:gs pos="100000">
                  <a:srgbClr val="2D2D8A">
                    <a:tint val="23500"/>
                    <a:satMod val="160000"/>
                  </a:srgbClr>
                </a:gs>
              </a:gsLst>
              <a:lin ang="162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83" name="Rektangel med afrundet, diagonalt hjørne 23"/>
            <p:cNvSpPr/>
            <p:nvPr/>
          </p:nvSpPr>
          <p:spPr>
            <a:xfrm>
              <a:off x="727104" y="4206886"/>
              <a:ext cx="1779112" cy="554985"/>
            </a:xfrm>
            <a:prstGeom prst="round2DiagRect">
              <a:avLst>
                <a:gd name="adj1" fmla="val 20046"/>
                <a:gd name="adj2" fmla="val 0"/>
              </a:avLst>
            </a:prstGeom>
            <a:gradFill flip="none" rotWithShape="1">
              <a:gsLst>
                <a:gs pos="75000">
                  <a:srgbClr val="FF9900"/>
                </a:gs>
                <a:gs pos="90000">
                  <a:srgbClr val="FFFF99"/>
                </a:gs>
                <a:gs pos="100000">
                  <a:srgbClr val="FFFFFF"/>
                </a:gs>
              </a:gsLst>
              <a:lin ang="2400000" scaled="0"/>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effectLst/>
                <a:uLnTx/>
                <a:uFillTx/>
                <a:latin typeface="Calibri" pitchFamily="34" charset="0"/>
                <a:ea typeface="+mn-ea"/>
                <a:cs typeface="Calibri" pitchFamily="34" charset="0"/>
              </a:endParaRPr>
            </a:p>
          </p:txBody>
        </p:sp>
        <p:sp>
          <p:nvSpPr>
            <p:cNvPr id="84" name="Rectangle 3"/>
            <p:cNvSpPr txBox="1">
              <a:spLocks noChangeArrowheads="1"/>
            </p:cNvSpPr>
            <p:nvPr/>
          </p:nvSpPr>
          <p:spPr>
            <a:xfrm>
              <a:off x="971600" y="4241339"/>
              <a:ext cx="1378496" cy="548557"/>
            </a:xfrm>
            <a:prstGeom prst="rect">
              <a:avLst/>
            </a:prstGeom>
          </p:spPr>
          <p:txBody>
            <a:bodyP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0" marR="0" lvl="0" indent="0" algn="l" defTabSz="914400" rtl="0" eaLnBrk="0" fontAlgn="base" latinLnBrk="0" hangingPunct="0">
                <a:lnSpc>
                  <a:spcPct val="100000"/>
                </a:lnSpc>
                <a:spcBef>
                  <a:spcPct val="35000"/>
                </a:spcBef>
                <a:spcAft>
                  <a:spcPct val="0"/>
                </a:spcAft>
                <a:buClrTx/>
                <a:buSzPct val="100000"/>
                <a:buFont typeface="Arial" pitchFamily="34" charset="0"/>
                <a:buNone/>
                <a:tabLst/>
                <a:defRPr/>
              </a:pPr>
              <a:r>
                <a:rPr kumimoji="0" lang="en-US" sz="1600" b="0" i="0" u="none" strike="noStrike" kern="0" cap="none" spc="0" normalizeH="0" baseline="0" noProof="0" dirty="0" smtClean="0">
                  <a:ln>
                    <a:noFill/>
                  </a:ln>
                  <a:solidFill>
                    <a:schemeClr val="tx1"/>
                  </a:solidFill>
                  <a:effectLst/>
                  <a:uLnTx/>
                  <a:uFillTx/>
                  <a:latin typeface="Verdana"/>
                  <a:ea typeface="+mn-ea"/>
                  <a:cs typeface="Arial"/>
                </a:rPr>
                <a:t>Cataloging</a:t>
              </a:r>
            </a:p>
          </p:txBody>
        </p:sp>
        <p:pic>
          <p:nvPicPr>
            <p:cNvPr id="85" name="Picture 8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8582" y="3540073"/>
              <a:ext cx="636156" cy="498034"/>
            </a:xfrm>
            <a:prstGeom prst="rect">
              <a:avLst/>
            </a:prstGeom>
            <a:effectLst>
              <a:glow rad="63500">
                <a:srgbClr val="FFFFFF">
                  <a:alpha val="40000"/>
                </a:srgbClr>
              </a:glow>
              <a:reflection blurRad="6350" stA="52000" endA="300" endPos="35000" dir="5400000" sy="-100000" algn="bl" rotWithShape="0"/>
            </a:effectLst>
          </p:spPr>
        </p:pic>
      </p:grpSp>
      <p:grpSp>
        <p:nvGrpSpPr>
          <p:cNvPr id="86" name="Group 85"/>
          <p:cNvGrpSpPr/>
          <p:nvPr/>
        </p:nvGrpSpPr>
        <p:grpSpPr>
          <a:xfrm>
            <a:off x="4666067" y="1956214"/>
            <a:ext cx="1784183" cy="2803351"/>
            <a:chOff x="4666067" y="1956214"/>
            <a:chExt cx="1784183" cy="2803351"/>
          </a:xfrm>
        </p:grpSpPr>
        <p:grpSp>
          <p:nvGrpSpPr>
            <p:cNvPr id="87" name="Group 86"/>
            <p:cNvGrpSpPr/>
            <p:nvPr/>
          </p:nvGrpSpPr>
          <p:grpSpPr>
            <a:xfrm>
              <a:off x="4666067" y="1956214"/>
              <a:ext cx="1784183" cy="2803351"/>
              <a:chOff x="4666067" y="1956214"/>
              <a:chExt cx="1784183" cy="2803351"/>
            </a:xfrm>
          </p:grpSpPr>
          <p:sp>
            <p:nvSpPr>
              <p:cNvPr id="89" name="Rektangel med afrundet, diagonalt hjørne 23"/>
              <p:cNvSpPr/>
              <p:nvPr/>
            </p:nvSpPr>
            <p:spPr>
              <a:xfrm>
                <a:off x="4666067" y="4227645"/>
                <a:ext cx="1784183" cy="531920"/>
              </a:xfrm>
              <a:prstGeom prst="round2DiagRect">
                <a:avLst>
                  <a:gd name="adj1" fmla="val 20046"/>
                  <a:gd name="adj2" fmla="val 0"/>
                </a:avLst>
              </a:prstGeom>
              <a:gradFill flip="none" rotWithShape="1">
                <a:gsLst>
                  <a:gs pos="0">
                    <a:srgbClr val="228E43"/>
                  </a:gs>
                  <a:gs pos="85000">
                    <a:srgbClr val="92D050"/>
                  </a:gs>
                  <a:gs pos="100000">
                    <a:srgbClr val="FFFFFF">
                      <a:lumMod val="95000"/>
                    </a:srgbClr>
                  </a:gs>
                </a:gsLst>
                <a:lin ang="0" scaled="1"/>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sp>
            <p:nvSpPr>
              <p:cNvPr id="90" name="Rounded Rectangle 89"/>
              <p:cNvSpPr/>
              <p:nvPr/>
            </p:nvSpPr>
            <p:spPr bwMode="auto">
              <a:xfrm>
                <a:off x="4671138" y="1956214"/>
                <a:ext cx="1779112" cy="2195208"/>
              </a:xfrm>
              <a:prstGeom prst="roundRect">
                <a:avLst>
                  <a:gd name="adj" fmla="val 4257"/>
                </a:avLst>
              </a:prstGeom>
              <a:gradFill flip="none" rotWithShape="1">
                <a:gsLst>
                  <a:gs pos="14000">
                    <a:srgbClr val="FFFF93">
                      <a:alpha val="58000"/>
                    </a:srgbClr>
                  </a:gs>
                  <a:gs pos="58000">
                    <a:srgbClr val="808080">
                      <a:lumMod val="20000"/>
                      <a:lumOff val="80000"/>
                    </a:srgbClr>
                  </a:gs>
                  <a:gs pos="100000">
                    <a:srgbClr val="FFFFFF">
                      <a:lumMod val="75000"/>
                      <a:tint val="23500"/>
                      <a:satMod val="160000"/>
                      <a:alpha val="57000"/>
                    </a:srgbClr>
                  </a:gs>
                </a:gsLst>
                <a:path path="circle">
                  <a:fillToRect l="50000" t="50000" r="50000" b="50000"/>
                </a:path>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1" indent="0" algn="ctr" defTabSz="914400" eaLnBrk="1" fontAlgn="auto" latinLnBrk="0" hangingPunct="1">
                  <a:lnSpc>
                    <a:spcPct val="100000"/>
                  </a:lnSpc>
                  <a:spcBef>
                    <a:spcPts val="0"/>
                  </a:spcBef>
                  <a:spcAft>
                    <a:spcPts val="0"/>
                  </a:spcAft>
                  <a:buClrTx/>
                  <a:buSzTx/>
                  <a:buFontTx/>
                  <a:buNone/>
                  <a:tabLst>
                    <a:tab pos="0" algn="l"/>
                  </a:tabLst>
                  <a:defRPr/>
                </a:pPr>
                <a:endPar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endParaRPr>
              </a:p>
              <a:p>
                <a:pPr marL="0" marR="0" lvl="1" indent="0" algn="ctr" defTabSz="914400" eaLnBrk="1" fontAlgn="auto" latinLnBrk="0" hangingPunct="1">
                  <a:lnSpc>
                    <a:spcPct val="100000"/>
                  </a:lnSpc>
                  <a:spcBef>
                    <a:spcPts val="0"/>
                  </a:spcBef>
                  <a:spcAft>
                    <a:spcPts val="0"/>
                  </a:spcAft>
                  <a:buClrTx/>
                  <a:buSzTx/>
                  <a:buFontTx/>
                  <a:buNone/>
                  <a:tabLst>
                    <a:tab pos="0" algn="l"/>
                  </a:tabLst>
                  <a:defRPr/>
                </a:pP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ILL via broker, directly between partners </a:t>
                </a:r>
              </a:p>
            </p:txBody>
          </p:sp>
          <p:sp>
            <p:nvSpPr>
              <p:cNvPr id="91" name="Rectangle 3"/>
              <p:cNvSpPr txBox="1">
                <a:spLocks noChangeArrowheads="1"/>
              </p:cNvSpPr>
              <p:nvPr/>
            </p:nvSpPr>
            <p:spPr>
              <a:xfrm>
                <a:off x="4763434" y="4161708"/>
                <a:ext cx="1594520" cy="548557"/>
              </a:xfrm>
              <a:prstGeom prst="rect">
                <a:avLst/>
              </a:prstGeom>
            </p:spPr>
            <p:txBody>
              <a:bodyP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0" marR="0" lvl="0" indent="0" algn="ctr" defTabSz="914400" rtl="0" eaLnBrk="0" fontAlgn="base" latinLnBrk="0" hangingPunct="0">
                  <a:lnSpc>
                    <a:spcPct val="100000"/>
                  </a:lnSpc>
                  <a:spcBef>
                    <a:spcPct val="35000"/>
                  </a:spcBef>
                  <a:spcAft>
                    <a:spcPct val="0"/>
                  </a:spcAft>
                  <a:buClrTx/>
                  <a:buSzPct val="100000"/>
                  <a:buFont typeface="Arial" pitchFamily="34" charset="0"/>
                  <a:buNone/>
                  <a:tabLst/>
                  <a:defRPr/>
                </a:pPr>
                <a:r>
                  <a:rPr kumimoji="0" lang="en-US" sz="1600" b="0" i="0" u="none" strike="noStrike" kern="0" cap="none" spc="0" normalizeH="0" baseline="0" noProof="0" dirty="0">
                    <a:ln>
                      <a:noFill/>
                    </a:ln>
                    <a:solidFill>
                      <a:schemeClr val="tx1"/>
                    </a:solidFill>
                    <a:effectLst/>
                    <a:uLnTx/>
                    <a:uFillTx/>
                    <a:latin typeface="Verdana"/>
                    <a:ea typeface="+mn-ea"/>
                    <a:cs typeface="Arial"/>
                  </a:rPr>
                  <a:t>Resource Sharing </a:t>
                </a:r>
                <a:endParaRPr kumimoji="0" lang="en-US" sz="1600" b="0" i="0" u="none" strike="noStrike" kern="0" cap="none" spc="0" normalizeH="0" baseline="0" noProof="0" dirty="0" smtClean="0">
                  <a:ln>
                    <a:noFill/>
                  </a:ln>
                  <a:solidFill>
                    <a:schemeClr val="tx1"/>
                  </a:solidFill>
                  <a:effectLst/>
                  <a:uLnTx/>
                  <a:uFillTx/>
                  <a:latin typeface="Verdana"/>
                  <a:ea typeface="+mn-ea"/>
                  <a:cs typeface="Arial"/>
                </a:endParaRPr>
              </a:p>
            </p:txBody>
          </p:sp>
          <p:sp>
            <p:nvSpPr>
              <p:cNvPr id="92" name="Rounded Rectangle 91"/>
              <p:cNvSpPr/>
              <p:nvPr/>
            </p:nvSpPr>
            <p:spPr bwMode="auto">
              <a:xfrm>
                <a:off x="4671138" y="3786748"/>
                <a:ext cx="1779112" cy="362332"/>
              </a:xfrm>
              <a:prstGeom prst="roundRect">
                <a:avLst>
                  <a:gd name="adj" fmla="val 7654"/>
                </a:avLst>
              </a:prstGeom>
              <a:gradFill flip="none" rotWithShape="1">
                <a:gsLst>
                  <a:gs pos="0">
                    <a:srgbClr val="2D2D8A">
                      <a:tint val="66000"/>
                      <a:satMod val="160000"/>
                    </a:srgbClr>
                  </a:gs>
                  <a:gs pos="78000">
                    <a:srgbClr val="2D2D8A">
                      <a:tint val="44500"/>
                      <a:satMod val="160000"/>
                    </a:srgbClr>
                  </a:gs>
                  <a:gs pos="100000">
                    <a:srgbClr val="2D2D8A">
                      <a:tint val="23500"/>
                      <a:satMod val="160000"/>
                    </a:srgbClr>
                  </a:gs>
                </a:gsLst>
                <a:lin ang="162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pic>
          <p:nvPicPr>
            <p:cNvPr id="88" name="Picture 87"/>
            <p:cNvPicPr>
              <a:picLocks noChangeAspect="1"/>
            </p:cNvPicPr>
            <p:nvPr/>
          </p:nvPicPr>
          <p:blipFill>
            <a:blip r:embed="rId3">
              <a:extLst>
                <a:ext uri="{BEBA8EAE-BF5A-486C-A8C5-ECC9F3942E4B}">
                  <a14:imgProps xmlns:a14="http://schemas.microsoft.com/office/drawing/2010/main">
                    <a14:imgLayer r:embed="rId4">
                      <a14:imgEffect>
                        <a14:brightnessContrast bright="-18000" contrast="16000"/>
                      </a14:imgEffect>
                    </a14:imgLayer>
                  </a14:imgProps>
                </a:ext>
                <a:ext uri="{28A0092B-C50C-407E-A947-70E740481C1C}">
                  <a14:useLocalDpi xmlns:a14="http://schemas.microsoft.com/office/drawing/2010/main" val="0"/>
                </a:ext>
              </a:extLst>
            </a:blip>
            <a:stretch>
              <a:fillRect/>
            </a:stretch>
          </p:blipFill>
          <p:spPr>
            <a:xfrm>
              <a:off x="5317070" y="3480474"/>
              <a:ext cx="487247" cy="740614"/>
            </a:xfrm>
            <a:prstGeom prst="rect">
              <a:avLst/>
            </a:prstGeom>
            <a:effectLst>
              <a:glow rad="63500">
                <a:srgbClr val="BBE0E3">
                  <a:alpha val="30000"/>
                </a:srgbClr>
              </a:glow>
              <a:softEdge rad="0"/>
            </a:effectLst>
          </p:spPr>
        </p:pic>
      </p:grpSp>
      <p:grpSp>
        <p:nvGrpSpPr>
          <p:cNvPr id="93" name="Group 92"/>
          <p:cNvGrpSpPr/>
          <p:nvPr/>
        </p:nvGrpSpPr>
        <p:grpSpPr>
          <a:xfrm>
            <a:off x="6687362" y="1966500"/>
            <a:ext cx="1779112" cy="2803145"/>
            <a:chOff x="6687362" y="1966500"/>
            <a:chExt cx="1779112" cy="2803145"/>
          </a:xfrm>
        </p:grpSpPr>
        <p:sp>
          <p:nvSpPr>
            <p:cNvPr id="94" name="Rektangel med afrundet, diagonalt hjørne 23"/>
            <p:cNvSpPr/>
            <p:nvPr/>
          </p:nvSpPr>
          <p:spPr>
            <a:xfrm>
              <a:off x="6687362" y="4227645"/>
              <a:ext cx="1779112" cy="542000"/>
            </a:xfrm>
            <a:prstGeom prst="round2DiagRect">
              <a:avLst>
                <a:gd name="adj1" fmla="val 20046"/>
                <a:gd name="adj2" fmla="val 0"/>
              </a:avLst>
            </a:prstGeom>
            <a:gradFill flip="none" rotWithShape="1">
              <a:gsLst>
                <a:gs pos="0">
                  <a:srgbClr val="0070C0"/>
                </a:gs>
                <a:gs pos="76000">
                  <a:srgbClr val="DAEDEF">
                    <a:lumMod val="75000"/>
                  </a:srgbClr>
                </a:gs>
                <a:gs pos="100000">
                  <a:srgbClr val="5B83C5">
                    <a:tint val="23500"/>
                    <a:satMod val="160000"/>
                  </a:srgbClr>
                </a:gs>
              </a:gsLst>
              <a:lin ang="0" scaled="1"/>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sp>
          <p:nvSpPr>
            <p:cNvPr id="95" name="Rounded Rectangle 94"/>
            <p:cNvSpPr/>
            <p:nvPr/>
          </p:nvSpPr>
          <p:spPr bwMode="auto">
            <a:xfrm>
              <a:off x="6687362" y="1966500"/>
              <a:ext cx="1779112" cy="2195208"/>
            </a:xfrm>
            <a:prstGeom prst="roundRect">
              <a:avLst>
                <a:gd name="adj" fmla="val 3033"/>
              </a:avLst>
            </a:prstGeom>
            <a:gradFill flip="none" rotWithShape="1">
              <a:gsLst>
                <a:gs pos="14000">
                  <a:srgbClr val="FFFF93">
                    <a:alpha val="58000"/>
                  </a:srgbClr>
                </a:gs>
                <a:gs pos="58000">
                  <a:srgbClr val="808080">
                    <a:lumMod val="20000"/>
                    <a:lumOff val="80000"/>
                  </a:srgbClr>
                </a:gs>
                <a:gs pos="100000">
                  <a:srgbClr val="FFFFFF">
                    <a:lumMod val="75000"/>
                    <a:tint val="23500"/>
                    <a:satMod val="160000"/>
                    <a:alpha val="57000"/>
                  </a:srgbClr>
                </a:gs>
              </a:gsLst>
              <a:path path="circle">
                <a:fillToRect l="50000" t="50000" r="50000" b="50000"/>
              </a:path>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
              </a:r>
              <a:b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b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Direct patron interaction</a:t>
              </a:r>
            </a:p>
          </p:txBody>
        </p:sp>
        <p:sp>
          <p:nvSpPr>
            <p:cNvPr id="96" name="Rounded Rectangle 95"/>
            <p:cNvSpPr/>
            <p:nvPr/>
          </p:nvSpPr>
          <p:spPr bwMode="auto">
            <a:xfrm>
              <a:off x="6687362" y="3789040"/>
              <a:ext cx="1779112" cy="362332"/>
            </a:xfrm>
            <a:prstGeom prst="roundRect">
              <a:avLst>
                <a:gd name="adj" fmla="val 7654"/>
              </a:avLst>
            </a:prstGeom>
            <a:gradFill flip="none" rotWithShape="1">
              <a:gsLst>
                <a:gs pos="0">
                  <a:srgbClr val="2D2D8A">
                    <a:tint val="66000"/>
                    <a:satMod val="160000"/>
                  </a:srgbClr>
                </a:gs>
                <a:gs pos="78000">
                  <a:srgbClr val="2D2D8A">
                    <a:tint val="44500"/>
                    <a:satMod val="160000"/>
                  </a:srgbClr>
                </a:gs>
                <a:gs pos="100000">
                  <a:srgbClr val="2D2D8A">
                    <a:tint val="23500"/>
                    <a:satMod val="160000"/>
                  </a:srgbClr>
                </a:gs>
              </a:gsLst>
              <a:lin ang="162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pic>
          <p:nvPicPr>
            <p:cNvPr id="97" name="Picture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777" y="3450645"/>
              <a:ext cx="848040" cy="584919"/>
            </a:xfrm>
            <a:prstGeom prst="rect">
              <a:avLst/>
            </a:prstGeom>
            <a:effectLst>
              <a:glow rad="63500">
                <a:srgbClr val="FFFFFF">
                  <a:alpha val="40000"/>
                </a:srgbClr>
              </a:glow>
              <a:reflection blurRad="6350" stA="52000" endA="300" endPos="35000" dir="5400000" sy="-100000" algn="bl" rotWithShape="0"/>
            </a:effectLst>
          </p:spPr>
        </p:pic>
      </p:grpSp>
      <p:grpSp>
        <p:nvGrpSpPr>
          <p:cNvPr id="98" name="Group 97"/>
          <p:cNvGrpSpPr/>
          <p:nvPr/>
        </p:nvGrpSpPr>
        <p:grpSpPr>
          <a:xfrm>
            <a:off x="2692426" y="1966500"/>
            <a:ext cx="1785702" cy="2803145"/>
            <a:chOff x="2692426" y="1966500"/>
            <a:chExt cx="1785702" cy="2803145"/>
          </a:xfrm>
        </p:grpSpPr>
        <p:sp>
          <p:nvSpPr>
            <p:cNvPr id="99" name="Rektangel med afrundet, diagonalt hjørne 23"/>
            <p:cNvSpPr/>
            <p:nvPr/>
          </p:nvSpPr>
          <p:spPr>
            <a:xfrm>
              <a:off x="2692426" y="4227645"/>
              <a:ext cx="1785702" cy="531920"/>
            </a:xfrm>
            <a:prstGeom prst="round2DiagRect">
              <a:avLst>
                <a:gd name="adj1" fmla="val 20046"/>
                <a:gd name="adj2" fmla="val 0"/>
              </a:avLst>
            </a:prstGeom>
            <a:gradFill flip="none" rotWithShape="1">
              <a:gsLst>
                <a:gs pos="0">
                  <a:srgbClr val="6600FF"/>
                </a:gs>
                <a:gs pos="81000">
                  <a:srgbClr val="2D2D8A">
                    <a:lumMod val="40000"/>
                    <a:lumOff val="60000"/>
                  </a:srgbClr>
                </a:gs>
                <a:gs pos="100000">
                  <a:srgbClr val="5B83C5">
                    <a:tint val="23500"/>
                    <a:satMod val="160000"/>
                  </a:srgbClr>
                </a:gs>
              </a:gsLst>
              <a:lin ang="600000" scaled="0"/>
              <a:tileRect/>
            </a:gradFill>
            <a:ln w="19050" cap="flat" cmpd="sng" algn="ctr">
              <a:noFill/>
              <a:prstDash val="solid"/>
            </a:ln>
            <a:effectLst>
              <a:innerShdw blurRad="165100" dir="11340000">
                <a:prstClr val="black">
                  <a:alpha val="50000"/>
                </a:prstClr>
              </a:innerShdw>
              <a:reflection stA="48000" endPos="70000" dir="5400000" sy="-100000" algn="bl" rotWithShape="0"/>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smtClean="0">
                <a:ln>
                  <a:noFill/>
                </a:ln>
                <a:solidFill>
                  <a:srgbClr val="32558E"/>
                </a:solidFill>
                <a:effectLst/>
                <a:uLnTx/>
                <a:uFillTx/>
                <a:latin typeface="Calibri" pitchFamily="34" charset="0"/>
                <a:ea typeface="+mn-ea"/>
                <a:cs typeface="Calibri" pitchFamily="34" charset="0"/>
              </a:endParaRPr>
            </a:p>
          </p:txBody>
        </p:sp>
        <p:sp>
          <p:nvSpPr>
            <p:cNvPr id="100" name="Rounded Rectangle 99"/>
            <p:cNvSpPr/>
            <p:nvPr/>
          </p:nvSpPr>
          <p:spPr bwMode="auto">
            <a:xfrm>
              <a:off x="2699015" y="1966500"/>
              <a:ext cx="1779112" cy="2195208"/>
            </a:xfrm>
            <a:prstGeom prst="roundRect">
              <a:avLst>
                <a:gd name="adj" fmla="val 3645"/>
              </a:avLst>
            </a:prstGeom>
            <a:gradFill flip="none" rotWithShape="1">
              <a:gsLst>
                <a:gs pos="14000">
                  <a:srgbClr val="FFFF93">
                    <a:alpha val="58000"/>
                  </a:srgbClr>
                </a:gs>
                <a:gs pos="58000">
                  <a:srgbClr val="808080">
                    <a:lumMod val="20000"/>
                    <a:lumOff val="80000"/>
                  </a:srgbClr>
                </a:gs>
                <a:gs pos="100000">
                  <a:srgbClr val="FFFFFF">
                    <a:lumMod val="75000"/>
                    <a:tint val="23500"/>
                    <a:satMod val="160000"/>
                    <a:alpha val="57000"/>
                  </a:srgbClr>
                </a:gs>
              </a:gsLst>
              <a:path path="circle">
                <a:fillToRect l="50000" t="50000" r="50000" b="50000"/>
              </a:path>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
              </a:r>
              <a:b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br>
              <a:r>
                <a:rPr kumimoji="0" lang="en-US" sz="1800" b="1" i="0" u="none" strike="noStrike" kern="0" cap="none" spc="0" normalizeH="0" baseline="0" noProof="0" dirty="0" smtClean="0">
                  <a:ln>
                    <a:noFill/>
                  </a:ln>
                  <a:solidFill>
                    <a:srgbClr val="000000">
                      <a:lumMod val="95000"/>
                      <a:lumOff val="5000"/>
                    </a:srgbClr>
                  </a:solidFill>
                  <a:effectLst/>
                  <a:uLnTx/>
                  <a:uFillTx/>
                  <a:latin typeface="Arial" pitchFamily="34" charset="0"/>
                </a:rPr>
                <a:t>Joint acquisitions and negotiations</a:t>
              </a:r>
            </a:p>
          </p:txBody>
        </p:sp>
        <p:sp>
          <p:nvSpPr>
            <p:cNvPr id="101" name="Rectangle 3"/>
            <p:cNvSpPr txBox="1">
              <a:spLocks noChangeArrowheads="1"/>
            </p:cNvSpPr>
            <p:nvPr/>
          </p:nvSpPr>
          <p:spPr>
            <a:xfrm>
              <a:off x="2843808" y="4221088"/>
              <a:ext cx="1594520" cy="548557"/>
            </a:xfrm>
            <a:prstGeom prst="rect">
              <a:avLst/>
            </a:prstGeom>
          </p:spPr>
          <p:txBody>
            <a:bodyPr/>
            <a:lstStyle>
              <a:lvl1pPr marL="0" indent="0" algn="l" rtl="0" eaLnBrk="0" fontAlgn="base" hangingPunct="0">
                <a:spcBef>
                  <a:spcPct val="35000"/>
                </a:spcBef>
                <a:spcAft>
                  <a:spcPct val="0"/>
                </a:spcAft>
                <a:buClrTx/>
                <a:buSzPct val="100000"/>
                <a:buFont typeface="Arial" pitchFamily="34" charset="0"/>
                <a:buNone/>
                <a:defRPr sz="2200" b="0">
                  <a:solidFill>
                    <a:schemeClr val="tx1">
                      <a:lumMod val="85000"/>
                      <a:lumOff val="15000"/>
                    </a:schemeClr>
                  </a:solidFill>
                  <a:latin typeface="+mn-lt"/>
                  <a:ea typeface="+mn-ea"/>
                  <a:cs typeface="+mn-cs"/>
                </a:defRPr>
              </a:lvl1pPr>
              <a:lvl2pPr marL="285750" indent="-285750" algn="l" rtl="0" eaLnBrk="0" fontAlgn="base" hangingPunct="0">
                <a:spcBef>
                  <a:spcPct val="35000"/>
                </a:spcBef>
                <a:spcAft>
                  <a:spcPct val="0"/>
                </a:spcAft>
                <a:buClrTx/>
                <a:buSzPct val="100000"/>
                <a:buFont typeface="Wingdings 3" pitchFamily="18" charset="2"/>
                <a:buChar char=""/>
                <a:defRPr sz="2200">
                  <a:solidFill>
                    <a:schemeClr val="tx1">
                      <a:lumMod val="85000"/>
                      <a:lumOff val="15000"/>
                    </a:schemeClr>
                  </a:solidFill>
                  <a:latin typeface="+mn-lt"/>
                  <a:cs typeface="+mn-cs"/>
                </a:defRPr>
              </a:lvl2pPr>
              <a:lvl3pPr marL="509588" indent="-231775" algn="l" rtl="0" eaLnBrk="0" fontAlgn="base" hangingPunct="0">
                <a:spcBef>
                  <a:spcPct val="35000"/>
                </a:spcBef>
                <a:spcAft>
                  <a:spcPct val="0"/>
                </a:spcAft>
                <a:buClrTx/>
                <a:buSzPct val="100000"/>
                <a:buFont typeface="Wingdings 3" pitchFamily="18" charset="2"/>
                <a:buChar char=""/>
                <a:defRPr sz="2000">
                  <a:solidFill>
                    <a:schemeClr val="tx1">
                      <a:lumMod val="85000"/>
                      <a:lumOff val="15000"/>
                    </a:schemeClr>
                  </a:solidFill>
                  <a:latin typeface="+mn-lt"/>
                  <a:cs typeface="+mn-cs"/>
                </a:defRPr>
              </a:lvl3pPr>
              <a:lvl4pPr marL="741363"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4pPr>
              <a:lvl5pPr marL="974725" indent="-228600" algn="l" rtl="0" eaLnBrk="0" fontAlgn="base" hangingPunct="0">
                <a:spcBef>
                  <a:spcPct val="35000"/>
                </a:spcBef>
                <a:spcAft>
                  <a:spcPct val="0"/>
                </a:spcAft>
                <a:buClrTx/>
                <a:buSzPct val="100000"/>
                <a:buFont typeface="Wingdings 3" pitchFamily="18" charset="2"/>
                <a:buChar char=""/>
                <a:defRPr sz="1800">
                  <a:solidFill>
                    <a:schemeClr val="tx1">
                      <a:lumMod val="85000"/>
                      <a:lumOff val="15000"/>
                    </a:schemeClr>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0" marR="0" lvl="0" indent="0" algn="l" defTabSz="914400" rtl="0" eaLnBrk="0" fontAlgn="base" latinLnBrk="0" hangingPunct="0">
                <a:lnSpc>
                  <a:spcPct val="100000"/>
                </a:lnSpc>
                <a:spcBef>
                  <a:spcPct val="35000"/>
                </a:spcBef>
                <a:spcAft>
                  <a:spcPct val="0"/>
                </a:spcAft>
                <a:buClrTx/>
                <a:buSzPct val="100000"/>
                <a:buFont typeface="Arial" pitchFamily="34" charset="0"/>
                <a:buNone/>
                <a:tabLst/>
                <a:defRPr/>
              </a:pPr>
              <a:r>
                <a:rPr kumimoji="0" lang="en-US" sz="1600" b="0" i="0" u="none" strike="noStrike" kern="0" cap="none" spc="0" normalizeH="0" baseline="0" noProof="0" dirty="0">
                  <a:ln>
                    <a:noFill/>
                  </a:ln>
                  <a:solidFill>
                    <a:schemeClr val="tx1"/>
                  </a:solidFill>
                  <a:effectLst/>
                  <a:uLnTx/>
                  <a:uFillTx/>
                  <a:latin typeface="Verdana"/>
                  <a:ea typeface="+mn-ea"/>
                  <a:cs typeface="Arial"/>
                </a:rPr>
                <a:t>Acquisitions</a:t>
              </a:r>
              <a:endParaRPr kumimoji="0" lang="en-US" sz="1600" b="0" i="0" u="none" strike="noStrike" kern="0" cap="none" spc="0" normalizeH="0" baseline="0" noProof="0" dirty="0" smtClean="0">
                <a:ln>
                  <a:noFill/>
                </a:ln>
                <a:solidFill>
                  <a:schemeClr val="tx1"/>
                </a:solidFill>
                <a:effectLst/>
                <a:uLnTx/>
                <a:uFillTx/>
                <a:latin typeface="Verdana"/>
                <a:ea typeface="+mn-ea"/>
                <a:cs typeface="Arial"/>
              </a:endParaRPr>
            </a:p>
          </p:txBody>
        </p:sp>
        <p:sp>
          <p:nvSpPr>
            <p:cNvPr id="102" name="Rounded Rectangle 101"/>
            <p:cNvSpPr/>
            <p:nvPr/>
          </p:nvSpPr>
          <p:spPr bwMode="auto">
            <a:xfrm>
              <a:off x="2699015" y="3789090"/>
              <a:ext cx="1779112" cy="362332"/>
            </a:xfrm>
            <a:prstGeom prst="roundRect">
              <a:avLst>
                <a:gd name="adj" fmla="val 7654"/>
              </a:avLst>
            </a:prstGeom>
            <a:gradFill flip="none" rotWithShape="1">
              <a:gsLst>
                <a:gs pos="0">
                  <a:srgbClr val="2D2D8A">
                    <a:tint val="66000"/>
                    <a:satMod val="160000"/>
                  </a:srgbClr>
                </a:gs>
                <a:gs pos="78000">
                  <a:srgbClr val="2D2D8A">
                    <a:tint val="44500"/>
                    <a:satMod val="160000"/>
                  </a:srgbClr>
                </a:gs>
                <a:gs pos="100000">
                  <a:srgbClr val="2D2D8A">
                    <a:tint val="23500"/>
                    <a:satMod val="160000"/>
                  </a:srgbClr>
                </a:gs>
              </a:gsLst>
              <a:lin ang="162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pic>
          <p:nvPicPr>
            <p:cNvPr id="103" name="Picture 10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03" y="3558189"/>
              <a:ext cx="315736" cy="479918"/>
            </a:xfrm>
            <a:prstGeom prst="rect">
              <a:avLst/>
            </a:prstGeom>
            <a:effectLst>
              <a:glow rad="63500">
                <a:srgbClr val="BBE0E3">
                  <a:alpha val="30000"/>
                </a:srgbClr>
              </a:glow>
              <a:softEdge rad="0"/>
            </a:effectLst>
          </p:spPr>
        </p:pic>
      </p:grpSp>
      <p:sp>
        <p:nvSpPr>
          <p:cNvPr id="104" name="Rectangle 103"/>
          <p:cNvSpPr/>
          <p:nvPr/>
        </p:nvSpPr>
        <p:spPr>
          <a:xfrm>
            <a:off x="6987009" y="4288351"/>
            <a:ext cx="1236236"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effectLst/>
                <a:uLnTx/>
                <a:uFillTx/>
              </a:rPr>
              <a:t>Fulfillment</a:t>
            </a:r>
          </a:p>
        </p:txBody>
      </p:sp>
    </p:spTree>
    <p:extLst>
      <p:ext uri="{BB962C8B-B14F-4D97-AF65-F5344CB8AC3E}">
        <p14:creationId xmlns:p14="http://schemas.microsoft.com/office/powerpoint/2010/main" val="223370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wipe(down)">
                                      <p:cBhvr>
                                        <p:cTn id="11" dur="500"/>
                                        <p:tgtEl>
                                          <p:spTgt spid="9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down)">
                                      <p:cBhvr>
                                        <p:cTn id="15" dur="500"/>
                                        <p:tgtEl>
                                          <p:spTgt spid="8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ipe(down)">
                                      <p:cBhvr>
                                        <p:cTn id="1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143" y="1032700"/>
            <a:ext cx="8336643" cy="727157"/>
            <a:chOff x="399143" y="1032700"/>
            <a:chExt cx="8336643" cy="727157"/>
          </a:xfrm>
        </p:grpSpPr>
        <p:sp>
          <p:nvSpPr>
            <p:cNvPr id="33" name="Rounded Rectangle 32"/>
            <p:cNvSpPr/>
            <p:nvPr/>
          </p:nvSpPr>
          <p:spPr>
            <a:xfrm>
              <a:off x="399143" y="1032700"/>
              <a:ext cx="8336643" cy="727157"/>
            </a:xfrm>
            <a:prstGeom prst="roundRect">
              <a:avLst>
                <a:gd name="adj" fmla="val 8745"/>
              </a:avLst>
            </a:prstGeom>
            <a:gradFill flip="none" rotWithShape="1">
              <a:gsLst>
                <a:gs pos="0">
                  <a:schemeClr val="accent6">
                    <a:tint val="100000"/>
                    <a:shade val="100000"/>
                    <a:satMod val="130000"/>
                    <a:alpha val="69000"/>
                  </a:schemeClr>
                </a:gs>
                <a:gs pos="100000">
                  <a:schemeClr val="accent6">
                    <a:tint val="50000"/>
                    <a:shade val="100000"/>
                    <a:satMod val="350000"/>
                    <a:alpha val="69000"/>
                  </a:schemeClr>
                </a:gs>
              </a:gsLst>
              <a:lin ang="16200000" scaled="0"/>
              <a:tileRect/>
            </a:gra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54" name="Group 53"/>
            <p:cNvGrpSpPr/>
            <p:nvPr/>
          </p:nvGrpSpPr>
          <p:grpSpPr>
            <a:xfrm>
              <a:off x="452437" y="1076176"/>
              <a:ext cx="8229600" cy="639763"/>
              <a:chOff x="452437" y="1076176"/>
              <a:chExt cx="8229600" cy="639763"/>
            </a:xfrm>
          </p:grpSpPr>
          <p:sp>
            <p:nvSpPr>
              <p:cNvPr id="55" name="AutoShape 22"/>
              <p:cNvSpPr>
                <a:spLocks noChangeArrowheads="1"/>
              </p:cNvSpPr>
              <p:nvPr/>
            </p:nvSpPr>
            <p:spPr bwMode="auto">
              <a:xfrm>
                <a:off x="452437" y="1076176"/>
                <a:ext cx="8229600" cy="639763"/>
              </a:xfrm>
              <a:prstGeom prst="roundRect">
                <a:avLst>
                  <a:gd name="adj" fmla="val 10995"/>
                </a:avLst>
              </a:prstGeom>
              <a:solidFill>
                <a:srgbClr val="FFFFFF">
                  <a:alpha val="79000"/>
                </a:srgbClr>
              </a:solidFill>
              <a:ln w="9525" algn="ctr">
                <a:solidFill>
                  <a:schemeClr val="accent6">
                    <a:lumMod val="75000"/>
                  </a:schemeClr>
                </a:solidFill>
                <a:round/>
                <a:headEnd/>
                <a:tailEnd/>
              </a:ln>
              <a:effectLst/>
            </p:spPr>
            <p:txBody>
              <a:bodyPr wrap="none" anchor="ctr"/>
              <a:lstStyle/>
              <a:p>
                <a:pPr algn="ctr">
                  <a:defRPr/>
                </a:pPr>
                <a:endParaRPr lang="en-US" sz="1400" b="0">
                  <a:solidFill>
                    <a:schemeClr val="bg1">
                      <a:lumMod val="65000"/>
                    </a:schemeClr>
                  </a:solidFill>
                  <a:latin typeface="Verdana" pitchFamily="34" charset="0"/>
                </a:endParaRPr>
              </a:p>
            </p:txBody>
          </p:sp>
          <p:sp>
            <p:nvSpPr>
              <p:cNvPr id="56" name="Text Box 45"/>
              <p:cNvSpPr txBox="1">
                <a:spLocks noChangeArrowheads="1"/>
              </p:cNvSpPr>
              <p:nvPr/>
            </p:nvSpPr>
            <p:spPr bwMode="auto">
              <a:xfrm>
                <a:off x="533399" y="1165225"/>
                <a:ext cx="1143000" cy="461665"/>
              </a:xfrm>
              <a:prstGeom prst="rect">
                <a:avLst/>
              </a:prstGeom>
              <a:noFill/>
              <a:ln w="9525">
                <a:noFill/>
                <a:miter lim="800000"/>
                <a:headEnd/>
                <a:tailEnd/>
              </a:ln>
            </p:spPr>
            <p:txBody>
              <a:bodyPr wrap="square">
                <a:spAutoFit/>
              </a:bodyPr>
              <a:lstStyle/>
              <a:p>
                <a:r>
                  <a:rPr lang="en-US" sz="2400" dirty="0" smtClean="0">
                    <a:solidFill>
                      <a:schemeClr val="tx1">
                        <a:lumMod val="75000"/>
                        <a:lumOff val="25000"/>
                      </a:schemeClr>
                    </a:solidFill>
                    <a:latin typeface="Helvetica Light"/>
                    <a:cs typeface="Helvetica Light"/>
                  </a:rPr>
                  <a:t>Primo</a:t>
                </a:r>
                <a:endParaRPr lang="en-US" sz="2400" dirty="0">
                  <a:solidFill>
                    <a:schemeClr val="tx1">
                      <a:lumMod val="75000"/>
                      <a:lumOff val="25000"/>
                    </a:schemeClr>
                  </a:solidFill>
                  <a:latin typeface="Helvetica Light"/>
                  <a:cs typeface="Helvetica Light"/>
                </a:endParaRPr>
              </a:p>
            </p:txBody>
          </p:sp>
          <p:sp>
            <p:nvSpPr>
              <p:cNvPr id="58" name="Text Box 23">
                <a:hlinkClick r:id="" action="ppaction://noaction"/>
              </p:cNvPr>
              <p:cNvSpPr txBox="1">
                <a:spLocks noChangeArrowheads="1"/>
              </p:cNvSpPr>
              <p:nvPr/>
            </p:nvSpPr>
            <p:spPr bwMode="auto">
              <a:xfrm>
                <a:off x="7315199" y="1142751"/>
                <a:ext cx="1314450" cy="506612"/>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chemeClr val="tx1">
                        <a:lumMod val="75000"/>
                        <a:lumOff val="25000"/>
                      </a:schemeClr>
                    </a:solidFill>
                    <a:latin typeface="Helvetica Light"/>
                    <a:cs typeface="Helvetica Light"/>
                  </a:rPr>
                  <a:t>Delivery</a:t>
                </a:r>
                <a:endParaRPr lang="en-US" sz="1300" b="0" dirty="0">
                  <a:solidFill>
                    <a:schemeClr val="tx1">
                      <a:lumMod val="75000"/>
                      <a:lumOff val="25000"/>
                    </a:schemeClr>
                  </a:solidFill>
                  <a:latin typeface="Helvetica Light"/>
                  <a:cs typeface="Helvetica Light"/>
                </a:endParaRPr>
              </a:p>
            </p:txBody>
          </p:sp>
          <p:sp>
            <p:nvSpPr>
              <p:cNvPr id="60" name="Text Box 23">
                <a:hlinkClick r:id="" action="ppaction://noaction"/>
              </p:cNvPr>
              <p:cNvSpPr txBox="1">
                <a:spLocks noChangeArrowheads="1"/>
              </p:cNvSpPr>
              <p:nvPr/>
            </p:nvSpPr>
            <p:spPr bwMode="auto">
              <a:xfrm>
                <a:off x="5791200" y="1143375"/>
                <a:ext cx="1447800" cy="505365"/>
              </a:xfrm>
              <a:prstGeom prst="roundRect">
                <a:avLst/>
              </a:prstGeom>
              <a:solidFill>
                <a:srgbClr val="FFFFFF"/>
              </a:solidFill>
              <a:ln>
                <a:solidFill>
                  <a:schemeClr val="accent6">
                    <a:lumMod val="40000"/>
                    <a:lumOff val="60000"/>
                  </a:schemeClr>
                </a:solidFill>
              </a:ln>
              <a:effectLst/>
            </p:spPr>
            <p:txBody>
              <a:bodyPr lIns="0" tIns="0" rIns="0" bIns="0" anchor="ctr"/>
              <a:lstStyle/>
              <a:p>
                <a:pPr algn="ctr">
                  <a:defRPr/>
                </a:pPr>
                <a:r>
                  <a:rPr lang="en-US" sz="1300" b="0" dirty="0" smtClean="0">
                    <a:solidFill>
                      <a:schemeClr val="tx1">
                        <a:lumMod val="75000"/>
                        <a:lumOff val="25000"/>
                      </a:schemeClr>
                    </a:solidFill>
                    <a:latin typeface="Helvetica Light"/>
                    <a:cs typeface="Helvetica Light"/>
                  </a:rPr>
                  <a:t>Discovery</a:t>
                </a:r>
                <a:endParaRPr lang="en-US" sz="1300" b="0" dirty="0">
                  <a:solidFill>
                    <a:schemeClr val="tx1">
                      <a:lumMod val="75000"/>
                      <a:lumOff val="25000"/>
                    </a:schemeClr>
                  </a:solidFill>
                  <a:latin typeface="Helvetica Light"/>
                  <a:cs typeface="Helvetica Light"/>
                </a:endParaRPr>
              </a:p>
            </p:txBody>
          </p:sp>
        </p:grpSp>
      </p:grpSp>
      <p:pic>
        <p:nvPicPr>
          <p:cNvPr id="41" name="Picture 40" descr="clou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2700" y="4975795"/>
            <a:ext cx="9144000" cy="1882205"/>
          </a:xfrm>
          <a:prstGeom prst="rect">
            <a:avLst/>
          </a:prstGeom>
        </p:spPr>
      </p:pic>
      <p:sp>
        <p:nvSpPr>
          <p:cNvPr id="32" name="Rounded Rectangle 31"/>
          <p:cNvSpPr/>
          <p:nvPr/>
        </p:nvSpPr>
        <p:spPr>
          <a:xfrm>
            <a:off x="399143" y="1981200"/>
            <a:ext cx="8336643" cy="3048000"/>
          </a:xfrm>
          <a:prstGeom prst="roundRect">
            <a:avLst>
              <a:gd name="adj" fmla="val 3388"/>
            </a:avLst>
          </a:prstGeom>
          <a:gradFill flip="none" rotWithShape="1">
            <a:gsLst>
              <a:gs pos="0">
                <a:schemeClr val="accent1">
                  <a:tint val="100000"/>
                  <a:shade val="100000"/>
                  <a:satMod val="130000"/>
                  <a:alpha val="49000"/>
                </a:schemeClr>
              </a:gs>
              <a:gs pos="100000">
                <a:schemeClr val="accent1">
                  <a:tint val="50000"/>
                  <a:shade val="100000"/>
                  <a:satMod val="350000"/>
                  <a:alpha val="49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AutoShape 16"/>
          <p:cNvSpPr>
            <a:spLocks noChangeArrowheads="1"/>
          </p:cNvSpPr>
          <p:nvPr/>
        </p:nvSpPr>
        <p:spPr bwMode="auto">
          <a:xfrm>
            <a:off x="2590799" y="2062087"/>
            <a:ext cx="6091237" cy="2895602"/>
          </a:xfrm>
          <a:prstGeom prst="roundRect">
            <a:avLst>
              <a:gd name="adj" fmla="val 3196"/>
            </a:avLst>
          </a:prstGeom>
          <a:solidFill>
            <a:srgbClr val="FFFFFF">
              <a:alpha val="63000"/>
            </a:srgbClr>
          </a:solidFill>
          <a:ln w="9525" algn="ctr">
            <a:solidFill>
              <a:srgbClr val="D9D9D9"/>
            </a:solidFill>
            <a:round/>
            <a:headEnd/>
            <a:tailEnd/>
          </a:ln>
          <a:effectLst/>
        </p:spPr>
        <p:txBody>
          <a:bodyPr rot="10800000" wrap="none" anchor="ctr"/>
          <a:lstStyle/>
          <a:p>
            <a:pPr algn="ctr">
              <a:defRPr/>
            </a:pPr>
            <a:endParaRPr lang="en-US" sz="1400" b="0">
              <a:latin typeface="Verdana" pitchFamily="34" charset="0"/>
            </a:endParaRPr>
          </a:p>
        </p:txBody>
      </p:sp>
      <p:sp>
        <p:nvSpPr>
          <p:cNvPr id="43" name="AutoShape 16"/>
          <p:cNvSpPr>
            <a:spLocks noChangeArrowheads="1"/>
          </p:cNvSpPr>
          <p:nvPr/>
        </p:nvSpPr>
        <p:spPr bwMode="auto">
          <a:xfrm>
            <a:off x="457200" y="2062089"/>
            <a:ext cx="2057400" cy="2895600"/>
          </a:xfrm>
          <a:prstGeom prst="roundRect">
            <a:avLst>
              <a:gd name="adj" fmla="val 5389"/>
            </a:avLst>
          </a:prstGeom>
          <a:ln>
            <a:headEnd/>
            <a:tailEnd/>
          </a:ln>
        </p:spPr>
        <p:style>
          <a:lnRef idx="1">
            <a:schemeClr val="accent3"/>
          </a:lnRef>
          <a:fillRef idx="3">
            <a:schemeClr val="accent3"/>
          </a:fillRef>
          <a:effectRef idx="2">
            <a:schemeClr val="accent3"/>
          </a:effectRef>
          <a:fontRef idx="minor">
            <a:schemeClr val="lt1"/>
          </a:fontRef>
        </p:style>
        <p:txBody>
          <a:bodyPr rot="10800000" wrap="none" anchor="ctr"/>
          <a:lstStyle/>
          <a:p>
            <a:pPr algn="ctr">
              <a:defRPr/>
            </a:pPr>
            <a:endParaRPr lang="en-US" sz="1400" b="0">
              <a:latin typeface="Verdana" pitchFamily="34" charset="0"/>
            </a:endParaRPr>
          </a:p>
        </p:txBody>
      </p:sp>
      <p:sp>
        <p:nvSpPr>
          <p:cNvPr id="44" name="Text Box 31">
            <a:hlinkClick r:id="" action="ppaction://noaction"/>
          </p:cNvPr>
          <p:cNvSpPr txBox="1">
            <a:spLocks noChangeArrowheads="1"/>
          </p:cNvSpPr>
          <p:nvPr/>
        </p:nvSpPr>
        <p:spPr bwMode="auto">
          <a:xfrm>
            <a:off x="2667000" y="3246437"/>
            <a:ext cx="596264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Acquisitions</a:t>
            </a:r>
            <a:endParaRPr lang="en-US" sz="1300" b="0" dirty="0">
              <a:solidFill>
                <a:srgbClr val="BFBFBF"/>
              </a:solidFill>
              <a:latin typeface="Helvetica Light"/>
              <a:cs typeface="Helvetica Light"/>
            </a:endParaRPr>
          </a:p>
        </p:txBody>
      </p:sp>
      <p:sp>
        <p:nvSpPr>
          <p:cNvPr id="48" name="Text Box 34">
            <a:hlinkClick r:id="" action="ppaction://noaction"/>
          </p:cNvPr>
          <p:cNvSpPr txBox="1">
            <a:spLocks noChangeArrowheads="1"/>
          </p:cNvSpPr>
          <p:nvPr/>
        </p:nvSpPr>
        <p:spPr bwMode="auto">
          <a:xfrm>
            <a:off x="2667000" y="4487787"/>
            <a:ext cx="5959929"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a:solidFill>
                  <a:srgbClr val="BFBFBF"/>
                </a:solidFill>
                <a:latin typeface="Helvetica Light"/>
                <a:cs typeface="Helvetica Light"/>
              </a:rPr>
              <a:t>Fulfillment</a:t>
            </a:r>
          </a:p>
        </p:txBody>
      </p:sp>
      <p:sp>
        <p:nvSpPr>
          <p:cNvPr id="49" name="Text Box 36">
            <a:hlinkClick r:id="" action="ppaction://noaction"/>
          </p:cNvPr>
          <p:cNvSpPr txBox="1">
            <a:spLocks noChangeArrowheads="1"/>
          </p:cNvSpPr>
          <p:nvPr/>
        </p:nvSpPr>
        <p:spPr bwMode="auto">
          <a:xfrm>
            <a:off x="2667000" y="2636239"/>
            <a:ext cx="5962650" cy="411163"/>
          </a:xfrm>
          <a:prstGeom prst="roundRect">
            <a:avLst/>
          </a:prstGeom>
          <a:solidFill>
            <a:srgbClr val="FFFFFF"/>
          </a:solidFill>
          <a:ln>
            <a:solidFill>
              <a:schemeClr val="accent1">
                <a:lumMod val="40000"/>
                <a:lumOff val="60000"/>
              </a:schemeClr>
            </a:solidFill>
          </a:ln>
          <a:effectLst/>
        </p:spPr>
        <p:txBody>
          <a:bodyPr wrap="none" lIns="0" tIns="0" rIns="0" bIns="0" anchor="ctr"/>
          <a:lstStyle/>
          <a:p>
            <a:pPr algn="ctr" fontAlgn="auto">
              <a:spcBef>
                <a:spcPts val="0"/>
              </a:spcBef>
              <a:spcAft>
                <a:spcPts val="0"/>
              </a:spcAft>
              <a:defRPr/>
            </a:pPr>
            <a:r>
              <a:rPr lang="en-US" sz="1300" b="0" dirty="0" smtClean="0">
                <a:solidFill>
                  <a:srgbClr val="BFBFBF"/>
                </a:solidFill>
                <a:latin typeface="Helvetica Light"/>
                <a:cs typeface="Helvetica Light"/>
              </a:rPr>
              <a:t>Resource Management</a:t>
            </a:r>
            <a:endParaRPr lang="en-US" sz="1300" b="0" dirty="0">
              <a:solidFill>
                <a:srgbClr val="BFBFBF"/>
              </a:solidFill>
              <a:latin typeface="Helvetica Light"/>
              <a:cs typeface="Helvetica Light"/>
            </a:endParaRPr>
          </a:p>
        </p:txBody>
      </p:sp>
      <p:sp>
        <p:nvSpPr>
          <p:cNvPr id="50" name="Rectangle 48"/>
          <p:cNvSpPr>
            <a:spLocks noChangeArrowheads="1"/>
          </p:cNvSpPr>
          <p:nvPr/>
        </p:nvSpPr>
        <p:spPr bwMode="auto">
          <a:xfrm>
            <a:off x="762000" y="2214490"/>
            <a:ext cx="1608138" cy="306388"/>
          </a:xfrm>
          <a:prstGeom prst="rect">
            <a:avLst/>
          </a:prstGeom>
          <a:noFill/>
          <a:ln w="9525">
            <a:noFill/>
            <a:miter lim="800000"/>
            <a:headEnd/>
            <a:tailEnd/>
          </a:ln>
        </p:spPr>
        <p:txBody>
          <a:bodyPr wrap="none">
            <a:spAutoFit/>
          </a:bodyPr>
          <a:lstStyle/>
          <a:p>
            <a:r>
              <a:rPr lang="en-US" sz="1400" b="0">
                <a:solidFill>
                  <a:schemeClr val="bg1"/>
                </a:solidFill>
              </a:rPr>
              <a:t>DATA SERVICES</a:t>
            </a:r>
          </a:p>
        </p:txBody>
      </p:sp>
      <p:sp>
        <p:nvSpPr>
          <p:cNvPr id="51" name="Rectangle 48"/>
          <p:cNvSpPr>
            <a:spLocks noChangeArrowheads="1"/>
          </p:cNvSpPr>
          <p:nvPr/>
        </p:nvSpPr>
        <p:spPr bwMode="auto">
          <a:xfrm>
            <a:off x="2667001" y="2138290"/>
            <a:ext cx="914400" cy="461665"/>
          </a:xfrm>
          <a:prstGeom prst="rect">
            <a:avLst/>
          </a:prstGeom>
          <a:noFill/>
          <a:ln w="9525">
            <a:noFill/>
            <a:miter lim="800000"/>
            <a:headEnd/>
            <a:tailEnd/>
          </a:ln>
        </p:spPr>
        <p:txBody>
          <a:bodyPr wrap="square">
            <a:spAutoFit/>
          </a:bodyPr>
          <a:lstStyle/>
          <a:p>
            <a:r>
              <a:rPr lang="en-US" sz="2400" b="0" dirty="0" smtClean="0">
                <a:solidFill>
                  <a:srgbClr val="BFBFBF"/>
                </a:solidFill>
                <a:latin typeface="Helvetica Light"/>
                <a:cs typeface="Helvetica Light"/>
              </a:rPr>
              <a:t>Alma</a:t>
            </a:r>
            <a:endParaRPr lang="en-US" sz="2400" b="0" dirty="0">
              <a:solidFill>
                <a:srgbClr val="BFBFBF"/>
              </a:solidFill>
              <a:latin typeface="Helvetica Light"/>
              <a:cs typeface="Helvetica Light"/>
            </a:endParaRPr>
          </a:p>
        </p:txBody>
      </p:sp>
      <p:sp>
        <p:nvSpPr>
          <p:cNvPr id="52" name="Text Box 42">
            <a:hlinkClick r:id="" action="ppaction://noaction"/>
          </p:cNvPr>
          <p:cNvSpPr>
            <a:spLocks noChangeArrowheads="1"/>
          </p:cNvSpPr>
          <p:nvPr/>
        </p:nvSpPr>
        <p:spPr bwMode="auto">
          <a:xfrm>
            <a:off x="527277" y="2115157"/>
            <a:ext cx="1931079" cy="1358848"/>
          </a:xfrm>
          <a:prstGeom prst="roundRect">
            <a:avLst>
              <a:gd name="adj" fmla="val 6341"/>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a:solidFill>
                  <a:srgbClr val="BFBFBF"/>
                </a:solidFill>
                <a:latin typeface="Helvetica Light"/>
                <a:cs typeface="Helvetica Light"/>
              </a:rPr>
              <a:t>Community zone</a:t>
            </a:r>
          </a:p>
        </p:txBody>
      </p:sp>
      <p:sp>
        <p:nvSpPr>
          <p:cNvPr id="47" name="Text Box 33">
            <a:hlinkClick r:id="" action="ppaction://noaction"/>
          </p:cNvPr>
          <p:cNvSpPr txBox="1">
            <a:spLocks noChangeArrowheads="1"/>
          </p:cNvSpPr>
          <p:nvPr/>
        </p:nvSpPr>
        <p:spPr bwMode="auto">
          <a:xfrm>
            <a:off x="2667000" y="3886200"/>
            <a:ext cx="5950857" cy="411163"/>
          </a:xfrm>
          <a:prstGeom prst="roundRect">
            <a:avLst/>
          </a:prstGeom>
          <a:solidFill>
            <a:schemeClr val="bg1"/>
          </a:solidFill>
          <a:ln>
            <a:solidFill>
              <a:srgbClr val="D9D9D9"/>
            </a:solidFill>
          </a:ln>
          <a:effectLst/>
        </p:spPr>
        <p:txBody>
          <a:bodyPr wrap="none" lIns="0" tIns="0" rIns="0" bIns="0" anchor="ctr"/>
          <a:lstStyle/>
          <a:p>
            <a:pPr algn="ctr">
              <a:defRPr/>
            </a:pPr>
            <a:r>
              <a:rPr lang="en-US" sz="1300" dirty="0" smtClean="0">
                <a:solidFill>
                  <a:srgbClr val="BFBFBF"/>
                </a:solidFill>
                <a:latin typeface="Helvetica Light"/>
                <a:cs typeface="Helvetica Light"/>
              </a:rPr>
              <a:t>Cataloging</a:t>
            </a:r>
            <a:endParaRPr lang="en-US" sz="1300" dirty="0">
              <a:solidFill>
                <a:srgbClr val="BFBFBF"/>
              </a:solidFill>
              <a:latin typeface="Helvetica Light"/>
              <a:cs typeface="Helvetica Light"/>
            </a:endParaRPr>
          </a:p>
        </p:txBody>
      </p:sp>
      <p:sp>
        <p:nvSpPr>
          <p:cNvPr id="53" name="Text Box 42">
            <a:hlinkClick r:id="" action="ppaction://noaction"/>
          </p:cNvPr>
          <p:cNvSpPr>
            <a:spLocks noChangeArrowheads="1"/>
          </p:cNvSpPr>
          <p:nvPr/>
        </p:nvSpPr>
        <p:spPr bwMode="auto">
          <a:xfrm>
            <a:off x="504371" y="3525729"/>
            <a:ext cx="1963058" cy="1374585"/>
          </a:xfrm>
          <a:prstGeom prst="roundRect">
            <a:avLst>
              <a:gd name="adj" fmla="val 5704"/>
            </a:avLst>
          </a:prstGeom>
          <a:solidFill>
            <a:srgbClr val="FFFFFF"/>
          </a:solidFill>
          <a:ln w="9525">
            <a:solidFill>
              <a:schemeClr val="accent3">
                <a:lumMod val="40000"/>
                <a:lumOff val="60000"/>
              </a:schemeClr>
            </a:solidFill>
            <a:round/>
            <a:headEnd/>
            <a:tailEnd/>
          </a:ln>
          <a:effectLst/>
        </p:spPr>
        <p:txBody>
          <a:bodyPr lIns="0" tIns="0" rIns="0" bIns="0" anchor="ctr"/>
          <a:lstStyle/>
          <a:p>
            <a:pPr algn="ctr">
              <a:defRPr/>
            </a:pPr>
            <a:r>
              <a:rPr lang="en-US" sz="1300" b="0" dirty="0" smtClean="0">
                <a:solidFill>
                  <a:schemeClr val="bg1">
                    <a:lumMod val="75000"/>
                  </a:schemeClr>
                </a:solidFill>
                <a:latin typeface="Helvetica Light"/>
                <a:cs typeface="Helvetica Light"/>
              </a:rPr>
              <a:t>Business Intelligence </a:t>
            </a:r>
          </a:p>
          <a:p>
            <a:pPr algn="ctr">
              <a:defRPr/>
            </a:pPr>
            <a:r>
              <a:rPr lang="en-US" sz="1300" b="0" dirty="0" smtClean="0">
                <a:solidFill>
                  <a:schemeClr val="bg1">
                    <a:lumMod val="75000"/>
                  </a:schemeClr>
                </a:solidFill>
                <a:latin typeface="Helvetica Light"/>
                <a:cs typeface="Helvetica Light"/>
              </a:rPr>
              <a:t>and Analytics</a:t>
            </a:r>
            <a:endParaRPr lang="en-US" sz="1300" b="0" dirty="0">
              <a:solidFill>
                <a:schemeClr val="bg1">
                  <a:lumMod val="75000"/>
                </a:schemeClr>
              </a:solidFill>
              <a:latin typeface="Helvetica Light"/>
              <a:cs typeface="Helvetica Light"/>
            </a:endParaRPr>
          </a:p>
        </p:txBody>
      </p:sp>
      <p:sp>
        <p:nvSpPr>
          <p:cNvPr id="46" name="Rectangle 45"/>
          <p:cNvSpPr/>
          <p:nvPr/>
        </p:nvSpPr>
        <p:spPr>
          <a:xfrm>
            <a:off x="0" y="711201"/>
            <a:ext cx="9144000" cy="6146799"/>
          </a:xfrm>
          <a:prstGeom prst="rect">
            <a:avLst/>
          </a:prstGeom>
          <a:solidFill>
            <a:schemeClr val="tx1">
              <a:alpha val="2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 name="Picture 56" descr="burs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6063" y="1981200"/>
            <a:ext cx="6858000" cy="6858000"/>
          </a:xfrm>
          <a:prstGeom prst="rect">
            <a:avLst/>
          </a:prstGeom>
        </p:spPr>
      </p:pic>
      <p:sp>
        <p:nvSpPr>
          <p:cNvPr id="2" name="Title 1"/>
          <p:cNvSpPr>
            <a:spLocks noGrp="1"/>
          </p:cNvSpPr>
          <p:nvPr>
            <p:ph type="title"/>
          </p:nvPr>
        </p:nvSpPr>
        <p:spPr/>
        <p:txBody>
          <a:bodyPr/>
          <a:lstStyle/>
          <a:p>
            <a:r>
              <a:rPr lang="en-US" dirty="0" smtClean="0"/>
              <a:t>Infrastructure</a:t>
            </a:r>
            <a:endParaRPr lang="en-US" dirty="0"/>
          </a:p>
        </p:txBody>
      </p:sp>
      <p:sp>
        <p:nvSpPr>
          <p:cNvPr id="31" name="Rounded Rectangle 30"/>
          <p:cNvSpPr/>
          <p:nvPr/>
        </p:nvSpPr>
        <p:spPr>
          <a:xfrm>
            <a:off x="381000" y="5257800"/>
            <a:ext cx="8336643" cy="762000"/>
          </a:xfrm>
          <a:prstGeom prst="roundRect">
            <a:avLst>
              <a:gd name="adj" fmla="val 11721"/>
            </a:avLst>
          </a:prstGeom>
          <a:solidFill>
            <a:schemeClr val="bg1">
              <a:lumMod val="75000"/>
              <a:alpha val="23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452438" y="5318919"/>
            <a:ext cx="8229600" cy="639763"/>
            <a:chOff x="452438" y="5222726"/>
            <a:chExt cx="8229600" cy="639763"/>
          </a:xfrm>
        </p:grpSpPr>
        <p:sp>
          <p:nvSpPr>
            <p:cNvPr id="35" name="AutoShape 22"/>
            <p:cNvSpPr>
              <a:spLocks noChangeArrowheads="1"/>
            </p:cNvSpPr>
            <p:nvPr/>
          </p:nvSpPr>
          <p:spPr bwMode="auto">
            <a:xfrm>
              <a:off x="452438" y="5222726"/>
              <a:ext cx="8229600" cy="639763"/>
            </a:xfrm>
            <a:prstGeom prst="roundRect">
              <a:avLst>
                <a:gd name="adj" fmla="val 10995"/>
              </a:avLst>
            </a:prstGeom>
            <a:solidFill>
              <a:srgbClr val="FFFFFF"/>
            </a:solidFill>
            <a:ln w="9525" algn="ctr">
              <a:solidFill>
                <a:schemeClr val="bg1">
                  <a:lumMod val="65000"/>
                </a:schemeClr>
              </a:solidFill>
              <a:round/>
              <a:headEnd/>
              <a:tailEnd/>
            </a:ln>
            <a:effectLst/>
          </p:spPr>
          <p:txBody>
            <a:bodyPr wrap="none" anchor="ctr"/>
            <a:lstStyle/>
            <a:p>
              <a:pPr algn="ctr">
                <a:defRPr/>
              </a:pPr>
              <a:endParaRPr lang="en-US" sz="1400" b="0">
                <a:latin typeface="Verdana" pitchFamily="34" charset="0"/>
              </a:endParaRPr>
            </a:p>
          </p:txBody>
        </p:sp>
        <p:sp>
          <p:nvSpPr>
            <p:cNvPr id="36" name="Text Box 45"/>
            <p:cNvSpPr txBox="1">
              <a:spLocks noChangeArrowheads="1"/>
            </p:cNvSpPr>
            <p:nvPr/>
          </p:nvSpPr>
          <p:spPr bwMode="auto">
            <a:xfrm>
              <a:off x="533400" y="5311775"/>
              <a:ext cx="2057400" cy="461665"/>
            </a:xfrm>
            <a:prstGeom prst="rect">
              <a:avLst/>
            </a:prstGeom>
            <a:noFill/>
            <a:ln w="9525">
              <a:noFill/>
              <a:miter lim="800000"/>
              <a:headEnd/>
              <a:tailEnd/>
            </a:ln>
          </p:spPr>
          <p:txBody>
            <a:bodyPr wrap="square">
              <a:spAutoFit/>
            </a:bodyPr>
            <a:lstStyle/>
            <a:p>
              <a:r>
                <a:rPr lang="en-US" sz="2400" dirty="0" smtClean="0">
                  <a:latin typeface="Helvetica Light"/>
                  <a:cs typeface="Helvetica Light"/>
                </a:rPr>
                <a:t>Infrastructure</a:t>
              </a:r>
              <a:endParaRPr lang="en-US" sz="2400" dirty="0">
                <a:latin typeface="Helvetica Light"/>
                <a:cs typeface="Helvetica Light"/>
              </a:endParaRPr>
            </a:p>
          </p:txBody>
        </p:sp>
        <p:sp>
          <p:nvSpPr>
            <p:cNvPr id="37" name="Text Box 23">
              <a:hlinkClick r:id="" action="ppaction://noaction"/>
            </p:cNvPr>
            <p:cNvSpPr txBox="1">
              <a:spLocks noChangeArrowheads="1"/>
            </p:cNvSpPr>
            <p:nvPr/>
          </p:nvSpPr>
          <p:spPr bwMode="auto">
            <a:xfrm>
              <a:off x="2743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200" b="0" dirty="0" smtClean="0">
                  <a:latin typeface="Helvetica Light"/>
                  <a:cs typeface="Helvetica Light"/>
                </a:rPr>
                <a:t>Cloud</a:t>
              </a:r>
            </a:p>
            <a:p>
              <a:pPr algn="ctr">
                <a:defRPr/>
              </a:pPr>
              <a:r>
                <a:rPr lang="en-US" sz="1200" b="0" dirty="0" smtClean="0">
                  <a:latin typeface="Helvetica Light"/>
                  <a:cs typeface="Helvetica Light"/>
                </a:rPr>
                <a:t>Infrastructure</a:t>
              </a:r>
              <a:endParaRPr lang="en-US" sz="1200" b="0" dirty="0">
                <a:latin typeface="Helvetica Light"/>
                <a:cs typeface="Helvetica Light"/>
              </a:endParaRPr>
            </a:p>
          </p:txBody>
        </p:sp>
        <p:sp>
          <p:nvSpPr>
            <p:cNvPr id="38" name="Text Box 23">
              <a:hlinkClick r:id="" action="ppaction://noaction"/>
            </p:cNvPr>
            <p:cNvSpPr txBox="1">
              <a:spLocks noChangeArrowheads="1"/>
            </p:cNvSpPr>
            <p:nvPr/>
          </p:nvSpPr>
          <p:spPr bwMode="auto">
            <a:xfrm>
              <a:off x="7315200" y="5289301"/>
              <a:ext cx="1314450" cy="506612"/>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dirty="0" smtClean="0">
                  <a:latin typeface="Helvetica Light"/>
                  <a:cs typeface="Helvetica Light"/>
                </a:rPr>
                <a:t>Open</a:t>
              </a:r>
            </a:p>
            <a:p>
              <a:pPr algn="ctr">
                <a:defRPr/>
              </a:pPr>
              <a:r>
                <a:rPr lang="en-US" sz="1300" dirty="0" smtClean="0">
                  <a:latin typeface="Helvetica Light"/>
                  <a:cs typeface="Helvetica Light"/>
                </a:rPr>
                <a:t>Platform</a:t>
              </a:r>
              <a:endParaRPr lang="en-US" sz="1300" dirty="0">
                <a:latin typeface="Helvetica Light"/>
                <a:cs typeface="Helvetica Light"/>
              </a:endParaRPr>
            </a:p>
          </p:txBody>
        </p:sp>
        <p:sp>
          <p:nvSpPr>
            <p:cNvPr id="39" name="Text Box 23">
              <a:hlinkClick r:id="" action="ppaction://noaction"/>
            </p:cNvPr>
            <p:cNvSpPr txBox="1">
              <a:spLocks noChangeArrowheads="1"/>
            </p:cNvSpPr>
            <p:nvPr/>
          </p:nvSpPr>
          <p:spPr bwMode="auto">
            <a:xfrm>
              <a:off x="4267199" y="5289925"/>
              <a:ext cx="1447801"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a:latin typeface="Helvetica Light"/>
                  <a:cs typeface="Helvetica Light"/>
                </a:rPr>
                <a:t>Security</a:t>
              </a:r>
            </a:p>
          </p:txBody>
        </p:sp>
        <p:sp>
          <p:nvSpPr>
            <p:cNvPr id="40" name="Text Box 23">
              <a:hlinkClick r:id="" action="ppaction://noaction"/>
            </p:cNvPr>
            <p:cNvSpPr txBox="1">
              <a:spLocks noChangeArrowheads="1"/>
            </p:cNvSpPr>
            <p:nvPr/>
          </p:nvSpPr>
          <p:spPr bwMode="auto">
            <a:xfrm>
              <a:off x="5791201" y="5289925"/>
              <a:ext cx="1447800" cy="505365"/>
            </a:xfrm>
            <a:prstGeom prst="roundRect">
              <a:avLst/>
            </a:prstGeom>
            <a:solidFill>
              <a:srgbClr val="FFFFFF"/>
            </a:solidFill>
            <a:ln>
              <a:solidFill>
                <a:schemeClr val="bg1">
                  <a:lumMod val="85000"/>
                </a:schemeClr>
              </a:solidFill>
            </a:ln>
            <a:effectLst/>
          </p:spPr>
          <p:txBody>
            <a:bodyPr lIns="0" tIns="0" rIns="0" bIns="0" anchor="ctr"/>
            <a:lstStyle/>
            <a:p>
              <a:pPr algn="ctr">
                <a:defRPr/>
              </a:pPr>
              <a:r>
                <a:rPr lang="en-US" sz="1300" b="0" dirty="0" smtClean="0">
                  <a:latin typeface="Helvetica Light"/>
                  <a:cs typeface="Helvetica Light"/>
                </a:rPr>
                <a:t>Workflow</a:t>
              </a:r>
            </a:p>
            <a:p>
              <a:pPr algn="ctr">
                <a:defRPr/>
              </a:pPr>
              <a:r>
                <a:rPr lang="en-US" sz="1300" b="0" dirty="0" smtClean="0">
                  <a:latin typeface="Helvetica Light"/>
                  <a:cs typeface="Helvetica Light"/>
                </a:rPr>
                <a:t>Engine</a:t>
              </a:r>
              <a:endParaRPr lang="en-US" sz="1300" b="0" dirty="0">
                <a:latin typeface="Helvetica Light"/>
                <a:cs typeface="Helvetica Light"/>
              </a:endParaRPr>
            </a:p>
          </p:txBody>
        </p:sp>
      </p:grpSp>
      <p:sp>
        <p:nvSpPr>
          <p:cNvPr id="45"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391661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קבוצה 134"/>
          <p:cNvGrpSpPr/>
          <p:nvPr/>
        </p:nvGrpSpPr>
        <p:grpSpPr>
          <a:xfrm>
            <a:off x="411609" y="2101158"/>
            <a:ext cx="1792307" cy="1028704"/>
            <a:chOff x="235765" y="1758270"/>
            <a:chExt cx="1792307" cy="1028704"/>
          </a:xfrm>
        </p:grpSpPr>
        <p:grpSp>
          <p:nvGrpSpPr>
            <p:cNvPr id="210" name="Group 209"/>
            <p:cNvGrpSpPr/>
            <p:nvPr/>
          </p:nvGrpSpPr>
          <p:grpSpPr>
            <a:xfrm>
              <a:off x="541604" y="1758270"/>
              <a:ext cx="1184643" cy="802266"/>
              <a:chOff x="541604" y="1484127"/>
              <a:chExt cx="1184643" cy="802266"/>
            </a:xfrm>
          </p:grpSpPr>
          <p:sp>
            <p:nvSpPr>
              <p:cNvPr id="211" name="Oval 210"/>
              <p:cNvSpPr/>
              <p:nvPr/>
            </p:nvSpPr>
            <p:spPr>
              <a:xfrm>
                <a:off x="541604" y="2108507"/>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12" name="Picture 2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7543" y="1484127"/>
                <a:ext cx="772767" cy="713323"/>
              </a:xfrm>
              <a:prstGeom prst="rect">
                <a:avLst/>
              </a:prstGeom>
              <a:effectLst/>
            </p:spPr>
          </p:pic>
        </p:grpSp>
        <p:sp>
          <p:nvSpPr>
            <p:cNvPr id="216" name="TextBox 215"/>
            <p:cNvSpPr txBox="1"/>
            <p:nvPr/>
          </p:nvSpPr>
          <p:spPr>
            <a:xfrm>
              <a:off x="235765" y="2509975"/>
              <a:ext cx="1792307"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Resource Sharing</a:t>
              </a:r>
              <a:endParaRPr lang="en-US" sz="1200" dirty="0">
                <a:solidFill>
                  <a:srgbClr val="000000"/>
                </a:solidFill>
                <a:latin typeface="Calibri" pitchFamily="34" charset="0"/>
                <a:cs typeface="Calibri" pitchFamily="34" charset="0"/>
              </a:endParaRPr>
            </a:p>
          </p:txBody>
        </p:sp>
        <p:grpSp>
          <p:nvGrpSpPr>
            <p:cNvPr id="234" name="Group 233"/>
            <p:cNvGrpSpPr/>
            <p:nvPr/>
          </p:nvGrpSpPr>
          <p:grpSpPr>
            <a:xfrm>
              <a:off x="926048" y="1980721"/>
              <a:ext cx="415753" cy="327275"/>
              <a:chOff x="2189163" y="5068888"/>
              <a:chExt cx="1387475" cy="1092199"/>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chemeClr val="accent1">
                  <a:satMod val="175000"/>
                  <a:alpha val="40000"/>
                </a:schemeClr>
              </a:glow>
            </a:effectLst>
          </p:grpSpPr>
          <p:sp>
            <p:nvSpPr>
              <p:cNvPr id="235" name="Freeform 89"/>
              <p:cNvSpPr>
                <a:spLocks/>
              </p:cNvSpPr>
              <p:nvPr/>
            </p:nvSpPr>
            <p:spPr bwMode="auto">
              <a:xfrm>
                <a:off x="2189163" y="5072063"/>
                <a:ext cx="700088" cy="1089024"/>
              </a:xfrm>
              <a:custGeom>
                <a:avLst/>
                <a:gdLst>
                  <a:gd name="T0" fmla="*/ 207 w 557"/>
                  <a:gd name="T1" fmla="*/ 770 h 868"/>
                  <a:gd name="T2" fmla="*/ 232 w 557"/>
                  <a:gd name="T3" fmla="*/ 93 h 868"/>
                  <a:gd name="T4" fmla="*/ 152 w 557"/>
                  <a:gd name="T5" fmla="*/ 13 h 868"/>
                  <a:gd name="T6" fmla="*/ 161 w 557"/>
                  <a:gd name="T7" fmla="*/ 1 h 868"/>
                  <a:gd name="T8" fmla="*/ 485 w 557"/>
                  <a:gd name="T9" fmla="*/ 18 h 868"/>
                  <a:gd name="T10" fmla="*/ 497 w 557"/>
                  <a:gd name="T11" fmla="*/ 32 h 868"/>
                  <a:gd name="T12" fmla="*/ 508 w 557"/>
                  <a:gd name="T13" fmla="*/ 349 h 868"/>
                  <a:gd name="T14" fmla="*/ 494 w 557"/>
                  <a:gd name="T15" fmla="*/ 356 h 868"/>
                  <a:gd name="T16" fmla="*/ 408 w 557"/>
                  <a:gd name="T17" fmla="*/ 272 h 868"/>
                  <a:gd name="T18" fmla="*/ 329 w 557"/>
                  <a:gd name="T19" fmla="*/ 739 h 868"/>
                  <a:gd name="T20" fmla="*/ 556 w 557"/>
                  <a:gd name="T21" fmla="*/ 849 h 868"/>
                  <a:gd name="T22" fmla="*/ 557 w 557"/>
                  <a:gd name="T23" fmla="*/ 851 h 868"/>
                  <a:gd name="T24" fmla="*/ 207 w 557"/>
                  <a:gd name="T25" fmla="*/ 77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8">
                    <a:moveTo>
                      <a:pt x="207" y="770"/>
                    </a:moveTo>
                    <a:cubicBezTo>
                      <a:pt x="0" y="591"/>
                      <a:pt x="8" y="327"/>
                      <a:pt x="232" y="93"/>
                    </a:cubicBezTo>
                    <a:cubicBezTo>
                      <a:pt x="232" y="93"/>
                      <a:pt x="157" y="18"/>
                      <a:pt x="152" y="13"/>
                    </a:cubicBezTo>
                    <a:cubicBezTo>
                      <a:pt x="149" y="10"/>
                      <a:pt x="149" y="0"/>
                      <a:pt x="161" y="1"/>
                    </a:cubicBezTo>
                    <a:cubicBezTo>
                      <a:pt x="165" y="1"/>
                      <a:pt x="426" y="15"/>
                      <a:pt x="485" y="18"/>
                    </a:cubicBezTo>
                    <a:cubicBezTo>
                      <a:pt x="492" y="19"/>
                      <a:pt x="497" y="26"/>
                      <a:pt x="497" y="32"/>
                    </a:cubicBezTo>
                    <a:cubicBezTo>
                      <a:pt x="499" y="87"/>
                      <a:pt x="508" y="344"/>
                      <a:pt x="508" y="349"/>
                    </a:cubicBezTo>
                    <a:cubicBezTo>
                      <a:pt x="509" y="358"/>
                      <a:pt x="500" y="362"/>
                      <a:pt x="494" y="356"/>
                    </a:cubicBezTo>
                    <a:cubicBezTo>
                      <a:pt x="408" y="272"/>
                      <a:pt x="408" y="272"/>
                      <a:pt x="408" y="272"/>
                    </a:cubicBezTo>
                    <a:cubicBezTo>
                      <a:pt x="249" y="304"/>
                      <a:pt x="169" y="553"/>
                      <a:pt x="329" y="739"/>
                    </a:cubicBezTo>
                    <a:cubicBezTo>
                      <a:pt x="407" y="829"/>
                      <a:pt x="550" y="853"/>
                      <a:pt x="556" y="849"/>
                    </a:cubicBezTo>
                    <a:cubicBezTo>
                      <a:pt x="557" y="851"/>
                      <a:pt x="557" y="851"/>
                      <a:pt x="557" y="851"/>
                    </a:cubicBezTo>
                    <a:cubicBezTo>
                      <a:pt x="439" y="868"/>
                      <a:pt x="289" y="841"/>
                      <a:pt x="207" y="77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6" name="Freeform 90"/>
              <p:cNvSpPr>
                <a:spLocks/>
              </p:cNvSpPr>
              <p:nvPr/>
            </p:nvSpPr>
            <p:spPr bwMode="auto">
              <a:xfrm>
                <a:off x="2876550" y="5068888"/>
                <a:ext cx="700088" cy="1090612"/>
              </a:xfrm>
              <a:custGeom>
                <a:avLst/>
                <a:gdLst>
                  <a:gd name="T0" fmla="*/ 404 w 557"/>
                  <a:gd name="T1" fmla="*/ 856 h 869"/>
                  <a:gd name="T2" fmla="*/ 395 w 557"/>
                  <a:gd name="T3" fmla="*/ 868 h 869"/>
                  <a:gd name="T4" fmla="*/ 72 w 557"/>
                  <a:gd name="T5" fmla="*/ 851 h 869"/>
                  <a:gd name="T6" fmla="*/ 59 w 557"/>
                  <a:gd name="T7" fmla="*/ 837 h 869"/>
                  <a:gd name="T8" fmla="*/ 48 w 557"/>
                  <a:gd name="T9" fmla="*/ 519 h 869"/>
                  <a:gd name="T10" fmla="*/ 62 w 557"/>
                  <a:gd name="T11" fmla="*/ 513 h 869"/>
                  <a:gd name="T12" fmla="*/ 148 w 557"/>
                  <a:gd name="T13" fmla="*/ 597 h 869"/>
                  <a:gd name="T14" fmla="*/ 227 w 557"/>
                  <a:gd name="T15" fmla="*/ 130 h 869"/>
                  <a:gd name="T16" fmla="*/ 1 w 557"/>
                  <a:gd name="T17" fmla="*/ 20 h 869"/>
                  <a:gd name="T18" fmla="*/ 0 w 557"/>
                  <a:gd name="T19" fmla="*/ 18 h 869"/>
                  <a:gd name="T20" fmla="*/ 349 w 557"/>
                  <a:gd name="T21" fmla="*/ 99 h 869"/>
                  <a:gd name="T22" fmla="*/ 325 w 557"/>
                  <a:gd name="T23" fmla="*/ 776 h 869"/>
                  <a:gd name="T24" fmla="*/ 404 w 557"/>
                  <a:gd name="T25" fmla="*/ 85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9">
                    <a:moveTo>
                      <a:pt x="404" y="856"/>
                    </a:moveTo>
                    <a:cubicBezTo>
                      <a:pt x="408" y="859"/>
                      <a:pt x="407" y="869"/>
                      <a:pt x="395" y="868"/>
                    </a:cubicBezTo>
                    <a:cubicBezTo>
                      <a:pt x="392" y="868"/>
                      <a:pt x="130" y="854"/>
                      <a:pt x="72" y="851"/>
                    </a:cubicBezTo>
                    <a:cubicBezTo>
                      <a:pt x="64" y="850"/>
                      <a:pt x="59" y="843"/>
                      <a:pt x="59" y="837"/>
                    </a:cubicBezTo>
                    <a:cubicBezTo>
                      <a:pt x="57" y="782"/>
                      <a:pt x="48" y="525"/>
                      <a:pt x="48" y="519"/>
                    </a:cubicBezTo>
                    <a:cubicBezTo>
                      <a:pt x="48" y="511"/>
                      <a:pt x="56" y="507"/>
                      <a:pt x="62" y="513"/>
                    </a:cubicBezTo>
                    <a:cubicBezTo>
                      <a:pt x="148" y="597"/>
                      <a:pt x="148" y="597"/>
                      <a:pt x="148" y="597"/>
                    </a:cubicBezTo>
                    <a:cubicBezTo>
                      <a:pt x="308" y="565"/>
                      <a:pt x="388" y="316"/>
                      <a:pt x="227" y="130"/>
                    </a:cubicBezTo>
                    <a:cubicBezTo>
                      <a:pt x="150" y="40"/>
                      <a:pt x="6" y="16"/>
                      <a:pt x="1" y="20"/>
                    </a:cubicBezTo>
                    <a:cubicBezTo>
                      <a:pt x="0" y="18"/>
                      <a:pt x="0" y="18"/>
                      <a:pt x="0" y="18"/>
                    </a:cubicBezTo>
                    <a:cubicBezTo>
                      <a:pt x="117" y="0"/>
                      <a:pt x="267" y="28"/>
                      <a:pt x="349" y="99"/>
                    </a:cubicBezTo>
                    <a:cubicBezTo>
                      <a:pt x="557" y="278"/>
                      <a:pt x="548" y="542"/>
                      <a:pt x="325" y="776"/>
                    </a:cubicBezTo>
                    <a:cubicBezTo>
                      <a:pt x="325" y="776"/>
                      <a:pt x="400" y="851"/>
                      <a:pt x="404" y="85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41" name="קבוצה 140"/>
          <p:cNvGrpSpPr/>
          <p:nvPr/>
        </p:nvGrpSpPr>
        <p:grpSpPr>
          <a:xfrm>
            <a:off x="5845653" y="1539953"/>
            <a:ext cx="1626051" cy="1201078"/>
            <a:chOff x="6109421" y="1267398"/>
            <a:chExt cx="1626051" cy="1201078"/>
          </a:xfrm>
        </p:grpSpPr>
        <p:grpSp>
          <p:nvGrpSpPr>
            <p:cNvPr id="204" name="Group 203"/>
            <p:cNvGrpSpPr/>
            <p:nvPr/>
          </p:nvGrpSpPr>
          <p:grpSpPr>
            <a:xfrm>
              <a:off x="6324228" y="1267398"/>
              <a:ext cx="1184643" cy="785691"/>
              <a:chOff x="6173753" y="961448"/>
              <a:chExt cx="1184643" cy="785691"/>
            </a:xfrm>
          </p:grpSpPr>
          <p:sp>
            <p:nvSpPr>
              <p:cNvPr id="205" name="Oval 204"/>
              <p:cNvSpPr/>
              <p:nvPr/>
            </p:nvSpPr>
            <p:spPr>
              <a:xfrm>
                <a:off x="6173753" y="1569253"/>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6" name="Picture 20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9692" y="961448"/>
                <a:ext cx="772767" cy="713323"/>
              </a:xfrm>
              <a:prstGeom prst="rect">
                <a:avLst/>
              </a:prstGeom>
              <a:effectLst/>
            </p:spPr>
          </p:pic>
        </p:grpSp>
        <p:sp>
          <p:nvSpPr>
            <p:cNvPr id="220" name="TextBox 219"/>
            <p:cNvSpPr txBox="1"/>
            <p:nvPr/>
          </p:nvSpPr>
          <p:spPr>
            <a:xfrm>
              <a:off x="6109421" y="2006811"/>
              <a:ext cx="1626051"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Student Info </a:t>
              </a:r>
            </a:p>
            <a:p>
              <a:pPr algn="ctr"/>
              <a:r>
                <a:rPr lang="en-US" sz="1200" dirty="0" smtClean="0">
                  <a:solidFill>
                    <a:srgbClr val="000000"/>
                  </a:solidFill>
                  <a:latin typeface="Calibri" pitchFamily="34" charset="0"/>
                  <a:cs typeface="Calibri" pitchFamily="34" charset="0"/>
                </a:rPr>
                <a:t>Systems</a:t>
              </a:r>
              <a:endParaRPr lang="en-US" sz="1200" dirty="0">
                <a:solidFill>
                  <a:srgbClr val="000000"/>
                </a:solidFill>
                <a:latin typeface="Calibri" pitchFamily="34" charset="0"/>
                <a:cs typeface="Calibri" pitchFamily="34" charset="0"/>
              </a:endParaRPr>
            </a:p>
          </p:txBody>
        </p:sp>
        <p:grpSp>
          <p:nvGrpSpPr>
            <p:cNvPr id="237" name="Group 236"/>
            <p:cNvGrpSpPr/>
            <p:nvPr/>
          </p:nvGrpSpPr>
          <p:grpSpPr>
            <a:xfrm>
              <a:off x="6685124" y="1520852"/>
              <a:ext cx="482789" cy="323870"/>
              <a:chOff x="-4651376" y="4157662"/>
              <a:chExt cx="2160588" cy="1449388"/>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chemeClr val="accent1">
                  <a:satMod val="175000"/>
                  <a:alpha val="40000"/>
                </a:schemeClr>
              </a:glow>
            </a:effectLst>
          </p:grpSpPr>
          <p:sp>
            <p:nvSpPr>
              <p:cNvPr id="238" name="Freeform 34"/>
              <p:cNvSpPr>
                <a:spLocks/>
              </p:cNvSpPr>
              <p:nvPr/>
            </p:nvSpPr>
            <p:spPr bwMode="auto">
              <a:xfrm>
                <a:off x="-4651376" y="4157662"/>
                <a:ext cx="2160588" cy="1449388"/>
              </a:xfrm>
              <a:custGeom>
                <a:avLst/>
                <a:gdLst>
                  <a:gd name="T0" fmla="*/ 635 w 2400"/>
                  <a:gd name="T1" fmla="*/ 557 h 1609"/>
                  <a:gd name="T2" fmla="*/ 1252 w 2400"/>
                  <a:gd name="T3" fmla="*/ 766 h 1609"/>
                  <a:gd name="T4" fmla="*/ 2400 w 2400"/>
                  <a:gd name="T5" fmla="*/ 389 h 1609"/>
                  <a:gd name="T6" fmla="*/ 1258 w 2400"/>
                  <a:gd name="T7" fmla="*/ 0 h 1609"/>
                  <a:gd name="T8" fmla="*/ 104 w 2400"/>
                  <a:gd name="T9" fmla="*/ 376 h 1609"/>
                  <a:gd name="T10" fmla="*/ 546 w 2400"/>
                  <a:gd name="T11" fmla="*/ 526 h 1609"/>
                  <a:gd name="T12" fmla="*/ 433 w 2400"/>
                  <a:gd name="T13" fmla="*/ 691 h 1609"/>
                  <a:gd name="T14" fmla="*/ 357 w 2400"/>
                  <a:gd name="T15" fmla="*/ 782 h 1609"/>
                  <a:gd name="T16" fmla="*/ 401 w 2400"/>
                  <a:gd name="T17" fmla="*/ 860 h 1609"/>
                  <a:gd name="T18" fmla="*/ 78 w 2400"/>
                  <a:gd name="T19" fmla="*/ 1382 h 1609"/>
                  <a:gd name="T20" fmla="*/ 32 w 2400"/>
                  <a:gd name="T21" fmla="*/ 1460 h 1609"/>
                  <a:gd name="T22" fmla="*/ 169 w 2400"/>
                  <a:gd name="T23" fmla="*/ 1564 h 1609"/>
                  <a:gd name="T24" fmla="*/ 376 w 2400"/>
                  <a:gd name="T25" fmla="*/ 1525 h 1609"/>
                  <a:gd name="T26" fmla="*/ 493 w 2400"/>
                  <a:gd name="T27" fmla="*/ 876 h 1609"/>
                  <a:gd name="T28" fmla="*/ 493 w 2400"/>
                  <a:gd name="T29" fmla="*/ 870 h 1609"/>
                  <a:gd name="T30" fmla="*/ 558 w 2400"/>
                  <a:gd name="T31" fmla="*/ 782 h 1609"/>
                  <a:gd name="T32" fmla="*/ 528 w 2400"/>
                  <a:gd name="T33" fmla="*/ 715 h 1609"/>
                  <a:gd name="T34" fmla="*/ 635 w 2400"/>
                  <a:gd name="T35" fmla="*/ 55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0" h="1609">
                    <a:moveTo>
                      <a:pt x="635" y="557"/>
                    </a:moveTo>
                    <a:cubicBezTo>
                      <a:pt x="1252" y="766"/>
                      <a:pt x="1252" y="766"/>
                      <a:pt x="1252" y="766"/>
                    </a:cubicBezTo>
                    <a:cubicBezTo>
                      <a:pt x="2400" y="389"/>
                      <a:pt x="2400" y="389"/>
                      <a:pt x="2400" y="389"/>
                    </a:cubicBezTo>
                    <a:cubicBezTo>
                      <a:pt x="1258" y="0"/>
                      <a:pt x="1258" y="0"/>
                      <a:pt x="1258" y="0"/>
                    </a:cubicBezTo>
                    <a:cubicBezTo>
                      <a:pt x="104" y="376"/>
                      <a:pt x="104" y="376"/>
                      <a:pt x="104" y="376"/>
                    </a:cubicBezTo>
                    <a:cubicBezTo>
                      <a:pt x="546" y="526"/>
                      <a:pt x="546" y="526"/>
                      <a:pt x="546" y="526"/>
                    </a:cubicBezTo>
                    <a:cubicBezTo>
                      <a:pt x="515" y="553"/>
                      <a:pt x="471" y="603"/>
                      <a:pt x="433" y="691"/>
                    </a:cubicBezTo>
                    <a:cubicBezTo>
                      <a:pt x="389" y="701"/>
                      <a:pt x="357" y="738"/>
                      <a:pt x="357" y="782"/>
                    </a:cubicBezTo>
                    <a:cubicBezTo>
                      <a:pt x="357" y="814"/>
                      <a:pt x="374" y="843"/>
                      <a:pt x="401" y="860"/>
                    </a:cubicBezTo>
                    <a:cubicBezTo>
                      <a:pt x="389" y="898"/>
                      <a:pt x="268" y="1259"/>
                      <a:pt x="78" y="1382"/>
                    </a:cubicBezTo>
                    <a:cubicBezTo>
                      <a:pt x="78" y="1382"/>
                      <a:pt x="0" y="1434"/>
                      <a:pt x="32" y="1460"/>
                    </a:cubicBezTo>
                    <a:cubicBezTo>
                      <a:pt x="65" y="1486"/>
                      <a:pt x="169" y="1564"/>
                      <a:pt x="169" y="1564"/>
                    </a:cubicBezTo>
                    <a:cubicBezTo>
                      <a:pt x="169" y="1564"/>
                      <a:pt x="298" y="1609"/>
                      <a:pt x="376" y="1525"/>
                    </a:cubicBezTo>
                    <a:cubicBezTo>
                      <a:pt x="454" y="1440"/>
                      <a:pt x="564" y="1168"/>
                      <a:pt x="493" y="876"/>
                    </a:cubicBezTo>
                    <a:cubicBezTo>
                      <a:pt x="493" y="876"/>
                      <a:pt x="493" y="874"/>
                      <a:pt x="493" y="870"/>
                    </a:cubicBezTo>
                    <a:cubicBezTo>
                      <a:pt x="531" y="856"/>
                      <a:pt x="558" y="822"/>
                      <a:pt x="558" y="782"/>
                    </a:cubicBezTo>
                    <a:cubicBezTo>
                      <a:pt x="558" y="756"/>
                      <a:pt x="546" y="732"/>
                      <a:pt x="528" y="715"/>
                    </a:cubicBezTo>
                    <a:cubicBezTo>
                      <a:pt x="549" y="658"/>
                      <a:pt x="582" y="598"/>
                      <a:pt x="635" y="5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39" name="Freeform 35"/>
              <p:cNvSpPr>
                <a:spLocks/>
              </p:cNvSpPr>
              <p:nvPr/>
            </p:nvSpPr>
            <p:spPr bwMode="auto">
              <a:xfrm>
                <a:off x="-4067175" y="4794250"/>
                <a:ext cx="1103313" cy="590550"/>
              </a:xfrm>
              <a:custGeom>
                <a:avLst/>
                <a:gdLst>
                  <a:gd name="T0" fmla="*/ 1154 w 1226"/>
                  <a:gd name="T1" fmla="*/ 0 h 655"/>
                  <a:gd name="T2" fmla="*/ 603 w 1226"/>
                  <a:gd name="T3" fmla="*/ 175 h 655"/>
                  <a:gd name="T4" fmla="*/ 39 w 1226"/>
                  <a:gd name="T5" fmla="*/ 0 h 655"/>
                  <a:gd name="T6" fmla="*/ 3 w 1226"/>
                  <a:gd name="T7" fmla="*/ 330 h 655"/>
                  <a:gd name="T8" fmla="*/ 0 w 1226"/>
                  <a:gd name="T9" fmla="*/ 360 h 655"/>
                  <a:gd name="T10" fmla="*/ 613 w 1226"/>
                  <a:gd name="T11" fmla="*/ 655 h 655"/>
                  <a:gd name="T12" fmla="*/ 1226 w 1226"/>
                  <a:gd name="T13" fmla="*/ 360 h 655"/>
                  <a:gd name="T14" fmla="*/ 1215 w 1226"/>
                  <a:gd name="T15" fmla="*/ 304 h 655"/>
                  <a:gd name="T16" fmla="*/ 1154 w 1226"/>
                  <a:gd name="T1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6" h="655">
                    <a:moveTo>
                      <a:pt x="1154" y="0"/>
                    </a:moveTo>
                    <a:cubicBezTo>
                      <a:pt x="603" y="175"/>
                      <a:pt x="603" y="175"/>
                      <a:pt x="603" y="175"/>
                    </a:cubicBezTo>
                    <a:cubicBezTo>
                      <a:pt x="39" y="0"/>
                      <a:pt x="39" y="0"/>
                      <a:pt x="39" y="0"/>
                    </a:cubicBezTo>
                    <a:cubicBezTo>
                      <a:pt x="3" y="330"/>
                      <a:pt x="3" y="330"/>
                      <a:pt x="3" y="330"/>
                    </a:cubicBezTo>
                    <a:cubicBezTo>
                      <a:pt x="1" y="340"/>
                      <a:pt x="0" y="350"/>
                      <a:pt x="0" y="360"/>
                    </a:cubicBezTo>
                    <a:cubicBezTo>
                      <a:pt x="0" y="523"/>
                      <a:pt x="274" y="655"/>
                      <a:pt x="613" y="655"/>
                    </a:cubicBezTo>
                    <a:cubicBezTo>
                      <a:pt x="951" y="655"/>
                      <a:pt x="1226" y="523"/>
                      <a:pt x="1226" y="360"/>
                    </a:cubicBezTo>
                    <a:cubicBezTo>
                      <a:pt x="1226" y="341"/>
                      <a:pt x="1222" y="322"/>
                      <a:pt x="1215" y="304"/>
                    </a:cubicBezTo>
                    <a:lnTo>
                      <a:pt x="115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38" name="קבוצה 137"/>
          <p:cNvGrpSpPr/>
          <p:nvPr/>
        </p:nvGrpSpPr>
        <p:grpSpPr>
          <a:xfrm>
            <a:off x="2795469" y="1231264"/>
            <a:ext cx="1234577" cy="1180019"/>
            <a:chOff x="2944943" y="992500"/>
            <a:chExt cx="1234577" cy="1180019"/>
          </a:xfrm>
        </p:grpSpPr>
        <p:grpSp>
          <p:nvGrpSpPr>
            <p:cNvPr id="201" name="Group 200"/>
            <p:cNvGrpSpPr/>
            <p:nvPr/>
          </p:nvGrpSpPr>
          <p:grpSpPr>
            <a:xfrm>
              <a:off x="2959252" y="992500"/>
              <a:ext cx="1184643" cy="773113"/>
              <a:chOff x="3028702" y="784150"/>
              <a:chExt cx="1184643" cy="773113"/>
            </a:xfrm>
          </p:grpSpPr>
          <p:sp>
            <p:nvSpPr>
              <p:cNvPr id="202" name="Oval 201"/>
              <p:cNvSpPr/>
              <p:nvPr/>
            </p:nvSpPr>
            <p:spPr>
              <a:xfrm>
                <a:off x="3028702" y="1379377"/>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3" name="Picture 20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7867" y="784150"/>
                <a:ext cx="772767" cy="713323"/>
              </a:xfrm>
              <a:prstGeom prst="rect">
                <a:avLst/>
              </a:prstGeom>
              <a:effectLst/>
            </p:spPr>
          </p:pic>
        </p:grpSp>
        <p:sp>
          <p:nvSpPr>
            <p:cNvPr id="217" name="TextBox 216"/>
            <p:cNvSpPr txBox="1"/>
            <p:nvPr/>
          </p:nvSpPr>
          <p:spPr>
            <a:xfrm>
              <a:off x="2944943" y="1710854"/>
              <a:ext cx="1234577"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Course </a:t>
              </a:r>
            </a:p>
            <a:p>
              <a:pPr algn="ctr"/>
              <a:r>
                <a:rPr lang="en-US" sz="1200" dirty="0" smtClean="0">
                  <a:solidFill>
                    <a:srgbClr val="000000"/>
                  </a:solidFill>
                  <a:latin typeface="Calibri" pitchFamily="34" charset="0"/>
                  <a:cs typeface="Calibri" pitchFamily="34" charset="0"/>
                </a:rPr>
                <a:t>Management</a:t>
              </a:r>
              <a:endParaRPr lang="en-US" sz="1200" dirty="0">
                <a:solidFill>
                  <a:srgbClr val="000000"/>
                </a:solidFill>
                <a:latin typeface="Calibri" pitchFamily="34" charset="0"/>
                <a:cs typeface="Calibri" pitchFamily="34" charset="0"/>
              </a:endParaRPr>
            </a:p>
          </p:txBody>
        </p:sp>
        <p:grpSp>
          <p:nvGrpSpPr>
            <p:cNvPr id="240" name="Group 239"/>
            <p:cNvGrpSpPr/>
            <p:nvPr/>
          </p:nvGrpSpPr>
          <p:grpSpPr>
            <a:xfrm>
              <a:off x="3370835" y="1154481"/>
              <a:ext cx="401818" cy="397468"/>
              <a:chOff x="478455" y="548600"/>
              <a:chExt cx="882650" cy="873095"/>
            </a:xfrm>
            <a:effectLst>
              <a:glow rad="63500">
                <a:schemeClr val="accent1">
                  <a:satMod val="175000"/>
                  <a:alpha val="40000"/>
                </a:schemeClr>
              </a:glow>
            </a:effectLst>
          </p:grpSpPr>
          <p:grpSp>
            <p:nvGrpSpPr>
              <p:cNvPr id="241" name="Group 240"/>
              <p:cNvGrpSpPr/>
              <p:nvPr/>
            </p:nvGrpSpPr>
            <p:grpSpPr>
              <a:xfrm>
                <a:off x="478455" y="548600"/>
                <a:ext cx="882650" cy="862554"/>
                <a:chOff x="574675" y="5341938"/>
                <a:chExt cx="882650" cy="862554"/>
              </a:xfrm>
            </p:grpSpPr>
            <p:sp>
              <p:nvSpPr>
                <p:cNvPr id="243" name="Freeform 160"/>
                <p:cNvSpPr>
                  <a:spLocks/>
                </p:cNvSpPr>
                <p:nvPr/>
              </p:nvSpPr>
              <p:spPr bwMode="auto">
                <a:xfrm>
                  <a:off x="798513" y="5341938"/>
                  <a:ext cx="433388" cy="568325"/>
                </a:xfrm>
                <a:custGeom>
                  <a:avLst/>
                  <a:gdLst>
                    <a:gd name="T0" fmla="*/ 3617 w 7078"/>
                    <a:gd name="T1" fmla="*/ 9258 h 9258"/>
                    <a:gd name="T2" fmla="*/ 3662 w 7078"/>
                    <a:gd name="T3" fmla="*/ 9256 h 9258"/>
                    <a:gd name="T4" fmla="*/ 5573 w 7078"/>
                    <a:gd name="T5" fmla="*/ 8249 h 9258"/>
                    <a:gd name="T6" fmla="*/ 6492 w 7078"/>
                    <a:gd name="T7" fmla="*/ 6723 h 9258"/>
                    <a:gd name="T8" fmla="*/ 7074 w 7078"/>
                    <a:gd name="T9" fmla="*/ 3769 h 9258"/>
                    <a:gd name="T10" fmla="*/ 3581 w 7078"/>
                    <a:gd name="T11" fmla="*/ 0 h 9258"/>
                    <a:gd name="T12" fmla="*/ 3542 w 7078"/>
                    <a:gd name="T13" fmla="*/ 1 h 9258"/>
                    <a:gd name="T14" fmla="*/ 3539 w 7078"/>
                    <a:gd name="T15" fmla="*/ 1 h 9258"/>
                    <a:gd name="T16" fmla="*/ 3537 w 7078"/>
                    <a:gd name="T17" fmla="*/ 1 h 9258"/>
                    <a:gd name="T18" fmla="*/ 3497 w 7078"/>
                    <a:gd name="T19" fmla="*/ 0 h 9258"/>
                    <a:gd name="T20" fmla="*/ 5 w 7078"/>
                    <a:gd name="T21" fmla="*/ 3769 h 9258"/>
                    <a:gd name="T22" fmla="*/ 587 w 7078"/>
                    <a:gd name="T23" fmla="*/ 6723 h 9258"/>
                    <a:gd name="T24" fmla="*/ 1506 w 7078"/>
                    <a:gd name="T25" fmla="*/ 8249 h 9258"/>
                    <a:gd name="T26" fmla="*/ 2282 w 7078"/>
                    <a:gd name="T27" fmla="*/ 8858 h 9258"/>
                    <a:gd name="T28" fmla="*/ 3557 w 7078"/>
                    <a:gd name="T29" fmla="*/ 9256 h 9258"/>
                    <a:gd name="T30" fmla="*/ 3602 w 7078"/>
                    <a:gd name="T31" fmla="*/ 9258 h 9258"/>
                    <a:gd name="T32" fmla="*/ 3605 w 7078"/>
                    <a:gd name="T33" fmla="*/ 9258 h 9258"/>
                    <a:gd name="T34" fmla="*/ 3609 w 7078"/>
                    <a:gd name="T35" fmla="*/ 9258 h 9258"/>
                    <a:gd name="T36" fmla="*/ 3614 w 7078"/>
                    <a:gd name="T37" fmla="*/ 9258 h 9258"/>
                    <a:gd name="T38" fmla="*/ 3617 w 7078"/>
                    <a:gd name="T39" fmla="*/ 9258 h 9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78" h="9258">
                      <a:moveTo>
                        <a:pt x="3617" y="9258"/>
                      </a:moveTo>
                      <a:cubicBezTo>
                        <a:pt x="3662" y="9256"/>
                        <a:pt x="3662" y="9256"/>
                        <a:pt x="3662" y="9256"/>
                      </a:cubicBezTo>
                      <a:cubicBezTo>
                        <a:pt x="4346" y="9222"/>
                        <a:pt x="4989" y="8884"/>
                        <a:pt x="5573" y="8249"/>
                      </a:cubicBezTo>
                      <a:cubicBezTo>
                        <a:pt x="5818" y="7982"/>
                        <a:pt x="6189" y="7441"/>
                        <a:pt x="6492" y="6723"/>
                      </a:cubicBezTo>
                      <a:cubicBezTo>
                        <a:pt x="6883" y="5796"/>
                        <a:pt x="7078" y="4802"/>
                        <a:pt x="7074" y="3769"/>
                      </a:cubicBezTo>
                      <a:cubicBezTo>
                        <a:pt x="7056" y="182"/>
                        <a:pt x="4161" y="0"/>
                        <a:pt x="3581" y="0"/>
                      </a:cubicBezTo>
                      <a:cubicBezTo>
                        <a:pt x="3568" y="0"/>
                        <a:pt x="3555" y="1"/>
                        <a:pt x="3542" y="1"/>
                      </a:cubicBezTo>
                      <a:cubicBezTo>
                        <a:pt x="3539" y="1"/>
                        <a:pt x="3539" y="1"/>
                        <a:pt x="3539" y="1"/>
                      </a:cubicBezTo>
                      <a:cubicBezTo>
                        <a:pt x="3537" y="1"/>
                        <a:pt x="3537" y="1"/>
                        <a:pt x="3537" y="1"/>
                      </a:cubicBezTo>
                      <a:cubicBezTo>
                        <a:pt x="3524" y="1"/>
                        <a:pt x="3511" y="0"/>
                        <a:pt x="3497" y="0"/>
                      </a:cubicBezTo>
                      <a:cubicBezTo>
                        <a:pt x="2917" y="0"/>
                        <a:pt x="22" y="182"/>
                        <a:pt x="5" y="3769"/>
                      </a:cubicBezTo>
                      <a:cubicBezTo>
                        <a:pt x="0" y="4802"/>
                        <a:pt x="196" y="5796"/>
                        <a:pt x="587" y="6723"/>
                      </a:cubicBezTo>
                      <a:cubicBezTo>
                        <a:pt x="890" y="7441"/>
                        <a:pt x="1260" y="7982"/>
                        <a:pt x="1506" y="8249"/>
                      </a:cubicBezTo>
                      <a:cubicBezTo>
                        <a:pt x="1579" y="8329"/>
                        <a:pt x="1852" y="8609"/>
                        <a:pt x="2282" y="8858"/>
                      </a:cubicBezTo>
                      <a:cubicBezTo>
                        <a:pt x="2704" y="9101"/>
                        <a:pt x="3133" y="9235"/>
                        <a:pt x="3557" y="9256"/>
                      </a:cubicBezTo>
                      <a:cubicBezTo>
                        <a:pt x="3602" y="9258"/>
                        <a:pt x="3602" y="9258"/>
                        <a:pt x="3602" y="9258"/>
                      </a:cubicBezTo>
                      <a:cubicBezTo>
                        <a:pt x="3603" y="9258"/>
                        <a:pt x="3604" y="9258"/>
                        <a:pt x="3605" y="9258"/>
                      </a:cubicBezTo>
                      <a:cubicBezTo>
                        <a:pt x="3609" y="9258"/>
                        <a:pt x="3609" y="9258"/>
                        <a:pt x="3609" y="9258"/>
                      </a:cubicBezTo>
                      <a:cubicBezTo>
                        <a:pt x="3614" y="9258"/>
                        <a:pt x="3614" y="9258"/>
                        <a:pt x="3614" y="9258"/>
                      </a:cubicBezTo>
                      <a:cubicBezTo>
                        <a:pt x="3615" y="9258"/>
                        <a:pt x="3616" y="9258"/>
                        <a:pt x="3617" y="9258"/>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44" name="Freeform 161"/>
                <p:cNvSpPr>
                  <a:spLocks/>
                </p:cNvSpPr>
                <p:nvPr/>
              </p:nvSpPr>
              <p:spPr bwMode="auto">
                <a:xfrm>
                  <a:off x="574675" y="5883817"/>
                  <a:ext cx="882650" cy="320675"/>
                </a:xfrm>
                <a:custGeom>
                  <a:avLst/>
                  <a:gdLst>
                    <a:gd name="T0" fmla="*/ 7256 w 14388"/>
                    <a:gd name="T1" fmla="*/ 1199 h 5238"/>
                    <a:gd name="T2" fmla="*/ 7196 w 14388"/>
                    <a:gd name="T3" fmla="*/ 1200 h 5238"/>
                    <a:gd name="T4" fmla="*/ 7030 w 14388"/>
                    <a:gd name="T5" fmla="*/ 1200 h 5238"/>
                    <a:gd name="T6" fmla="*/ 7029 w 14388"/>
                    <a:gd name="T7" fmla="*/ 1185 h 5238"/>
                    <a:gd name="T8" fmla="*/ 6347 w 14388"/>
                    <a:gd name="T9" fmla="*/ 1026 h 5238"/>
                    <a:gd name="T10" fmla="*/ 5656 w 14388"/>
                    <a:gd name="T11" fmla="*/ 691 h 5238"/>
                    <a:gd name="T12" fmla="*/ 5165 w 14388"/>
                    <a:gd name="T13" fmla="*/ 331 h 5238"/>
                    <a:gd name="T14" fmla="*/ 4906 w 14388"/>
                    <a:gd name="T15" fmla="*/ 82 h 5238"/>
                    <a:gd name="T16" fmla="*/ 4833 w 14388"/>
                    <a:gd name="T17" fmla="*/ 0 h 5238"/>
                    <a:gd name="T18" fmla="*/ 1930 w 14388"/>
                    <a:gd name="T19" fmla="*/ 1442 h 5238"/>
                    <a:gd name="T20" fmla="*/ 353 w 14388"/>
                    <a:gd name="T21" fmla="*/ 3302 h 5238"/>
                    <a:gd name="T22" fmla="*/ 36 w 14388"/>
                    <a:gd name="T23" fmla="*/ 4696 h 5238"/>
                    <a:gd name="T24" fmla="*/ 0 w 14388"/>
                    <a:gd name="T25" fmla="*/ 5238 h 5238"/>
                    <a:gd name="T26" fmla="*/ 14388 w 14388"/>
                    <a:gd name="T27" fmla="*/ 5238 h 5238"/>
                    <a:gd name="T28" fmla="*/ 14352 w 14388"/>
                    <a:gd name="T29" fmla="*/ 4696 h 5238"/>
                    <a:gd name="T30" fmla="*/ 14034 w 14388"/>
                    <a:gd name="T31" fmla="*/ 3302 h 5238"/>
                    <a:gd name="T32" fmla="*/ 12458 w 14388"/>
                    <a:gd name="T33" fmla="*/ 1442 h 5238"/>
                    <a:gd name="T34" fmla="*/ 9528 w 14388"/>
                    <a:gd name="T35" fmla="*/ 14 h 5238"/>
                    <a:gd name="T36" fmla="*/ 9467 w 14388"/>
                    <a:gd name="T37" fmla="*/ 82 h 5238"/>
                    <a:gd name="T38" fmla="*/ 9404 w 14388"/>
                    <a:gd name="T39" fmla="*/ 150 h 5238"/>
                    <a:gd name="T40" fmla="*/ 9067 w 14388"/>
                    <a:gd name="T41" fmla="*/ 468 h 5238"/>
                    <a:gd name="T42" fmla="*/ 8337 w 14388"/>
                    <a:gd name="T43" fmla="*/ 941 h 5238"/>
                    <a:gd name="T44" fmla="*/ 7486 w 14388"/>
                    <a:gd name="T45" fmla="*/ 1184 h 5238"/>
                    <a:gd name="T46" fmla="*/ 7486 w 14388"/>
                    <a:gd name="T47" fmla="*/ 1200 h 5238"/>
                    <a:gd name="T48" fmla="*/ 7317 w 14388"/>
                    <a:gd name="T49" fmla="*/ 1200 h 5238"/>
                    <a:gd name="T50" fmla="*/ 7256 w 14388"/>
                    <a:gd name="T51" fmla="*/ 1199 h 5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88" h="5238">
                      <a:moveTo>
                        <a:pt x="7256" y="1199"/>
                      </a:moveTo>
                      <a:cubicBezTo>
                        <a:pt x="7234" y="1200"/>
                        <a:pt x="7215" y="1200"/>
                        <a:pt x="7196" y="1200"/>
                      </a:cubicBezTo>
                      <a:cubicBezTo>
                        <a:pt x="7030" y="1200"/>
                        <a:pt x="7030" y="1200"/>
                        <a:pt x="7030" y="1200"/>
                      </a:cubicBezTo>
                      <a:cubicBezTo>
                        <a:pt x="7029" y="1185"/>
                        <a:pt x="7029" y="1185"/>
                        <a:pt x="7029" y="1185"/>
                      </a:cubicBezTo>
                      <a:cubicBezTo>
                        <a:pt x="6803" y="1160"/>
                        <a:pt x="6574" y="1107"/>
                        <a:pt x="6347" y="1026"/>
                      </a:cubicBezTo>
                      <a:cubicBezTo>
                        <a:pt x="6113" y="943"/>
                        <a:pt x="5880" y="830"/>
                        <a:pt x="5656" y="691"/>
                      </a:cubicBezTo>
                      <a:cubicBezTo>
                        <a:pt x="5469" y="591"/>
                        <a:pt x="5304" y="471"/>
                        <a:pt x="5165" y="331"/>
                      </a:cubicBezTo>
                      <a:cubicBezTo>
                        <a:pt x="5069" y="248"/>
                        <a:pt x="4979" y="162"/>
                        <a:pt x="4906" y="82"/>
                      </a:cubicBezTo>
                      <a:cubicBezTo>
                        <a:pt x="4882" y="57"/>
                        <a:pt x="4858" y="29"/>
                        <a:pt x="4833" y="0"/>
                      </a:cubicBezTo>
                      <a:cubicBezTo>
                        <a:pt x="4305" y="257"/>
                        <a:pt x="2739" y="1020"/>
                        <a:pt x="1930" y="1442"/>
                      </a:cubicBezTo>
                      <a:cubicBezTo>
                        <a:pt x="978" y="1938"/>
                        <a:pt x="730" y="2368"/>
                        <a:pt x="353" y="3302"/>
                      </a:cubicBezTo>
                      <a:cubicBezTo>
                        <a:pt x="161" y="3780"/>
                        <a:pt x="74" y="4324"/>
                        <a:pt x="36" y="4696"/>
                      </a:cubicBezTo>
                      <a:cubicBezTo>
                        <a:pt x="13" y="4921"/>
                        <a:pt x="3" y="5112"/>
                        <a:pt x="0" y="5238"/>
                      </a:cubicBezTo>
                      <a:cubicBezTo>
                        <a:pt x="14388" y="5238"/>
                        <a:pt x="14388" y="5238"/>
                        <a:pt x="14388" y="5238"/>
                      </a:cubicBezTo>
                      <a:cubicBezTo>
                        <a:pt x="14384" y="5112"/>
                        <a:pt x="14375" y="4921"/>
                        <a:pt x="14352" y="4696"/>
                      </a:cubicBezTo>
                      <a:cubicBezTo>
                        <a:pt x="14313" y="4324"/>
                        <a:pt x="14227" y="3780"/>
                        <a:pt x="14034" y="3302"/>
                      </a:cubicBezTo>
                      <a:cubicBezTo>
                        <a:pt x="13658" y="2368"/>
                        <a:pt x="13410" y="1938"/>
                        <a:pt x="12458" y="1442"/>
                      </a:cubicBezTo>
                      <a:cubicBezTo>
                        <a:pt x="11625" y="1008"/>
                        <a:pt x="10056" y="263"/>
                        <a:pt x="9528" y="14"/>
                      </a:cubicBezTo>
                      <a:cubicBezTo>
                        <a:pt x="9507" y="38"/>
                        <a:pt x="9487" y="61"/>
                        <a:pt x="9467" y="82"/>
                      </a:cubicBezTo>
                      <a:cubicBezTo>
                        <a:pt x="9446" y="105"/>
                        <a:pt x="9425" y="128"/>
                        <a:pt x="9404" y="150"/>
                      </a:cubicBezTo>
                      <a:cubicBezTo>
                        <a:pt x="9308" y="265"/>
                        <a:pt x="9194" y="372"/>
                        <a:pt x="9067" y="468"/>
                      </a:cubicBezTo>
                      <a:cubicBezTo>
                        <a:pt x="8834" y="664"/>
                        <a:pt x="8589" y="823"/>
                        <a:pt x="8337" y="941"/>
                      </a:cubicBezTo>
                      <a:cubicBezTo>
                        <a:pt x="8062" y="1070"/>
                        <a:pt x="7776" y="1152"/>
                        <a:pt x="7486" y="1184"/>
                      </a:cubicBezTo>
                      <a:cubicBezTo>
                        <a:pt x="7486" y="1200"/>
                        <a:pt x="7486" y="1200"/>
                        <a:pt x="7486" y="1200"/>
                      </a:cubicBezTo>
                      <a:cubicBezTo>
                        <a:pt x="7317" y="1200"/>
                        <a:pt x="7317" y="1200"/>
                        <a:pt x="7317" y="1200"/>
                      </a:cubicBezTo>
                      <a:cubicBezTo>
                        <a:pt x="7298" y="1200"/>
                        <a:pt x="7279" y="1200"/>
                        <a:pt x="7256" y="119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42" name="Freeform 168"/>
              <p:cNvSpPr>
                <a:spLocks/>
              </p:cNvSpPr>
              <p:nvPr/>
            </p:nvSpPr>
            <p:spPr bwMode="auto">
              <a:xfrm>
                <a:off x="837846" y="1155594"/>
                <a:ext cx="144367" cy="266101"/>
              </a:xfrm>
              <a:custGeom>
                <a:avLst/>
                <a:gdLst>
                  <a:gd name="T0" fmla="*/ 6 w 43"/>
                  <a:gd name="T1" fmla="*/ 64 h 64"/>
                  <a:gd name="T2" fmla="*/ 37 w 43"/>
                  <a:gd name="T3" fmla="*/ 64 h 64"/>
                  <a:gd name="T4" fmla="*/ 30 w 43"/>
                  <a:gd name="T5" fmla="*/ 32 h 64"/>
                  <a:gd name="T6" fmla="*/ 43 w 43"/>
                  <a:gd name="T7" fmla="*/ 15 h 64"/>
                  <a:gd name="T8" fmla="*/ 21 w 43"/>
                  <a:gd name="T9" fmla="*/ 0 h 64"/>
                  <a:gd name="T10" fmla="*/ 0 w 43"/>
                  <a:gd name="T11" fmla="*/ 15 h 64"/>
                  <a:gd name="T12" fmla="*/ 13 w 43"/>
                  <a:gd name="T13" fmla="*/ 32 h 64"/>
                  <a:gd name="T14" fmla="*/ 6 w 4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4">
                    <a:moveTo>
                      <a:pt x="6" y="64"/>
                    </a:moveTo>
                    <a:cubicBezTo>
                      <a:pt x="37" y="64"/>
                      <a:pt x="37" y="64"/>
                      <a:pt x="37" y="64"/>
                    </a:cubicBezTo>
                    <a:cubicBezTo>
                      <a:pt x="30" y="32"/>
                      <a:pt x="30" y="32"/>
                      <a:pt x="30" y="32"/>
                    </a:cubicBezTo>
                    <a:cubicBezTo>
                      <a:pt x="43" y="15"/>
                      <a:pt x="43" y="15"/>
                      <a:pt x="43" y="15"/>
                    </a:cubicBezTo>
                    <a:cubicBezTo>
                      <a:pt x="43" y="15"/>
                      <a:pt x="30" y="0"/>
                      <a:pt x="21" y="0"/>
                    </a:cubicBezTo>
                    <a:cubicBezTo>
                      <a:pt x="13" y="0"/>
                      <a:pt x="0" y="15"/>
                      <a:pt x="0" y="15"/>
                    </a:cubicBezTo>
                    <a:cubicBezTo>
                      <a:pt x="13" y="32"/>
                      <a:pt x="13" y="32"/>
                      <a:pt x="13" y="32"/>
                    </a:cubicBezTo>
                    <a:lnTo>
                      <a:pt x="6"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137" name="קבוצה 136"/>
          <p:cNvGrpSpPr/>
          <p:nvPr/>
        </p:nvGrpSpPr>
        <p:grpSpPr>
          <a:xfrm>
            <a:off x="1547054" y="1534101"/>
            <a:ext cx="1626051" cy="1198138"/>
            <a:chOff x="1529472" y="1250823"/>
            <a:chExt cx="1626051" cy="1198138"/>
          </a:xfrm>
        </p:grpSpPr>
        <p:grpSp>
          <p:nvGrpSpPr>
            <p:cNvPr id="198" name="Group 197"/>
            <p:cNvGrpSpPr/>
            <p:nvPr/>
          </p:nvGrpSpPr>
          <p:grpSpPr>
            <a:xfrm>
              <a:off x="1727122" y="1250823"/>
              <a:ext cx="1184643" cy="802266"/>
              <a:chOff x="2016497" y="961448"/>
              <a:chExt cx="1184643" cy="802266"/>
            </a:xfrm>
          </p:grpSpPr>
          <p:sp>
            <p:nvSpPr>
              <p:cNvPr id="199" name="Oval 198"/>
              <p:cNvSpPr/>
              <p:nvPr/>
            </p:nvSpPr>
            <p:spPr>
              <a:xfrm>
                <a:off x="2016497" y="1585828"/>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0" name="Picture 19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436" y="961448"/>
                <a:ext cx="772767" cy="713323"/>
              </a:xfrm>
              <a:prstGeom prst="rect">
                <a:avLst/>
              </a:prstGeom>
              <a:effectLst/>
            </p:spPr>
          </p:pic>
        </p:grpSp>
        <p:sp>
          <p:nvSpPr>
            <p:cNvPr id="221" name="TextBox 220"/>
            <p:cNvSpPr txBox="1"/>
            <p:nvPr/>
          </p:nvSpPr>
          <p:spPr>
            <a:xfrm>
              <a:off x="1529472" y="1987296"/>
              <a:ext cx="1626051" cy="461665"/>
            </a:xfrm>
            <a:prstGeom prst="rect">
              <a:avLst/>
            </a:prstGeom>
            <a:noFill/>
          </p:spPr>
          <p:txBody>
            <a:bodyPr wrap="square" rtlCol="0">
              <a:spAutoFit/>
            </a:bodyPr>
            <a:lstStyle/>
            <a:p>
              <a:pPr algn="ctr"/>
              <a:r>
                <a:rPr lang="en-US" sz="1200" dirty="0">
                  <a:solidFill>
                    <a:srgbClr val="000000"/>
                  </a:solidFill>
                  <a:latin typeface="Calibri" pitchFamily="34" charset="0"/>
                  <a:cs typeface="Calibri" pitchFamily="34" charset="0"/>
                </a:rPr>
                <a:t>Discovery &amp; </a:t>
              </a:r>
              <a:endParaRPr lang="en-US" sz="1200" dirty="0" smtClean="0">
                <a:solidFill>
                  <a:srgbClr val="000000"/>
                </a:solidFill>
                <a:latin typeface="Calibri" pitchFamily="34" charset="0"/>
                <a:cs typeface="Calibri" pitchFamily="34" charset="0"/>
              </a:endParaRPr>
            </a:p>
            <a:p>
              <a:pPr algn="ctr"/>
              <a:r>
                <a:rPr lang="en-US" sz="1200" dirty="0" smtClean="0">
                  <a:solidFill>
                    <a:srgbClr val="000000"/>
                  </a:solidFill>
                  <a:latin typeface="Calibri" pitchFamily="34" charset="0"/>
                  <a:cs typeface="Calibri" pitchFamily="34" charset="0"/>
                </a:rPr>
                <a:t>Delivery</a:t>
              </a:r>
              <a:endParaRPr lang="en-US" sz="1200" dirty="0">
                <a:solidFill>
                  <a:srgbClr val="000000"/>
                </a:solidFill>
                <a:latin typeface="Calibri" pitchFamily="34" charset="0"/>
                <a:cs typeface="Calibri" pitchFamily="34" charset="0"/>
              </a:endParaRPr>
            </a:p>
          </p:txBody>
        </p:sp>
        <p:sp>
          <p:nvSpPr>
            <p:cNvPr id="85" name="Freeform 78"/>
            <p:cNvSpPr>
              <a:spLocks noEditPoints="1"/>
            </p:cNvSpPr>
            <p:nvPr/>
          </p:nvSpPr>
          <p:spPr bwMode="auto">
            <a:xfrm>
              <a:off x="2136532" y="1473323"/>
              <a:ext cx="349474" cy="349474"/>
            </a:xfrm>
            <a:custGeom>
              <a:avLst/>
              <a:gdLst>
                <a:gd name="T0" fmla="*/ 1328 w 1353"/>
                <a:gd name="T1" fmla="*/ 1159 h 1353"/>
                <a:gd name="T2" fmla="*/ 1072 w 1353"/>
                <a:gd name="T3" fmla="*/ 903 h 1353"/>
                <a:gd name="T4" fmla="*/ 995 w 1353"/>
                <a:gd name="T5" fmla="*/ 826 h 1353"/>
                <a:gd name="T6" fmla="*/ 973 w 1353"/>
                <a:gd name="T7" fmla="*/ 804 h 1353"/>
                <a:gd name="T8" fmla="*/ 912 w 1353"/>
                <a:gd name="T9" fmla="*/ 779 h 1353"/>
                <a:gd name="T10" fmla="*/ 895 w 1353"/>
                <a:gd name="T11" fmla="*/ 781 h 1353"/>
                <a:gd name="T12" fmla="*/ 891 w 1353"/>
                <a:gd name="T13" fmla="*/ 781 h 1353"/>
                <a:gd name="T14" fmla="*/ 888 w 1353"/>
                <a:gd name="T15" fmla="*/ 779 h 1353"/>
                <a:gd name="T16" fmla="*/ 850 w 1353"/>
                <a:gd name="T17" fmla="*/ 741 h 1353"/>
                <a:gd name="T18" fmla="*/ 839 w 1353"/>
                <a:gd name="T19" fmla="*/ 677 h 1353"/>
                <a:gd name="T20" fmla="*/ 904 w 1353"/>
                <a:gd name="T21" fmla="*/ 451 h 1353"/>
                <a:gd name="T22" fmla="*/ 771 w 1353"/>
                <a:gd name="T23" fmla="*/ 132 h 1353"/>
                <a:gd name="T24" fmla="*/ 452 w 1353"/>
                <a:gd name="T25" fmla="*/ 0 h 1353"/>
                <a:gd name="T26" fmla="*/ 303 w 1353"/>
                <a:gd name="T27" fmla="*/ 25 h 1353"/>
                <a:gd name="T28" fmla="*/ 133 w 1353"/>
                <a:gd name="T29" fmla="*/ 132 h 1353"/>
                <a:gd name="T30" fmla="*/ 0 w 1353"/>
                <a:gd name="T31" fmla="*/ 451 h 1353"/>
                <a:gd name="T32" fmla="*/ 133 w 1353"/>
                <a:gd name="T33" fmla="*/ 771 h 1353"/>
                <a:gd name="T34" fmla="*/ 452 w 1353"/>
                <a:gd name="T35" fmla="*/ 903 h 1353"/>
                <a:gd name="T36" fmla="*/ 592 w 1353"/>
                <a:gd name="T37" fmla="*/ 881 h 1353"/>
                <a:gd name="T38" fmla="*/ 679 w 1353"/>
                <a:gd name="T39" fmla="*/ 840 h 1353"/>
                <a:gd name="T40" fmla="*/ 705 w 1353"/>
                <a:gd name="T41" fmla="*/ 833 h 1353"/>
                <a:gd name="T42" fmla="*/ 743 w 1353"/>
                <a:gd name="T43" fmla="*/ 848 h 1353"/>
                <a:gd name="T44" fmla="*/ 780 w 1353"/>
                <a:gd name="T45" fmla="*/ 884 h 1353"/>
                <a:gd name="T46" fmla="*/ 783 w 1353"/>
                <a:gd name="T47" fmla="*/ 887 h 1353"/>
                <a:gd name="T48" fmla="*/ 782 w 1353"/>
                <a:gd name="T49" fmla="*/ 891 h 1353"/>
                <a:gd name="T50" fmla="*/ 805 w 1353"/>
                <a:gd name="T51" fmla="*/ 972 h 1353"/>
                <a:gd name="T52" fmla="*/ 992 w 1353"/>
                <a:gd name="T53" fmla="*/ 1159 h 1353"/>
                <a:gd name="T54" fmla="*/ 1052 w 1353"/>
                <a:gd name="T55" fmla="*/ 1219 h 1353"/>
                <a:gd name="T56" fmla="*/ 1160 w 1353"/>
                <a:gd name="T57" fmla="*/ 1328 h 1353"/>
                <a:gd name="T58" fmla="*/ 1221 w 1353"/>
                <a:gd name="T59" fmla="*/ 1353 h 1353"/>
                <a:gd name="T60" fmla="*/ 1282 w 1353"/>
                <a:gd name="T61" fmla="*/ 1328 h 1353"/>
                <a:gd name="T62" fmla="*/ 1328 w 1353"/>
                <a:gd name="T63" fmla="*/ 1281 h 1353"/>
                <a:gd name="T64" fmla="*/ 1353 w 1353"/>
                <a:gd name="T65" fmla="*/ 1220 h 1353"/>
                <a:gd name="T66" fmla="*/ 1328 w 1353"/>
                <a:gd name="T67" fmla="*/ 1159 h 1353"/>
                <a:gd name="T68" fmla="*/ 701 w 1353"/>
                <a:gd name="T69" fmla="*/ 700 h 1353"/>
                <a:gd name="T70" fmla="*/ 567 w 1353"/>
                <a:gd name="T71" fmla="*/ 784 h 1353"/>
                <a:gd name="T72" fmla="*/ 452 w 1353"/>
                <a:gd name="T73" fmla="*/ 803 h 1353"/>
                <a:gd name="T74" fmla="*/ 203 w 1353"/>
                <a:gd name="T75" fmla="*/ 700 h 1353"/>
                <a:gd name="T76" fmla="*/ 203 w 1353"/>
                <a:gd name="T77" fmla="*/ 202 h 1353"/>
                <a:gd name="T78" fmla="*/ 316 w 1353"/>
                <a:gd name="T79" fmla="*/ 127 h 1353"/>
                <a:gd name="T80" fmla="*/ 452 w 1353"/>
                <a:gd name="T81" fmla="*/ 99 h 1353"/>
                <a:gd name="T82" fmla="*/ 701 w 1353"/>
                <a:gd name="T83" fmla="*/ 202 h 1353"/>
                <a:gd name="T84" fmla="*/ 804 w 1353"/>
                <a:gd name="T85" fmla="*/ 451 h 1353"/>
                <a:gd name="T86" fmla="*/ 701 w 1353"/>
                <a:gd name="T87" fmla="*/ 700 h 1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3" h="1353">
                  <a:moveTo>
                    <a:pt x="1328" y="1159"/>
                  </a:moveTo>
                  <a:cubicBezTo>
                    <a:pt x="1072" y="903"/>
                    <a:pt x="1072" y="903"/>
                    <a:pt x="1072" y="903"/>
                  </a:cubicBezTo>
                  <a:cubicBezTo>
                    <a:pt x="995" y="826"/>
                    <a:pt x="995" y="826"/>
                    <a:pt x="995" y="826"/>
                  </a:cubicBezTo>
                  <a:cubicBezTo>
                    <a:pt x="973" y="804"/>
                    <a:pt x="973" y="804"/>
                    <a:pt x="973" y="804"/>
                  </a:cubicBezTo>
                  <a:cubicBezTo>
                    <a:pt x="957" y="788"/>
                    <a:pt x="935" y="779"/>
                    <a:pt x="912" y="779"/>
                  </a:cubicBezTo>
                  <a:cubicBezTo>
                    <a:pt x="906" y="779"/>
                    <a:pt x="901" y="779"/>
                    <a:pt x="895" y="781"/>
                  </a:cubicBezTo>
                  <a:cubicBezTo>
                    <a:pt x="891" y="781"/>
                    <a:pt x="891" y="781"/>
                    <a:pt x="891" y="781"/>
                  </a:cubicBezTo>
                  <a:cubicBezTo>
                    <a:pt x="888" y="779"/>
                    <a:pt x="888" y="779"/>
                    <a:pt x="888" y="779"/>
                  </a:cubicBezTo>
                  <a:cubicBezTo>
                    <a:pt x="850" y="741"/>
                    <a:pt x="850" y="741"/>
                    <a:pt x="850" y="741"/>
                  </a:cubicBezTo>
                  <a:cubicBezTo>
                    <a:pt x="834" y="725"/>
                    <a:pt x="829" y="697"/>
                    <a:pt x="839" y="677"/>
                  </a:cubicBezTo>
                  <a:cubicBezTo>
                    <a:pt x="839" y="676"/>
                    <a:pt x="904" y="543"/>
                    <a:pt x="904" y="451"/>
                  </a:cubicBezTo>
                  <a:cubicBezTo>
                    <a:pt x="904" y="331"/>
                    <a:pt x="857" y="217"/>
                    <a:pt x="771" y="132"/>
                  </a:cubicBezTo>
                  <a:cubicBezTo>
                    <a:pt x="686" y="47"/>
                    <a:pt x="573" y="0"/>
                    <a:pt x="452" y="0"/>
                  </a:cubicBezTo>
                  <a:cubicBezTo>
                    <a:pt x="401" y="0"/>
                    <a:pt x="351" y="8"/>
                    <a:pt x="303" y="25"/>
                  </a:cubicBezTo>
                  <a:cubicBezTo>
                    <a:pt x="239" y="47"/>
                    <a:pt x="181" y="83"/>
                    <a:pt x="133" y="132"/>
                  </a:cubicBezTo>
                  <a:cubicBezTo>
                    <a:pt x="47" y="217"/>
                    <a:pt x="0" y="331"/>
                    <a:pt x="0" y="451"/>
                  </a:cubicBezTo>
                  <a:cubicBezTo>
                    <a:pt x="0" y="572"/>
                    <a:pt x="47" y="685"/>
                    <a:pt x="133" y="771"/>
                  </a:cubicBezTo>
                  <a:cubicBezTo>
                    <a:pt x="218" y="856"/>
                    <a:pt x="331" y="903"/>
                    <a:pt x="452" y="903"/>
                  </a:cubicBezTo>
                  <a:cubicBezTo>
                    <a:pt x="499" y="903"/>
                    <a:pt x="547" y="895"/>
                    <a:pt x="592" y="881"/>
                  </a:cubicBezTo>
                  <a:cubicBezTo>
                    <a:pt x="633" y="867"/>
                    <a:pt x="679" y="840"/>
                    <a:pt x="679" y="840"/>
                  </a:cubicBezTo>
                  <a:cubicBezTo>
                    <a:pt x="687" y="836"/>
                    <a:pt x="696" y="833"/>
                    <a:pt x="705" y="833"/>
                  </a:cubicBezTo>
                  <a:cubicBezTo>
                    <a:pt x="720" y="833"/>
                    <a:pt x="734" y="839"/>
                    <a:pt x="743" y="848"/>
                  </a:cubicBezTo>
                  <a:cubicBezTo>
                    <a:pt x="780" y="884"/>
                    <a:pt x="780" y="884"/>
                    <a:pt x="780" y="884"/>
                  </a:cubicBezTo>
                  <a:cubicBezTo>
                    <a:pt x="783" y="887"/>
                    <a:pt x="783" y="887"/>
                    <a:pt x="783" y="887"/>
                  </a:cubicBezTo>
                  <a:cubicBezTo>
                    <a:pt x="782" y="891"/>
                    <a:pt x="782" y="891"/>
                    <a:pt x="782" y="891"/>
                  </a:cubicBezTo>
                  <a:cubicBezTo>
                    <a:pt x="775" y="920"/>
                    <a:pt x="783" y="951"/>
                    <a:pt x="805" y="972"/>
                  </a:cubicBezTo>
                  <a:cubicBezTo>
                    <a:pt x="992" y="1159"/>
                    <a:pt x="992" y="1159"/>
                    <a:pt x="992" y="1159"/>
                  </a:cubicBezTo>
                  <a:cubicBezTo>
                    <a:pt x="1052" y="1219"/>
                    <a:pt x="1052" y="1219"/>
                    <a:pt x="1052" y="1219"/>
                  </a:cubicBezTo>
                  <a:cubicBezTo>
                    <a:pt x="1160" y="1328"/>
                    <a:pt x="1160" y="1328"/>
                    <a:pt x="1160" y="1328"/>
                  </a:cubicBezTo>
                  <a:cubicBezTo>
                    <a:pt x="1176" y="1344"/>
                    <a:pt x="1198" y="1353"/>
                    <a:pt x="1221" y="1353"/>
                  </a:cubicBezTo>
                  <a:cubicBezTo>
                    <a:pt x="1244" y="1353"/>
                    <a:pt x="1266" y="1344"/>
                    <a:pt x="1282" y="1328"/>
                  </a:cubicBezTo>
                  <a:cubicBezTo>
                    <a:pt x="1328" y="1281"/>
                    <a:pt x="1328" y="1281"/>
                    <a:pt x="1328" y="1281"/>
                  </a:cubicBezTo>
                  <a:cubicBezTo>
                    <a:pt x="1344" y="1265"/>
                    <a:pt x="1353" y="1243"/>
                    <a:pt x="1353" y="1220"/>
                  </a:cubicBezTo>
                  <a:cubicBezTo>
                    <a:pt x="1353" y="1197"/>
                    <a:pt x="1344" y="1175"/>
                    <a:pt x="1328" y="1159"/>
                  </a:cubicBezTo>
                  <a:close/>
                  <a:moveTo>
                    <a:pt x="701" y="700"/>
                  </a:moveTo>
                  <a:cubicBezTo>
                    <a:pt x="663" y="738"/>
                    <a:pt x="618" y="766"/>
                    <a:pt x="567" y="784"/>
                  </a:cubicBezTo>
                  <a:cubicBezTo>
                    <a:pt x="529" y="797"/>
                    <a:pt x="491" y="803"/>
                    <a:pt x="452" y="803"/>
                  </a:cubicBezTo>
                  <a:cubicBezTo>
                    <a:pt x="358" y="803"/>
                    <a:pt x="270" y="767"/>
                    <a:pt x="203" y="700"/>
                  </a:cubicBezTo>
                  <a:cubicBezTo>
                    <a:pt x="66" y="563"/>
                    <a:pt x="66" y="340"/>
                    <a:pt x="203" y="202"/>
                  </a:cubicBezTo>
                  <a:cubicBezTo>
                    <a:pt x="236" y="170"/>
                    <a:pt x="273" y="144"/>
                    <a:pt x="316" y="127"/>
                  </a:cubicBezTo>
                  <a:cubicBezTo>
                    <a:pt x="359" y="108"/>
                    <a:pt x="405" y="99"/>
                    <a:pt x="452" y="99"/>
                  </a:cubicBezTo>
                  <a:cubicBezTo>
                    <a:pt x="546" y="99"/>
                    <a:pt x="634" y="136"/>
                    <a:pt x="701" y="202"/>
                  </a:cubicBezTo>
                  <a:cubicBezTo>
                    <a:pt x="767" y="269"/>
                    <a:pt x="804" y="357"/>
                    <a:pt x="804" y="451"/>
                  </a:cubicBezTo>
                  <a:cubicBezTo>
                    <a:pt x="804" y="545"/>
                    <a:pt x="767" y="634"/>
                    <a:pt x="701" y="700"/>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43" name="קבוצה 142"/>
          <p:cNvGrpSpPr/>
          <p:nvPr/>
        </p:nvGrpSpPr>
        <p:grpSpPr>
          <a:xfrm>
            <a:off x="4781770" y="1204131"/>
            <a:ext cx="1626051" cy="1207152"/>
            <a:chOff x="4896067" y="940369"/>
            <a:chExt cx="1626051" cy="1207152"/>
          </a:xfrm>
        </p:grpSpPr>
        <p:sp>
          <p:nvSpPr>
            <p:cNvPr id="218" name="TextBox 217"/>
            <p:cNvSpPr txBox="1"/>
            <p:nvPr/>
          </p:nvSpPr>
          <p:spPr>
            <a:xfrm>
              <a:off x="4896067" y="1685856"/>
              <a:ext cx="1626051" cy="461665"/>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Material</a:t>
              </a:r>
            </a:p>
            <a:p>
              <a:pPr algn="ctr"/>
              <a:r>
                <a:rPr lang="en-US" sz="1200" dirty="0" smtClean="0">
                  <a:solidFill>
                    <a:srgbClr val="000000"/>
                  </a:solidFill>
                  <a:latin typeface="Calibri" pitchFamily="34" charset="0"/>
                  <a:cs typeface="Calibri" pitchFamily="34" charset="0"/>
                </a:rPr>
                <a:t>Vendors </a:t>
              </a:r>
            </a:p>
          </p:txBody>
        </p:sp>
        <p:grpSp>
          <p:nvGrpSpPr>
            <p:cNvPr id="222" name="Group 221"/>
            <p:cNvGrpSpPr/>
            <p:nvPr/>
          </p:nvGrpSpPr>
          <p:grpSpPr>
            <a:xfrm>
              <a:off x="5116148" y="940369"/>
              <a:ext cx="1184643" cy="802266"/>
              <a:chOff x="2016497" y="961448"/>
              <a:chExt cx="1184643" cy="802266"/>
            </a:xfrm>
          </p:grpSpPr>
          <p:sp>
            <p:nvSpPr>
              <p:cNvPr id="223" name="Oval 222"/>
              <p:cNvSpPr/>
              <p:nvPr/>
            </p:nvSpPr>
            <p:spPr>
              <a:xfrm>
                <a:off x="2016497" y="1585828"/>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4" name="Picture 2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2436" y="961448"/>
                <a:ext cx="772767" cy="713323"/>
              </a:xfrm>
              <a:prstGeom prst="rect">
                <a:avLst/>
              </a:prstGeom>
              <a:effectLst/>
            </p:spPr>
          </p:pic>
        </p:grpSp>
        <p:pic>
          <p:nvPicPr>
            <p:cNvPr id="89" name="תמונה 94" descr="Exlibris icons.png"/>
            <p:cNvPicPr>
              <a:picLocks noChangeAspect="1"/>
            </p:cNvPicPr>
            <p:nvPr/>
          </p:nvPicPr>
          <p:blipFill>
            <a:blip r:embed="rId4" cstate="print">
              <a:clrChange>
                <a:clrFrom>
                  <a:srgbClr val="FFFFFF"/>
                </a:clrFrom>
                <a:clrTo>
                  <a:srgbClr val="FFFFFF">
                    <a:alpha val="0"/>
                  </a:srgbClr>
                </a:clrTo>
              </a:clrChange>
            </a:blip>
            <a:stretch>
              <a:fillRect/>
            </a:stretch>
          </p:blipFill>
          <p:spPr bwMode="auto">
            <a:xfrm>
              <a:off x="5496752" y="1109847"/>
              <a:ext cx="429790" cy="425375"/>
            </a:xfrm>
            <a:prstGeom prst="rect">
              <a:avLst/>
            </a:prstGeom>
            <a:noFill/>
            <a:ln w="9525">
              <a:noFill/>
              <a:miter lim="800000"/>
              <a:headEnd/>
              <a:tailEnd/>
            </a:ln>
            <a:effectLst>
              <a:glow rad="63500">
                <a:schemeClr val="accent5">
                  <a:satMod val="175000"/>
                  <a:alpha val="40000"/>
                </a:schemeClr>
              </a:glow>
            </a:effectLst>
          </p:spPr>
        </p:pic>
      </p:grpSp>
      <p:pic>
        <p:nvPicPr>
          <p:cNvPr id="106" name="Picture 2" descr="D:\SHARPdesign\Exlibris\january2013\bar\pics\cloud-hi.png"/>
          <p:cNvPicPr>
            <a:picLocks noChangeAspect="1" noChangeArrowheads="1"/>
          </p:cNvPicPr>
          <p:nvPr/>
        </p:nvPicPr>
        <p:blipFill>
          <a:blip r:embed="rId5" cstate="print"/>
          <a:stretch>
            <a:fillRect/>
          </a:stretch>
        </p:blipFill>
        <p:spPr bwMode="auto">
          <a:xfrm rot="10800000">
            <a:off x="2206868" y="2382710"/>
            <a:ext cx="4554305" cy="2419623"/>
          </a:xfrm>
          <a:prstGeom prst="rect">
            <a:avLst/>
          </a:prstGeom>
          <a:noFill/>
          <a:effectLst>
            <a:outerShdw blurRad="114300" sx="104000" sy="104000" algn="ctr" rotWithShape="0">
              <a:prstClr val="black">
                <a:alpha val="17000"/>
              </a:prstClr>
            </a:outerShdw>
          </a:effectLst>
        </p:spPr>
      </p:pic>
      <p:sp>
        <p:nvSpPr>
          <p:cNvPr id="263" name="TextBox 262"/>
          <p:cNvSpPr txBox="1"/>
          <p:nvPr/>
        </p:nvSpPr>
        <p:spPr>
          <a:xfrm>
            <a:off x="2699238" y="2766960"/>
            <a:ext cx="3727938" cy="461665"/>
          </a:xfrm>
          <a:prstGeom prst="rect">
            <a:avLst/>
          </a:prstGeom>
          <a:noFill/>
        </p:spPr>
        <p:txBody>
          <a:bodyPr wrap="square" rtlCol="0">
            <a:spAutoFit/>
          </a:bodyPr>
          <a:lstStyle/>
          <a:p>
            <a:pPr algn="ctr"/>
            <a:r>
              <a:rPr lang="en-US" sz="2400" b="1" dirty="0" smtClean="0">
                <a:solidFill>
                  <a:srgbClr val="002060"/>
                </a:solidFill>
                <a:latin typeface="Calibri"/>
                <a:cs typeface="Arial"/>
              </a:rPr>
              <a:t>Alma Developers Platform</a:t>
            </a:r>
            <a:endParaRPr lang="en-US" sz="2400" b="1" dirty="0">
              <a:solidFill>
                <a:srgbClr val="002060"/>
              </a:solidFill>
              <a:latin typeface="Calibri"/>
              <a:cs typeface="Arial"/>
            </a:endParaRPr>
          </a:p>
        </p:txBody>
      </p:sp>
      <p:sp>
        <p:nvSpPr>
          <p:cNvPr id="108" name="מלבן מעוגל 107"/>
          <p:cNvSpPr/>
          <p:nvPr/>
        </p:nvSpPr>
        <p:spPr bwMode="auto">
          <a:xfrm>
            <a:off x="246185" y="3226777"/>
            <a:ext cx="8634045" cy="2725615"/>
          </a:xfrm>
          <a:prstGeom prst="roundRect">
            <a:avLst>
              <a:gd name="adj" fmla="val 5197"/>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6200000" scaled="1"/>
            <a:tileRect/>
          </a:gra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a:endParaRPr lang="he-IL" smtClean="0">
              <a:solidFill>
                <a:srgbClr val="000000"/>
              </a:solidFill>
              <a:latin typeface="Arial" pitchFamily="34" charset="0"/>
              <a:cs typeface="Arial" pitchFamily="34" charset="0"/>
            </a:endParaRPr>
          </a:p>
        </p:txBody>
      </p:sp>
      <p:sp>
        <p:nvSpPr>
          <p:cNvPr id="266" name="Rektangel med afrundet, diagonalt hjørne 23"/>
          <p:cNvSpPr/>
          <p:nvPr/>
        </p:nvSpPr>
        <p:spPr>
          <a:xfrm>
            <a:off x="338447" y="3303480"/>
            <a:ext cx="5548319" cy="648000"/>
          </a:xfrm>
          <a:prstGeom prst="roundRect">
            <a:avLst/>
          </a:prstGeom>
          <a:gradFill flip="none" rotWithShape="1">
            <a:gsLst>
              <a:gs pos="0">
                <a:schemeClr val="accent3">
                  <a:lumMod val="85000"/>
                  <a:shade val="30000"/>
                  <a:satMod val="115000"/>
                </a:schemeClr>
              </a:gs>
              <a:gs pos="66000">
                <a:srgbClr val="D9D9D9"/>
              </a:gs>
              <a:gs pos="37000">
                <a:schemeClr val="accent3">
                  <a:lumMod val="85000"/>
                </a:schemeClr>
              </a:gs>
              <a:gs pos="100000">
                <a:schemeClr val="accent3">
                  <a:lumMod val="65000"/>
                </a:schemeClr>
              </a:gs>
            </a:gsLst>
            <a:lin ang="16200000" scaled="1"/>
            <a:tileRect/>
          </a:gradFill>
          <a:ln w="19050" cap="flat" cmpd="sng" algn="ctr">
            <a:noFill/>
            <a:prstDash val="solid"/>
          </a:ln>
          <a:effectLst>
            <a:outerShdw blurRad="44450" dist="27940" dir="5400000" algn="ctr">
              <a:srgbClr val="000000">
                <a:alpha val="32000"/>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600" b="1" dirty="0" smtClean="0">
                <a:solidFill>
                  <a:srgbClr val="002060"/>
                </a:solidFill>
                <a:latin typeface="Arial" pitchFamily="34" charset="0"/>
                <a:cs typeface="Arial" pitchFamily="34" charset="0"/>
              </a:rPr>
              <a:t>Cloud Integration Templates</a:t>
            </a:r>
            <a:endParaRPr lang="en-US" sz="1600" b="1" dirty="0">
              <a:solidFill>
                <a:srgbClr val="002060"/>
              </a:solidFill>
              <a:latin typeface="Arial" pitchFamily="34" charset="0"/>
              <a:cs typeface="Arial" pitchFamily="34" charset="0"/>
            </a:endParaRPr>
          </a:p>
        </p:txBody>
      </p:sp>
      <p:sp>
        <p:nvSpPr>
          <p:cNvPr id="260" name="Rektangel med afrundet, diagonalt hjørne 23"/>
          <p:cNvSpPr/>
          <p:nvPr/>
        </p:nvSpPr>
        <p:spPr>
          <a:xfrm>
            <a:off x="338447" y="4042617"/>
            <a:ext cx="1327292" cy="1077582"/>
          </a:xfrm>
          <a:prstGeom prst="roundRect">
            <a:avLst>
              <a:gd name="adj" fmla="val 10712"/>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ts val="1500"/>
              </a:lnSpc>
            </a:pPr>
            <a:r>
              <a:rPr lang="en-US" sz="1400" b="1" dirty="0" smtClean="0">
                <a:solidFill>
                  <a:srgbClr val="FFFFFF"/>
                </a:solidFill>
                <a:latin typeface="Calibri" pitchFamily="34" charset="0"/>
                <a:cs typeface="Calibri" pitchFamily="34" charset="0"/>
              </a:rPr>
              <a:t>Web</a:t>
            </a:r>
            <a:br>
              <a:rPr lang="en-US" sz="1400" b="1" dirty="0" smtClean="0">
                <a:solidFill>
                  <a:srgbClr val="FFFFFF"/>
                </a:solidFill>
                <a:latin typeface="Calibri" pitchFamily="34" charset="0"/>
                <a:cs typeface="Calibri" pitchFamily="34" charset="0"/>
              </a:rPr>
            </a:br>
            <a:r>
              <a:rPr lang="en-US" sz="1400" b="1" dirty="0" smtClean="0">
                <a:solidFill>
                  <a:srgbClr val="FFFFFF"/>
                </a:solidFill>
                <a:latin typeface="Calibri" pitchFamily="34" charset="0"/>
                <a:cs typeface="Calibri" pitchFamily="34" charset="0"/>
              </a:rPr>
              <a:t>Services</a:t>
            </a:r>
            <a:endParaRPr lang="en-US" sz="1400" b="1" dirty="0">
              <a:solidFill>
                <a:srgbClr val="FFFFFF"/>
              </a:solidFill>
              <a:latin typeface="Calibri" pitchFamily="34" charset="0"/>
              <a:cs typeface="Calibri" pitchFamily="34" charset="0"/>
            </a:endParaRPr>
          </a:p>
        </p:txBody>
      </p:sp>
      <p:sp>
        <p:nvSpPr>
          <p:cNvPr id="262" name="Rektangel med afrundet, diagonalt hjørne 23"/>
          <p:cNvSpPr/>
          <p:nvPr/>
        </p:nvSpPr>
        <p:spPr>
          <a:xfrm>
            <a:off x="3155039" y="4038002"/>
            <a:ext cx="1327293" cy="1077582"/>
          </a:xfrm>
          <a:prstGeom prst="roundRect">
            <a:avLst>
              <a:gd name="adj" fmla="val 10340"/>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p>
            <a:pPr algn="ctr">
              <a:lnSpc>
                <a:spcPts val="1500"/>
              </a:lnSpc>
            </a:pPr>
            <a:r>
              <a:rPr lang="en-US" sz="1400" b="1" dirty="0" smtClean="0">
                <a:solidFill>
                  <a:srgbClr val="FFFFFF"/>
                </a:solidFill>
                <a:latin typeface="Calibri" pitchFamily="34" charset="0"/>
                <a:cs typeface="Calibri" pitchFamily="34" charset="0"/>
              </a:rPr>
              <a:t>Adapters &amp; Interfaces</a:t>
            </a:r>
            <a:endParaRPr lang="en-US" sz="1400" b="1" dirty="0">
              <a:solidFill>
                <a:srgbClr val="FFFFFF"/>
              </a:solidFill>
              <a:latin typeface="Calibri" pitchFamily="34" charset="0"/>
              <a:cs typeface="Calibri" pitchFamily="34" charset="0"/>
            </a:endParaRPr>
          </a:p>
        </p:txBody>
      </p:sp>
      <p:sp>
        <p:nvSpPr>
          <p:cNvPr id="273" name="Rektangel med afrundet, diagonalt hjørne 23"/>
          <p:cNvSpPr/>
          <p:nvPr/>
        </p:nvSpPr>
        <p:spPr>
          <a:xfrm>
            <a:off x="1750641" y="4043733"/>
            <a:ext cx="1327291" cy="1077582"/>
          </a:xfrm>
          <a:prstGeom prst="roundRect">
            <a:avLst>
              <a:gd name="adj" fmla="val 9223"/>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anchor="t"/>
          <a:lstStyle/>
          <a:p>
            <a:pPr algn="ctr">
              <a:lnSpc>
                <a:spcPts val="1500"/>
              </a:lnSpc>
            </a:pPr>
            <a:r>
              <a:rPr lang="en-US" sz="1400" b="1" dirty="0" smtClean="0">
                <a:solidFill>
                  <a:srgbClr val="FFFFFF"/>
                </a:solidFill>
                <a:latin typeface="Calibri" pitchFamily="34" charset="0"/>
                <a:cs typeface="Calibri" pitchFamily="34" charset="0"/>
              </a:rPr>
              <a:t>Publishing Services</a:t>
            </a:r>
            <a:endParaRPr lang="en-US" sz="1400" b="1" dirty="0">
              <a:solidFill>
                <a:srgbClr val="FFFFFF"/>
              </a:solidFill>
              <a:latin typeface="Calibri" pitchFamily="34" charset="0"/>
              <a:cs typeface="Calibri" pitchFamily="34" charset="0"/>
            </a:endParaRPr>
          </a:p>
        </p:txBody>
      </p:sp>
      <p:grpSp>
        <p:nvGrpSpPr>
          <p:cNvPr id="114" name="קבוצה 113"/>
          <p:cNvGrpSpPr/>
          <p:nvPr/>
        </p:nvGrpSpPr>
        <p:grpSpPr>
          <a:xfrm>
            <a:off x="338447" y="5204374"/>
            <a:ext cx="8431479" cy="648000"/>
            <a:chOff x="250527" y="5230750"/>
            <a:chExt cx="8431479" cy="648000"/>
          </a:xfrm>
        </p:grpSpPr>
        <p:sp>
          <p:nvSpPr>
            <p:cNvPr id="261" name="Rektangel med afrundet, diagonalt hjørne 23"/>
            <p:cNvSpPr/>
            <p:nvPr/>
          </p:nvSpPr>
          <p:spPr>
            <a:xfrm>
              <a:off x="250527" y="5230750"/>
              <a:ext cx="8431479" cy="648000"/>
            </a:xfrm>
            <a:prstGeom prst="roundRect">
              <a:avLst>
                <a:gd name="adj" fmla="val 18500"/>
              </a:avLst>
            </a:prstGeom>
            <a:gradFill flip="none" rotWithShape="1">
              <a:gsLst>
                <a:gs pos="0">
                  <a:srgbClr val="3071A6"/>
                </a:gs>
                <a:gs pos="62653">
                  <a:srgbClr val="87A9F5"/>
                </a:gs>
                <a:gs pos="32000">
                  <a:srgbClr val="8BB8DD"/>
                </a:gs>
                <a:gs pos="100000">
                  <a:srgbClr val="3986C5"/>
                </a:gs>
              </a:gsLst>
              <a:lin ang="16200000" scaled="1"/>
              <a:tileRect/>
            </a:gradFill>
            <a:ln w="19050" cap="flat" cmpd="sng" algn="ctr">
              <a:noFill/>
              <a:prstDash val="solid"/>
            </a:ln>
            <a:effectLst>
              <a:outerShdw blurRad="44450" dist="27940" dir="5400000" algn="ctr">
                <a:srgbClr val="000000">
                  <a:alpha val="32000"/>
                </a:srgbClr>
              </a:outerShdw>
              <a:reflection blurRad="6350" stA="52000" endA="300" endPos="21000" dir="5400000" sy="-100000" algn="bl" rotWithShape="0"/>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b="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Alma Extensible Architecture</a:t>
              </a:r>
              <a:endParaRPr lang="en-US" b="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90" name="Picture 3"/>
            <p:cNvPicPr>
              <a:picLocks noChangeAspect="1" noChangeArrowheads="1"/>
            </p:cNvPicPr>
            <p:nvPr/>
          </p:nvPicPr>
          <p:blipFill>
            <a:blip r:embed="rId6" cstate="screen">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338210" y="5275632"/>
              <a:ext cx="681434" cy="55378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1" name="Group 100"/>
          <p:cNvGrpSpPr/>
          <p:nvPr/>
        </p:nvGrpSpPr>
        <p:grpSpPr>
          <a:xfrm>
            <a:off x="749401" y="4587125"/>
            <a:ext cx="476523" cy="476524"/>
            <a:chOff x="8890879" y="1477963"/>
            <a:chExt cx="3124200" cy="3124200"/>
          </a:xfrm>
          <a:solidFill>
            <a:schemeClr val="bg1"/>
          </a:solidFill>
          <a:effectLst>
            <a:outerShdw blurRad="63500" sx="102000" sy="102000" algn="ctr" rotWithShape="0">
              <a:prstClr val="black">
                <a:alpha val="40000"/>
              </a:prstClr>
            </a:outerShdw>
          </a:effectLst>
        </p:grpSpPr>
        <p:sp>
          <p:nvSpPr>
            <p:cNvPr id="102" name="Freeform 64"/>
            <p:cNvSpPr>
              <a:spLocks noEditPoints="1"/>
            </p:cNvSpPr>
            <p:nvPr/>
          </p:nvSpPr>
          <p:spPr bwMode="auto">
            <a:xfrm>
              <a:off x="8890879" y="1477963"/>
              <a:ext cx="3124200" cy="3124200"/>
            </a:xfrm>
            <a:custGeom>
              <a:avLst/>
              <a:gdLst>
                <a:gd name="T0" fmla="*/ 819 w 833"/>
                <a:gd name="T1" fmla="*/ 347 h 833"/>
                <a:gd name="T2" fmla="*/ 709 w 833"/>
                <a:gd name="T3" fmla="*/ 347 h 833"/>
                <a:gd name="T4" fmla="*/ 673 w 833"/>
                <a:gd name="T5" fmla="*/ 259 h 833"/>
                <a:gd name="T6" fmla="*/ 750 w 833"/>
                <a:gd name="T7" fmla="*/ 181 h 833"/>
                <a:gd name="T8" fmla="*/ 750 w 833"/>
                <a:gd name="T9" fmla="*/ 162 h 833"/>
                <a:gd name="T10" fmla="*/ 671 w 833"/>
                <a:gd name="T11" fmla="*/ 83 h 833"/>
                <a:gd name="T12" fmla="*/ 652 w 833"/>
                <a:gd name="T13" fmla="*/ 83 h 833"/>
                <a:gd name="T14" fmla="*/ 574 w 833"/>
                <a:gd name="T15" fmla="*/ 160 h 833"/>
                <a:gd name="T16" fmla="*/ 486 w 833"/>
                <a:gd name="T17" fmla="*/ 124 h 833"/>
                <a:gd name="T18" fmla="*/ 486 w 833"/>
                <a:gd name="T19" fmla="*/ 14 h 833"/>
                <a:gd name="T20" fmla="*/ 472 w 833"/>
                <a:gd name="T21" fmla="*/ 0 h 833"/>
                <a:gd name="T22" fmla="*/ 360 w 833"/>
                <a:gd name="T23" fmla="*/ 0 h 833"/>
                <a:gd name="T24" fmla="*/ 346 w 833"/>
                <a:gd name="T25" fmla="*/ 14 h 833"/>
                <a:gd name="T26" fmla="*/ 346 w 833"/>
                <a:gd name="T27" fmla="*/ 124 h 833"/>
                <a:gd name="T28" fmla="*/ 258 w 833"/>
                <a:gd name="T29" fmla="*/ 160 h 833"/>
                <a:gd name="T30" fmla="*/ 181 w 833"/>
                <a:gd name="T31" fmla="*/ 83 h 833"/>
                <a:gd name="T32" fmla="*/ 161 w 833"/>
                <a:gd name="T33" fmla="*/ 83 h 833"/>
                <a:gd name="T34" fmla="*/ 82 w 833"/>
                <a:gd name="T35" fmla="*/ 162 h 833"/>
                <a:gd name="T36" fmla="*/ 82 w 833"/>
                <a:gd name="T37" fmla="*/ 181 h 833"/>
                <a:gd name="T38" fmla="*/ 160 w 833"/>
                <a:gd name="T39" fmla="*/ 259 h 833"/>
                <a:gd name="T40" fmla="*/ 123 w 833"/>
                <a:gd name="T41" fmla="*/ 347 h 833"/>
                <a:gd name="T42" fmla="*/ 14 w 833"/>
                <a:gd name="T43" fmla="*/ 347 h 833"/>
                <a:gd name="T44" fmla="*/ 0 w 833"/>
                <a:gd name="T45" fmla="*/ 361 h 833"/>
                <a:gd name="T46" fmla="*/ 0 w 833"/>
                <a:gd name="T47" fmla="*/ 473 h 833"/>
                <a:gd name="T48" fmla="*/ 14 w 833"/>
                <a:gd name="T49" fmla="*/ 487 h 833"/>
                <a:gd name="T50" fmla="*/ 123 w 833"/>
                <a:gd name="T51" fmla="*/ 487 h 833"/>
                <a:gd name="T52" fmla="*/ 160 w 833"/>
                <a:gd name="T53" fmla="*/ 575 h 833"/>
                <a:gd name="T54" fmla="*/ 82 w 833"/>
                <a:gd name="T55" fmla="*/ 652 h 833"/>
                <a:gd name="T56" fmla="*/ 82 w 833"/>
                <a:gd name="T57" fmla="*/ 671 h 833"/>
                <a:gd name="T58" fmla="*/ 161 w 833"/>
                <a:gd name="T59" fmla="*/ 751 h 833"/>
                <a:gd name="T60" fmla="*/ 181 w 833"/>
                <a:gd name="T61" fmla="*/ 751 h 833"/>
                <a:gd name="T62" fmla="*/ 258 w 833"/>
                <a:gd name="T63" fmla="*/ 673 h 833"/>
                <a:gd name="T64" fmla="*/ 346 w 833"/>
                <a:gd name="T65" fmla="*/ 710 h 833"/>
                <a:gd name="T66" fmla="*/ 346 w 833"/>
                <a:gd name="T67" fmla="*/ 819 h 833"/>
                <a:gd name="T68" fmla="*/ 360 w 833"/>
                <a:gd name="T69" fmla="*/ 833 h 833"/>
                <a:gd name="T70" fmla="*/ 472 w 833"/>
                <a:gd name="T71" fmla="*/ 833 h 833"/>
                <a:gd name="T72" fmla="*/ 486 w 833"/>
                <a:gd name="T73" fmla="*/ 819 h 833"/>
                <a:gd name="T74" fmla="*/ 486 w 833"/>
                <a:gd name="T75" fmla="*/ 710 h 833"/>
                <a:gd name="T76" fmla="*/ 574 w 833"/>
                <a:gd name="T77" fmla="*/ 673 h 833"/>
                <a:gd name="T78" fmla="*/ 652 w 833"/>
                <a:gd name="T79" fmla="*/ 751 h 833"/>
                <a:gd name="T80" fmla="*/ 671 w 833"/>
                <a:gd name="T81" fmla="*/ 751 h 833"/>
                <a:gd name="T82" fmla="*/ 750 w 833"/>
                <a:gd name="T83" fmla="*/ 671 h 833"/>
                <a:gd name="T84" fmla="*/ 750 w 833"/>
                <a:gd name="T85" fmla="*/ 652 h 833"/>
                <a:gd name="T86" fmla="*/ 673 w 833"/>
                <a:gd name="T87" fmla="*/ 575 h 833"/>
                <a:gd name="T88" fmla="*/ 709 w 833"/>
                <a:gd name="T89" fmla="*/ 487 h 833"/>
                <a:gd name="T90" fmla="*/ 819 w 833"/>
                <a:gd name="T91" fmla="*/ 487 h 833"/>
                <a:gd name="T92" fmla="*/ 833 w 833"/>
                <a:gd name="T93" fmla="*/ 473 h 833"/>
                <a:gd name="T94" fmla="*/ 833 w 833"/>
                <a:gd name="T95" fmla="*/ 361 h 833"/>
                <a:gd name="T96" fmla="*/ 819 w 833"/>
                <a:gd name="T97" fmla="*/ 347 h 833"/>
                <a:gd name="T98" fmla="*/ 416 w 833"/>
                <a:gd name="T99" fmla="*/ 637 h 833"/>
                <a:gd name="T100" fmla="*/ 196 w 833"/>
                <a:gd name="T101" fmla="*/ 417 h 833"/>
                <a:gd name="T102" fmla="*/ 416 w 833"/>
                <a:gd name="T103" fmla="*/ 197 h 833"/>
                <a:gd name="T104" fmla="*/ 636 w 833"/>
                <a:gd name="T105" fmla="*/ 417 h 833"/>
                <a:gd name="T106" fmla="*/ 416 w 833"/>
                <a:gd name="T107" fmla="*/ 637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3" h="833">
                  <a:moveTo>
                    <a:pt x="819" y="347"/>
                  </a:moveTo>
                  <a:cubicBezTo>
                    <a:pt x="709" y="347"/>
                    <a:pt x="709" y="347"/>
                    <a:pt x="709" y="347"/>
                  </a:cubicBezTo>
                  <a:cubicBezTo>
                    <a:pt x="702" y="316"/>
                    <a:pt x="690" y="286"/>
                    <a:pt x="673" y="259"/>
                  </a:cubicBezTo>
                  <a:cubicBezTo>
                    <a:pt x="750" y="181"/>
                    <a:pt x="750" y="181"/>
                    <a:pt x="750" y="181"/>
                  </a:cubicBezTo>
                  <a:cubicBezTo>
                    <a:pt x="756" y="176"/>
                    <a:pt x="756" y="167"/>
                    <a:pt x="750" y="162"/>
                  </a:cubicBezTo>
                  <a:cubicBezTo>
                    <a:pt x="671" y="83"/>
                    <a:pt x="671" y="83"/>
                    <a:pt x="671" y="83"/>
                  </a:cubicBezTo>
                  <a:cubicBezTo>
                    <a:pt x="666" y="77"/>
                    <a:pt x="657" y="77"/>
                    <a:pt x="652" y="83"/>
                  </a:cubicBezTo>
                  <a:cubicBezTo>
                    <a:pt x="574" y="160"/>
                    <a:pt x="574" y="160"/>
                    <a:pt x="574" y="160"/>
                  </a:cubicBezTo>
                  <a:cubicBezTo>
                    <a:pt x="547" y="143"/>
                    <a:pt x="517" y="131"/>
                    <a:pt x="486" y="124"/>
                  </a:cubicBezTo>
                  <a:cubicBezTo>
                    <a:pt x="486" y="14"/>
                    <a:pt x="486" y="14"/>
                    <a:pt x="486" y="14"/>
                  </a:cubicBezTo>
                  <a:cubicBezTo>
                    <a:pt x="486" y="6"/>
                    <a:pt x="480" y="0"/>
                    <a:pt x="472" y="0"/>
                  </a:cubicBezTo>
                  <a:cubicBezTo>
                    <a:pt x="360" y="0"/>
                    <a:pt x="360" y="0"/>
                    <a:pt x="360" y="0"/>
                  </a:cubicBezTo>
                  <a:cubicBezTo>
                    <a:pt x="352" y="0"/>
                    <a:pt x="346" y="6"/>
                    <a:pt x="346" y="14"/>
                  </a:cubicBezTo>
                  <a:cubicBezTo>
                    <a:pt x="346" y="124"/>
                    <a:pt x="346" y="124"/>
                    <a:pt x="346" y="124"/>
                  </a:cubicBezTo>
                  <a:cubicBezTo>
                    <a:pt x="315" y="131"/>
                    <a:pt x="286" y="143"/>
                    <a:pt x="258" y="160"/>
                  </a:cubicBezTo>
                  <a:cubicBezTo>
                    <a:pt x="181" y="83"/>
                    <a:pt x="181" y="83"/>
                    <a:pt x="181" y="83"/>
                  </a:cubicBezTo>
                  <a:cubicBezTo>
                    <a:pt x="175" y="77"/>
                    <a:pt x="167" y="77"/>
                    <a:pt x="161" y="83"/>
                  </a:cubicBezTo>
                  <a:cubicBezTo>
                    <a:pt x="82" y="162"/>
                    <a:pt x="82" y="162"/>
                    <a:pt x="82" y="162"/>
                  </a:cubicBezTo>
                  <a:cubicBezTo>
                    <a:pt x="77" y="167"/>
                    <a:pt x="77" y="176"/>
                    <a:pt x="82" y="181"/>
                  </a:cubicBezTo>
                  <a:cubicBezTo>
                    <a:pt x="160" y="259"/>
                    <a:pt x="160" y="259"/>
                    <a:pt x="160" y="259"/>
                  </a:cubicBezTo>
                  <a:cubicBezTo>
                    <a:pt x="143" y="286"/>
                    <a:pt x="130" y="316"/>
                    <a:pt x="123" y="347"/>
                  </a:cubicBezTo>
                  <a:cubicBezTo>
                    <a:pt x="14" y="347"/>
                    <a:pt x="14" y="347"/>
                    <a:pt x="14" y="347"/>
                  </a:cubicBezTo>
                  <a:cubicBezTo>
                    <a:pt x="6" y="347"/>
                    <a:pt x="0" y="353"/>
                    <a:pt x="0" y="361"/>
                  </a:cubicBezTo>
                  <a:cubicBezTo>
                    <a:pt x="0" y="473"/>
                    <a:pt x="0" y="473"/>
                    <a:pt x="0" y="473"/>
                  </a:cubicBezTo>
                  <a:cubicBezTo>
                    <a:pt x="0" y="481"/>
                    <a:pt x="6" y="487"/>
                    <a:pt x="14" y="487"/>
                  </a:cubicBezTo>
                  <a:cubicBezTo>
                    <a:pt x="123" y="487"/>
                    <a:pt x="123" y="487"/>
                    <a:pt x="123" y="487"/>
                  </a:cubicBezTo>
                  <a:cubicBezTo>
                    <a:pt x="131" y="518"/>
                    <a:pt x="143" y="547"/>
                    <a:pt x="160" y="575"/>
                  </a:cubicBezTo>
                  <a:cubicBezTo>
                    <a:pt x="82" y="652"/>
                    <a:pt x="82" y="652"/>
                    <a:pt x="82" y="652"/>
                  </a:cubicBezTo>
                  <a:cubicBezTo>
                    <a:pt x="77" y="657"/>
                    <a:pt x="77" y="666"/>
                    <a:pt x="82" y="671"/>
                  </a:cubicBezTo>
                  <a:cubicBezTo>
                    <a:pt x="161" y="751"/>
                    <a:pt x="161" y="751"/>
                    <a:pt x="161" y="751"/>
                  </a:cubicBezTo>
                  <a:cubicBezTo>
                    <a:pt x="167" y="756"/>
                    <a:pt x="175" y="756"/>
                    <a:pt x="181" y="751"/>
                  </a:cubicBezTo>
                  <a:cubicBezTo>
                    <a:pt x="258" y="673"/>
                    <a:pt x="258" y="673"/>
                    <a:pt x="258" y="673"/>
                  </a:cubicBezTo>
                  <a:cubicBezTo>
                    <a:pt x="286" y="690"/>
                    <a:pt x="315" y="702"/>
                    <a:pt x="346" y="710"/>
                  </a:cubicBezTo>
                  <a:cubicBezTo>
                    <a:pt x="346" y="819"/>
                    <a:pt x="346" y="819"/>
                    <a:pt x="346" y="819"/>
                  </a:cubicBezTo>
                  <a:cubicBezTo>
                    <a:pt x="346" y="827"/>
                    <a:pt x="352" y="833"/>
                    <a:pt x="360" y="833"/>
                  </a:cubicBezTo>
                  <a:cubicBezTo>
                    <a:pt x="472" y="833"/>
                    <a:pt x="472" y="833"/>
                    <a:pt x="472" y="833"/>
                  </a:cubicBezTo>
                  <a:cubicBezTo>
                    <a:pt x="480" y="833"/>
                    <a:pt x="486" y="827"/>
                    <a:pt x="486" y="819"/>
                  </a:cubicBezTo>
                  <a:cubicBezTo>
                    <a:pt x="486" y="710"/>
                    <a:pt x="486" y="710"/>
                    <a:pt x="486" y="710"/>
                  </a:cubicBezTo>
                  <a:cubicBezTo>
                    <a:pt x="517" y="702"/>
                    <a:pt x="547" y="690"/>
                    <a:pt x="574" y="673"/>
                  </a:cubicBezTo>
                  <a:cubicBezTo>
                    <a:pt x="652" y="751"/>
                    <a:pt x="652" y="751"/>
                    <a:pt x="652" y="751"/>
                  </a:cubicBezTo>
                  <a:cubicBezTo>
                    <a:pt x="657" y="756"/>
                    <a:pt x="666" y="756"/>
                    <a:pt x="671" y="751"/>
                  </a:cubicBezTo>
                  <a:cubicBezTo>
                    <a:pt x="750" y="671"/>
                    <a:pt x="750" y="671"/>
                    <a:pt x="750" y="671"/>
                  </a:cubicBezTo>
                  <a:cubicBezTo>
                    <a:pt x="756" y="666"/>
                    <a:pt x="756" y="657"/>
                    <a:pt x="750" y="652"/>
                  </a:cubicBezTo>
                  <a:cubicBezTo>
                    <a:pt x="673" y="575"/>
                    <a:pt x="673" y="575"/>
                    <a:pt x="673" y="575"/>
                  </a:cubicBezTo>
                  <a:cubicBezTo>
                    <a:pt x="690" y="547"/>
                    <a:pt x="702" y="518"/>
                    <a:pt x="709" y="487"/>
                  </a:cubicBezTo>
                  <a:cubicBezTo>
                    <a:pt x="819" y="487"/>
                    <a:pt x="819" y="487"/>
                    <a:pt x="819" y="487"/>
                  </a:cubicBezTo>
                  <a:cubicBezTo>
                    <a:pt x="827" y="487"/>
                    <a:pt x="833" y="481"/>
                    <a:pt x="833" y="473"/>
                  </a:cubicBezTo>
                  <a:cubicBezTo>
                    <a:pt x="833" y="361"/>
                    <a:pt x="833" y="361"/>
                    <a:pt x="833" y="361"/>
                  </a:cubicBezTo>
                  <a:cubicBezTo>
                    <a:pt x="833" y="353"/>
                    <a:pt x="827" y="347"/>
                    <a:pt x="819" y="347"/>
                  </a:cubicBezTo>
                  <a:close/>
                  <a:moveTo>
                    <a:pt x="416" y="637"/>
                  </a:moveTo>
                  <a:cubicBezTo>
                    <a:pt x="295" y="637"/>
                    <a:pt x="196" y="538"/>
                    <a:pt x="196" y="417"/>
                  </a:cubicBezTo>
                  <a:cubicBezTo>
                    <a:pt x="196" y="295"/>
                    <a:pt x="295" y="197"/>
                    <a:pt x="416" y="197"/>
                  </a:cubicBezTo>
                  <a:cubicBezTo>
                    <a:pt x="538" y="197"/>
                    <a:pt x="636" y="295"/>
                    <a:pt x="636" y="417"/>
                  </a:cubicBezTo>
                  <a:cubicBezTo>
                    <a:pt x="636" y="538"/>
                    <a:pt x="538" y="637"/>
                    <a:pt x="416" y="63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3" name="Freeform 65"/>
            <p:cNvSpPr>
              <a:spLocks noEditPoints="1"/>
            </p:cNvSpPr>
            <p:nvPr/>
          </p:nvSpPr>
          <p:spPr bwMode="auto">
            <a:xfrm>
              <a:off x="9764014" y="2352675"/>
              <a:ext cx="1376366" cy="1376362"/>
            </a:xfrm>
            <a:custGeom>
              <a:avLst/>
              <a:gdLst>
                <a:gd name="T0" fmla="*/ 183 w 367"/>
                <a:gd name="T1" fmla="*/ 0 h 367"/>
                <a:gd name="T2" fmla="*/ 0 w 367"/>
                <a:gd name="T3" fmla="*/ 184 h 367"/>
                <a:gd name="T4" fmla="*/ 183 w 367"/>
                <a:gd name="T5" fmla="*/ 367 h 367"/>
                <a:gd name="T6" fmla="*/ 367 w 367"/>
                <a:gd name="T7" fmla="*/ 184 h 367"/>
                <a:gd name="T8" fmla="*/ 183 w 367"/>
                <a:gd name="T9" fmla="*/ 0 h 367"/>
                <a:gd name="T10" fmla="*/ 183 w 367"/>
                <a:gd name="T11" fmla="*/ 337 h 367"/>
                <a:gd name="T12" fmla="*/ 30 w 367"/>
                <a:gd name="T13" fmla="*/ 184 h 367"/>
                <a:gd name="T14" fmla="*/ 183 w 367"/>
                <a:gd name="T15" fmla="*/ 30 h 367"/>
                <a:gd name="T16" fmla="*/ 337 w 367"/>
                <a:gd name="T17" fmla="*/ 184 h 367"/>
                <a:gd name="T18" fmla="*/ 183 w 367"/>
                <a:gd name="T19" fmla="*/ 33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7">
                  <a:moveTo>
                    <a:pt x="183" y="0"/>
                  </a:moveTo>
                  <a:cubicBezTo>
                    <a:pt x="82" y="0"/>
                    <a:pt x="0" y="82"/>
                    <a:pt x="0" y="184"/>
                  </a:cubicBezTo>
                  <a:cubicBezTo>
                    <a:pt x="0" y="285"/>
                    <a:pt x="82" y="367"/>
                    <a:pt x="183" y="367"/>
                  </a:cubicBezTo>
                  <a:cubicBezTo>
                    <a:pt x="285" y="367"/>
                    <a:pt x="367" y="285"/>
                    <a:pt x="367" y="184"/>
                  </a:cubicBezTo>
                  <a:cubicBezTo>
                    <a:pt x="367" y="82"/>
                    <a:pt x="285" y="0"/>
                    <a:pt x="183" y="0"/>
                  </a:cubicBezTo>
                  <a:close/>
                  <a:moveTo>
                    <a:pt x="183" y="337"/>
                  </a:moveTo>
                  <a:cubicBezTo>
                    <a:pt x="98" y="337"/>
                    <a:pt x="30" y="268"/>
                    <a:pt x="30" y="184"/>
                  </a:cubicBezTo>
                  <a:cubicBezTo>
                    <a:pt x="30" y="99"/>
                    <a:pt x="98" y="30"/>
                    <a:pt x="183" y="30"/>
                  </a:cubicBezTo>
                  <a:cubicBezTo>
                    <a:pt x="268" y="30"/>
                    <a:pt x="337" y="99"/>
                    <a:pt x="337" y="184"/>
                  </a:cubicBezTo>
                  <a:cubicBezTo>
                    <a:pt x="337" y="268"/>
                    <a:pt x="268" y="337"/>
                    <a:pt x="183" y="337"/>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111" name="Rektangel med afrundet, diagonalt hjørne 23"/>
          <p:cNvSpPr/>
          <p:nvPr/>
        </p:nvSpPr>
        <p:spPr>
          <a:xfrm>
            <a:off x="4559534" y="4038002"/>
            <a:ext cx="1327293" cy="1077582"/>
          </a:xfrm>
          <a:prstGeom prst="roundRect">
            <a:avLst>
              <a:gd name="adj" fmla="val 9968"/>
            </a:avLst>
          </a:prstGeom>
          <a:gradFill flip="none" rotWithShape="1">
            <a:gsLst>
              <a:gs pos="0">
                <a:srgbClr val="225196">
                  <a:shade val="30000"/>
                  <a:satMod val="115000"/>
                </a:srgbClr>
              </a:gs>
              <a:gs pos="50000">
                <a:srgbClr val="225196">
                  <a:shade val="67500"/>
                  <a:satMod val="115000"/>
                </a:srgbClr>
              </a:gs>
              <a:gs pos="100000">
                <a:srgbClr val="225196">
                  <a:shade val="100000"/>
                  <a:satMod val="115000"/>
                </a:srgbClr>
              </a:gs>
            </a:gsLst>
            <a:lin ang="16200000" scaled="1"/>
            <a:tileRect/>
          </a:gradFill>
          <a:ln w="6350" cap="flat" cmpd="sng" algn="ctr">
            <a:solidFill>
              <a:srgbClr val="FFFFFF">
                <a:alpha val="40000"/>
              </a:srgbClr>
            </a:solidFill>
            <a:prstDash val="solid"/>
          </a:ln>
          <a:effectLst>
            <a:outerShdw blurRad="44450" dist="27940" dir="5400000" algn="ctr">
              <a:srgbClr val="000000">
                <a:alpha val="32000"/>
              </a:srgbClr>
            </a:outerShdw>
          </a:effectLst>
        </p:spPr>
        <p:txBody>
          <a:bodyPr lIns="36000" rIns="36000" anchor="t"/>
          <a:lstStyle/>
          <a:p>
            <a:pPr algn="ctr">
              <a:lnSpc>
                <a:spcPts val="1500"/>
              </a:lnSpc>
            </a:pPr>
            <a:r>
              <a:rPr lang="en-US" sz="1400" b="1" dirty="0">
                <a:solidFill>
                  <a:srgbClr val="FFFFFF"/>
                </a:solidFill>
                <a:latin typeface="Calibri" pitchFamily="34" charset="0"/>
                <a:cs typeface="Calibri" pitchFamily="34" charset="0"/>
              </a:rPr>
              <a:t>Export &amp; </a:t>
            </a:r>
            <a:r>
              <a:rPr lang="en-US" sz="1400" b="1" dirty="0" smtClean="0">
                <a:solidFill>
                  <a:srgbClr val="FFFFFF"/>
                </a:solidFill>
                <a:latin typeface="Calibri" pitchFamily="34" charset="0"/>
                <a:cs typeface="Calibri" pitchFamily="34" charset="0"/>
              </a:rPr>
              <a:t>Import Services</a:t>
            </a:r>
            <a:endParaRPr lang="en-US" sz="1400" b="1" dirty="0">
              <a:solidFill>
                <a:srgbClr val="FFFFFF"/>
              </a:solidFill>
              <a:latin typeface="Calibri" pitchFamily="34" charset="0"/>
              <a:cs typeface="Calibri" pitchFamily="34" charset="0"/>
            </a:endParaRPr>
          </a:p>
        </p:txBody>
      </p:sp>
      <p:grpSp>
        <p:nvGrpSpPr>
          <p:cNvPr id="109" name="קבוצה 108"/>
          <p:cNvGrpSpPr/>
          <p:nvPr/>
        </p:nvGrpSpPr>
        <p:grpSpPr>
          <a:xfrm>
            <a:off x="4591513" y="3413904"/>
            <a:ext cx="1084560" cy="503533"/>
            <a:chOff x="4503593" y="3273232"/>
            <a:chExt cx="1084560" cy="503533"/>
          </a:xfrm>
          <a:effectLst>
            <a:outerShdw blurRad="63500" sx="102000" sy="102000" algn="ctr" rotWithShape="0">
              <a:prstClr val="black">
                <a:alpha val="40000"/>
              </a:prstClr>
            </a:outerShdw>
          </a:effectLst>
        </p:grpSpPr>
        <p:grpSp>
          <p:nvGrpSpPr>
            <p:cNvPr id="5" name="Group 4"/>
            <p:cNvGrpSpPr/>
            <p:nvPr/>
          </p:nvGrpSpPr>
          <p:grpSpPr>
            <a:xfrm rot="2266968">
              <a:off x="4503593" y="3273232"/>
              <a:ext cx="561951" cy="498495"/>
              <a:chOff x="3390372" y="724404"/>
              <a:chExt cx="1166814" cy="1035053"/>
            </a:xfrm>
            <a:solidFill>
              <a:schemeClr val="bg1"/>
            </a:solidFill>
          </p:grpSpPr>
          <p:sp>
            <p:nvSpPr>
              <p:cNvPr id="119" name="Freeform 30"/>
              <p:cNvSpPr>
                <a:spLocks/>
              </p:cNvSpPr>
              <p:nvPr/>
            </p:nvSpPr>
            <p:spPr bwMode="auto">
              <a:xfrm>
                <a:off x="3723799" y="1048578"/>
                <a:ext cx="484189" cy="390525"/>
              </a:xfrm>
              <a:custGeom>
                <a:avLst/>
                <a:gdLst>
                  <a:gd name="T0" fmla="*/ 6 w 157"/>
                  <a:gd name="T1" fmla="*/ 95 h 127"/>
                  <a:gd name="T2" fmla="*/ 129 w 157"/>
                  <a:gd name="T3" fmla="*/ 3 h 127"/>
                  <a:gd name="T4" fmla="*/ 139 w 157"/>
                  <a:gd name="T5" fmla="*/ 1 h 127"/>
                  <a:gd name="T6" fmla="*/ 152 w 157"/>
                  <a:gd name="T7" fmla="*/ 9 h 127"/>
                  <a:gd name="T8" fmla="*/ 156 w 157"/>
                  <a:gd name="T9" fmla="*/ 23 h 127"/>
                  <a:gd name="T10" fmla="*/ 151 w 157"/>
                  <a:gd name="T11" fmla="*/ 32 h 127"/>
                  <a:gd name="T12" fmla="*/ 28 w 157"/>
                  <a:gd name="T13" fmla="*/ 124 h 127"/>
                  <a:gd name="T14" fmla="*/ 16 w 157"/>
                  <a:gd name="T15" fmla="*/ 126 h 127"/>
                  <a:gd name="T16" fmla="*/ 5 w 157"/>
                  <a:gd name="T17" fmla="*/ 119 h 127"/>
                  <a:gd name="T18" fmla="*/ 0 w 157"/>
                  <a:gd name="T19" fmla="*/ 104 h 127"/>
                  <a:gd name="T20" fmla="*/ 6 w 157"/>
                  <a:gd name="T21" fmla="*/ 9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27">
                    <a:moveTo>
                      <a:pt x="6" y="95"/>
                    </a:moveTo>
                    <a:cubicBezTo>
                      <a:pt x="129" y="3"/>
                      <a:pt x="129" y="3"/>
                      <a:pt x="129" y="3"/>
                    </a:cubicBezTo>
                    <a:cubicBezTo>
                      <a:pt x="132" y="1"/>
                      <a:pt x="136" y="0"/>
                      <a:pt x="139" y="1"/>
                    </a:cubicBezTo>
                    <a:cubicBezTo>
                      <a:pt x="144" y="2"/>
                      <a:pt x="149" y="5"/>
                      <a:pt x="152" y="9"/>
                    </a:cubicBezTo>
                    <a:cubicBezTo>
                      <a:pt x="156" y="13"/>
                      <a:pt x="157" y="18"/>
                      <a:pt x="156" y="23"/>
                    </a:cubicBezTo>
                    <a:cubicBezTo>
                      <a:pt x="156" y="27"/>
                      <a:pt x="154" y="30"/>
                      <a:pt x="151" y="32"/>
                    </a:cubicBezTo>
                    <a:cubicBezTo>
                      <a:pt x="28" y="124"/>
                      <a:pt x="28" y="124"/>
                      <a:pt x="28" y="124"/>
                    </a:cubicBezTo>
                    <a:cubicBezTo>
                      <a:pt x="25" y="127"/>
                      <a:pt x="20" y="127"/>
                      <a:pt x="16" y="126"/>
                    </a:cubicBezTo>
                    <a:cubicBezTo>
                      <a:pt x="12" y="125"/>
                      <a:pt x="8" y="123"/>
                      <a:pt x="5" y="119"/>
                    </a:cubicBezTo>
                    <a:cubicBezTo>
                      <a:pt x="1" y="114"/>
                      <a:pt x="0" y="109"/>
                      <a:pt x="0" y="104"/>
                    </a:cubicBezTo>
                    <a:cubicBezTo>
                      <a:pt x="1" y="101"/>
                      <a:pt x="3" y="97"/>
                      <a:pt x="6"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0" name="Freeform 31"/>
              <p:cNvSpPr>
                <a:spLocks/>
              </p:cNvSpPr>
              <p:nvPr/>
            </p:nvSpPr>
            <p:spPr bwMode="auto">
              <a:xfrm>
                <a:off x="3901547" y="724404"/>
                <a:ext cx="655639" cy="633414"/>
              </a:xfrm>
              <a:custGeom>
                <a:avLst/>
                <a:gdLst>
                  <a:gd name="T0" fmla="*/ 32 w 213"/>
                  <a:gd name="T1" fmla="*/ 58 h 206"/>
                  <a:gd name="T2" fmla="*/ 7 w 213"/>
                  <a:gd name="T3" fmla="*/ 133 h 206"/>
                  <a:gd name="T4" fmla="*/ 103 w 213"/>
                  <a:gd name="T5" fmla="*/ 61 h 206"/>
                  <a:gd name="T6" fmla="*/ 149 w 213"/>
                  <a:gd name="T7" fmla="*/ 74 h 206"/>
                  <a:gd name="T8" fmla="*/ 149 w 213"/>
                  <a:gd name="T9" fmla="*/ 121 h 206"/>
                  <a:gd name="T10" fmla="*/ 53 w 213"/>
                  <a:gd name="T11" fmla="*/ 193 h 206"/>
                  <a:gd name="T12" fmla="*/ 77 w 213"/>
                  <a:gd name="T13" fmla="*/ 202 h 206"/>
                  <a:gd name="T14" fmla="*/ 132 w 213"/>
                  <a:gd name="T15" fmla="*/ 190 h 206"/>
                  <a:gd name="T16" fmla="*/ 179 w 213"/>
                  <a:gd name="T17" fmla="*/ 155 h 206"/>
                  <a:gd name="T18" fmla="*/ 186 w 213"/>
                  <a:gd name="T19" fmla="*/ 46 h 206"/>
                  <a:gd name="T20" fmla="*/ 79 w 213"/>
                  <a:gd name="T21" fmla="*/ 23 h 206"/>
                  <a:gd name="T22" fmla="*/ 32 w 213"/>
                  <a:gd name="T23" fmla="*/ 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32" y="58"/>
                    </a:moveTo>
                    <a:cubicBezTo>
                      <a:pt x="9" y="75"/>
                      <a:pt x="0" y="105"/>
                      <a:pt x="7" y="133"/>
                    </a:cubicBezTo>
                    <a:cubicBezTo>
                      <a:pt x="103" y="61"/>
                      <a:pt x="103" y="61"/>
                      <a:pt x="103" y="61"/>
                    </a:cubicBezTo>
                    <a:cubicBezTo>
                      <a:pt x="116" y="52"/>
                      <a:pt x="137" y="59"/>
                      <a:pt x="149" y="74"/>
                    </a:cubicBezTo>
                    <a:cubicBezTo>
                      <a:pt x="161" y="89"/>
                      <a:pt x="162" y="112"/>
                      <a:pt x="149" y="121"/>
                    </a:cubicBezTo>
                    <a:cubicBezTo>
                      <a:pt x="53" y="193"/>
                      <a:pt x="53" y="193"/>
                      <a:pt x="53" y="193"/>
                    </a:cubicBezTo>
                    <a:cubicBezTo>
                      <a:pt x="60" y="197"/>
                      <a:pt x="68" y="200"/>
                      <a:pt x="77" y="202"/>
                    </a:cubicBezTo>
                    <a:cubicBezTo>
                      <a:pt x="97" y="206"/>
                      <a:pt x="116" y="201"/>
                      <a:pt x="132" y="190"/>
                    </a:cubicBezTo>
                    <a:cubicBezTo>
                      <a:pt x="179" y="155"/>
                      <a:pt x="179" y="155"/>
                      <a:pt x="179" y="155"/>
                    </a:cubicBezTo>
                    <a:cubicBezTo>
                      <a:pt x="211" y="131"/>
                      <a:pt x="213" y="81"/>
                      <a:pt x="186" y="46"/>
                    </a:cubicBezTo>
                    <a:cubicBezTo>
                      <a:pt x="160" y="11"/>
                      <a:pt x="111" y="0"/>
                      <a:pt x="79" y="23"/>
                    </a:cubicBezTo>
                    <a:lnTo>
                      <a:pt x="32" y="5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1" name="Freeform 32"/>
              <p:cNvSpPr>
                <a:spLocks/>
              </p:cNvSpPr>
              <p:nvPr/>
            </p:nvSpPr>
            <p:spPr bwMode="auto">
              <a:xfrm>
                <a:off x="3390372" y="1126042"/>
                <a:ext cx="655639" cy="633415"/>
              </a:xfrm>
              <a:custGeom>
                <a:avLst/>
                <a:gdLst>
                  <a:gd name="T0" fmla="*/ 182 w 213"/>
                  <a:gd name="T1" fmla="*/ 147 h 206"/>
                  <a:gd name="T2" fmla="*/ 206 w 213"/>
                  <a:gd name="T3" fmla="*/ 73 h 206"/>
                  <a:gd name="T4" fmla="*/ 110 w 213"/>
                  <a:gd name="T5" fmla="*/ 145 h 206"/>
                  <a:gd name="T6" fmla="*/ 64 w 213"/>
                  <a:gd name="T7" fmla="*/ 132 h 206"/>
                  <a:gd name="T8" fmla="*/ 64 w 213"/>
                  <a:gd name="T9" fmla="*/ 85 h 206"/>
                  <a:gd name="T10" fmla="*/ 160 w 213"/>
                  <a:gd name="T11" fmla="*/ 13 h 206"/>
                  <a:gd name="T12" fmla="*/ 136 w 213"/>
                  <a:gd name="T13" fmla="*/ 4 h 206"/>
                  <a:gd name="T14" fmla="*/ 81 w 213"/>
                  <a:gd name="T15" fmla="*/ 16 h 206"/>
                  <a:gd name="T16" fmla="*/ 34 w 213"/>
                  <a:gd name="T17" fmla="*/ 51 h 206"/>
                  <a:gd name="T18" fmla="*/ 27 w 213"/>
                  <a:gd name="T19" fmla="*/ 160 h 206"/>
                  <a:gd name="T20" fmla="*/ 135 w 213"/>
                  <a:gd name="T21" fmla="*/ 182 h 206"/>
                  <a:gd name="T22" fmla="*/ 182 w 213"/>
                  <a:gd name="T23" fmla="*/ 14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182" y="147"/>
                    </a:moveTo>
                    <a:cubicBezTo>
                      <a:pt x="204" y="130"/>
                      <a:pt x="213" y="101"/>
                      <a:pt x="206" y="73"/>
                    </a:cubicBezTo>
                    <a:cubicBezTo>
                      <a:pt x="110" y="145"/>
                      <a:pt x="110" y="145"/>
                      <a:pt x="110" y="145"/>
                    </a:cubicBezTo>
                    <a:cubicBezTo>
                      <a:pt x="97" y="154"/>
                      <a:pt x="76" y="147"/>
                      <a:pt x="64" y="132"/>
                    </a:cubicBezTo>
                    <a:cubicBezTo>
                      <a:pt x="52" y="117"/>
                      <a:pt x="51" y="94"/>
                      <a:pt x="64" y="85"/>
                    </a:cubicBezTo>
                    <a:cubicBezTo>
                      <a:pt x="160" y="13"/>
                      <a:pt x="160" y="13"/>
                      <a:pt x="160" y="13"/>
                    </a:cubicBezTo>
                    <a:cubicBezTo>
                      <a:pt x="152" y="9"/>
                      <a:pt x="144" y="6"/>
                      <a:pt x="136" y="4"/>
                    </a:cubicBezTo>
                    <a:cubicBezTo>
                      <a:pt x="115" y="0"/>
                      <a:pt x="96" y="4"/>
                      <a:pt x="81" y="16"/>
                    </a:cubicBezTo>
                    <a:cubicBezTo>
                      <a:pt x="34" y="51"/>
                      <a:pt x="34" y="51"/>
                      <a:pt x="34" y="51"/>
                    </a:cubicBezTo>
                    <a:cubicBezTo>
                      <a:pt x="2" y="75"/>
                      <a:pt x="0" y="125"/>
                      <a:pt x="27" y="160"/>
                    </a:cubicBezTo>
                    <a:cubicBezTo>
                      <a:pt x="54" y="195"/>
                      <a:pt x="103" y="206"/>
                      <a:pt x="135" y="182"/>
                    </a:cubicBezTo>
                    <a:lnTo>
                      <a:pt x="182" y="1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23" name="Group 122"/>
            <p:cNvGrpSpPr/>
            <p:nvPr/>
          </p:nvGrpSpPr>
          <p:grpSpPr>
            <a:xfrm rot="2266968">
              <a:off x="5026203" y="3278271"/>
              <a:ext cx="561950" cy="498494"/>
              <a:chOff x="3390372" y="724405"/>
              <a:chExt cx="1166811" cy="1035050"/>
            </a:xfrm>
            <a:solidFill>
              <a:schemeClr val="bg1"/>
            </a:solidFill>
          </p:grpSpPr>
          <p:sp>
            <p:nvSpPr>
              <p:cNvPr id="124" name="Freeform 30"/>
              <p:cNvSpPr>
                <a:spLocks/>
              </p:cNvSpPr>
              <p:nvPr/>
            </p:nvSpPr>
            <p:spPr bwMode="auto">
              <a:xfrm>
                <a:off x="3723798" y="1048576"/>
                <a:ext cx="484189" cy="390525"/>
              </a:xfrm>
              <a:custGeom>
                <a:avLst/>
                <a:gdLst>
                  <a:gd name="T0" fmla="*/ 6 w 157"/>
                  <a:gd name="T1" fmla="*/ 95 h 127"/>
                  <a:gd name="T2" fmla="*/ 129 w 157"/>
                  <a:gd name="T3" fmla="*/ 3 h 127"/>
                  <a:gd name="T4" fmla="*/ 139 w 157"/>
                  <a:gd name="T5" fmla="*/ 1 h 127"/>
                  <a:gd name="T6" fmla="*/ 152 w 157"/>
                  <a:gd name="T7" fmla="*/ 9 h 127"/>
                  <a:gd name="T8" fmla="*/ 156 w 157"/>
                  <a:gd name="T9" fmla="*/ 23 h 127"/>
                  <a:gd name="T10" fmla="*/ 151 w 157"/>
                  <a:gd name="T11" fmla="*/ 32 h 127"/>
                  <a:gd name="T12" fmla="*/ 28 w 157"/>
                  <a:gd name="T13" fmla="*/ 124 h 127"/>
                  <a:gd name="T14" fmla="*/ 16 w 157"/>
                  <a:gd name="T15" fmla="*/ 126 h 127"/>
                  <a:gd name="T16" fmla="*/ 5 w 157"/>
                  <a:gd name="T17" fmla="*/ 119 h 127"/>
                  <a:gd name="T18" fmla="*/ 0 w 157"/>
                  <a:gd name="T19" fmla="*/ 104 h 127"/>
                  <a:gd name="T20" fmla="*/ 6 w 157"/>
                  <a:gd name="T21" fmla="*/ 9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27">
                    <a:moveTo>
                      <a:pt x="6" y="95"/>
                    </a:moveTo>
                    <a:cubicBezTo>
                      <a:pt x="129" y="3"/>
                      <a:pt x="129" y="3"/>
                      <a:pt x="129" y="3"/>
                    </a:cubicBezTo>
                    <a:cubicBezTo>
                      <a:pt x="132" y="1"/>
                      <a:pt x="136" y="0"/>
                      <a:pt x="139" y="1"/>
                    </a:cubicBezTo>
                    <a:cubicBezTo>
                      <a:pt x="144" y="2"/>
                      <a:pt x="149" y="5"/>
                      <a:pt x="152" y="9"/>
                    </a:cubicBezTo>
                    <a:cubicBezTo>
                      <a:pt x="156" y="13"/>
                      <a:pt x="157" y="18"/>
                      <a:pt x="156" y="23"/>
                    </a:cubicBezTo>
                    <a:cubicBezTo>
                      <a:pt x="156" y="27"/>
                      <a:pt x="154" y="30"/>
                      <a:pt x="151" y="32"/>
                    </a:cubicBezTo>
                    <a:cubicBezTo>
                      <a:pt x="28" y="124"/>
                      <a:pt x="28" y="124"/>
                      <a:pt x="28" y="124"/>
                    </a:cubicBezTo>
                    <a:cubicBezTo>
                      <a:pt x="25" y="127"/>
                      <a:pt x="20" y="127"/>
                      <a:pt x="16" y="126"/>
                    </a:cubicBezTo>
                    <a:cubicBezTo>
                      <a:pt x="12" y="125"/>
                      <a:pt x="8" y="123"/>
                      <a:pt x="5" y="119"/>
                    </a:cubicBezTo>
                    <a:cubicBezTo>
                      <a:pt x="1" y="114"/>
                      <a:pt x="0" y="109"/>
                      <a:pt x="0" y="104"/>
                    </a:cubicBezTo>
                    <a:cubicBezTo>
                      <a:pt x="1" y="101"/>
                      <a:pt x="3" y="97"/>
                      <a:pt x="6" y="9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5" name="Freeform 31"/>
              <p:cNvSpPr>
                <a:spLocks/>
              </p:cNvSpPr>
              <p:nvPr/>
            </p:nvSpPr>
            <p:spPr bwMode="auto">
              <a:xfrm>
                <a:off x="3901545" y="724405"/>
                <a:ext cx="655638" cy="633414"/>
              </a:xfrm>
              <a:custGeom>
                <a:avLst/>
                <a:gdLst>
                  <a:gd name="T0" fmla="*/ 32 w 213"/>
                  <a:gd name="T1" fmla="*/ 58 h 206"/>
                  <a:gd name="T2" fmla="*/ 7 w 213"/>
                  <a:gd name="T3" fmla="*/ 133 h 206"/>
                  <a:gd name="T4" fmla="*/ 103 w 213"/>
                  <a:gd name="T5" fmla="*/ 61 h 206"/>
                  <a:gd name="T6" fmla="*/ 149 w 213"/>
                  <a:gd name="T7" fmla="*/ 74 h 206"/>
                  <a:gd name="T8" fmla="*/ 149 w 213"/>
                  <a:gd name="T9" fmla="*/ 121 h 206"/>
                  <a:gd name="T10" fmla="*/ 53 w 213"/>
                  <a:gd name="T11" fmla="*/ 193 h 206"/>
                  <a:gd name="T12" fmla="*/ 77 w 213"/>
                  <a:gd name="T13" fmla="*/ 202 h 206"/>
                  <a:gd name="T14" fmla="*/ 132 w 213"/>
                  <a:gd name="T15" fmla="*/ 190 h 206"/>
                  <a:gd name="T16" fmla="*/ 179 w 213"/>
                  <a:gd name="T17" fmla="*/ 155 h 206"/>
                  <a:gd name="T18" fmla="*/ 186 w 213"/>
                  <a:gd name="T19" fmla="*/ 46 h 206"/>
                  <a:gd name="T20" fmla="*/ 79 w 213"/>
                  <a:gd name="T21" fmla="*/ 23 h 206"/>
                  <a:gd name="T22" fmla="*/ 32 w 213"/>
                  <a:gd name="T23" fmla="*/ 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32" y="58"/>
                    </a:moveTo>
                    <a:cubicBezTo>
                      <a:pt x="9" y="75"/>
                      <a:pt x="0" y="105"/>
                      <a:pt x="7" y="133"/>
                    </a:cubicBezTo>
                    <a:cubicBezTo>
                      <a:pt x="103" y="61"/>
                      <a:pt x="103" y="61"/>
                      <a:pt x="103" y="61"/>
                    </a:cubicBezTo>
                    <a:cubicBezTo>
                      <a:pt x="116" y="52"/>
                      <a:pt x="137" y="59"/>
                      <a:pt x="149" y="74"/>
                    </a:cubicBezTo>
                    <a:cubicBezTo>
                      <a:pt x="161" y="89"/>
                      <a:pt x="162" y="112"/>
                      <a:pt x="149" y="121"/>
                    </a:cubicBezTo>
                    <a:cubicBezTo>
                      <a:pt x="53" y="193"/>
                      <a:pt x="53" y="193"/>
                      <a:pt x="53" y="193"/>
                    </a:cubicBezTo>
                    <a:cubicBezTo>
                      <a:pt x="60" y="197"/>
                      <a:pt x="68" y="200"/>
                      <a:pt x="77" y="202"/>
                    </a:cubicBezTo>
                    <a:cubicBezTo>
                      <a:pt x="97" y="206"/>
                      <a:pt x="116" y="201"/>
                      <a:pt x="132" y="190"/>
                    </a:cubicBezTo>
                    <a:cubicBezTo>
                      <a:pt x="179" y="155"/>
                      <a:pt x="179" y="155"/>
                      <a:pt x="179" y="155"/>
                    </a:cubicBezTo>
                    <a:cubicBezTo>
                      <a:pt x="211" y="131"/>
                      <a:pt x="213" y="81"/>
                      <a:pt x="186" y="46"/>
                    </a:cubicBezTo>
                    <a:cubicBezTo>
                      <a:pt x="160" y="11"/>
                      <a:pt x="111" y="0"/>
                      <a:pt x="79" y="23"/>
                    </a:cubicBezTo>
                    <a:lnTo>
                      <a:pt x="32" y="5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6" name="Freeform 32"/>
              <p:cNvSpPr>
                <a:spLocks/>
              </p:cNvSpPr>
              <p:nvPr/>
            </p:nvSpPr>
            <p:spPr bwMode="auto">
              <a:xfrm>
                <a:off x="3390372" y="1126041"/>
                <a:ext cx="655639" cy="633414"/>
              </a:xfrm>
              <a:custGeom>
                <a:avLst/>
                <a:gdLst>
                  <a:gd name="T0" fmla="*/ 182 w 213"/>
                  <a:gd name="T1" fmla="*/ 147 h 206"/>
                  <a:gd name="T2" fmla="*/ 206 w 213"/>
                  <a:gd name="T3" fmla="*/ 73 h 206"/>
                  <a:gd name="T4" fmla="*/ 110 w 213"/>
                  <a:gd name="T5" fmla="*/ 145 h 206"/>
                  <a:gd name="T6" fmla="*/ 64 w 213"/>
                  <a:gd name="T7" fmla="*/ 132 h 206"/>
                  <a:gd name="T8" fmla="*/ 64 w 213"/>
                  <a:gd name="T9" fmla="*/ 85 h 206"/>
                  <a:gd name="T10" fmla="*/ 160 w 213"/>
                  <a:gd name="T11" fmla="*/ 13 h 206"/>
                  <a:gd name="T12" fmla="*/ 136 w 213"/>
                  <a:gd name="T13" fmla="*/ 4 h 206"/>
                  <a:gd name="T14" fmla="*/ 81 w 213"/>
                  <a:gd name="T15" fmla="*/ 16 h 206"/>
                  <a:gd name="T16" fmla="*/ 34 w 213"/>
                  <a:gd name="T17" fmla="*/ 51 h 206"/>
                  <a:gd name="T18" fmla="*/ 27 w 213"/>
                  <a:gd name="T19" fmla="*/ 160 h 206"/>
                  <a:gd name="T20" fmla="*/ 135 w 213"/>
                  <a:gd name="T21" fmla="*/ 182 h 206"/>
                  <a:gd name="T22" fmla="*/ 182 w 213"/>
                  <a:gd name="T23" fmla="*/ 14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206">
                    <a:moveTo>
                      <a:pt x="182" y="147"/>
                    </a:moveTo>
                    <a:cubicBezTo>
                      <a:pt x="204" y="130"/>
                      <a:pt x="213" y="101"/>
                      <a:pt x="206" y="73"/>
                    </a:cubicBezTo>
                    <a:cubicBezTo>
                      <a:pt x="110" y="145"/>
                      <a:pt x="110" y="145"/>
                      <a:pt x="110" y="145"/>
                    </a:cubicBezTo>
                    <a:cubicBezTo>
                      <a:pt x="97" y="154"/>
                      <a:pt x="76" y="147"/>
                      <a:pt x="64" y="132"/>
                    </a:cubicBezTo>
                    <a:cubicBezTo>
                      <a:pt x="52" y="117"/>
                      <a:pt x="51" y="94"/>
                      <a:pt x="64" y="85"/>
                    </a:cubicBezTo>
                    <a:cubicBezTo>
                      <a:pt x="160" y="13"/>
                      <a:pt x="160" y="13"/>
                      <a:pt x="160" y="13"/>
                    </a:cubicBezTo>
                    <a:cubicBezTo>
                      <a:pt x="152" y="9"/>
                      <a:pt x="144" y="6"/>
                      <a:pt x="136" y="4"/>
                    </a:cubicBezTo>
                    <a:cubicBezTo>
                      <a:pt x="115" y="0"/>
                      <a:pt x="96" y="4"/>
                      <a:pt x="81" y="16"/>
                    </a:cubicBezTo>
                    <a:cubicBezTo>
                      <a:pt x="34" y="51"/>
                      <a:pt x="34" y="51"/>
                      <a:pt x="34" y="51"/>
                    </a:cubicBezTo>
                    <a:cubicBezTo>
                      <a:pt x="2" y="75"/>
                      <a:pt x="0" y="125"/>
                      <a:pt x="27" y="160"/>
                    </a:cubicBezTo>
                    <a:cubicBezTo>
                      <a:pt x="54" y="195"/>
                      <a:pt x="103" y="206"/>
                      <a:pt x="135" y="182"/>
                    </a:cubicBezTo>
                    <a:lnTo>
                      <a:pt x="182" y="1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7" name="Group 6"/>
          <p:cNvGrpSpPr/>
          <p:nvPr/>
        </p:nvGrpSpPr>
        <p:grpSpPr>
          <a:xfrm>
            <a:off x="2237658" y="4620542"/>
            <a:ext cx="424890" cy="409690"/>
            <a:chOff x="2150246" y="4607367"/>
            <a:chExt cx="428275" cy="412953"/>
          </a:xfrm>
          <a:effectLst>
            <a:outerShdw blurRad="63500" sx="102000" sy="102000" algn="ctr" rotWithShape="0">
              <a:prstClr val="black">
                <a:alpha val="40000"/>
              </a:prstClr>
            </a:outerShdw>
          </a:effectLst>
        </p:grpSpPr>
        <p:grpSp>
          <p:nvGrpSpPr>
            <p:cNvPr id="128" name="Group 127"/>
            <p:cNvGrpSpPr/>
            <p:nvPr/>
          </p:nvGrpSpPr>
          <p:grpSpPr>
            <a:xfrm>
              <a:off x="2150246" y="4607367"/>
              <a:ext cx="428275" cy="412953"/>
              <a:chOff x="5317743" y="3696240"/>
              <a:chExt cx="956555" cy="922337"/>
            </a:xfrm>
          </p:grpSpPr>
          <p:sp>
            <p:nvSpPr>
              <p:cNvPr id="129" name="Freeform 36"/>
              <p:cNvSpPr>
                <a:spLocks/>
              </p:cNvSpPr>
              <p:nvPr/>
            </p:nvSpPr>
            <p:spPr bwMode="auto">
              <a:xfrm>
                <a:off x="5566101" y="4094957"/>
                <a:ext cx="292100" cy="49211"/>
              </a:xfrm>
              <a:custGeom>
                <a:avLst/>
                <a:gdLst>
                  <a:gd name="T0" fmla="*/ 184 w 184"/>
                  <a:gd name="T1" fmla="*/ 0 h 31"/>
                  <a:gd name="T2" fmla="*/ 0 w 184"/>
                  <a:gd name="T3" fmla="*/ 0 h 31"/>
                  <a:gd name="T4" fmla="*/ 0 w 184"/>
                  <a:gd name="T5" fmla="*/ 31 h 31"/>
                  <a:gd name="T6" fmla="*/ 184 w 184"/>
                  <a:gd name="T7" fmla="*/ 31 h 31"/>
                  <a:gd name="T8" fmla="*/ 184 w 184"/>
                  <a:gd name="T9" fmla="*/ 0 h 31"/>
                  <a:gd name="T10" fmla="*/ 184 w 184"/>
                  <a:gd name="T11" fmla="*/ 0 h 31"/>
                </a:gdLst>
                <a:ahLst/>
                <a:cxnLst>
                  <a:cxn ang="0">
                    <a:pos x="T0" y="T1"/>
                  </a:cxn>
                  <a:cxn ang="0">
                    <a:pos x="T2" y="T3"/>
                  </a:cxn>
                  <a:cxn ang="0">
                    <a:pos x="T4" y="T5"/>
                  </a:cxn>
                  <a:cxn ang="0">
                    <a:pos x="T6" y="T7"/>
                  </a:cxn>
                  <a:cxn ang="0">
                    <a:pos x="T8" y="T9"/>
                  </a:cxn>
                  <a:cxn ang="0">
                    <a:pos x="T10" y="T11"/>
                  </a:cxn>
                </a:cxnLst>
                <a:rect l="0" t="0" r="r" b="b"/>
                <a:pathLst>
                  <a:path w="184" h="31">
                    <a:moveTo>
                      <a:pt x="184" y="0"/>
                    </a:moveTo>
                    <a:lnTo>
                      <a:pt x="0" y="0"/>
                    </a:lnTo>
                    <a:lnTo>
                      <a:pt x="0" y="31"/>
                    </a:lnTo>
                    <a:lnTo>
                      <a:pt x="184" y="31"/>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0" name="Freeform 37"/>
              <p:cNvSpPr>
                <a:spLocks/>
              </p:cNvSpPr>
              <p:nvPr/>
            </p:nvSpPr>
            <p:spPr bwMode="auto">
              <a:xfrm>
                <a:off x="5566105" y="4229894"/>
                <a:ext cx="292100" cy="52388"/>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1" name="Freeform 38"/>
              <p:cNvSpPr>
                <a:spLocks/>
              </p:cNvSpPr>
              <p:nvPr/>
            </p:nvSpPr>
            <p:spPr bwMode="auto">
              <a:xfrm>
                <a:off x="5566103" y="4369594"/>
                <a:ext cx="292100" cy="52388"/>
              </a:xfrm>
              <a:custGeom>
                <a:avLst/>
                <a:gdLst>
                  <a:gd name="T0" fmla="*/ 184 w 184"/>
                  <a:gd name="T1" fmla="*/ 0 h 33"/>
                  <a:gd name="T2" fmla="*/ 0 w 184"/>
                  <a:gd name="T3" fmla="*/ 0 h 33"/>
                  <a:gd name="T4" fmla="*/ 0 w 184"/>
                  <a:gd name="T5" fmla="*/ 33 h 33"/>
                  <a:gd name="T6" fmla="*/ 184 w 184"/>
                  <a:gd name="T7" fmla="*/ 33 h 33"/>
                  <a:gd name="T8" fmla="*/ 184 w 184"/>
                  <a:gd name="T9" fmla="*/ 0 h 33"/>
                  <a:gd name="T10" fmla="*/ 184 w 184"/>
                  <a:gd name="T11" fmla="*/ 0 h 33"/>
                </a:gdLst>
                <a:ahLst/>
                <a:cxnLst>
                  <a:cxn ang="0">
                    <a:pos x="T0" y="T1"/>
                  </a:cxn>
                  <a:cxn ang="0">
                    <a:pos x="T2" y="T3"/>
                  </a:cxn>
                  <a:cxn ang="0">
                    <a:pos x="T4" y="T5"/>
                  </a:cxn>
                  <a:cxn ang="0">
                    <a:pos x="T6" y="T7"/>
                  </a:cxn>
                  <a:cxn ang="0">
                    <a:pos x="T8" y="T9"/>
                  </a:cxn>
                  <a:cxn ang="0">
                    <a:pos x="T10" y="T11"/>
                  </a:cxn>
                </a:cxnLst>
                <a:rect l="0" t="0" r="r" b="b"/>
                <a:pathLst>
                  <a:path w="184" h="33">
                    <a:moveTo>
                      <a:pt x="184" y="0"/>
                    </a:moveTo>
                    <a:lnTo>
                      <a:pt x="0" y="0"/>
                    </a:lnTo>
                    <a:lnTo>
                      <a:pt x="0" y="33"/>
                    </a:lnTo>
                    <a:lnTo>
                      <a:pt x="184" y="33"/>
                    </a:lnTo>
                    <a:lnTo>
                      <a:pt x="184" y="0"/>
                    </a:lnTo>
                    <a:lnTo>
                      <a:pt x="184"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nvGrpSpPr>
              <p:cNvPr id="132" name="Group 131"/>
              <p:cNvGrpSpPr/>
              <p:nvPr/>
            </p:nvGrpSpPr>
            <p:grpSpPr>
              <a:xfrm>
                <a:off x="5317743" y="3696240"/>
                <a:ext cx="956555" cy="922337"/>
                <a:chOff x="5317743" y="3696240"/>
                <a:chExt cx="956555" cy="922337"/>
              </a:xfrm>
            </p:grpSpPr>
            <p:sp>
              <p:nvSpPr>
                <p:cNvPr id="133" name="Freeform 79"/>
                <p:cNvSpPr>
                  <a:spLocks/>
                </p:cNvSpPr>
                <p:nvPr/>
              </p:nvSpPr>
              <p:spPr bwMode="auto">
                <a:xfrm>
                  <a:off x="5317743" y="3696240"/>
                  <a:ext cx="765175" cy="922337"/>
                </a:xfrm>
                <a:custGeom>
                  <a:avLst/>
                  <a:gdLst>
                    <a:gd name="T0" fmla="*/ 198 w 204"/>
                    <a:gd name="T1" fmla="*/ 218 h 246"/>
                    <a:gd name="T2" fmla="*/ 198 w 204"/>
                    <a:gd name="T3" fmla="*/ 218 h 246"/>
                    <a:gd name="T4" fmla="*/ 188 w 204"/>
                    <a:gd name="T5" fmla="*/ 218 h 246"/>
                    <a:gd name="T6" fmla="*/ 173 w 204"/>
                    <a:gd name="T7" fmla="*/ 230 h 246"/>
                    <a:gd name="T8" fmla="*/ 30 w 204"/>
                    <a:gd name="T9" fmla="*/ 230 h 246"/>
                    <a:gd name="T10" fmla="*/ 15 w 204"/>
                    <a:gd name="T11" fmla="*/ 216 h 246"/>
                    <a:gd name="T12" fmla="*/ 15 w 204"/>
                    <a:gd name="T13" fmla="*/ 94 h 246"/>
                    <a:gd name="T14" fmla="*/ 65 w 204"/>
                    <a:gd name="T15" fmla="*/ 94 h 246"/>
                    <a:gd name="T16" fmla="*/ 96 w 204"/>
                    <a:gd name="T17" fmla="*/ 63 h 246"/>
                    <a:gd name="T18" fmla="*/ 96 w 204"/>
                    <a:gd name="T19" fmla="*/ 15 h 246"/>
                    <a:gd name="T20" fmla="*/ 173 w 204"/>
                    <a:gd name="T21" fmla="*/ 15 h 246"/>
                    <a:gd name="T22" fmla="*/ 188 w 204"/>
                    <a:gd name="T23" fmla="*/ 30 h 246"/>
                    <a:gd name="T24" fmla="*/ 188 w 204"/>
                    <a:gd name="T25" fmla="*/ 218 h 246"/>
                    <a:gd name="T26" fmla="*/ 204 w 204"/>
                    <a:gd name="T27" fmla="*/ 218 h 246"/>
                    <a:gd name="T28" fmla="*/ 204 w 204"/>
                    <a:gd name="T29" fmla="*/ 30 h 246"/>
                    <a:gd name="T30" fmla="*/ 173 w 204"/>
                    <a:gd name="T31" fmla="*/ 0 h 246"/>
                    <a:gd name="T32" fmla="*/ 86 w 204"/>
                    <a:gd name="T33" fmla="*/ 0 h 246"/>
                    <a:gd name="T34" fmla="*/ 80 w 204"/>
                    <a:gd name="T35" fmla="*/ 2 h 246"/>
                    <a:gd name="T36" fmla="*/ 2 w 204"/>
                    <a:gd name="T37" fmla="*/ 80 h 246"/>
                    <a:gd name="T38" fmla="*/ 0 w 204"/>
                    <a:gd name="T39" fmla="*/ 85 h 246"/>
                    <a:gd name="T40" fmla="*/ 0 w 204"/>
                    <a:gd name="T41" fmla="*/ 216 h 246"/>
                    <a:gd name="T42" fmla="*/ 31 w 204"/>
                    <a:gd name="T43" fmla="*/ 246 h 246"/>
                    <a:gd name="T44" fmla="*/ 173 w 204"/>
                    <a:gd name="T45" fmla="*/ 246 h 246"/>
                    <a:gd name="T46" fmla="*/ 204 w 204"/>
                    <a:gd name="T47" fmla="*/ 222 h 246"/>
                    <a:gd name="T48" fmla="*/ 204 w 204"/>
                    <a:gd name="T49" fmla="*/ 218 h 246"/>
                    <a:gd name="T50" fmla="*/ 204 w 204"/>
                    <a:gd name="T51" fmla="*/ 218 h 246"/>
                    <a:gd name="T52" fmla="*/ 198 w 204"/>
                    <a:gd name="T53" fmla="*/ 2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6">
                      <a:moveTo>
                        <a:pt x="198" y="218"/>
                      </a:moveTo>
                      <a:cubicBezTo>
                        <a:pt x="198" y="218"/>
                        <a:pt x="198" y="218"/>
                        <a:pt x="198" y="218"/>
                      </a:cubicBezTo>
                      <a:cubicBezTo>
                        <a:pt x="188" y="218"/>
                        <a:pt x="188" y="218"/>
                        <a:pt x="188" y="218"/>
                      </a:cubicBezTo>
                      <a:cubicBezTo>
                        <a:pt x="188" y="226"/>
                        <a:pt x="183" y="230"/>
                        <a:pt x="173" y="230"/>
                      </a:cubicBezTo>
                      <a:cubicBezTo>
                        <a:pt x="30" y="230"/>
                        <a:pt x="30" y="230"/>
                        <a:pt x="30" y="230"/>
                      </a:cubicBezTo>
                      <a:cubicBezTo>
                        <a:pt x="20" y="230"/>
                        <a:pt x="15" y="226"/>
                        <a:pt x="15" y="216"/>
                      </a:cubicBezTo>
                      <a:cubicBezTo>
                        <a:pt x="15" y="94"/>
                        <a:pt x="15" y="94"/>
                        <a:pt x="15" y="94"/>
                      </a:cubicBezTo>
                      <a:cubicBezTo>
                        <a:pt x="65" y="94"/>
                        <a:pt x="65" y="94"/>
                        <a:pt x="65" y="94"/>
                      </a:cubicBezTo>
                      <a:cubicBezTo>
                        <a:pt x="84" y="94"/>
                        <a:pt x="96" y="82"/>
                        <a:pt x="96" y="63"/>
                      </a:cubicBezTo>
                      <a:cubicBezTo>
                        <a:pt x="96" y="15"/>
                        <a:pt x="96" y="15"/>
                        <a:pt x="96" y="15"/>
                      </a:cubicBezTo>
                      <a:cubicBezTo>
                        <a:pt x="173" y="15"/>
                        <a:pt x="173" y="15"/>
                        <a:pt x="173" y="15"/>
                      </a:cubicBezTo>
                      <a:cubicBezTo>
                        <a:pt x="184" y="15"/>
                        <a:pt x="188" y="20"/>
                        <a:pt x="188" y="30"/>
                      </a:cubicBezTo>
                      <a:cubicBezTo>
                        <a:pt x="188" y="30"/>
                        <a:pt x="188" y="173"/>
                        <a:pt x="188" y="218"/>
                      </a:cubicBezTo>
                      <a:cubicBezTo>
                        <a:pt x="204" y="218"/>
                        <a:pt x="204" y="218"/>
                        <a:pt x="204" y="218"/>
                      </a:cubicBezTo>
                      <a:cubicBezTo>
                        <a:pt x="204" y="30"/>
                        <a:pt x="204" y="30"/>
                        <a:pt x="204" y="30"/>
                      </a:cubicBezTo>
                      <a:cubicBezTo>
                        <a:pt x="204" y="11"/>
                        <a:pt x="192" y="0"/>
                        <a:pt x="173" y="0"/>
                      </a:cubicBezTo>
                      <a:cubicBezTo>
                        <a:pt x="86" y="0"/>
                        <a:pt x="86" y="0"/>
                        <a:pt x="86" y="0"/>
                      </a:cubicBezTo>
                      <a:cubicBezTo>
                        <a:pt x="83" y="0"/>
                        <a:pt x="81" y="0"/>
                        <a:pt x="80" y="2"/>
                      </a:cubicBezTo>
                      <a:cubicBezTo>
                        <a:pt x="2" y="80"/>
                        <a:pt x="2" y="80"/>
                        <a:pt x="2" y="80"/>
                      </a:cubicBezTo>
                      <a:cubicBezTo>
                        <a:pt x="1" y="81"/>
                        <a:pt x="0" y="83"/>
                        <a:pt x="0" y="85"/>
                      </a:cubicBezTo>
                      <a:cubicBezTo>
                        <a:pt x="0" y="216"/>
                        <a:pt x="0" y="216"/>
                        <a:pt x="0" y="216"/>
                      </a:cubicBezTo>
                      <a:cubicBezTo>
                        <a:pt x="0" y="235"/>
                        <a:pt x="12" y="246"/>
                        <a:pt x="31" y="246"/>
                      </a:cubicBezTo>
                      <a:cubicBezTo>
                        <a:pt x="31" y="246"/>
                        <a:pt x="173" y="246"/>
                        <a:pt x="173" y="246"/>
                      </a:cubicBezTo>
                      <a:cubicBezTo>
                        <a:pt x="190" y="246"/>
                        <a:pt x="202" y="237"/>
                        <a:pt x="204" y="222"/>
                      </a:cubicBezTo>
                      <a:cubicBezTo>
                        <a:pt x="204" y="220"/>
                        <a:pt x="204" y="219"/>
                        <a:pt x="204" y="218"/>
                      </a:cubicBezTo>
                      <a:cubicBezTo>
                        <a:pt x="204" y="218"/>
                        <a:pt x="204" y="218"/>
                        <a:pt x="204" y="218"/>
                      </a:cubicBezTo>
                      <a:cubicBezTo>
                        <a:pt x="198" y="218"/>
                        <a:pt x="198" y="218"/>
                        <a:pt x="198" y="2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4" name="Freeform 62"/>
                <p:cNvSpPr>
                  <a:spLocks/>
                </p:cNvSpPr>
                <p:nvPr/>
              </p:nvSpPr>
              <p:spPr bwMode="auto">
                <a:xfrm>
                  <a:off x="6071098" y="3787350"/>
                  <a:ext cx="203200" cy="201611"/>
                </a:xfrm>
                <a:custGeom>
                  <a:avLst/>
                  <a:gdLst>
                    <a:gd name="T0" fmla="*/ 54 w 54"/>
                    <a:gd name="T1" fmla="*/ 0 h 54"/>
                    <a:gd name="T2" fmla="*/ 54 w 54"/>
                    <a:gd name="T3" fmla="*/ 39 h 54"/>
                    <a:gd name="T4" fmla="*/ 39 w 54"/>
                    <a:gd name="T5" fmla="*/ 54 h 54"/>
                    <a:gd name="T6" fmla="*/ 0 w 54"/>
                    <a:gd name="T7" fmla="*/ 54 h 54"/>
                    <a:gd name="T8" fmla="*/ 54 w 54"/>
                    <a:gd name="T9" fmla="*/ 0 h 54"/>
                  </a:gdLst>
                  <a:ahLst/>
                  <a:cxnLst>
                    <a:cxn ang="0">
                      <a:pos x="T0" y="T1"/>
                    </a:cxn>
                    <a:cxn ang="0">
                      <a:pos x="T2" y="T3"/>
                    </a:cxn>
                    <a:cxn ang="0">
                      <a:pos x="T4" y="T5"/>
                    </a:cxn>
                    <a:cxn ang="0">
                      <a:pos x="T6" y="T7"/>
                    </a:cxn>
                    <a:cxn ang="0">
                      <a:pos x="T8" y="T9"/>
                    </a:cxn>
                  </a:cxnLst>
                  <a:rect l="0" t="0" r="r" b="b"/>
                  <a:pathLst>
                    <a:path w="54" h="54">
                      <a:moveTo>
                        <a:pt x="54" y="0"/>
                      </a:moveTo>
                      <a:cubicBezTo>
                        <a:pt x="54" y="39"/>
                        <a:pt x="54" y="39"/>
                        <a:pt x="54" y="39"/>
                      </a:cubicBezTo>
                      <a:cubicBezTo>
                        <a:pt x="54" y="50"/>
                        <a:pt x="49" y="54"/>
                        <a:pt x="39" y="54"/>
                      </a:cubicBezTo>
                      <a:cubicBezTo>
                        <a:pt x="0" y="54"/>
                        <a:pt x="0" y="54"/>
                        <a:pt x="0" y="54"/>
                      </a:cubicBezTo>
                      <a:lnTo>
                        <a:pt x="54"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6" name="Down Arrow 5"/>
            <p:cNvSpPr/>
            <p:nvPr/>
          </p:nvSpPr>
          <p:spPr bwMode="auto">
            <a:xfrm rot="16200000">
              <a:off x="2400501" y="4667232"/>
              <a:ext cx="152316" cy="152097"/>
            </a:xfrm>
            <a:prstGeom prst="downArrow">
              <a:avLst/>
            </a:prstGeom>
            <a:solidFill>
              <a:schemeClr val="bg1"/>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136" name="Down Arrow 135"/>
            <p:cNvSpPr/>
            <p:nvPr/>
          </p:nvSpPr>
          <p:spPr bwMode="auto">
            <a:xfrm rot="5400000" flipH="1">
              <a:off x="2400499" y="4811435"/>
              <a:ext cx="152316" cy="152097"/>
            </a:xfrm>
            <a:prstGeom prst="downArrow">
              <a:avLst/>
            </a:prstGeom>
            <a:solidFill>
              <a:schemeClr val="bg1"/>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grpSp>
        <p:nvGrpSpPr>
          <p:cNvPr id="12" name="Group 11"/>
          <p:cNvGrpSpPr/>
          <p:nvPr/>
        </p:nvGrpSpPr>
        <p:grpSpPr>
          <a:xfrm>
            <a:off x="3503010" y="4631988"/>
            <a:ext cx="921293" cy="386799"/>
            <a:chOff x="3450022" y="4702175"/>
            <a:chExt cx="707637" cy="297097"/>
          </a:xfrm>
          <a:effectLst>
            <a:outerShdw blurRad="63500" sx="102000" sy="102000" algn="ctr" rotWithShape="0">
              <a:prstClr val="black">
                <a:alpha val="40000"/>
              </a:prstClr>
            </a:outerShdw>
          </a:effectLst>
        </p:grpSpPr>
        <p:grpSp>
          <p:nvGrpSpPr>
            <p:cNvPr id="9" name="Group 4"/>
            <p:cNvGrpSpPr>
              <a:grpSpLocks noChangeAspect="1"/>
            </p:cNvGrpSpPr>
            <p:nvPr/>
          </p:nvGrpSpPr>
          <p:grpSpPr bwMode="auto">
            <a:xfrm rot="10800000">
              <a:off x="3644896" y="4702175"/>
              <a:ext cx="512763" cy="288925"/>
              <a:chOff x="2437" y="2962"/>
              <a:chExt cx="323" cy="182"/>
            </a:xfrm>
          </p:grpSpPr>
          <p:sp>
            <p:nvSpPr>
              <p:cNvPr id="10" name="AutoShape 3"/>
              <p:cNvSpPr>
                <a:spLocks noChangeAspect="1" noChangeArrowheads="1" noTextEdit="1"/>
              </p:cNvSpPr>
              <p:nvPr/>
            </p:nvSpPr>
            <p:spPr bwMode="auto">
              <a:xfrm>
                <a:off x="2437" y="2962"/>
                <a:ext cx="18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5"/>
              <p:cNvSpPr>
                <a:spLocks/>
              </p:cNvSpPr>
              <p:nvPr/>
            </p:nvSpPr>
            <p:spPr bwMode="auto">
              <a:xfrm>
                <a:off x="2578" y="2962"/>
                <a:ext cx="182" cy="182"/>
              </a:xfrm>
              <a:custGeom>
                <a:avLst/>
                <a:gdLst>
                  <a:gd name="T0" fmla="*/ 209 w 364"/>
                  <a:gd name="T1" fmla="*/ 227 h 364"/>
                  <a:gd name="T2" fmla="*/ 150 w 364"/>
                  <a:gd name="T3" fmla="*/ 286 h 364"/>
                  <a:gd name="T4" fmla="*/ 143 w 364"/>
                  <a:gd name="T5" fmla="*/ 293 h 364"/>
                  <a:gd name="T6" fmla="*/ 137 w 364"/>
                  <a:gd name="T7" fmla="*/ 310 h 364"/>
                  <a:gd name="T8" fmla="*/ 137 w 364"/>
                  <a:gd name="T9" fmla="*/ 327 h 364"/>
                  <a:gd name="T10" fmla="*/ 143 w 364"/>
                  <a:gd name="T11" fmla="*/ 343 h 364"/>
                  <a:gd name="T12" fmla="*/ 150 w 364"/>
                  <a:gd name="T13" fmla="*/ 351 h 364"/>
                  <a:gd name="T14" fmla="*/ 165 w 364"/>
                  <a:gd name="T15" fmla="*/ 361 h 364"/>
                  <a:gd name="T16" fmla="*/ 181 w 364"/>
                  <a:gd name="T17" fmla="*/ 364 h 364"/>
                  <a:gd name="T18" fmla="*/ 199 w 364"/>
                  <a:gd name="T19" fmla="*/ 361 h 364"/>
                  <a:gd name="T20" fmla="*/ 214 w 364"/>
                  <a:gd name="T21" fmla="*/ 351 h 364"/>
                  <a:gd name="T22" fmla="*/ 351 w 364"/>
                  <a:gd name="T23" fmla="*/ 214 h 364"/>
                  <a:gd name="T24" fmla="*/ 361 w 364"/>
                  <a:gd name="T25" fmla="*/ 199 h 364"/>
                  <a:gd name="T26" fmla="*/ 364 w 364"/>
                  <a:gd name="T27" fmla="*/ 181 h 364"/>
                  <a:gd name="T28" fmla="*/ 361 w 364"/>
                  <a:gd name="T29" fmla="*/ 165 h 364"/>
                  <a:gd name="T30" fmla="*/ 351 w 364"/>
                  <a:gd name="T31" fmla="*/ 150 h 364"/>
                  <a:gd name="T32" fmla="*/ 214 w 364"/>
                  <a:gd name="T33" fmla="*/ 13 h 364"/>
                  <a:gd name="T34" fmla="*/ 199 w 364"/>
                  <a:gd name="T35" fmla="*/ 3 h 364"/>
                  <a:gd name="T36" fmla="*/ 181 w 364"/>
                  <a:gd name="T37" fmla="*/ 0 h 364"/>
                  <a:gd name="T38" fmla="*/ 165 w 364"/>
                  <a:gd name="T39" fmla="*/ 3 h 364"/>
                  <a:gd name="T40" fmla="*/ 150 w 364"/>
                  <a:gd name="T41" fmla="*/ 13 h 364"/>
                  <a:gd name="T42" fmla="*/ 143 w 364"/>
                  <a:gd name="T43" fmla="*/ 20 h 364"/>
                  <a:gd name="T44" fmla="*/ 137 w 364"/>
                  <a:gd name="T45" fmla="*/ 36 h 364"/>
                  <a:gd name="T46" fmla="*/ 137 w 364"/>
                  <a:gd name="T47" fmla="*/ 53 h 364"/>
                  <a:gd name="T48" fmla="*/ 143 w 364"/>
                  <a:gd name="T49" fmla="*/ 71 h 364"/>
                  <a:gd name="T50" fmla="*/ 150 w 364"/>
                  <a:gd name="T51" fmla="*/ 77 h 364"/>
                  <a:gd name="T52" fmla="*/ 46 w 364"/>
                  <a:gd name="T53" fmla="*/ 136 h 364"/>
                  <a:gd name="T54" fmla="*/ 36 w 364"/>
                  <a:gd name="T55" fmla="*/ 137 h 364"/>
                  <a:gd name="T56" fmla="*/ 20 w 364"/>
                  <a:gd name="T57" fmla="*/ 145 h 364"/>
                  <a:gd name="T58" fmla="*/ 8 w 364"/>
                  <a:gd name="T59" fmla="*/ 156 h 364"/>
                  <a:gd name="T60" fmla="*/ 1 w 364"/>
                  <a:gd name="T61" fmla="*/ 173 h 364"/>
                  <a:gd name="T62" fmla="*/ 0 w 364"/>
                  <a:gd name="T63" fmla="*/ 181 h 364"/>
                  <a:gd name="T64" fmla="*/ 3 w 364"/>
                  <a:gd name="T65" fmla="*/ 200 h 364"/>
                  <a:gd name="T66" fmla="*/ 13 w 364"/>
                  <a:gd name="T67" fmla="*/ 214 h 364"/>
                  <a:gd name="T68" fmla="*/ 27 w 364"/>
                  <a:gd name="T69" fmla="*/ 224 h 364"/>
                  <a:gd name="T70" fmla="*/ 46 w 364"/>
                  <a:gd name="T71" fmla="*/ 22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4" h="364">
                    <a:moveTo>
                      <a:pt x="46" y="227"/>
                    </a:moveTo>
                    <a:lnTo>
                      <a:pt x="209" y="227"/>
                    </a:lnTo>
                    <a:lnTo>
                      <a:pt x="209" y="227"/>
                    </a:lnTo>
                    <a:lnTo>
                      <a:pt x="150" y="286"/>
                    </a:lnTo>
                    <a:lnTo>
                      <a:pt x="150" y="286"/>
                    </a:lnTo>
                    <a:lnTo>
                      <a:pt x="143" y="293"/>
                    </a:lnTo>
                    <a:lnTo>
                      <a:pt x="140" y="301"/>
                    </a:lnTo>
                    <a:lnTo>
                      <a:pt x="137" y="310"/>
                    </a:lnTo>
                    <a:lnTo>
                      <a:pt x="137" y="318"/>
                    </a:lnTo>
                    <a:lnTo>
                      <a:pt x="137" y="327"/>
                    </a:lnTo>
                    <a:lnTo>
                      <a:pt x="140" y="336"/>
                    </a:lnTo>
                    <a:lnTo>
                      <a:pt x="143" y="343"/>
                    </a:lnTo>
                    <a:lnTo>
                      <a:pt x="150" y="351"/>
                    </a:lnTo>
                    <a:lnTo>
                      <a:pt x="150" y="351"/>
                    </a:lnTo>
                    <a:lnTo>
                      <a:pt x="156" y="356"/>
                    </a:lnTo>
                    <a:lnTo>
                      <a:pt x="165" y="361"/>
                    </a:lnTo>
                    <a:lnTo>
                      <a:pt x="173" y="363"/>
                    </a:lnTo>
                    <a:lnTo>
                      <a:pt x="181" y="364"/>
                    </a:lnTo>
                    <a:lnTo>
                      <a:pt x="190" y="363"/>
                    </a:lnTo>
                    <a:lnTo>
                      <a:pt x="199" y="361"/>
                    </a:lnTo>
                    <a:lnTo>
                      <a:pt x="208" y="356"/>
                    </a:lnTo>
                    <a:lnTo>
                      <a:pt x="214" y="351"/>
                    </a:lnTo>
                    <a:lnTo>
                      <a:pt x="351" y="214"/>
                    </a:lnTo>
                    <a:lnTo>
                      <a:pt x="351" y="214"/>
                    </a:lnTo>
                    <a:lnTo>
                      <a:pt x="356" y="206"/>
                    </a:lnTo>
                    <a:lnTo>
                      <a:pt x="361" y="199"/>
                    </a:lnTo>
                    <a:lnTo>
                      <a:pt x="363" y="190"/>
                    </a:lnTo>
                    <a:lnTo>
                      <a:pt x="364" y="181"/>
                    </a:lnTo>
                    <a:lnTo>
                      <a:pt x="363" y="173"/>
                    </a:lnTo>
                    <a:lnTo>
                      <a:pt x="361" y="165"/>
                    </a:lnTo>
                    <a:lnTo>
                      <a:pt x="356" y="156"/>
                    </a:lnTo>
                    <a:lnTo>
                      <a:pt x="351" y="150"/>
                    </a:lnTo>
                    <a:lnTo>
                      <a:pt x="214" y="13"/>
                    </a:lnTo>
                    <a:lnTo>
                      <a:pt x="214" y="13"/>
                    </a:lnTo>
                    <a:lnTo>
                      <a:pt x="208" y="7"/>
                    </a:lnTo>
                    <a:lnTo>
                      <a:pt x="199" y="3"/>
                    </a:lnTo>
                    <a:lnTo>
                      <a:pt x="190" y="0"/>
                    </a:lnTo>
                    <a:lnTo>
                      <a:pt x="181" y="0"/>
                    </a:lnTo>
                    <a:lnTo>
                      <a:pt x="173" y="0"/>
                    </a:lnTo>
                    <a:lnTo>
                      <a:pt x="165" y="3"/>
                    </a:lnTo>
                    <a:lnTo>
                      <a:pt x="156" y="7"/>
                    </a:lnTo>
                    <a:lnTo>
                      <a:pt x="150" y="13"/>
                    </a:lnTo>
                    <a:lnTo>
                      <a:pt x="150" y="13"/>
                    </a:lnTo>
                    <a:lnTo>
                      <a:pt x="143" y="20"/>
                    </a:lnTo>
                    <a:lnTo>
                      <a:pt x="140" y="28"/>
                    </a:lnTo>
                    <a:lnTo>
                      <a:pt x="137" y="36"/>
                    </a:lnTo>
                    <a:lnTo>
                      <a:pt x="137" y="45"/>
                    </a:lnTo>
                    <a:lnTo>
                      <a:pt x="137" y="53"/>
                    </a:lnTo>
                    <a:lnTo>
                      <a:pt x="140" y="62"/>
                    </a:lnTo>
                    <a:lnTo>
                      <a:pt x="143" y="71"/>
                    </a:lnTo>
                    <a:lnTo>
                      <a:pt x="150" y="77"/>
                    </a:lnTo>
                    <a:lnTo>
                      <a:pt x="150" y="77"/>
                    </a:lnTo>
                    <a:lnTo>
                      <a:pt x="209" y="136"/>
                    </a:lnTo>
                    <a:lnTo>
                      <a:pt x="46" y="136"/>
                    </a:lnTo>
                    <a:lnTo>
                      <a:pt x="46" y="136"/>
                    </a:lnTo>
                    <a:lnTo>
                      <a:pt x="36" y="137"/>
                    </a:lnTo>
                    <a:lnTo>
                      <a:pt x="27" y="140"/>
                    </a:lnTo>
                    <a:lnTo>
                      <a:pt x="20" y="145"/>
                    </a:lnTo>
                    <a:lnTo>
                      <a:pt x="13" y="150"/>
                    </a:lnTo>
                    <a:lnTo>
                      <a:pt x="8" y="156"/>
                    </a:lnTo>
                    <a:lnTo>
                      <a:pt x="3" y="164"/>
                    </a:lnTo>
                    <a:lnTo>
                      <a:pt x="1" y="173"/>
                    </a:lnTo>
                    <a:lnTo>
                      <a:pt x="0" y="181"/>
                    </a:lnTo>
                    <a:lnTo>
                      <a:pt x="0" y="181"/>
                    </a:lnTo>
                    <a:lnTo>
                      <a:pt x="1" y="191"/>
                    </a:lnTo>
                    <a:lnTo>
                      <a:pt x="3" y="200"/>
                    </a:lnTo>
                    <a:lnTo>
                      <a:pt x="8" y="208"/>
                    </a:lnTo>
                    <a:lnTo>
                      <a:pt x="13" y="214"/>
                    </a:lnTo>
                    <a:lnTo>
                      <a:pt x="20" y="219"/>
                    </a:lnTo>
                    <a:lnTo>
                      <a:pt x="27" y="224"/>
                    </a:lnTo>
                    <a:lnTo>
                      <a:pt x="36" y="226"/>
                    </a:lnTo>
                    <a:lnTo>
                      <a:pt x="46" y="227"/>
                    </a:lnTo>
                    <a:lnTo>
                      <a:pt x="46" y="227"/>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50022" y="4709962"/>
              <a:ext cx="289310" cy="289310"/>
            </a:xfrm>
            <a:prstGeom prst="rect">
              <a:avLst/>
            </a:prstGeom>
          </p:spPr>
        </p:pic>
      </p:grpSp>
      <p:grpSp>
        <p:nvGrpSpPr>
          <p:cNvPr id="150" name="Group 149"/>
          <p:cNvGrpSpPr/>
          <p:nvPr/>
        </p:nvGrpSpPr>
        <p:grpSpPr>
          <a:xfrm>
            <a:off x="5071431" y="4595290"/>
            <a:ext cx="355161" cy="460195"/>
            <a:chOff x="3155718" y="2014538"/>
            <a:chExt cx="657225" cy="940527"/>
          </a:xfrm>
          <a:solidFill>
            <a:schemeClr val="bg1"/>
          </a:solidFill>
          <a:effectLst>
            <a:outerShdw blurRad="63500" sx="102000" sy="102000" algn="ctr" rotWithShape="0">
              <a:prstClr val="black">
                <a:alpha val="40000"/>
              </a:prstClr>
            </a:outerShdw>
          </a:effectLst>
        </p:grpSpPr>
        <p:sp>
          <p:nvSpPr>
            <p:cNvPr id="151" name="Oval 17"/>
            <p:cNvSpPr>
              <a:spLocks noChangeArrowheads="1"/>
            </p:cNvSpPr>
            <p:nvPr/>
          </p:nvSpPr>
          <p:spPr bwMode="auto">
            <a:xfrm>
              <a:off x="3155718" y="2014538"/>
              <a:ext cx="657225" cy="2905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2" name="Freeform 18"/>
            <p:cNvSpPr>
              <a:spLocks/>
            </p:cNvSpPr>
            <p:nvPr/>
          </p:nvSpPr>
          <p:spPr bwMode="auto">
            <a:xfrm>
              <a:off x="3158893" y="2205415"/>
              <a:ext cx="650874" cy="315912"/>
            </a:xfrm>
            <a:custGeom>
              <a:avLst/>
              <a:gdLst>
                <a:gd name="T0" fmla="*/ 195 w 195"/>
                <a:gd name="T1" fmla="*/ 0 h 95"/>
                <a:gd name="T2" fmla="*/ 98 w 195"/>
                <a:gd name="T3" fmla="*/ 36 h 95"/>
                <a:gd name="T4" fmla="*/ 1 w 195"/>
                <a:gd name="T5" fmla="*/ 1 h 95"/>
                <a:gd name="T6" fmla="*/ 0 w 195"/>
                <a:gd name="T7" fmla="*/ 0 h 95"/>
                <a:gd name="T8" fmla="*/ 0 w 195"/>
                <a:gd name="T9" fmla="*/ 53 h 95"/>
                <a:gd name="T10" fmla="*/ 98 w 195"/>
                <a:gd name="T11" fmla="*/ 95 h 95"/>
                <a:gd name="T12" fmla="*/ 195 w 195"/>
                <a:gd name="T13" fmla="*/ 53 h 95"/>
                <a:gd name="T14" fmla="*/ 195 w 195"/>
                <a:gd name="T15" fmla="*/ 0 h 95"/>
                <a:gd name="T16" fmla="*/ 195 w 19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5">
                  <a:moveTo>
                    <a:pt x="195" y="0"/>
                  </a:moveTo>
                  <a:cubicBezTo>
                    <a:pt x="182" y="25"/>
                    <a:pt x="137" y="36"/>
                    <a:pt x="98" y="36"/>
                  </a:cubicBezTo>
                  <a:cubicBezTo>
                    <a:pt x="58" y="36"/>
                    <a:pt x="12" y="24"/>
                    <a:pt x="1" y="1"/>
                  </a:cubicBezTo>
                  <a:cubicBezTo>
                    <a:pt x="0" y="1"/>
                    <a:pt x="0" y="1"/>
                    <a:pt x="0" y="0"/>
                  </a:cubicBezTo>
                  <a:cubicBezTo>
                    <a:pt x="0" y="53"/>
                    <a:pt x="0" y="53"/>
                    <a:pt x="0" y="53"/>
                  </a:cubicBezTo>
                  <a:cubicBezTo>
                    <a:pt x="0" y="70"/>
                    <a:pt x="39" y="95"/>
                    <a:pt x="98" y="95"/>
                  </a:cubicBezTo>
                  <a:cubicBezTo>
                    <a:pt x="156" y="95"/>
                    <a:pt x="195" y="70"/>
                    <a:pt x="195" y="53"/>
                  </a:cubicBezTo>
                  <a:cubicBezTo>
                    <a:pt x="195" y="0"/>
                    <a:pt x="195" y="0"/>
                    <a:pt x="195" y="0"/>
                  </a:cubicBezTo>
                  <a:cubicBezTo>
                    <a:pt x="195" y="0"/>
                    <a:pt x="195" y="0"/>
                    <a:pt x="19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3" name="Freeform 19"/>
            <p:cNvSpPr>
              <a:spLocks/>
            </p:cNvSpPr>
            <p:nvPr/>
          </p:nvSpPr>
          <p:spPr bwMode="auto">
            <a:xfrm>
              <a:off x="3158893" y="2420103"/>
              <a:ext cx="650874" cy="315912"/>
            </a:xfrm>
            <a:custGeom>
              <a:avLst/>
              <a:gdLst>
                <a:gd name="T0" fmla="*/ 98 w 195"/>
                <a:gd name="T1" fmla="*/ 37 h 95"/>
                <a:gd name="T2" fmla="*/ 1 w 195"/>
                <a:gd name="T3" fmla="*/ 2 h 95"/>
                <a:gd name="T4" fmla="*/ 0 w 195"/>
                <a:gd name="T5" fmla="*/ 1 h 95"/>
                <a:gd name="T6" fmla="*/ 0 w 195"/>
                <a:gd name="T7" fmla="*/ 54 h 95"/>
                <a:gd name="T8" fmla="*/ 98 w 195"/>
                <a:gd name="T9" fmla="*/ 95 h 95"/>
                <a:gd name="T10" fmla="*/ 195 w 195"/>
                <a:gd name="T11" fmla="*/ 54 h 95"/>
                <a:gd name="T12" fmla="*/ 195 w 195"/>
                <a:gd name="T13" fmla="*/ 0 h 95"/>
                <a:gd name="T14" fmla="*/ 195 w 195"/>
                <a:gd name="T15" fmla="*/ 1 h 95"/>
                <a:gd name="T16" fmla="*/ 98 w 195"/>
                <a:gd name="T17" fmla="*/ 3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5">
                  <a:moveTo>
                    <a:pt x="98" y="37"/>
                  </a:moveTo>
                  <a:cubicBezTo>
                    <a:pt x="58" y="37"/>
                    <a:pt x="12" y="24"/>
                    <a:pt x="1" y="2"/>
                  </a:cubicBezTo>
                  <a:cubicBezTo>
                    <a:pt x="0" y="1"/>
                    <a:pt x="0" y="1"/>
                    <a:pt x="0" y="1"/>
                  </a:cubicBezTo>
                  <a:cubicBezTo>
                    <a:pt x="0" y="54"/>
                    <a:pt x="0" y="54"/>
                    <a:pt x="0" y="54"/>
                  </a:cubicBezTo>
                  <a:cubicBezTo>
                    <a:pt x="0" y="70"/>
                    <a:pt x="39" y="95"/>
                    <a:pt x="98" y="95"/>
                  </a:cubicBezTo>
                  <a:cubicBezTo>
                    <a:pt x="156" y="95"/>
                    <a:pt x="195" y="70"/>
                    <a:pt x="195" y="54"/>
                  </a:cubicBezTo>
                  <a:cubicBezTo>
                    <a:pt x="195" y="0"/>
                    <a:pt x="195" y="0"/>
                    <a:pt x="195" y="0"/>
                  </a:cubicBezTo>
                  <a:cubicBezTo>
                    <a:pt x="195" y="0"/>
                    <a:pt x="195" y="0"/>
                    <a:pt x="195" y="1"/>
                  </a:cubicBezTo>
                  <a:cubicBezTo>
                    <a:pt x="182" y="26"/>
                    <a:pt x="137" y="37"/>
                    <a:pt x="9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54" name="Freeform 20"/>
            <p:cNvSpPr>
              <a:spLocks/>
            </p:cNvSpPr>
            <p:nvPr/>
          </p:nvSpPr>
          <p:spPr bwMode="auto">
            <a:xfrm>
              <a:off x="3158893" y="2635977"/>
              <a:ext cx="650874" cy="319088"/>
            </a:xfrm>
            <a:custGeom>
              <a:avLst/>
              <a:gdLst>
                <a:gd name="T0" fmla="*/ 98 w 195"/>
                <a:gd name="T1" fmla="*/ 37 h 96"/>
                <a:gd name="T2" fmla="*/ 1 w 195"/>
                <a:gd name="T3" fmla="*/ 2 h 96"/>
                <a:gd name="T4" fmla="*/ 0 w 195"/>
                <a:gd name="T5" fmla="*/ 1 h 96"/>
                <a:gd name="T6" fmla="*/ 0 w 195"/>
                <a:gd name="T7" fmla="*/ 54 h 96"/>
                <a:gd name="T8" fmla="*/ 98 w 195"/>
                <a:gd name="T9" fmla="*/ 96 h 96"/>
                <a:gd name="T10" fmla="*/ 195 w 195"/>
                <a:gd name="T11" fmla="*/ 54 h 96"/>
                <a:gd name="T12" fmla="*/ 195 w 195"/>
                <a:gd name="T13" fmla="*/ 0 h 96"/>
                <a:gd name="T14" fmla="*/ 195 w 195"/>
                <a:gd name="T15" fmla="*/ 1 h 96"/>
                <a:gd name="T16" fmla="*/ 98 w 195"/>
                <a:gd name="T17" fmla="*/ 3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96">
                  <a:moveTo>
                    <a:pt x="98" y="37"/>
                  </a:moveTo>
                  <a:cubicBezTo>
                    <a:pt x="58" y="37"/>
                    <a:pt x="12" y="24"/>
                    <a:pt x="1" y="2"/>
                  </a:cubicBezTo>
                  <a:cubicBezTo>
                    <a:pt x="0" y="1"/>
                    <a:pt x="0" y="1"/>
                    <a:pt x="0" y="1"/>
                  </a:cubicBezTo>
                  <a:cubicBezTo>
                    <a:pt x="0" y="54"/>
                    <a:pt x="0" y="54"/>
                    <a:pt x="0" y="54"/>
                  </a:cubicBezTo>
                  <a:cubicBezTo>
                    <a:pt x="0" y="70"/>
                    <a:pt x="39" y="96"/>
                    <a:pt x="98" y="96"/>
                  </a:cubicBezTo>
                  <a:cubicBezTo>
                    <a:pt x="156" y="96"/>
                    <a:pt x="195" y="70"/>
                    <a:pt x="195" y="54"/>
                  </a:cubicBezTo>
                  <a:cubicBezTo>
                    <a:pt x="195" y="0"/>
                    <a:pt x="195" y="0"/>
                    <a:pt x="195" y="0"/>
                  </a:cubicBezTo>
                  <a:cubicBezTo>
                    <a:pt x="195" y="0"/>
                    <a:pt x="195" y="0"/>
                    <a:pt x="195" y="1"/>
                  </a:cubicBezTo>
                  <a:cubicBezTo>
                    <a:pt x="182" y="26"/>
                    <a:pt x="137" y="37"/>
                    <a:pt x="9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259" name="Rektangel med afrundet, diagonalt hjørne 23"/>
          <p:cNvSpPr/>
          <p:nvPr/>
        </p:nvSpPr>
        <p:spPr>
          <a:xfrm>
            <a:off x="5991148" y="3314700"/>
            <a:ext cx="1342114" cy="1804892"/>
          </a:xfrm>
          <a:prstGeom prst="roundRect">
            <a:avLst>
              <a:gd name="adj" fmla="val 9487"/>
            </a:avLst>
          </a:prstGeom>
          <a:gradFill flip="none" rotWithShape="1">
            <a:gsLst>
              <a:gs pos="0">
                <a:srgbClr val="E2AC00"/>
              </a:gs>
              <a:gs pos="60640">
                <a:srgbClr val="FFE585"/>
              </a:gs>
              <a:gs pos="29000">
                <a:srgbClr val="FFDE75"/>
              </a:gs>
              <a:gs pos="100000">
                <a:srgbClr val="FFC000"/>
              </a:gs>
            </a:gsLst>
            <a:lin ang="16200000" scaled="1"/>
            <a:tileRect/>
          </a:gradFill>
          <a:ln w="19050" cap="flat" cmpd="sng" algn="ctr">
            <a:noFill/>
            <a:prstDash val="solid"/>
          </a:ln>
          <a:effectLst>
            <a:outerShdw blurRad="44450" dist="27940" dir="5400000" algn="ctr">
              <a:srgbClr val="000000">
                <a:alpha val="32000"/>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dirty="0" smtClean="0">
                <a:solidFill>
                  <a:srgbClr val="000000">
                    <a:lumMod val="85000"/>
                    <a:lumOff val="15000"/>
                  </a:srgbClr>
                </a:solidFill>
                <a:latin typeface="Calibri" pitchFamily="34" charset="0"/>
                <a:cs typeface="Calibri" pitchFamily="34" charset="0"/>
              </a:rPr>
              <a:t>Apps &amp;</a:t>
            </a:r>
          </a:p>
          <a:p>
            <a:pPr algn="ctr"/>
            <a:r>
              <a:rPr lang="en-US" sz="1400" b="1" dirty="0" smtClean="0">
                <a:solidFill>
                  <a:srgbClr val="000000">
                    <a:lumMod val="85000"/>
                    <a:lumOff val="15000"/>
                  </a:srgbClr>
                </a:solidFill>
                <a:latin typeface="Calibri" pitchFamily="34" charset="0"/>
                <a:cs typeface="Calibri" pitchFamily="34" charset="0"/>
              </a:rPr>
              <a:t>Extensions</a:t>
            </a:r>
            <a:endParaRPr lang="en-US" sz="1400" b="1" dirty="0">
              <a:solidFill>
                <a:srgbClr val="000000">
                  <a:lumMod val="85000"/>
                  <a:lumOff val="15000"/>
                </a:srgbClr>
              </a:solidFill>
              <a:latin typeface="Calibri" pitchFamily="34" charset="0"/>
              <a:cs typeface="Calibri" pitchFamily="34" charset="0"/>
            </a:endParaRPr>
          </a:p>
        </p:txBody>
      </p:sp>
      <p:pic>
        <p:nvPicPr>
          <p:cNvPr id="16" name="Picture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3525" y="4584519"/>
            <a:ext cx="815850" cy="443782"/>
          </a:xfrm>
          <a:prstGeom prst="rect">
            <a:avLst/>
          </a:prstGeom>
          <a:effectLst>
            <a:outerShdw blurRad="63500" sx="102000" sy="102000" algn="ctr" rotWithShape="0">
              <a:prstClr val="black">
                <a:alpha val="40000"/>
              </a:prstClr>
            </a:outerShdw>
          </a:effectLst>
        </p:spPr>
      </p:pic>
      <p:sp>
        <p:nvSpPr>
          <p:cNvPr id="110" name="Rektangel med afrundet, diagonalt hjørne 23"/>
          <p:cNvSpPr/>
          <p:nvPr/>
        </p:nvSpPr>
        <p:spPr>
          <a:xfrm>
            <a:off x="7427812" y="3314700"/>
            <a:ext cx="1342114" cy="1804892"/>
          </a:xfrm>
          <a:prstGeom prst="roundRect">
            <a:avLst>
              <a:gd name="adj" fmla="val 9487"/>
            </a:avLst>
          </a:prstGeom>
          <a:gradFill>
            <a:gsLst>
              <a:gs pos="0">
                <a:schemeClr val="bg1">
                  <a:lumMod val="65000"/>
                </a:schemeClr>
              </a:gs>
              <a:gs pos="50000">
                <a:srgbClr val="828282"/>
              </a:gs>
              <a:gs pos="100000">
                <a:schemeClr val="bg1">
                  <a:lumMod val="65000"/>
                </a:schemeClr>
              </a:gs>
            </a:gsLst>
            <a:lin ang="5400000" scaled="1"/>
          </a:gradFill>
          <a:ln w="19050" cap="flat" cmpd="sng" algn="ctr">
            <a:noFill/>
            <a:prstDash val="solid"/>
          </a:ln>
          <a:effectLst>
            <a:outerShdw blurRad="44450" dist="27940" dir="5400000" algn="ctr">
              <a:srgbClr val="000000">
                <a:alpha val="32000"/>
              </a:srgbClr>
            </a:outerShdw>
          </a:effectLst>
        </p:spPr>
        <p:txBody>
          <a:bodyPr vert="horz"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1400" b="1" dirty="0" smtClean="0">
                <a:solidFill>
                  <a:srgbClr val="FFFFFF"/>
                </a:solidFill>
                <a:latin typeface="Calibri" pitchFamily="34" charset="0"/>
                <a:cs typeface="Calibri" pitchFamily="34" charset="0"/>
              </a:rPr>
              <a:t>Alma</a:t>
            </a:r>
          </a:p>
          <a:p>
            <a:pPr algn="ctr"/>
            <a:r>
              <a:rPr lang="en-US" sz="1400" b="1" dirty="0" smtClean="0">
                <a:solidFill>
                  <a:srgbClr val="FFFFFF"/>
                </a:solidFill>
                <a:latin typeface="Calibri" pitchFamily="34" charset="0"/>
                <a:cs typeface="Calibri" pitchFamily="34" charset="0"/>
              </a:rPr>
              <a:t>Developers  Network</a:t>
            </a:r>
            <a:endParaRPr lang="en-US" sz="1400" b="1" dirty="0">
              <a:solidFill>
                <a:srgbClr val="FFFFFF"/>
              </a:solidFill>
              <a:latin typeface="Calibri" pitchFamily="34" charset="0"/>
              <a:cs typeface="Calibri" pitchFamily="34" charset="0"/>
            </a:endParaRP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65755" y="4625577"/>
            <a:ext cx="733978" cy="368900"/>
          </a:xfrm>
          <a:prstGeom prst="rect">
            <a:avLst/>
          </a:prstGeom>
          <a:effectLst>
            <a:outerShdw blurRad="63500" sx="102000" sy="102000" algn="ctr" rotWithShape="0">
              <a:prstClr val="black">
                <a:alpha val="40000"/>
              </a:prstClr>
            </a:outerShdw>
          </a:effectLst>
        </p:spPr>
      </p:pic>
      <p:grpSp>
        <p:nvGrpSpPr>
          <p:cNvPr id="142" name="קבוצה 141"/>
          <p:cNvGrpSpPr/>
          <p:nvPr/>
        </p:nvGrpSpPr>
        <p:grpSpPr>
          <a:xfrm>
            <a:off x="6909606" y="2112250"/>
            <a:ext cx="1626051" cy="1017612"/>
            <a:chOff x="7410767" y="1750352"/>
            <a:chExt cx="1626051" cy="1017612"/>
          </a:xfrm>
        </p:grpSpPr>
        <p:grpSp>
          <p:nvGrpSpPr>
            <p:cNvPr id="207" name="Group 206"/>
            <p:cNvGrpSpPr/>
            <p:nvPr/>
          </p:nvGrpSpPr>
          <p:grpSpPr>
            <a:xfrm>
              <a:off x="7583822" y="1750352"/>
              <a:ext cx="1184643" cy="810184"/>
              <a:chOff x="7583822" y="1542002"/>
              <a:chExt cx="1184643" cy="810184"/>
            </a:xfrm>
          </p:grpSpPr>
          <p:sp>
            <p:nvSpPr>
              <p:cNvPr id="208" name="Oval 207"/>
              <p:cNvSpPr/>
              <p:nvPr/>
            </p:nvSpPr>
            <p:spPr>
              <a:xfrm>
                <a:off x="7583822" y="2174300"/>
                <a:ext cx="1184643" cy="177886"/>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9" name="Picture 20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9761" y="1542002"/>
                <a:ext cx="772767" cy="713323"/>
              </a:xfrm>
              <a:prstGeom prst="rect">
                <a:avLst/>
              </a:prstGeom>
              <a:effectLst/>
            </p:spPr>
          </p:pic>
        </p:grpSp>
        <p:sp>
          <p:nvSpPr>
            <p:cNvPr id="219" name="TextBox 218"/>
            <p:cNvSpPr txBox="1"/>
            <p:nvPr/>
          </p:nvSpPr>
          <p:spPr>
            <a:xfrm>
              <a:off x="7410767" y="2490965"/>
              <a:ext cx="1626051"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Financial Systems</a:t>
              </a:r>
              <a:endParaRPr lang="en-US" sz="1200" dirty="0">
                <a:solidFill>
                  <a:srgbClr val="000000"/>
                </a:solidFill>
                <a:latin typeface="Calibri" pitchFamily="34" charset="0"/>
                <a:cs typeface="Calibri" pitchFamily="34" charset="0"/>
              </a:endParaRPr>
            </a:p>
          </p:txBody>
        </p:sp>
        <p:pic>
          <p:nvPicPr>
            <p:cNvPr id="225" name="Picture 22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7726" y="1987913"/>
              <a:ext cx="205516" cy="312384"/>
            </a:xfrm>
            <a:prstGeom prst="rect">
              <a:avLst/>
            </a:prstGeom>
            <a:effectLst>
              <a:glow rad="63500">
                <a:schemeClr val="accent1">
                  <a:alpha val="30000"/>
                </a:schemeClr>
              </a:glow>
              <a:softEdge rad="0"/>
            </a:effectLst>
          </p:spPr>
        </p:pic>
      </p:grpSp>
      <p:grpSp>
        <p:nvGrpSpPr>
          <p:cNvPr id="144" name="קבוצה 143"/>
          <p:cNvGrpSpPr/>
          <p:nvPr/>
        </p:nvGrpSpPr>
        <p:grpSpPr>
          <a:xfrm>
            <a:off x="3959256" y="1092991"/>
            <a:ext cx="1037437" cy="1044384"/>
            <a:chOff x="3959256" y="873191"/>
            <a:chExt cx="1037437" cy="1044384"/>
          </a:xfrm>
        </p:grpSpPr>
        <p:sp>
          <p:nvSpPr>
            <p:cNvPr id="214" name="Oval 213"/>
            <p:cNvSpPr/>
            <p:nvPr/>
          </p:nvSpPr>
          <p:spPr>
            <a:xfrm>
              <a:off x="4000499" y="1482043"/>
              <a:ext cx="986834" cy="170911"/>
            </a:xfrm>
            <a:prstGeom prst="ellipse">
              <a:avLst/>
            </a:prstGeom>
            <a:gradFill flip="none" rotWithShape="1">
              <a:gsLst>
                <a:gs pos="23000">
                  <a:schemeClr val="bg2">
                    <a:lumMod val="75000"/>
                    <a:alpha val="76000"/>
                  </a:schemeClr>
                </a:gs>
                <a:gs pos="93000">
                  <a:schemeClr val="bg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39" name="קבוצה 138"/>
            <p:cNvGrpSpPr/>
            <p:nvPr/>
          </p:nvGrpSpPr>
          <p:grpSpPr>
            <a:xfrm>
              <a:off x="3959256" y="873191"/>
              <a:ext cx="1037437" cy="1044384"/>
              <a:chOff x="4135103" y="934737"/>
              <a:chExt cx="1037437" cy="1044384"/>
            </a:xfrm>
          </p:grpSpPr>
          <p:sp>
            <p:nvSpPr>
              <p:cNvPr id="245" name="TextBox 244"/>
              <p:cNvSpPr txBox="1"/>
              <p:nvPr/>
            </p:nvSpPr>
            <p:spPr>
              <a:xfrm>
                <a:off x="4135103" y="1702122"/>
                <a:ext cx="1037437" cy="276999"/>
              </a:xfrm>
              <a:prstGeom prst="rect">
                <a:avLst/>
              </a:prstGeom>
              <a:noFill/>
            </p:spPr>
            <p:txBody>
              <a:bodyPr wrap="square" rtlCol="0">
                <a:spAutoFit/>
              </a:bodyPr>
              <a:lstStyle/>
              <a:p>
                <a:pPr algn="ctr"/>
                <a:r>
                  <a:rPr lang="en-US" sz="1200" dirty="0" smtClean="0">
                    <a:solidFill>
                      <a:srgbClr val="000000"/>
                    </a:solidFill>
                    <a:latin typeface="Calibri" pitchFamily="34" charset="0"/>
                    <a:cs typeface="Calibri" pitchFamily="34" charset="0"/>
                  </a:rPr>
                  <a:t>Custom Apps</a:t>
                </a:r>
                <a:endParaRPr lang="en-US" sz="1200" dirty="0">
                  <a:solidFill>
                    <a:srgbClr val="000000"/>
                  </a:solidFill>
                  <a:latin typeface="Calibri" pitchFamily="34" charset="0"/>
                  <a:cs typeface="Calibri" pitchFamily="34" charset="0"/>
                </a:endParaRPr>
              </a:p>
            </p:txBody>
          </p:sp>
          <p:pic>
            <p:nvPicPr>
              <p:cNvPr id="86" name="Picture 8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4522" y="934737"/>
                <a:ext cx="772767" cy="713323"/>
              </a:xfrm>
              <a:prstGeom prst="rect">
                <a:avLst/>
              </a:prstGeom>
              <a:effectLst/>
            </p:spPr>
          </p:pic>
          <p:sp>
            <p:nvSpPr>
              <p:cNvPr id="88" name="Freeform 6"/>
              <p:cNvSpPr>
                <a:spLocks/>
              </p:cNvSpPr>
              <p:nvPr/>
            </p:nvSpPr>
            <p:spPr bwMode="auto">
              <a:xfrm>
                <a:off x="4609202" y="1201128"/>
                <a:ext cx="154975" cy="210999"/>
              </a:xfrm>
              <a:custGeom>
                <a:avLst/>
                <a:gdLst>
                  <a:gd name="T0" fmla="*/ 213 w 213"/>
                  <a:gd name="T1" fmla="*/ 174 h 290"/>
                  <a:gd name="T2" fmla="*/ 2 w 213"/>
                  <a:gd name="T3" fmla="*/ 0 h 290"/>
                  <a:gd name="T4" fmla="*/ 0 w 213"/>
                  <a:gd name="T5" fmla="*/ 262 h 290"/>
                  <a:gd name="T6" fmla="*/ 78 w 213"/>
                  <a:gd name="T7" fmla="*/ 206 h 290"/>
                  <a:gd name="T8" fmla="*/ 119 w 213"/>
                  <a:gd name="T9" fmla="*/ 290 h 290"/>
                  <a:gd name="T10" fmla="*/ 167 w 213"/>
                  <a:gd name="T11" fmla="*/ 262 h 290"/>
                  <a:gd name="T12" fmla="*/ 125 w 213"/>
                  <a:gd name="T13" fmla="*/ 188 h 290"/>
                  <a:gd name="T14" fmla="*/ 213 w 213"/>
                  <a:gd name="T15" fmla="*/ 174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90">
                    <a:moveTo>
                      <a:pt x="213" y="174"/>
                    </a:moveTo>
                    <a:lnTo>
                      <a:pt x="2" y="0"/>
                    </a:lnTo>
                    <a:lnTo>
                      <a:pt x="0" y="262"/>
                    </a:lnTo>
                    <a:lnTo>
                      <a:pt x="78" y="206"/>
                    </a:lnTo>
                    <a:lnTo>
                      <a:pt x="119" y="290"/>
                    </a:lnTo>
                    <a:lnTo>
                      <a:pt x="167" y="262"/>
                    </a:lnTo>
                    <a:lnTo>
                      <a:pt x="125" y="188"/>
                    </a:lnTo>
                    <a:lnTo>
                      <a:pt x="213" y="174"/>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ffectLst>
                <a:glow rad="63500">
                  <a:schemeClr val="accent1">
                    <a:satMod val="175000"/>
                    <a:alpha val="40000"/>
                  </a:schemeClr>
                </a:glow>
              </a:effec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sp>
        <p:nvSpPr>
          <p:cNvPr id="105" name="כותרת 104"/>
          <p:cNvSpPr>
            <a:spLocks noGrp="1"/>
          </p:cNvSpPr>
          <p:nvPr>
            <p:ph type="title"/>
          </p:nvPr>
        </p:nvSpPr>
        <p:spPr/>
        <p:txBody>
          <a:bodyPr/>
          <a:lstStyle/>
          <a:p>
            <a:r>
              <a:rPr lang="en-US" dirty="0" smtClean="0"/>
              <a:t>The Alma Developers Platform</a:t>
            </a:r>
            <a:endParaRPr lang="he-IL" dirty="0"/>
          </a:p>
        </p:txBody>
      </p:sp>
    </p:spTree>
    <p:extLst>
      <p:ext uri="{BB962C8B-B14F-4D97-AF65-F5344CB8AC3E}">
        <p14:creationId xmlns:p14="http://schemas.microsoft.com/office/powerpoint/2010/main" val="368719473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Ex Libris Developer Network</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504"/>
          <a:stretch/>
        </p:blipFill>
        <p:spPr>
          <a:xfrm>
            <a:off x="0" y="788256"/>
            <a:ext cx="9148123" cy="6424734"/>
          </a:xfrm>
          <a:prstGeom prst="rect">
            <a:avLst/>
          </a:prstGeom>
        </p:spPr>
      </p:pic>
    </p:spTree>
    <p:extLst>
      <p:ext uri="{BB962C8B-B14F-4D97-AF65-F5344CB8AC3E}">
        <p14:creationId xmlns:p14="http://schemas.microsoft.com/office/powerpoint/2010/main" val="167214274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API Console – Easy to Learn &amp; Test APIs </a:t>
            </a:r>
          </a:p>
        </p:txBody>
      </p:sp>
      <p:pic>
        <p:nvPicPr>
          <p:cNvPr id="102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144"/>
          <a:stretch/>
        </p:blipFill>
        <p:spPr bwMode="auto">
          <a:xfrm>
            <a:off x="0" y="781985"/>
            <a:ext cx="9144000" cy="6470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04938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תוכן 7"/>
          <p:cNvSpPr txBox="1">
            <a:spLocks/>
          </p:cNvSpPr>
          <p:nvPr/>
        </p:nvSpPr>
        <p:spPr>
          <a:xfrm>
            <a:off x="520700" y="2606676"/>
            <a:ext cx="7937500" cy="1127124"/>
          </a:xfrm>
          <a:prstGeom prst="rect">
            <a:avLst/>
          </a:prstGeom>
        </p:spPr>
        <p:txBody>
          <a:bodyPr/>
          <a:lstStyle>
            <a:lvl1pPr marL="342900" indent="-342900" algn="l" rtl="0" eaLnBrk="0" fontAlgn="base" hangingPunct="0">
              <a:spcBef>
                <a:spcPct val="35000"/>
              </a:spcBef>
              <a:spcAft>
                <a:spcPct val="0"/>
              </a:spcAft>
              <a:buSzPct val="85000"/>
              <a:buChar char="•"/>
              <a:defRPr sz="2200">
                <a:solidFill>
                  <a:schemeClr val="tx1"/>
                </a:solidFill>
                <a:latin typeface="+mn-lt"/>
                <a:ea typeface="+mn-ea"/>
                <a:cs typeface="+mn-cs"/>
              </a:defRPr>
            </a:lvl1pPr>
            <a:lvl2pPr marL="742950" indent="-285750" algn="l" rtl="0" eaLnBrk="0" fontAlgn="base" hangingPunct="0">
              <a:spcBef>
                <a:spcPct val="35000"/>
              </a:spcBef>
              <a:spcAft>
                <a:spcPct val="0"/>
              </a:spcAft>
              <a:buSzPct val="85000"/>
              <a:buChar char="•"/>
              <a:defRPr sz="2200">
                <a:solidFill>
                  <a:schemeClr val="tx1"/>
                </a:solidFill>
                <a:latin typeface="+mn-lt"/>
                <a:cs typeface="+mn-cs"/>
              </a:defRPr>
            </a:lvl2pPr>
            <a:lvl3pPr marL="1143000" indent="-228600" algn="l" rtl="0" eaLnBrk="0" fontAlgn="base" hangingPunct="0">
              <a:spcBef>
                <a:spcPct val="35000"/>
              </a:spcBef>
              <a:spcAft>
                <a:spcPct val="0"/>
              </a:spcAft>
              <a:buSzPct val="85000"/>
              <a:buChar char="•"/>
              <a:defRPr sz="2200">
                <a:solidFill>
                  <a:schemeClr val="tx1"/>
                </a:solidFill>
                <a:latin typeface="+mn-lt"/>
                <a:cs typeface="+mn-cs"/>
              </a:defRPr>
            </a:lvl3pPr>
            <a:lvl4pPr marL="1600200" indent="-228600" algn="l" rtl="0" eaLnBrk="0" fontAlgn="base" hangingPunct="0">
              <a:spcBef>
                <a:spcPct val="35000"/>
              </a:spcBef>
              <a:spcAft>
                <a:spcPct val="0"/>
              </a:spcAft>
              <a:buSzPct val="85000"/>
              <a:buChar char="•"/>
              <a:defRPr sz="2200">
                <a:solidFill>
                  <a:schemeClr val="tx1"/>
                </a:solidFill>
                <a:latin typeface="+mn-lt"/>
                <a:cs typeface="+mn-cs"/>
              </a:defRPr>
            </a:lvl4pPr>
            <a:lvl5pPr marL="2057400" indent="-228600" algn="l" rtl="0" eaLnBrk="0" fontAlgn="base" hangingPunct="0">
              <a:spcBef>
                <a:spcPct val="35000"/>
              </a:spcBef>
              <a:spcAft>
                <a:spcPct val="0"/>
              </a:spcAft>
              <a:buSzPct val="85000"/>
              <a:buChar char="•"/>
              <a:defRPr sz="2200">
                <a:solidFill>
                  <a:schemeClr val="tx1"/>
                </a:solidFill>
                <a:latin typeface="+mn-lt"/>
                <a:cs typeface="+mn-cs"/>
              </a:defRPr>
            </a:lvl5pPr>
            <a:lvl6pPr marL="2514600" indent="-228600" algn="l" rtl="0" fontAlgn="base">
              <a:spcBef>
                <a:spcPct val="35000"/>
              </a:spcBef>
              <a:spcAft>
                <a:spcPct val="0"/>
              </a:spcAft>
              <a:buSzPct val="85000"/>
              <a:buChar char="•"/>
              <a:defRPr sz="2200">
                <a:solidFill>
                  <a:schemeClr val="tx1"/>
                </a:solidFill>
                <a:latin typeface="+mn-lt"/>
                <a:cs typeface="+mn-cs"/>
              </a:defRPr>
            </a:lvl6pPr>
            <a:lvl7pPr marL="2971800" indent="-228600" algn="l" rtl="0" fontAlgn="base">
              <a:spcBef>
                <a:spcPct val="35000"/>
              </a:spcBef>
              <a:spcAft>
                <a:spcPct val="0"/>
              </a:spcAft>
              <a:buSzPct val="85000"/>
              <a:buChar char="•"/>
              <a:defRPr sz="2200">
                <a:solidFill>
                  <a:schemeClr val="tx1"/>
                </a:solidFill>
                <a:latin typeface="+mn-lt"/>
                <a:cs typeface="+mn-cs"/>
              </a:defRPr>
            </a:lvl7pPr>
            <a:lvl8pPr marL="3429000" indent="-228600" algn="l" rtl="0" fontAlgn="base">
              <a:spcBef>
                <a:spcPct val="35000"/>
              </a:spcBef>
              <a:spcAft>
                <a:spcPct val="0"/>
              </a:spcAft>
              <a:buSzPct val="85000"/>
              <a:buChar char="•"/>
              <a:defRPr sz="2200">
                <a:solidFill>
                  <a:schemeClr val="tx1"/>
                </a:solidFill>
                <a:latin typeface="+mn-lt"/>
                <a:cs typeface="+mn-cs"/>
              </a:defRPr>
            </a:lvl8pPr>
            <a:lvl9pPr marL="3886200" indent="-228600" algn="l" rtl="0" fontAlgn="base">
              <a:spcBef>
                <a:spcPct val="35000"/>
              </a:spcBef>
              <a:spcAft>
                <a:spcPct val="0"/>
              </a:spcAft>
              <a:buSzPct val="85000"/>
              <a:buChar char="•"/>
              <a:defRPr sz="2200">
                <a:solidFill>
                  <a:schemeClr val="tx1"/>
                </a:solidFill>
                <a:latin typeface="+mn-lt"/>
                <a:cs typeface="+mn-cs"/>
              </a:defRPr>
            </a:lvl9pPr>
          </a:lstStyle>
          <a:p>
            <a:pPr marL="457200" lvl="1" indent="0">
              <a:buNone/>
            </a:pPr>
            <a:r>
              <a:rPr lang="en-US" sz="4000" b="1" dirty="0" smtClean="0"/>
              <a:t>Alma Overview</a:t>
            </a:r>
          </a:p>
        </p:txBody>
      </p:sp>
    </p:spTree>
    <p:extLst>
      <p:ext uri="{BB962C8B-B14F-4D97-AF65-F5344CB8AC3E}">
        <p14:creationId xmlns:p14="http://schemas.microsoft.com/office/powerpoint/2010/main" val="29696082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bwMode="auto">
          <a:xfrm>
            <a:off x="3390900" y="1104899"/>
            <a:ext cx="3676649" cy="4810125"/>
          </a:xfrm>
          <a:prstGeom prst="roundRect">
            <a:avLst>
              <a:gd name="adj" fmla="val 3756"/>
            </a:avLst>
          </a:prstGeom>
          <a:solidFill>
            <a:schemeClr val="accent6">
              <a:lumMod val="50000"/>
              <a:alpha val="23137"/>
            </a:schemeClr>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bg1"/>
                </a:solidFill>
              </a:rPr>
              <a:t>API Platform – </a:t>
            </a:r>
            <a:r>
              <a:rPr lang="en-US" dirty="0">
                <a:solidFill>
                  <a:schemeClr val="bg1"/>
                </a:solidFill>
              </a:rPr>
              <a:t>D</a:t>
            </a:r>
            <a:r>
              <a:rPr lang="en-US" dirty="0" smtClean="0">
                <a:solidFill>
                  <a:schemeClr val="bg1"/>
                </a:solidFill>
              </a:rPr>
              <a:t>eploying a Secure                &amp; Scalable API Infrastructure</a:t>
            </a:r>
            <a:endParaRPr lang="en-US" dirty="0">
              <a:solidFill>
                <a:schemeClr val="bg1"/>
              </a:solidFill>
            </a:endParaRPr>
          </a:p>
        </p:txBody>
      </p:sp>
      <p:grpSp>
        <p:nvGrpSpPr>
          <p:cNvPr id="3" name="Group 5"/>
          <p:cNvGrpSpPr/>
          <p:nvPr/>
        </p:nvGrpSpPr>
        <p:grpSpPr>
          <a:xfrm>
            <a:off x="56696" y="2554017"/>
            <a:ext cx="2906122" cy="1789725"/>
            <a:chOff x="3274175" y="4448969"/>
            <a:chExt cx="2581509" cy="1582353"/>
          </a:xfrm>
        </p:grpSpPr>
        <p:sp>
          <p:nvSpPr>
            <p:cNvPr id="7" name="Oval 6"/>
            <p:cNvSpPr/>
            <p:nvPr/>
          </p:nvSpPr>
          <p:spPr>
            <a:xfrm>
              <a:off x="3274175" y="5475488"/>
              <a:ext cx="2581509" cy="555834"/>
            </a:xfrm>
            <a:prstGeom prst="ellipse">
              <a:avLst/>
            </a:prstGeom>
            <a:gradFill flip="none" rotWithShape="1">
              <a:gsLst>
                <a:gs pos="100000">
                  <a:schemeClr val="bg1">
                    <a:lumMod val="85000"/>
                    <a:alpha val="0"/>
                  </a:schemeClr>
                </a:gs>
                <a:gs pos="0">
                  <a:schemeClr val="tx1">
                    <a:alpha val="5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4"/>
            <p:cNvGrpSpPr>
              <a:grpSpLocks noChangeAspect="1"/>
            </p:cNvGrpSpPr>
            <p:nvPr/>
          </p:nvGrpSpPr>
          <p:grpSpPr bwMode="auto">
            <a:xfrm>
              <a:off x="3328493" y="4448969"/>
              <a:ext cx="2239963" cy="1341438"/>
              <a:chOff x="2041" y="2738"/>
              <a:chExt cx="1411" cy="845"/>
            </a:xfrm>
          </p:grpSpPr>
          <p:sp>
            <p:nvSpPr>
              <p:cNvPr id="10" name="AutoShape 3"/>
              <p:cNvSpPr>
                <a:spLocks noChangeAspect="1" noChangeArrowheads="1" noTextEdit="1"/>
              </p:cNvSpPr>
              <p:nvPr/>
            </p:nvSpPr>
            <p:spPr bwMode="auto">
              <a:xfrm>
                <a:off x="2041" y="2750"/>
                <a:ext cx="1348"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Freeform 5"/>
              <p:cNvSpPr>
                <a:spLocks/>
              </p:cNvSpPr>
              <p:nvPr/>
            </p:nvSpPr>
            <p:spPr bwMode="auto">
              <a:xfrm>
                <a:off x="2104" y="2738"/>
                <a:ext cx="1348" cy="833"/>
              </a:xfrm>
              <a:custGeom>
                <a:avLst/>
                <a:gdLst>
                  <a:gd name="T0" fmla="*/ 493 w 4044"/>
                  <a:gd name="T1" fmla="*/ 1228 h 2499"/>
                  <a:gd name="T2" fmla="*/ 354 w 4044"/>
                  <a:gd name="T3" fmla="*/ 1280 h 2499"/>
                  <a:gd name="T4" fmla="*/ 232 w 4044"/>
                  <a:gd name="T5" fmla="*/ 1360 h 2499"/>
                  <a:gd name="T6" fmla="*/ 132 w 4044"/>
                  <a:gd name="T7" fmla="*/ 1464 h 2499"/>
                  <a:gd name="T8" fmla="*/ 57 w 4044"/>
                  <a:gd name="T9" fmla="*/ 1590 h 2499"/>
                  <a:gd name="T10" fmla="*/ 12 w 4044"/>
                  <a:gd name="T11" fmla="*/ 1732 h 2499"/>
                  <a:gd name="T12" fmla="*/ 0 w 4044"/>
                  <a:gd name="T13" fmla="*/ 1855 h 2499"/>
                  <a:gd name="T14" fmla="*/ 21 w 4044"/>
                  <a:gd name="T15" fmla="*/ 2015 h 2499"/>
                  <a:gd name="T16" fmla="*/ 78 w 4044"/>
                  <a:gd name="T17" fmla="*/ 2162 h 2499"/>
                  <a:gd name="T18" fmla="*/ 168 w 4044"/>
                  <a:gd name="T19" fmla="*/ 2288 h 2499"/>
                  <a:gd name="T20" fmla="*/ 285 w 4044"/>
                  <a:gd name="T21" fmla="*/ 2388 h 2499"/>
                  <a:gd name="T22" fmla="*/ 423 w 4044"/>
                  <a:gd name="T23" fmla="*/ 2460 h 2499"/>
                  <a:gd name="T24" fmla="*/ 579 w 4044"/>
                  <a:gd name="T25" fmla="*/ 2496 h 2499"/>
                  <a:gd name="T26" fmla="*/ 3362 w 4044"/>
                  <a:gd name="T27" fmla="*/ 2498 h 2499"/>
                  <a:gd name="T28" fmla="*/ 3539 w 4044"/>
                  <a:gd name="T29" fmla="*/ 2466 h 2499"/>
                  <a:gd name="T30" fmla="*/ 3698 w 4044"/>
                  <a:gd name="T31" fmla="*/ 2394 h 2499"/>
                  <a:gd name="T32" fmla="*/ 3833 w 4044"/>
                  <a:gd name="T33" fmla="*/ 2288 h 2499"/>
                  <a:gd name="T34" fmla="*/ 3939 w 4044"/>
                  <a:gd name="T35" fmla="*/ 2153 h 2499"/>
                  <a:gd name="T36" fmla="*/ 4011 w 4044"/>
                  <a:gd name="T37" fmla="*/ 1994 h 2499"/>
                  <a:gd name="T38" fmla="*/ 4043 w 4044"/>
                  <a:gd name="T39" fmla="*/ 1818 h 2499"/>
                  <a:gd name="T40" fmla="*/ 4037 w 4044"/>
                  <a:gd name="T41" fmla="*/ 1677 h 2499"/>
                  <a:gd name="T42" fmla="*/ 3993 w 4044"/>
                  <a:gd name="T43" fmla="*/ 1515 h 2499"/>
                  <a:gd name="T44" fmla="*/ 3915 w 4044"/>
                  <a:gd name="T45" fmla="*/ 1370 h 2499"/>
                  <a:gd name="T46" fmla="*/ 3806 w 4044"/>
                  <a:gd name="T47" fmla="*/ 1247 h 2499"/>
                  <a:gd name="T48" fmla="*/ 3672 w 4044"/>
                  <a:gd name="T49" fmla="*/ 1153 h 2499"/>
                  <a:gd name="T50" fmla="*/ 3519 w 4044"/>
                  <a:gd name="T51" fmla="*/ 1090 h 2499"/>
                  <a:gd name="T52" fmla="*/ 3384 w 4044"/>
                  <a:gd name="T53" fmla="*/ 1066 h 2499"/>
                  <a:gd name="T54" fmla="*/ 3381 w 4044"/>
                  <a:gd name="T55" fmla="*/ 898 h 2499"/>
                  <a:gd name="T56" fmla="*/ 3326 w 4044"/>
                  <a:gd name="T57" fmla="*/ 657 h 2499"/>
                  <a:gd name="T58" fmla="*/ 3217 w 4044"/>
                  <a:gd name="T59" fmla="*/ 442 h 2499"/>
                  <a:gd name="T60" fmla="*/ 3059 w 4044"/>
                  <a:gd name="T61" fmla="*/ 261 h 2499"/>
                  <a:gd name="T62" fmla="*/ 2863 w 4044"/>
                  <a:gd name="T63" fmla="*/ 121 h 2499"/>
                  <a:gd name="T64" fmla="*/ 2635 w 4044"/>
                  <a:gd name="T65" fmla="*/ 31 h 2499"/>
                  <a:gd name="T66" fmla="*/ 2385 w 4044"/>
                  <a:gd name="T67" fmla="*/ 0 h 2499"/>
                  <a:gd name="T68" fmla="*/ 2218 w 4044"/>
                  <a:gd name="T69" fmla="*/ 13 h 2499"/>
                  <a:gd name="T70" fmla="*/ 2023 w 4044"/>
                  <a:gd name="T71" fmla="*/ 67 h 2499"/>
                  <a:gd name="T72" fmla="*/ 1847 w 4044"/>
                  <a:gd name="T73" fmla="*/ 157 h 2499"/>
                  <a:gd name="T74" fmla="*/ 1692 w 4044"/>
                  <a:gd name="T75" fmla="*/ 278 h 2499"/>
                  <a:gd name="T76" fmla="*/ 1563 w 4044"/>
                  <a:gd name="T77" fmla="*/ 428 h 2499"/>
                  <a:gd name="T78" fmla="*/ 1466 w 4044"/>
                  <a:gd name="T79" fmla="*/ 600 h 2499"/>
                  <a:gd name="T80" fmla="*/ 1407 w 4044"/>
                  <a:gd name="T81" fmla="*/ 696 h 2499"/>
                  <a:gd name="T82" fmla="*/ 1309 w 4044"/>
                  <a:gd name="T83" fmla="*/ 623 h 2499"/>
                  <a:gd name="T84" fmla="*/ 1192 w 4044"/>
                  <a:gd name="T85" fmla="*/ 576 h 2499"/>
                  <a:gd name="T86" fmla="*/ 1064 w 4044"/>
                  <a:gd name="T87" fmla="*/ 560 h 2499"/>
                  <a:gd name="T88" fmla="*/ 962 w 4044"/>
                  <a:gd name="T89" fmla="*/ 570 h 2499"/>
                  <a:gd name="T90" fmla="*/ 845 w 4044"/>
                  <a:gd name="T91" fmla="*/ 609 h 2499"/>
                  <a:gd name="T92" fmla="*/ 743 w 4044"/>
                  <a:gd name="T93" fmla="*/ 675 h 2499"/>
                  <a:gd name="T94" fmla="*/ 661 w 4044"/>
                  <a:gd name="T95" fmla="*/ 762 h 2499"/>
                  <a:gd name="T96" fmla="*/ 600 w 4044"/>
                  <a:gd name="T97" fmla="*/ 867 h 2499"/>
                  <a:gd name="T98" fmla="*/ 567 w 4044"/>
                  <a:gd name="T99" fmla="*/ 987 h 2499"/>
                  <a:gd name="T100" fmla="*/ 562 w 4044"/>
                  <a:gd name="T101" fmla="*/ 1102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4" h="2499">
                    <a:moveTo>
                      <a:pt x="583" y="1213"/>
                    </a:moveTo>
                    <a:lnTo>
                      <a:pt x="583" y="1213"/>
                    </a:lnTo>
                    <a:lnTo>
                      <a:pt x="553" y="1217"/>
                    </a:lnTo>
                    <a:lnTo>
                      <a:pt x="523" y="1222"/>
                    </a:lnTo>
                    <a:lnTo>
                      <a:pt x="493" y="1228"/>
                    </a:lnTo>
                    <a:lnTo>
                      <a:pt x="465" y="1237"/>
                    </a:lnTo>
                    <a:lnTo>
                      <a:pt x="436" y="1246"/>
                    </a:lnTo>
                    <a:lnTo>
                      <a:pt x="408" y="1256"/>
                    </a:lnTo>
                    <a:lnTo>
                      <a:pt x="381" y="1267"/>
                    </a:lnTo>
                    <a:lnTo>
                      <a:pt x="354" y="1280"/>
                    </a:lnTo>
                    <a:lnTo>
                      <a:pt x="328" y="1294"/>
                    </a:lnTo>
                    <a:lnTo>
                      <a:pt x="303" y="1309"/>
                    </a:lnTo>
                    <a:lnTo>
                      <a:pt x="279" y="1325"/>
                    </a:lnTo>
                    <a:lnTo>
                      <a:pt x="255" y="1342"/>
                    </a:lnTo>
                    <a:lnTo>
                      <a:pt x="232" y="1360"/>
                    </a:lnTo>
                    <a:lnTo>
                      <a:pt x="210" y="1379"/>
                    </a:lnTo>
                    <a:lnTo>
                      <a:pt x="189" y="1398"/>
                    </a:lnTo>
                    <a:lnTo>
                      <a:pt x="169" y="1419"/>
                    </a:lnTo>
                    <a:lnTo>
                      <a:pt x="150" y="1442"/>
                    </a:lnTo>
                    <a:lnTo>
                      <a:pt x="132" y="1464"/>
                    </a:lnTo>
                    <a:lnTo>
                      <a:pt x="114" y="1488"/>
                    </a:lnTo>
                    <a:lnTo>
                      <a:pt x="99" y="1512"/>
                    </a:lnTo>
                    <a:lnTo>
                      <a:pt x="84" y="1538"/>
                    </a:lnTo>
                    <a:lnTo>
                      <a:pt x="69" y="1563"/>
                    </a:lnTo>
                    <a:lnTo>
                      <a:pt x="57" y="1590"/>
                    </a:lnTo>
                    <a:lnTo>
                      <a:pt x="45" y="1617"/>
                    </a:lnTo>
                    <a:lnTo>
                      <a:pt x="34" y="1646"/>
                    </a:lnTo>
                    <a:lnTo>
                      <a:pt x="25" y="1674"/>
                    </a:lnTo>
                    <a:lnTo>
                      <a:pt x="18" y="1702"/>
                    </a:lnTo>
                    <a:lnTo>
                      <a:pt x="12" y="1732"/>
                    </a:lnTo>
                    <a:lnTo>
                      <a:pt x="7" y="1762"/>
                    </a:lnTo>
                    <a:lnTo>
                      <a:pt x="3" y="1792"/>
                    </a:lnTo>
                    <a:lnTo>
                      <a:pt x="1" y="1824"/>
                    </a:lnTo>
                    <a:lnTo>
                      <a:pt x="0" y="1855"/>
                    </a:lnTo>
                    <a:lnTo>
                      <a:pt x="0" y="1855"/>
                    </a:lnTo>
                    <a:lnTo>
                      <a:pt x="1" y="1888"/>
                    </a:lnTo>
                    <a:lnTo>
                      <a:pt x="3" y="1921"/>
                    </a:lnTo>
                    <a:lnTo>
                      <a:pt x="7" y="1952"/>
                    </a:lnTo>
                    <a:lnTo>
                      <a:pt x="13" y="1984"/>
                    </a:lnTo>
                    <a:lnTo>
                      <a:pt x="21" y="2015"/>
                    </a:lnTo>
                    <a:lnTo>
                      <a:pt x="30" y="2047"/>
                    </a:lnTo>
                    <a:lnTo>
                      <a:pt x="39" y="2077"/>
                    </a:lnTo>
                    <a:lnTo>
                      <a:pt x="51" y="2105"/>
                    </a:lnTo>
                    <a:lnTo>
                      <a:pt x="64" y="2134"/>
                    </a:lnTo>
                    <a:lnTo>
                      <a:pt x="78" y="2162"/>
                    </a:lnTo>
                    <a:lnTo>
                      <a:pt x="93" y="2189"/>
                    </a:lnTo>
                    <a:lnTo>
                      <a:pt x="111" y="2215"/>
                    </a:lnTo>
                    <a:lnTo>
                      <a:pt x="129" y="2240"/>
                    </a:lnTo>
                    <a:lnTo>
                      <a:pt x="147" y="2264"/>
                    </a:lnTo>
                    <a:lnTo>
                      <a:pt x="168" y="2288"/>
                    </a:lnTo>
                    <a:lnTo>
                      <a:pt x="189" y="2310"/>
                    </a:lnTo>
                    <a:lnTo>
                      <a:pt x="211" y="2331"/>
                    </a:lnTo>
                    <a:lnTo>
                      <a:pt x="235" y="2352"/>
                    </a:lnTo>
                    <a:lnTo>
                      <a:pt x="259" y="2370"/>
                    </a:lnTo>
                    <a:lnTo>
                      <a:pt x="285" y="2388"/>
                    </a:lnTo>
                    <a:lnTo>
                      <a:pt x="310" y="2406"/>
                    </a:lnTo>
                    <a:lnTo>
                      <a:pt x="337" y="2421"/>
                    </a:lnTo>
                    <a:lnTo>
                      <a:pt x="366" y="2435"/>
                    </a:lnTo>
                    <a:lnTo>
                      <a:pt x="394" y="2448"/>
                    </a:lnTo>
                    <a:lnTo>
                      <a:pt x="423" y="2460"/>
                    </a:lnTo>
                    <a:lnTo>
                      <a:pt x="453" y="2471"/>
                    </a:lnTo>
                    <a:lnTo>
                      <a:pt x="484" y="2478"/>
                    </a:lnTo>
                    <a:lnTo>
                      <a:pt x="516" y="2486"/>
                    </a:lnTo>
                    <a:lnTo>
                      <a:pt x="547" y="2492"/>
                    </a:lnTo>
                    <a:lnTo>
                      <a:pt x="579" y="2496"/>
                    </a:lnTo>
                    <a:lnTo>
                      <a:pt x="612" y="2498"/>
                    </a:lnTo>
                    <a:lnTo>
                      <a:pt x="645" y="2499"/>
                    </a:lnTo>
                    <a:lnTo>
                      <a:pt x="3325" y="2499"/>
                    </a:lnTo>
                    <a:lnTo>
                      <a:pt x="3325" y="2499"/>
                    </a:lnTo>
                    <a:lnTo>
                      <a:pt x="3362" y="2498"/>
                    </a:lnTo>
                    <a:lnTo>
                      <a:pt x="3398" y="2495"/>
                    </a:lnTo>
                    <a:lnTo>
                      <a:pt x="3434" y="2490"/>
                    </a:lnTo>
                    <a:lnTo>
                      <a:pt x="3470" y="2484"/>
                    </a:lnTo>
                    <a:lnTo>
                      <a:pt x="3504" y="2477"/>
                    </a:lnTo>
                    <a:lnTo>
                      <a:pt x="3539" y="2466"/>
                    </a:lnTo>
                    <a:lnTo>
                      <a:pt x="3572" y="2456"/>
                    </a:lnTo>
                    <a:lnTo>
                      <a:pt x="3605" y="2442"/>
                    </a:lnTo>
                    <a:lnTo>
                      <a:pt x="3636" y="2429"/>
                    </a:lnTo>
                    <a:lnTo>
                      <a:pt x="3668" y="2412"/>
                    </a:lnTo>
                    <a:lnTo>
                      <a:pt x="3698" y="2394"/>
                    </a:lnTo>
                    <a:lnTo>
                      <a:pt x="3726" y="2376"/>
                    </a:lnTo>
                    <a:lnTo>
                      <a:pt x="3755" y="2357"/>
                    </a:lnTo>
                    <a:lnTo>
                      <a:pt x="3782" y="2334"/>
                    </a:lnTo>
                    <a:lnTo>
                      <a:pt x="3809" y="2312"/>
                    </a:lnTo>
                    <a:lnTo>
                      <a:pt x="3833" y="2288"/>
                    </a:lnTo>
                    <a:lnTo>
                      <a:pt x="3857" y="2264"/>
                    </a:lnTo>
                    <a:lnTo>
                      <a:pt x="3879" y="2237"/>
                    </a:lnTo>
                    <a:lnTo>
                      <a:pt x="3902" y="2210"/>
                    </a:lnTo>
                    <a:lnTo>
                      <a:pt x="3921" y="2182"/>
                    </a:lnTo>
                    <a:lnTo>
                      <a:pt x="3939" y="2153"/>
                    </a:lnTo>
                    <a:lnTo>
                      <a:pt x="3957" y="2123"/>
                    </a:lnTo>
                    <a:lnTo>
                      <a:pt x="3974" y="2092"/>
                    </a:lnTo>
                    <a:lnTo>
                      <a:pt x="3987" y="2060"/>
                    </a:lnTo>
                    <a:lnTo>
                      <a:pt x="4001" y="2027"/>
                    </a:lnTo>
                    <a:lnTo>
                      <a:pt x="4011" y="1994"/>
                    </a:lnTo>
                    <a:lnTo>
                      <a:pt x="4022" y="1960"/>
                    </a:lnTo>
                    <a:lnTo>
                      <a:pt x="4029" y="1926"/>
                    </a:lnTo>
                    <a:lnTo>
                      <a:pt x="4035" y="1890"/>
                    </a:lnTo>
                    <a:lnTo>
                      <a:pt x="4040" y="1854"/>
                    </a:lnTo>
                    <a:lnTo>
                      <a:pt x="4043" y="1818"/>
                    </a:lnTo>
                    <a:lnTo>
                      <a:pt x="4044" y="1780"/>
                    </a:lnTo>
                    <a:lnTo>
                      <a:pt x="4044" y="1780"/>
                    </a:lnTo>
                    <a:lnTo>
                      <a:pt x="4043" y="1746"/>
                    </a:lnTo>
                    <a:lnTo>
                      <a:pt x="4041" y="1711"/>
                    </a:lnTo>
                    <a:lnTo>
                      <a:pt x="4037" y="1677"/>
                    </a:lnTo>
                    <a:lnTo>
                      <a:pt x="4031" y="1643"/>
                    </a:lnTo>
                    <a:lnTo>
                      <a:pt x="4023" y="1610"/>
                    </a:lnTo>
                    <a:lnTo>
                      <a:pt x="4014" y="1578"/>
                    </a:lnTo>
                    <a:lnTo>
                      <a:pt x="4005" y="1545"/>
                    </a:lnTo>
                    <a:lnTo>
                      <a:pt x="3993" y="1515"/>
                    </a:lnTo>
                    <a:lnTo>
                      <a:pt x="3980" y="1484"/>
                    </a:lnTo>
                    <a:lnTo>
                      <a:pt x="3965" y="1454"/>
                    </a:lnTo>
                    <a:lnTo>
                      <a:pt x="3950" y="1425"/>
                    </a:lnTo>
                    <a:lnTo>
                      <a:pt x="3933" y="1397"/>
                    </a:lnTo>
                    <a:lnTo>
                      <a:pt x="3915" y="1370"/>
                    </a:lnTo>
                    <a:lnTo>
                      <a:pt x="3896" y="1343"/>
                    </a:lnTo>
                    <a:lnTo>
                      <a:pt x="3875" y="1318"/>
                    </a:lnTo>
                    <a:lnTo>
                      <a:pt x="3852" y="1294"/>
                    </a:lnTo>
                    <a:lnTo>
                      <a:pt x="3830" y="1270"/>
                    </a:lnTo>
                    <a:lnTo>
                      <a:pt x="3806" y="1247"/>
                    </a:lnTo>
                    <a:lnTo>
                      <a:pt x="3782" y="1226"/>
                    </a:lnTo>
                    <a:lnTo>
                      <a:pt x="3756" y="1205"/>
                    </a:lnTo>
                    <a:lnTo>
                      <a:pt x="3729" y="1187"/>
                    </a:lnTo>
                    <a:lnTo>
                      <a:pt x="3701" y="1169"/>
                    </a:lnTo>
                    <a:lnTo>
                      <a:pt x="3672" y="1153"/>
                    </a:lnTo>
                    <a:lnTo>
                      <a:pt x="3644" y="1136"/>
                    </a:lnTo>
                    <a:lnTo>
                      <a:pt x="3614" y="1123"/>
                    </a:lnTo>
                    <a:lnTo>
                      <a:pt x="3582" y="1111"/>
                    </a:lnTo>
                    <a:lnTo>
                      <a:pt x="3551" y="1099"/>
                    </a:lnTo>
                    <a:lnTo>
                      <a:pt x="3519" y="1090"/>
                    </a:lnTo>
                    <a:lnTo>
                      <a:pt x="3486" y="1081"/>
                    </a:lnTo>
                    <a:lnTo>
                      <a:pt x="3453" y="1074"/>
                    </a:lnTo>
                    <a:lnTo>
                      <a:pt x="3419" y="1069"/>
                    </a:lnTo>
                    <a:lnTo>
                      <a:pt x="3384" y="1066"/>
                    </a:lnTo>
                    <a:lnTo>
                      <a:pt x="3384" y="1066"/>
                    </a:lnTo>
                    <a:lnTo>
                      <a:pt x="3387" y="1033"/>
                    </a:lnTo>
                    <a:lnTo>
                      <a:pt x="3387" y="1002"/>
                    </a:lnTo>
                    <a:lnTo>
                      <a:pt x="3387" y="1002"/>
                    </a:lnTo>
                    <a:lnTo>
                      <a:pt x="3386" y="949"/>
                    </a:lnTo>
                    <a:lnTo>
                      <a:pt x="3381" y="898"/>
                    </a:lnTo>
                    <a:lnTo>
                      <a:pt x="3375" y="849"/>
                    </a:lnTo>
                    <a:lnTo>
                      <a:pt x="3367" y="800"/>
                    </a:lnTo>
                    <a:lnTo>
                      <a:pt x="3356" y="750"/>
                    </a:lnTo>
                    <a:lnTo>
                      <a:pt x="3343" y="704"/>
                    </a:lnTo>
                    <a:lnTo>
                      <a:pt x="3326" y="657"/>
                    </a:lnTo>
                    <a:lnTo>
                      <a:pt x="3308" y="611"/>
                    </a:lnTo>
                    <a:lnTo>
                      <a:pt x="3289" y="567"/>
                    </a:lnTo>
                    <a:lnTo>
                      <a:pt x="3266" y="524"/>
                    </a:lnTo>
                    <a:lnTo>
                      <a:pt x="3242" y="482"/>
                    </a:lnTo>
                    <a:lnTo>
                      <a:pt x="3217" y="442"/>
                    </a:lnTo>
                    <a:lnTo>
                      <a:pt x="3188" y="403"/>
                    </a:lnTo>
                    <a:lnTo>
                      <a:pt x="3158" y="364"/>
                    </a:lnTo>
                    <a:lnTo>
                      <a:pt x="3127" y="328"/>
                    </a:lnTo>
                    <a:lnTo>
                      <a:pt x="3094" y="293"/>
                    </a:lnTo>
                    <a:lnTo>
                      <a:pt x="3059" y="261"/>
                    </a:lnTo>
                    <a:lnTo>
                      <a:pt x="3023" y="229"/>
                    </a:lnTo>
                    <a:lnTo>
                      <a:pt x="2984" y="199"/>
                    </a:lnTo>
                    <a:lnTo>
                      <a:pt x="2945" y="171"/>
                    </a:lnTo>
                    <a:lnTo>
                      <a:pt x="2905" y="145"/>
                    </a:lnTo>
                    <a:lnTo>
                      <a:pt x="2863" y="121"/>
                    </a:lnTo>
                    <a:lnTo>
                      <a:pt x="2819" y="99"/>
                    </a:lnTo>
                    <a:lnTo>
                      <a:pt x="2776" y="78"/>
                    </a:lnTo>
                    <a:lnTo>
                      <a:pt x="2729" y="61"/>
                    </a:lnTo>
                    <a:lnTo>
                      <a:pt x="2683" y="45"/>
                    </a:lnTo>
                    <a:lnTo>
                      <a:pt x="2635" y="31"/>
                    </a:lnTo>
                    <a:lnTo>
                      <a:pt x="2587" y="21"/>
                    </a:lnTo>
                    <a:lnTo>
                      <a:pt x="2538" y="12"/>
                    </a:lnTo>
                    <a:lnTo>
                      <a:pt x="2488" y="4"/>
                    </a:lnTo>
                    <a:lnTo>
                      <a:pt x="2437" y="1"/>
                    </a:lnTo>
                    <a:lnTo>
                      <a:pt x="2385" y="0"/>
                    </a:lnTo>
                    <a:lnTo>
                      <a:pt x="2385" y="0"/>
                    </a:lnTo>
                    <a:lnTo>
                      <a:pt x="2343" y="1"/>
                    </a:lnTo>
                    <a:lnTo>
                      <a:pt x="2301" y="3"/>
                    </a:lnTo>
                    <a:lnTo>
                      <a:pt x="2260" y="7"/>
                    </a:lnTo>
                    <a:lnTo>
                      <a:pt x="2218" y="13"/>
                    </a:lnTo>
                    <a:lnTo>
                      <a:pt x="2178" y="21"/>
                    </a:lnTo>
                    <a:lnTo>
                      <a:pt x="2139" y="30"/>
                    </a:lnTo>
                    <a:lnTo>
                      <a:pt x="2100" y="40"/>
                    </a:lnTo>
                    <a:lnTo>
                      <a:pt x="2061" y="54"/>
                    </a:lnTo>
                    <a:lnTo>
                      <a:pt x="2023" y="67"/>
                    </a:lnTo>
                    <a:lnTo>
                      <a:pt x="1986" y="82"/>
                    </a:lnTo>
                    <a:lnTo>
                      <a:pt x="1950" y="99"/>
                    </a:lnTo>
                    <a:lnTo>
                      <a:pt x="1914" y="117"/>
                    </a:lnTo>
                    <a:lnTo>
                      <a:pt x="1880" y="136"/>
                    </a:lnTo>
                    <a:lnTo>
                      <a:pt x="1847" y="157"/>
                    </a:lnTo>
                    <a:lnTo>
                      <a:pt x="1814" y="178"/>
                    </a:lnTo>
                    <a:lnTo>
                      <a:pt x="1782" y="202"/>
                    </a:lnTo>
                    <a:lnTo>
                      <a:pt x="1751" y="226"/>
                    </a:lnTo>
                    <a:lnTo>
                      <a:pt x="1721" y="252"/>
                    </a:lnTo>
                    <a:lnTo>
                      <a:pt x="1692" y="278"/>
                    </a:lnTo>
                    <a:lnTo>
                      <a:pt x="1664" y="305"/>
                    </a:lnTo>
                    <a:lnTo>
                      <a:pt x="1637" y="335"/>
                    </a:lnTo>
                    <a:lnTo>
                      <a:pt x="1611" y="365"/>
                    </a:lnTo>
                    <a:lnTo>
                      <a:pt x="1587" y="395"/>
                    </a:lnTo>
                    <a:lnTo>
                      <a:pt x="1563" y="428"/>
                    </a:lnTo>
                    <a:lnTo>
                      <a:pt x="1541" y="461"/>
                    </a:lnTo>
                    <a:lnTo>
                      <a:pt x="1521" y="494"/>
                    </a:lnTo>
                    <a:lnTo>
                      <a:pt x="1502" y="529"/>
                    </a:lnTo>
                    <a:lnTo>
                      <a:pt x="1484" y="564"/>
                    </a:lnTo>
                    <a:lnTo>
                      <a:pt x="1466" y="600"/>
                    </a:lnTo>
                    <a:lnTo>
                      <a:pt x="1451" y="638"/>
                    </a:lnTo>
                    <a:lnTo>
                      <a:pt x="1437" y="675"/>
                    </a:lnTo>
                    <a:lnTo>
                      <a:pt x="1425" y="713"/>
                    </a:lnTo>
                    <a:lnTo>
                      <a:pt x="1425" y="713"/>
                    </a:lnTo>
                    <a:lnTo>
                      <a:pt x="1407" y="696"/>
                    </a:lnTo>
                    <a:lnTo>
                      <a:pt x="1389" y="680"/>
                    </a:lnTo>
                    <a:lnTo>
                      <a:pt x="1370" y="663"/>
                    </a:lnTo>
                    <a:lnTo>
                      <a:pt x="1350" y="650"/>
                    </a:lnTo>
                    <a:lnTo>
                      <a:pt x="1330" y="636"/>
                    </a:lnTo>
                    <a:lnTo>
                      <a:pt x="1309" y="623"/>
                    </a:lnTo>
                    <a:lnTo>
                      <a:pt x="1286" y="612"/>
                    </a:lnTo>
                    <a:lnTo>
                      <a:pt x="1264" y="602"/>
                    </a:lnTo>
                    <a:lnTo>
                      <a:pt x="1240" y="591"/>
                    </a:lnTo>
                    <a:lnTo>
                      <a:pt x="1216" y="584"/>
                    </a:lnTo>
                    <a:lnTo>
                      <a:pt x="1192" y="576"/>
                    </a:lnTo>
                    <a:lnTo>
                      <a:pt x="1168" y="570"/>
                    </a:lnTo>
                    <a:lnTo>
                      <a:pt x="1142" y="566"/>
                    </a:lnTo>
                    <a:lnTo>
                      <a:pt x="1117" y="563"/>
                    </a:lnTo>
                    <a:lnTo>
                      <a:pt x="1090" y="561"/>
                    </a:lnTo>
                    <a:lnTo>
                      <a:pt x="1064" y="560"/>
                    </a:lnTo>
                    <a:lnTo>
                      <a:pt x="1064" y="560"/>
                    </a:lnTo>
                    <a:lnTo>
                      <a:pt x="1037" y="561"/>
                    </a:lnTo>
                    <a:lnTo>
                      <a:pt x="1012" y="563"/>
                    </a:lnTo>
                    <a:lnTo>
                      <a:pt x="986" y="566"/>
                    </a:lnTo>
                    <a:lnTo>
                      <a:pt x="962" y="570"/>
                    </a:lnTo>
                    <a:lnTo>
                      <a:pt x="938" y="576"/>
                    </a:lnTo>
                    <a:lnTo>
                      <a:pt x="914" y="582"/>
                    </a:lnTo>
                    <a:lnTo>
                      <a:pt x="890" y="591"/>
                    </a:lnTo>
                    <a:lnTo>
                      <a:pt x="868" y="600"/>
                    </a:lnTo>
                    <a:lnTo>
                      <a:pt x="845" y="609"/>
                    </a:lnTo>
                    <a:lnTo>
                      <a:pt x="824" y="621"/>
                    </a:lnTo>
                    <a:lnTo>
                      <a:pt x="803" y="633"/>
                    </a:lnTo>
                    <a:lnTo>
                      <a:pt x="782" y="645"/>
                    </a:lnTo>
                    <a:lnTo>
                      <a:pt x="763" y="660"/>
                    </a:lnTo>
                    <a:lnTo>
                      <a:pt x="743" y="675"/>
                    </a:lnTo>
                    <a:lnTo>
                      <a:pt x="725" y="690"/>
                    </a:lnTo>
                    <a:lnTo>
                      <a:pt x="707" y="707"/>
                    </a:lnTo>
                    <a:lnTo>
                      <a:pt x="691" y="725"/>
                    </a:lnTo>
                    <a:lnTo>
                      <a:pt x="676" y="743"/>
                    </a:lnTo>
                    <a:lnTo>
                      <a:pt x="661" y="762"/>
                    </a:lnTo>
                    <a:lnTo>
                      <a:pt x="646" y="782"/>
                    </a:lnTo>
                    <a:lnTo>
                      <a:pt x="634" y="803"/>
                    </a:lnTo>
                    <a:lnTo>
                      <a:pt x="621" y="824"/>
                    </a:lnTo>
                    <a:lnTo>
                      <a:pt x="610" y="844"/>
                    </a:lnTo>
                    <a:lnTo>
                      <a:pt x="600" y="867"/>
                    </a:lnTo>
                    <a:lnTo>
                      <a:pt x="591" y="889"/>
                    </a:lnTo>
                    <a:lnTo>
                      <a:pt x="583" y="913"/>
                    </a:lnTo>
                    <a:lnTo>
                      <a:pt x="576" y="937"/>
                    </a:lnTo>
                    <a:lnTo>
                      <a:pt x="571" y="961"/>
                    </a:lnTo>
                    <a:lnTo>
                      <a:pt x="567" y="987"/>
                    </a:lnTo>
                    <a:lnTo>
                      <a:pt x="564" y="1012"/>
                    </a:lnTo>
                    <a:lnTo>
                      <a:pt x="561" y="1038"/>
                    </a:lnTo>
                    <a:lnTo>
                      <a:pt x="561" y="1063"/>
                    </a:lnTo>
                    <a:lnTo>
                      <a:pt x="561" y="1063"/>
                    </a:lnTo>
                    <a:lnTo>
                      <a:pt x="562" y="1102"/>
                    </a:lnTo>
                    <a:lnTo>
                      <a:pt x="567" y="1139"/>
                    </a:lnTo>
                    <a:lnTo>
                      <a:pt x="574" y="1177"/>
                    </a:lnTo>
                    <a:lnTo>
                      <a:pt x="583" y="1213"/>
                    </a:lnTo>
                    <a:lnTo>
                      <a:pt x="583" y="1213"/>
                    </a:lnTo>
                    <a:close/>
                  </a:path>
                </a:pathLst>
              </a:custGeom>
              <a:solidFill>
                <a:schemeClr val="bg1"/>
              </a:solidFill>
              <a:ln>
                <a:noFill/>
              </a:ln>
              <a:effectLst>
                <a:innerShdw blurRad="114300">
                  <a:prstClr val="black">
                    <a:alpha val="68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8174" y="4888331"/>
              <a:ext cx="1229996" cy="70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4" descr="http://www.mulesoft.com/sites/all/themes/mulesoft/images/products/anypoint-api-manager-diagr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61" t="54015" r="1587" b="23461"/>
          <a:stretch/>
        </p:blipFill>
        <p:spPr bwMode="auto">
          <a:xfrm>
            <a:off x="3879856" y="1517737"/>
            <a:ext cx="1202499" cy="795403"/>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http://apigee.com/docs/sites/docs/files/api_B_and_A_5.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13" t="11900" r="33367" b="55696"/>
          <a:stretch/>
        </p:blipFill>
        <p:spPr bwMode="auto">
          <a:xfrm>
            <a:off x="3829449" y="3098435"/>
            <a:ext cx="1303312" cy="103704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529" y="2956696"/>
            <a:ext cx="501940" cy="495396"/>
          </a:xfrm>
          <a:prstGeom prst="rect">
            <a:avLst/>
          </a:prstGeom>
        </p:spPr>
      </p:pic>
      <p:grpSp>
        <p:nvGrpSpPr>
          <p:cNvPr id="6" name="קבוצה 58"/>
          <p:cNvGrpSpPr/>
          <p:nvPr/>
        </p:nvGrpSpPr>
        <p:grpSpPr>
          <a:xfrm>
            <a:off x="7338140" y="1343024"/>
            <a:ext cx="1510585" cy="4438650"/>
            <a:chOff x="7214315" y="1266824"/>
            <a:chExt cx="1510585" cy="4438650"/>
          </a:xfrm>
        </p:grpSpPr>
        <p:sp>
          <p:nvSpPr>
            <p:cNvPr id="55" name="Rectangle 26"/>
            <p:cNvSpPr/>
            <p:nvPr/>
          </p:nvSpPr>
          <p:spPr bwMode="auto">
            <a:xfrm>
              <a:off x="7341870" y="4686299"/>
              <a:ext cx="1259204" cy="1019175"/>
            </a:xfrm>
            <a:prstGeom prst="roundRect">
              <a:avLst>
                <a:gd name="adj" fmla="val 7460"/>
              </a:avLst>
            </a:prstGeom>
            <a:solidFill>
              <a:srgbClr val="F5F5F5"/>
            </a:solidFill>
            <a:ln w="28575" cap="flat" cmpd="sng" algn="ctr">
              <a:solidFill>
                <a:srgbClr val="3986C5"/>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nvGrpSpPr>
            <p:cNvPr id="8" name="קבוצה 57"/>
            <p:cNvGrpSpPr/>
            <p:nvPr/>
          </p:nvGrpSpPr>
          <p:grpSpPr>
            <a:xfrm>
              <a:off x="7233365" y="3552824"/>
              <a:ext cx="1473931" cy="1019175"/>
              <a:chOff x="7233365" y="3552824"/>
              <a:chExt cx="1473931" cy="1019175"/>
            </a:xfrm>
          </p:grpSpPr>
          <p:sp>
            <p:nvSpPr>
              <p:cNvPr id="54" name="Rectangle 26"/>
              <p:cNvSpPr/>
              <p:nvPr/>
            </p:nvSpPr>
            <p:spPr bwMode="auto">
              <a:xfrm>
                <a:off x="7341870" y="3552824"/>
                <a:ext cx="1259204" cy="1019175"/>
              </a:xfrm>
              <a:prstGeom prst="roundRect">
                <a:avLst>
                  <a:gd name="adj" fmla="val 7460"/>
                </a:avLst>
              </a:prstGeom>
              <a:solidFill>
                <a:srgbClr val="F5F5F5"/>
              </a:solidFill>
              <a:ln w="28575" cap="flat" cmpd="sng" algn="ctr">
                <a:solidFill>
                  <a:srgbClr val="3986C5"/>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nvGrpSpPr>
              <p:cNvPr id="12" name="קבוצה 44"/>
              <p:cNvGrpSpPr/>
              <p:nvPr/>
            </p:nvGrpSpPr>
            <p:grpSpPr>
              <a:xfrm>
                <a:off x="7233365" y="3671561"/>
                <a:ext cx="1473931" cy="852996"/>
                <a:chOff x="6842840" y="3338186"/>
                <a:chExt cx="1473931" cy="852996"/>
              </a:xfrm>
            </p:grpSpPr>
            <p:pic>
              <p:nvPicPr>
                <p:cNvPr id="26" name="Picture 4" descr="http://www.mulesoft.com/sites/all/themes/mulesoft/images/products/anypoint-api-manager-diagr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930" t="8228" r="502" b="68003"/>
                <a:stretch/>
              </p:blipFill>
              <p:spPr bwMode="auto">
                <a:xfrm>
                  <a:off x="7106948" y="3338186"/>
                  <a:ext cx="945715" cy="626302"/>
                </a:xfrm>
                <a:prstGeom prst="roundRect">
                  <a:avLst>
                    <a:gd name="adj" fmla="val 11667"/>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842840" y="3960350"/>
                  <a:ext cx="1473931" cy="230832"/>
                </a:xfrm>
                <a:prstGeom prst="rect">
                  <a:avLst/>
                </a:prstGeom>
                <a:noFill/>
              </p:spPr>
              <p:txBody>
                <a:bodyPr wrap="square" rtlCol="0">
                  <a:spAutoFit/>
                </a:bodyPr>
                <a:lstStyle/>
                <a:p>
                  <a:pPr algn="ctr"/>
                  <a:r>
                    <a:rPr lang="en-US" sz="900" b="1" dirty="0" smtClean="0">
                      <a:solidFill>
                        <a:srgbClr val="3986C5"/>
                      </a:solidFill>
                      <a:latin typeface="Arial Narrow" pitchFamily="34" charset="0"/>
                      <a:ea typeface="Dotum" pitchFamily="34" charset="-127"/>
                      <a:cs typeface="Aharoni" pitchFamily="2" charset="-79"/>
                    </a:rPr>
                    <a:t>THIRD PARTY APPS</a:t>
                  </a:r>
                  <a:endParaRPr lang="en-US" sz="900" b="1" dirty="0">
                    <a:solidFill>
                      <a:srgbClr val="3986C5"/>
                    </a:solidFill>
                    <a:latin typeface="Arial Narrow" pitchFamily="34" charset="0"/>
                    <a:ea typeface="Dotum" pitchFamily="34" charset="-127"/>
                    <a:cs typeface="Aharoni" pitchFamily="2" charset="-79"/>
                  </a:endParaRPr>
                </a:p>
              </p:txBody>
            </p:sp>
          </p:grpSp>
        </p:grpSp>
        <p:grpSp>
          <p:nvGrpSpPr>
            <p:cNvPr id="14" name="קבוצה 41"/>
            <p:cNvGrpSpPr/>
            <p:nvPr/>
          </p:nvGrpSpPr>
          <p:grpSpPr>
            <a:xfrm>
              <a:off x="7214316" y="4800991"/>
              <a:ext cx="1510584" cy="868616"/>
              <a:chOff x="6852366" y="4343791"/>
              <a:chExt cx="1510584" cy="868616"/>
            </a:xfrm>
          </p:grpSpPr>
          <p:pic>
            <p:nvPicPr>
              <p:cNvPr id="44" name="Picture 4" descr="http://www.mulesoft.com/sites/all/themes/mulesoft/images/products/anypoint-api-manager-diagra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8" t="8214" r="68826" b="68251"/>
              <a:stretch/>
            </p:blipFill>
            <p:spPr bwMode="auto">
              <a:xfrm>
                <a:off x="7120709" y="4343791"/>
                <a:ext cx="973899" cy="638828"/>
              </a:xfrm>
              <a:prstGeom prst="roundRect">
                <a:avLst>
                  <a:gd name="adj" fmla="val 10785"/>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6852366" y="4981575"/>
                <a:ext cx="1510584" cy="230832"/>
              </a:xfrm>
              <a:prstGeom prst="rect">
                <a:avLst/>
              </a:prstGeom>
              <a:noFill/>
            </p:spPr>
            <p:txBody>
              <a:bodyPr wrap="square" rtlCol="0">
                <a:spAutoFit/>
              </a:bodyPr>
              <a:lstStyle/>
              <a:p>
                <a:pPr algn="ctr"/>
                <a:r>
                  <a:rPr lang="en-US" sz="900" b="1" dirty="0" smtClean="0">
                    <a:solidFill>
                      <a:srgbClr val="3986C5"/>
                    </a:solidFill>
                    <a:latin typeface="Arial Narrow" pitchFamily="34" charset="0"/>
                    <a:ea typeface="Dotum" pitchFamily="34" charset="-127"/>
                    <a:cs typeface="Aharoni" pitchFamily="2" charset="-79"/>
                  </a:rPr>
                  <a:t>INTEGRATIONS</a:t>
                </a:r>
              </a:p>
            </p:txBody>
          </p:sp>
        </p:grpSp>
        <p:grpSp>
          <p:nvGrpSpPr>
            <p:cNvPr id="15" name="קבוצה 55"/>
            <p:cNvGrpSpPr/>
            <p:nvPr/>
          </p:nvGrpSpPr>
          <p:grpSpPr>
            <a:xfrm>
              <a:off x="7233365" y="1266824"/>
              <a:ext cx="1473931" cy="1019175"/>
              <a:chOff x="7233365" y="1504949"/>
              <a:chExt cx="1473931" cy="1019175"/>
            </a:xfrm>
          </p:grpSpPr>
          <p:sp>
            <p:nvSpPr>
              <p:cNvPr id="53" name="Rectangle 26"/>
              <p:cNvSpPr/>
              <p:nvPr/>
            </p:nvSpPr>
            <p:spPr bwMode="auto">
              <a:xfrm>
                <a:off x="7341870" y="1504949"/>
                <a:ext cx="1259204" cy="1019175"/>
              </a:xfrm>
              <a:prstGeom prst="roundRect">
                <a:avLst>
                  <a:gd name="adj" fmla="val 7460"/>
                </a:avLst>
              </a:prstGeom>
              <a:solidFill>
                <a:srgbClr val="F5F5F5"/>
              </a:solidFill>
              <a:ln w="28575" cap="flat" cmpd="sng" algn="ctr">
                <a:solidFill>
                  <a:srgbClr val="3986C5"/>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nvGrpSpPr>
              <p:cNvPr id="16" name="קבוצה 37"/>
              <p:cNvGrpSpPr/>
              <p:nvPr/>
            </p:nvGrpSpPr>
            <p:grpSpPr>
              <a:xfrm>
                <a:off x="7233365" y="1628410"/>
                <a:ext cx="1473931" cy="823507"/>
                <a:chOff x="6871415" y="1386475"/>
                <a:chExt cx="1473931" cy="823507"/>
              </a:xfrm>
            </p:grpSpPr>
            <p:pic>
              <p:nvPicPr>
                <p:cNvPr id="35" name="Picture 2" descr="http://apiphany.com/Media/Default/Images/How%20does%20it%20work/howdoesitwork.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762" t="3933" r="16939" b="84895"/>
                <a:stretch/>
              </p:blipFill>
              <p:spPr bwMode="auto">
                <a:xfrm>
                  <a:off x="7092863" y="1386475"/>
                  <a:ext cx="1042792" cy="62943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871415" y="1979150"/>
                  <a:ext cx="1473931" cy="230832"/>
                </a:xfrm>
                <a:prstGeom prst="rect">
                  <a:avLst/>
                </a:prstGeom>
                <a:noFill/>
              </p:spPr>
              <p:txBody>
                <a:bodyPr wrap="square" rtlCol="0">
                  <a:spAutoFit/>
                </a:bodyPr>
                <a:lstStyle/>
                <a:p>
                  <a:pPr algn="ctr"/>
                  <a:r>
                    <a:rPr lang="en-US" sz="900" b="1" dirty="0" smtClean="0">
                      <a:solidFill>
                        <a:srgbClr val="3986C5"/>
                      </a:solidFill>
                      <a:latin typeface="Arial Narrow" pitchFamily="34" charset="0"/>
                      <a:ea typeface="Dotum" pitchFamily="34" charset="-127"/>
                      <a:cs typeface="Aharoni" pitchFamily="2" charset="-79"/>
                    </a:rPr>
                    <a:t>DEVELOPERS</a:t>
                  </a:r>
                  <a:endParaRPr lang="en-US" sz="900" b="1" dirty="0">
                    <a:solidFill>
                      <a:srgbClr val="3986C5"/>
                    </a:solidFill>
                    <a:latin typeface="Arial Narrow" pitchFamily="34" charset="0"/>
                    <a:ea typeface="Dotum" pitchFamily="34" charset="-127"/>
                    <a:cs typeface="Aharoni" pitchFamily="2" charset="-79"/>
                  </a:endParaRPr>
                </a:p>
              </p:txBody>
            </p:sp>
          </p:grpSp>
        </p:grpSp>
        <p:grpSp>
          <p:nvGrpSpPr>
            <p:cNvPr id="17" name="קבוצה 56"/>
            <p:cNvGrpSpPr/>
            <p:nvPr/>
          </p:nvGrpSpPr>
          <p:grpSpPr>
            <a:xfrm>
              <a:off x="7214315" y="2408238"/>
              <a:ext cx="1473931" cy="1019175"/>
              <a:chOff x="7214315" y="2619374"/>
              <a:chExt cx="1473931" cy="1019175"/>
            </a:xfrm>
          </p:grpSpPr>
          <p:sp>
            <p:nvSpPr>
              <p:cNvPr id="52" name="Rectangle 26"/>
              <p:cNvSpPr/>
              <p:nvPr/>
            </p:nvSpPr>
            <p:spPr bwMode="auto">
              <a:xfrm>
                <a:off x="7341870" y="2619374"/>
                <a:ext cx="1259204" cy="1019175"/>
              </a:xfrm>
              <a:prstGeom prst="roundRect">
                <a:avLst>
                  <a:gd name="adj" fmla="val 7460"/>
                </a:avLst>
              </a:prstGeom>
              <a:solidFill>
                <a:srgbClr val="F5F5F5"/>
              </a:solidFill>
              <a:ln w="28575" cap="flat" cmpd="sng" algn="ctr">
                <a:solidFill>
                  <a:srgbClr val="3986C5"/>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grpSp>
            <p:nvGrpSpPr>
              <p:cNvPr id="18" name="קבוצה 46"/>
              <p:cNvGrpSpPr/>
              <p:nvPr/>
            </p:nvGrpSpPr>
            <p:grpSpPr>
              <a:xfrm>
                <a:off x="7214315" y="2699228"/>
                <a:ext cx="1473931" cy="929979"/>
                <a:chOff x="6852365" y="2289653"/>
                <a:chExt cx="1473931" cy="929979"/>
              </a:xfrm>
            </p:grpSpPr>
            <p:pic>
              <p:nvPicPr>
                <p:cNvPr id="34" name="Picture 2" descr="http://apiphany.com/Media/Default/Images/How%20does%20it%20work/howdoesitwork.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350" t="25034" r="18386" b="62128"/>
                <a:stretch/>
              </p:blipFill>
              <p:spPr bwMode="auto">
                <a:xfrm>
                  <a:off x="7174543" y="2289653"/>
                  <a:ext cx="804797" cy="72337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852365" y="2988800"/>
                  <a:ext cx="1473931" cy="230832"/>
                </a:xfrm>
                <a:prstGeom prst="rect">
                  <a:avLst/>
                </a:prstGeom>
                <a:noFill/>
              </p:spPr>
              <p:txBody>
                <a:bodyPr wrap="square" rtlCol="0">
                  <a:spAutoFit/>
                </a:bodyPr>
                <a:lstStyle/>
                <a:p>
                  <a:pPr algn="ctr"/>
                  <a:r>
                    <a:rPr lang="en-US" sz="900" b="1" dirty="0" smtClean="0">
                      <a:solidFill>
                        <a:srgbClr val="3986C5"/>
                      </a:solidFill>
                      <a:latin typeface="Arial Narrow" pitchFamily="34" charset="0"/>
                      <a:ea typeface="Dotum" pitchFamily="34" charset="-127"/>
                      <a:cs typeface="Aharoni" pitchFamily="2" charset="-79"/>
                    </a:rPr>
                    <a:t>MOBILE APPS</a:t>
                  </a:r>
                  <a:endParaRPr lang="en-US" sz="900" b="1" dirty="0">
                    <a:solidFill>
                      <a:srgbClr val="3986C5"/>
                    </a:solidFill>
                    <a:latin typeface="Arial Narrow" pitchFamily="34" charset="0"/>
                    <a:ea typeface="Dotum" pitchFamily="34" charset="-127"/>
                    <a:cs typeface="Aharoni" pitchFamily="2" charset="-79"/>
                  </a:endParaRPr>
                </a:p>
              </p:txBody>
            </p:sp>
          </p:grpSp>
        </p:grpSp>
      </p:grpSp>
      <p:sp>
        <p:nvSpPr>
          <p:cNvPr id="60" name="Rectangle 26"/>
          <p:cNvSpPr/>
          <p:nvPr/>
        </p:nvSpPr>
        <p:spPr bwMode="auto">
          <a:xfrm>
            <a:off x="3713797" y="1209674"/>
            <a:ext cx="3096577" cy="1504951"/>
          </a:xfrm>
          <a:prstGeom prst="roundRect">
            <a:avLst>
              <a:gd name="adj" fmla="val 7460"/>
            </a:avLst>
          </a:prstGeom>
          <a:solidFill>
            <a:srgbClr val="002060">
              <a:alpha val="30000"/>
            </a:srgbClr>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65" name="Rectangle 26"/>
          <p:cNvSpPr/>
          <p:nvPr/>
        </p:nvSpPr>
        <p:spPr bwMode="auto">
          <a:xfrm>
            <a:off x="3713797" y="2771774"/>
            <a:ext cx="3096577" cy="1504951"/>
          </a:xfrm>
          <a:prstGeom prst="roundRect">
            <a:avLst>
              <a:gd name="adj" fmla="val 7460"/>
            </a:avLst>
          </a:prstGeom>
          <a:solidFill>
            <a:srgbClr val="002060">
              <a:alpha val="30000"/>
            </a:srgbClr>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sp>
        <p:nvSpPr>
          <p:cNvPr id="66" name="Rectangle 26"/>
          <p:cNvSpPr/>
          <p:nvPr/>
        </p:nvSpPr>
        <p:spPr bwMode="auto">
          <a:xfrm>
            <a:off x="3713797" y="4333874"/>
            <a:ext cx="3096577" cy="1504951"/>
          </a:xfrm>
          <a:prstGeom prst="roundRect">
            <a:avLst>
              <a:gd name="adj" fmla="val 7460"/>
            </a:avLst>
          </a:prstGeom>
          <a:solidFill>
            <a:srgbClr val="002060">
              <a:alpha val="30000"/>
            </a:srgbClr>
          </a:solidFill>
          <a:ln w="12700" cap="flat" cmpd="sng" algn="ctr">
            <a:solidFill>
              <a:schemeClr val="bg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pitchFamily="34" charset="0"/>
              <a:cs typeface="Arial" pitchFamily="34" charset="0"/>
            </a:endParaRPr>
          </a:p>
        </p:txBody>
      </p:sp>
      <p:cxnSp>
        <p:nvCxnSpPr>
          <p:cNvPr id="72" name="מחבר ישר 71"/>
          <p:cNvCxnSpPr/>
          <p:nvPr/>
        </p:nvCxnSpPr>
        <p:spPr bwMode="auto">
          <a:xfrm>
            <a:off x="7287798" y="5314769"/>
            <a:ext cx="180000" cy="0"/>
          </a:xfrm>
          <a:prstGeom prst="line">
            <a:avLst/>
          </a:prstGeom>
          <a:solidFill>
            <a:schemeClr val="accent1"/>
          </a:solidFill>
          <a:ln w="19050" cap="flat" cmpd="sng" algn="ctr">
            <a:solidFill>
              <a:srgbClr val="3986C5"/>
            </a:solidFill>
            <a:prstDash val="solid"/>
            <a:round/>
            <a:headEnd type="none" w="med" len="med"/>
            <a:tailEnd type="none" w="med" len="med"/>
          </a:ln>
          <a:effectLst/>
        </p:spPr>
      </p:cxnSp>
      <p:cxnSp>
        <p:nvCxnSpPr>
          <p:cNvPr id="73" name="מחבר ישר 72"/>
          <p:cNvCxnSpPr/>
          <p:nvPr/>
        </p:nvCxnSpPr>
        <p:spPr bwMode="auto">
          <a:xfrm>
            <a:off x="7284187" y="2979656"/>
            <a:ext cx="0" cy="2340000"/>
          </a:xfrm>
          <a:prstGeom prst="line">
            <a:avLst/>
          </a:prstGeom>
          <a:solidFill>
            <a:schemeClr val="accent1"/>
          </a:solidFill>
          <a:ln w="19050" cap="flat" cmpd="sng" algn="ctr">
            <a:solidFill>
              <a:srgbClr val="3986C5"/>
            </a:solidFill>
            <a:prstDash val="solid"/>
            <a:round/>
            <a:headEnd type="none" w="med" len="med"/>
            <a:tailEnd type="none" w="med" len="med"/>
          </a:ln>
          <a:effectLst/>
        </p:spPr>
      </p:cxnSp>
      <p:cxnSp>
        <p:nvCxnSpPr>
          <p:cNvPr id="77" name="מחבר ישר 76"/>
          <p:cNvCxnSpPr/>
          <p:nvPr/>
        </p:nvCxnSpPr>
        <p:spPr bwMode="auto">
          <a:xfrm flipV="1">
            <a:off x="3057523" y="3566733"/>
            <a:ext cx="4680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78" name="מחבר ישר 77"/>
          <p:cNvCxnSpPr/>
          <p:nvPr/>
        </p:nvCxnSpPr>
        <p:spPr bwMode="auto">
          <a:xfrm flipV="1">
            <a:off x="3534948" y="3566733"/>
            <a:ext cx="1800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79" name="מחבר ישר 78"/>
          <p:cNvCxnSpPr/>
          <p:nvPr/>
        </p:nvCxnSpPr>
        <p:spPr bwMode="auto">
          <a:xfrm flipV="1">
            <a:off x="3526376" y="5108389"/>
            <a:ext cx="188572" cy="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80" name="מחבר ישר 79"/>
          <p:cNvCxnSpPr/>
          <p:nvPr/>
        </p:nvCxnSpPr>
        <p:spPr bwMode="auto">
          <a:xfrm flipV="1">
            <a:off x="3529506" y="1928458"/>
            <a:ext cx="180000"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81" name="מחבר ישר 80"/>
          <p:cNvCxnSpPr/>
          <p:nvPr/>
        </p:nvCxnSpPr>
        <p:spPr bwMode="auto">
          <a:xfrm flipV="1">
            <a:off x="3531337" y="1922463"/>
            <a:ext cx="0" cy="3194498"/>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nvGrpSpPr>
          <p:cNvPr id="19" name="קבוצה 33"/>
          <p:cNvGrpSpPr/>
          <p:nvPr/>
        </p:nvGrpSpPr>
        <p:grpSpPr>
          <a:xfrm>
            <a:off x="2362849" y="3208338"/>
            <a:ext cx="824027" cy="813286"/>
            <a:chOff x="2705749" y="3427413"/>
            <a:chExt cx="824027" cy="813286"/>
          </a:xfrm>
        </p:grpSpPr>
        <p:pic>
          <p:nvPicPr>
            <p:cNvPr id="4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705749" y="3427413"/>
              <a:ext cx="824027" cy="813286"/>
            </a:xfrm>
            <a:prstGeom prst="rect">
              <a:avLst/>
            </a:prstGeom>
            <a:noFill/>
            <a:extLst>
              <a:ext uri="{909E8E84-426E-40DD-AFC4-6F175D3DCCD1}">
                <a14:hiddenFill xmlns:a14="http://schemas.microsoft.com/office/drawing/2010/main">
                  <a:solidFill>
                    <a:srgbClr val="FFFFFF"/>
                  </a:solidFill>
                </a14:hiddenFill>
              </a:ext>
            </a:extLst>
          </p:spPr>
        </p:pic>
        <p:sp>
          <p:nvSpPr>
            <p:cNvPr id="33" name="אליפסה 32"/>
            <p:cNvSpPr/>
            <p:nvPr/>
          </p:nvSpPr>
          <p:spPr bwMode="auto">
            <a:xfrm>
              <a:off x="2894878" y="3614263"/>
              <a:ext cx="446366" cy="446366"/>
            </a:xfrm>
            <a:prstGeom prst="ellipse">
              <a:avLst/>
            </a:prstGeom>
            <a:solidFill>
              <a:srgbClr val="3986C5"/>
            </a:solidFill>
            <a:ln w="76200" cap="flat" cmpd="sng" algn="ctr">
              <a:noFill/>
              <a:prstDash val="solid"/>
              <a:round/>
              <a:headEnd type="none" w="med" len="med"/>
              <a:tailEnd type="triangle" w="med" len="med"/>
            </a:ln>
            <a:effectLst/>
          </p:spPr>
          <p:txBody>
            <a:bodyPr vert="horz" wrap="square" lIns="0" tIns="0" rIns="0" bIns="0" numCol="1" rtlCol="1" anchor="t" anchorCtr="0" compatLnSpc="1">
              <a:prstTxWarp prst="textNoShape">
                <a:avLst/>
              </a:prstTxWarp>
            </a:bodyPr>
            <a:lstStyle/>
            <a:p>
              <a:pPr algn="ctr"/>
              <a:r>
                <a:rPr lang="en-US" dirty="0" err="1" smtClean="0">
                  <a:solidFill>
                    <a:srgbClr val="FFFFFF"/>
                  </a:solidFill>
                  <a:latin typeface="Arial" pitchFamily="34" charset="0"/>
                  <a:cs typeface="Arial" pitchFamily="34" charset="0"/>
                </a:rPr>
                <a:t>api</a:t>
              </a:r>
              <a:endParaRPr lang="he-IL" dirty="0" smtClean="0">
                <a:solidFill>
                  <a:srgbClr val="FFFFFF"/>
                </a:solidFill>
                <a:latin typeface="Arial" pitchFamily="34" charset="0"/>
                <a:cs typeface="Arial" pitchFamily="34" charset="0"/>
              </a:endParaRPr>
            </a:p>
          </p:txBody>
        </p:sp>
      </p:gr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9856" y="4729150"/>
            <a:ext cx="1202499" cy="759668"/>
          </a:xfrm>
          <a:prstGeom prst="roundRect">
            <a:avLst>
              <a:gd name="adj" fmla="val 9033"/>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15761" y="1479266"/>
            <a:ext cx="2010365" cy="1107996"/>
          </a:xfrm>
          <a:prstGeom prst="rect">
            <a:avLst/>
          </a:prstGeom>
          <a:noFill/>
        </p:spPr>
        <p:txBody>
          <a:bodyPr wrap="square" rtlCol="0">
            <a:spAutoFit/>
          </a:bodyPr>
          <a:lstStyle/>
          <a:p>
            <a:r>
              <a:rPr lang="en-US" sz="1100" b="1" dirty="0" smtClean="0">
                <a:solidFill>
                  <a:srgbClr val="FF9900"/>
                </a:solidFill>
                <a:latin typeface="Aharoni" pitchFamily="2" charset="-79"/>
                <a:cs typeface="Aharoni" pitchFamily="2" charset="-79"/>
              </a:rPr>
              <a:t>DEVELOPER PORTAL </a:t>
            </a:r>
          </a:p>
          <a:p>
            <a:r>
              <a:rPr lang="en-US" sz="1100" b="1" dirty="0" smtClean="0">
                <a:solidFill>
                  <a:srgbClr val="000000"/>
                </a:solidFill>
              </a:rPr>
              <a:t>Documentation</a:t>
            </a:r>
          </a:p>
          <a:p>
            <a:r>
              <a:rPr lang="en-US" sz="1100" b="1" dirty="0" smtClean="0">
                <a:solidFill>
                  <a:srgbClr val="000000"/>
                </a:solidFill>
              </a:rPr>
              <a:t>Tech Blog</a:t>
            </a:r>
          </a:p>
          <a:p>
            <a:r>
              <a:rPr lang="en-US" sz="1100" b="1" dirty="0" smtClean="0">
                <a:solidFill>
                  <a:srgbClr val="000000"/>
                </a:solidFill>
              </a:rPr>
              <a:t>Code &amp; Apps</a:t>
            </a:r>
          </a:p>
          <a:p>
            <a:r>
              <a:rPr lang="en-US" sz="1100" b="1" dirty="0" smtClean="0">
                <a:solidFill>
                  <a:srgbClr val="000000"/>
                </a:solidFill>
              </a:rPr>
              <a:t>API Console</a:t>
            </a:r>
          </a:p>
          <a:p>
            <a:r>
              <a:rPr lang="en-US" sz="1100" b="1" dirty="0" smtClean="0">
                <a:solidFill>
                  <a:srgbClr val="000000"/>
                </a:solidFill>
              </a:rPr>
              <a:t>Forum</a:t>
            </a:r>
            <a:endParaRPr lang="en-US" sz="1100" b="1" dirty="0">
              <a:solidFill>
                <a:srgbClr val="000000"/>
              </a:solidFill>
            </a:endParaRPr>
          </a:p>
        </p:txBody>
      </p:sp>
      <p:cxnSp>
        <p:nvCxnSpPr>
          <p:cNvPr id="74" name="מחבר ישר 73"/>
          <p:cNvCxnSpPr/>
          <p:nvPr/>
        </p:nvCxnSpPr>
        <p:spPr bwMode="auto">
          <a:xfrm>
            <a:off x="8094580" y="2377278"/>
            <a:ext cx="0" cy="108000"/>
          </a:xfrm>
          <a:prstGeom prst="line">
            <a:avLst/>
          </a:prstGeom>
          <a:solidFill>
            <a:schemeClr val="accent1"/>
          </a:solidFill>
          <a:ln w="19050" cap="flat" cmpd="sng" algn="ctr">
            <a:solidFill>
              <a:srgbClr val="3986C5"/>
            </a:solidFill>
            <a:prstDash val="solid"/>
            <a:round/>
            <a:headEnd type="none" w="med" len="med"/>
            <a:tailEnd type="none" w="med" len="med"/>
          </a:ln>
          <a:effectLst/>
        </p:spPr>
      </p:cxnSp>
      <p:sp>
        <p:nvSpPr>
          <p:cNvPr id="31" name="TextBox 30"/>
          <p:cNvSpPr txBox="1"/>
          <p:nvPr/>
        </p:nvSpPr>
        <p:spPr>
          <a:xfrm>
            <a:off x="5215761" y="2979988"/>
            <a:ext cx="1549390" cy="1107996"/>
          </a:xfrm>
          <a:prstGeom prst="rect">
            <a:avLst/>
          </a:prstGeom>
          <a:noFill/>
        </p:spPr>
        <p:txBody>
          <a:bodyPr wrap="square" rtlCol="0">
            <a:spAutoFit/>
          </a:bodyPr>
          <a:lstStyle/>
          <a:p>
            <a:r>
              <a:rPr lang="en-US" sz="1100" b="1" dirty="0" smtClean="0">
                <a:solidFill>
                  <a:srgbClr val="FF9900"/>
                </a:solidFill>
                <a:latin typeface="Aharoni" pitchFamily="2" charset="-79"/>
                <a:cs typeface="Aharoni" pitchFamily="2" charset="-79"/>
              </a:rPr>
              <a:t>API PROXY</a:t>
            </a:r>
            <a:endParaRPr lang="en-US" sz="1100" b="1" dirty="0">
              <a:solidFill>
                <a:srgbClr val="FF9900"/>
              </a:solidFill>
              <a:latin typeface="Aharoni" pitchFamily="2" charset="-79"/>
              <a:cs typeface="Aharoni" pitchFamily="2" charset="-79"/>
            </a:endParaRPr>
          </a:p>
          <a:p>
            <a:r>
              <a:rPr lang="en-US" sz="1100" b="1" dirty="0">
                <a:solidFill>
                  <a:srgbClr val="000000"/>
                </a:solidFill>
              </a:rPr>
              <a:t>Access </a:t>
            </a:r>
            <a:r>
              <a:rPr lang="en-US" sz="1100" b="1" dirty="0" smtClean="0">
                <a:solidFill>
                  <a:srgbClr val="000000"/>
                </a:solidFill>
              </a:rPr>
              <a:t>Control</a:t>
            </a:r>
          </a:p>
          <a:p>
            <a:r>
              <a:rPr lang="en-US" sz="1100" b="1" dirty="0">
                <a:solidFill>
                  <a:srgbClr val="000000"/>
                </a:solidFill>
              </a:rPr>
              <a:t>Threat </a:t>
            </a:r>
            <a:r>
              <a:rPr lang="en-US" sz="1100" b="1" dirty="0" smtClean="0">
                <a:solidFill>
                  <a:srgbClr val="000000"/>
                </a:solidFill>
              </a:rPr>
              <a:t>Protection</a:t>
            </a:r>
          </a:p>
          <a:p>
            <a:r>
              <a:rPr lang="en-US" sz="1100" b="1" dirty="0" smtClean="0">
                <a:solidFill>
                  <a:srgbClr val="000000"/>
                </a:solidFill>
              </a:rPr>
              <a:t>Routing</a:t>
            </a:r>
          </a:p>
          <a:p>
            <a:r>
              <a:rPr lang="en-US" sz="1100" b="1" dirty="0" smtClean="0">
                <a:solidFill>
                  <a:srgbClr val="000000"/>
                </a:solidFill>
              </a:rPr>
              <a:t>Caching</a:t>
            </a:r>
          </a:p>
          <a:p>
            <a:r>
              <a:rPr lang="en-US" sz="1100" b="1" dirty="0" smtClean="0">
                <a:solidFill>
                  <a:srgbClr val="000000"/>
                </a:solidFill>
              </a:rPr>
              <a:t>Throttling</a:t>
            </a:r>
            <a:endParaRPr lang="en-US" sz="1100" b="1" dirty="0">
              <a:solidFill>
                <a:srgbClr val="000000"/>
              </a:solidFill>
            </a:endParaRPr>
          </a:p>
        </p:txBody>
      </p:sp>
      <p:cxnSp>
        <p:nvCxnSpPr>
          <p:cNvPr id="68" name="מחבר ישר 67"/>
          <p:cNvCxnSpPr/>
          <p:nvPr/>
        </p:nvCxnSpPr>
        <p:spPr bwMode="auto">
          <a:xfrm>
            <a:off x="6810373" y="3556272"/>
            <a:ext cx="468000" cy="0"/>
          </a:xfrm>
          <a:prstGeom prst="line">
            <a:avLst/>
          </a:prstGeom>
          <a:solidFill>
            <a:schemeClr val="accent1"/>
          </a:solidFill>
          <a:ln w="19050" cap="flat" cmpd="sng" algn="ctr">
            <a:solidFill>
              <a:srgbClr val="3986C5"/>
            </a:solidFill>
            <a:prstDash val="solid"/>
            <a:round/>
            <a:headEnd type="none" w="med" len="med"/>
            <a:tailEnd type="none" w="med" len="med"/>
          </a:ln>
          <a:effectLst/>
        </p:spPr>
      </p:cxnSp>
      <p:cxnSp>
        <p:nvCxnSpPr>
          <p:cNvPr id="70" name="מחבר ישר 69"/>
          <p:cNvCxnSpPr/>
          <p:nvPr/>
        </p:nvCxnSpPr>
        <p:spPr bwMode="auto">
          <a:xfrm>
            <a:off x="7287798" y="4166352"/>
            <a:ext cx="180000" cy="0"/>
          </a:xfrm>
          <a:prstGeom prst="line">
            <a:avLst/>
          </a:prstGeom>
          <a:solidFill>
            <a:schemeClr val="accent1"/>
          </a:solidFill>
          <a:ln w="19050" cap="flat" cmpd="sng" algn="ctr">
            <a:solidFill>
              <a:srgbClr val="3986C5"/>
            </a:solidFill>
            <a:prstDash val="solid"/>
            <a:round/>
            <a:headEnd type="none" w="med" len="med"/>
            <a:tailEnd type="none" w="med" len="med"/>
          </a:ln>
          <a:effectLst/>
        </p:spPr>
      </p:cxnSp>
      <p:cxnSp>
        <p:nvCxnSpPr>
          <p:cNvPr id="71" name="מחבר ישר 70"/>
          <p:cNvCxnSpPr/>
          <p:nvPr/>
        </p:nvCxnSpPr>
        <p:spPr bwMode="auto">
          <a:xfrm>
            <a:off x="7287798" y="2987599"/>
            <a:ext cx="180000" cy="0"/>
          </a:xfrm>
          <a:prstGeom prst="line">
            <a:avLst/>
          </a:prstGeom>
          <a:solidFill>
            <a:schemeClr val="accent1"/>
          </a:solidFill>
          <a:ln w="19050" cap="flat" cmpd="sng" algn="ctr">
            <a:solidFill>
              <a:srgbClr val="3986C5"/>
            </a:solidFill>
            <a:prstDash val="solid"/>
            <a:round/>
            <a:headEnd type="none" w="med" len="med"/>
            <a:tailEnd type="none" w="med" len="med"/>
          </a:ln>
          <a:effectLst/>
        </p:spPr>
      </p:cxnSp>
      <p:sp>
        <p:nvSpPr>
          <p:cNvPr id="40" name="TextBox 39"/>
          <p:cNvSpPr txBox="1"/>
          <p:nvPr/>
        </p:nvSpPr>
        <p:spPr>
          <a:xfrm>
            <a:off x="5215761" y="4490860"/>
            <a:ext cx="1661447" cy="1277273"/>
          </a:xfrm>
          <a:prstGeom prst="rect">
            <a:avLst/>
          </a:prstGeom>
          <a:noFill/>
        </p:spPr>
        <p:txBody>
          <a:bodyPr wrap="square" rtlCol="0">
            <a:spAutoFit/>
          </a:bodyPr>
          <a:lstStyle/>
          <a:p>
            <a:r>
              <a:rPr lang="en-US" sz="1100" b="1" dirty="0" smtClean="0">
                <a:solidFill>
                  <a:srgbClr val="FF9900"/>
                </a:solidFill>
                <a:latin typeface="Aharoni" pitchFamily="2" charset="-79"/>
                <a:cs typeface="Aharoni" pitchFamily="2" charset="-79"/>
              </a:rPr>
              <a:t>API CONTROL  &amp; ANALYTICS</a:t>
            </a:r>
            <a:endParaRPr lang="en-US" sz="1100" b="1" dirty="0" smtClean="0">
              <a:solidFill>
                <a:srgbClr val="000000"/>
              </a:solidFill>
            </a:endParaRPr>
          </a:p>
          <a:p>
            <a:r>
              <a:rPr lang="en-US" sz="1100" b="1" dirty="0" smtClean="0">
                <a:solidFill>
                  <a:srgbClr val="000000"/>
                </a:solidFill>
              </a:rPr>
              <a:t>Policy Management</a:t>
            </a:r>
          </a:p>
          <a:p>
            <a:r>
              <a:rPr lang="en-US" sz="1100" b="1" dirty="0" smtClean="0">
                <a:solidFill>
                  <a:srgbClr val="000000"/>
                </a:solidFill>
              </a:rPr>
              <a:t>Versioning </a:t>
            </a:r>
          </a:p>
          <a:p>
            <a:r>
              <a:rPr lang="en-US" sz="1100" b="1" dirty="0" smtClean="0">
                <a:solidFill>
                  <a:srgbClr val="000000"/>
                </a:solidFill>
              </a:rPr>
              <a:t>API Analytics </a:t>
            </a:r>
          </a:p>
          <a:p>
            <a:r>
              <a:rPr lang="en-US" sz="1100" b="1" dirty="0">
                <a:solidFill>
                  <a:srgbClr val="000000"/>
                </a:solidFill>
              </a:rPr>
              <a:t>API </a:t>
            </a:r>
            <a:r>
              <a:rPr lang="en-US" sz="1100" b="1" dirty="0" smtClean="0">
                <a:solidFill>
                  <a:srgbClr val="000000"/>
                </a:solidFill>
              </a:rPr>
              <a:t>Monitoring</a:t>
            </a:r>
          </a:p>
          <a:p>
            <a:r>
              <a:rPr lang="en-US" sz="1100" b="1" dirty="0" smtClean="0">
                <a:solidFill>
                  <a:srgbClr val="000000"/>
                </a:solidFill>
              </a:rPr>
              <a:t>Auditing</a:t>
            </a:r>
          </a:p>
        </p:txBody>
      </p:sp>
      <p:cxnSp>
        <p:nvCxnSpPr>
          <p:cNvPr id="57" name="מחבר ישר 67"/>
          <p:cNvCxnSpPr/>
          <p:nvPr/>
        </p:nvCxnSpPr>
        <p:spPr bwMode="auto">
          <a:xfrm>
            <a:off x="6822832" y="1853625"/>
            <a:ext cx="628631" cy="2458"/>
          </a:xfrm>
          <a:prstGeom prst="line">
            <a:avLst/>
          </a:prstGeom>
          <a:solidFill>
            <a:schemeClr val="accent1"/>
          </a:solidFill>
          <a:ln w="19050" cap="flat" cmpd="sng" algn="ctr">
            <a:solidFill>
              <a:srgbClr val="3986C5"/>
            </a:solidFill>
            <a:prstDash val="solid"/>
            <a:round/>
            <a:headEnd type="none" w="med" len="med"/>
            <a:tailEnd type="none" w="med" len="med"/>
          </a:ln>
          <a:effectLst/>
        </p:spPr>
      </p:cxnSp>
    </p:spTree>
    <p:extLst>
      <p:ext uri="{BB962C8B-B14F-4D97-AF65-F5344CB8AC3E}">
        <p14:creationId xmlns:p14="http://schemas.microsoft.com/office/powerpoint/2010/main" val="1655121549"/>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p:cNvSpPr>
            <a:spLocks noGrp="1"/>
          </p:cNvSpPr>
          <p:nvPr>
            <p:ph type="title"/>
          </p:nvPr>
        </p:nvSpPr>
        <p:spPr/>
        <p:txBody>
          <a:bodyPr/>
          <a:lstStyle/>
          <a:p>
            <a:r>
              <a:rPr lang="en-US" sz="2800" dirty="0" smtClean="0"/>
              <a:t>Alma Developers</a:t>
            </a:r>
            <a:endParaRPr lang="en-US" sz="2800" dirty="0"/>
          </a:p>
        </p:txBody>
      </p:sp>
      <p:sp>
        <p:nvSpPr>
          <p:cNvPr id="172" name="Round Single Corner Rectangle 171"/>
          <p:cNvSpPr/>
          <p:nvPr/>
        </p:nvSpPr>
        <p:spPr bwMode="auto">
          <a:xfrm rot="10800000" flipH="1">
            <a:off x="5245573" y="3708448"/>
            <a:ext cx="3754221" cy="2650491"/>
          </a:xfrm>
          <a:prstGeom prst="round1Rect">
            <a:avLst/>
          </a:prstGeom>
          <a:noFill/>
          <a:ln w="12700" cap="flat" cmpd="sng" algn="ctr">
            <a:solidFill>
              <a:srgbClr val="FFFFFF">
                <a:lumMod val="7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173" name="Round Single Corner Rectangle 172"/>
          <p:cNvSpPr/>
          <p:nvPr/>
        </p:nvSpPr>
        <p:spPr bwMode="auto">
          <a:xfrm rot="10800000">
            <a:off x="99152" y="3706242"/>
            <a:ext cx="3754221" cy="2650491"/>
          </a:xfrm>
          <a:prstGeom prst="round1Rect">
            <a:avLst/>
          </a:prstGeom>
          <a:noFill/>
          <a:ln w="12700" cap="flat" cmpd="sng" algn="ctr">
            <a:solidFill>
              <a:srgbClr val="FFFFFF">
                <a:lumMod val="75000"/>
              </a:srgb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nvGrpSpPr>
          <p:cNvPr id="174" name="Group 173"/>
          <p:cNvGrpSpPr/>
          <p:nvPr/>
        </p:nvGrpSpPr>
        <p:grpSpPr>
          <a:xfrm>
            <a:off x="3046564" y="2577897"/>
            <a:ext cx="2906122" cy="1939175"/>
            <a:chOff x="3274175" y="4448969"/>
            <a:chExt cx="2581509" cy="1714482"/>
          </a:xfrm>
        </p:grpSpPr>
        <p:sp>
          <p:nvSpPr>
            <p:cNvPr id="175" name="Oval 174"/>
            <p:cNvSpPr/>
            <p:nvPr/>
          </p:nvSpPr>
          <p:spPr>
            <a:xfrm>
              <a:off x="3274175" y="5607619"/>
              <a:ext cx="2581509" cy="555832"/>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grpSp>
          <p:nvGrpSpPr>
            <p:cNvPr id="176" name="Group 4"/>
            <p:cNvGrpSpPr>
              <a:grpSpLocks noChangeAspect="1"/>
            </p:cNvGrpSpPr>
            <p:nvPr/>
          </p:nvGrpSpPr>
          <p:grpSpPr bwMode="auto">
            <a:xfrm>
              <a:off x="3328493" y="4448969"/>
              <a:ext cx="2239963" cy="1341438"/>
              <a:chOff x="2041" y="2738"/>
              <a:chExt cx="1411" cy="845"/>
            </a:xfrm>
          </p:grpSpPr>
          <p:sp>
            <p:nvSpPr>
              <p:cNvPr id="178" name="AutoShape 3"/>
              <p:cNvSpPr>
                <a:spLocks noChangeAspect="1" noChangeArrowheads="1" noTextEdit="1"/>
              </p:cNvSpPr>
              <p:nvPr/>
            </p:nvSpPr>
            <p:spPr bwMode="auto">
              <a:xfrm>
                <a:off x="2041" y="2750"/>
                <a:ext cx="1348"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179" name="Freeform 5"/>
              <p:cNvSpPr>
                <a:spLocks/>
              </p:cNvSpPr>
              <p:nvPr/>
            </p:nvSpPr>
            <p:spPr bwMode="auto">
              <a:xfrm>
                <a:off x="2104" y="2738"/>
                <a:ext cx="1348" cy="833"/>
              </a:xfrm>
              <a:custGeom>
                <a:avLst/>
                <a:gdLst>
                  <a:gd name="T0" fmla="*/ 493 w 4044"/>
                  <a:gd name="T1" fmla="*/ 1228 h 2499"/>
                  <a:gd name="T2" fmla="*/ 354 w 4044"/>
                  <a:gd name="T3" fmla="*/ 1280 h 2499"/>
                  <a:gd name="T4" fmla="*/ 232 w 4044"/>
                  <a:gd name="T5" fmla="*/ 1360 h 2499"/>
                  <a:gd name="T6" fmla="*/ 132 w 4044"/>
                  <a:gd name="T7" fmla="*/ 1464 h 2499"/>
                  <a:gd name="T8" fmla="*/ 57 w 4044"/>
                  <a:gd name="T9" fmla="*/ 1590 h 2499"/>
                  <a:gd name="T10" fmla="*/ 12 w 4044"/>
                  <a:gd name="T11" fmla="*/ 1732 h 2499"/>
                  <a:gd name="T12" fmla="*/ 0 w 4044"/>
                  <a:gd name="T13" fmla="*/ 1855 h 2499"/>
                  <a:gd name="T14" fmla="*/ 21 w 4044"/>
                  <a:gd name="T15" fmla="*/ 2015 h 2499"/>
                  <a:gd name="T16" fmla="*/ 78 w 4044"/>
                  <a:gd name="T17" fmla="*/ 2162 h 2499"/>
                  <a:gd name="T18" fmla="*/ 168 w 4044"/>
                  <a:gd name="T19" fmla="*/ 2288 h 2499"/>
                  <a:gd name="T20" fmla="*/ 285 w 4044"/>
                  <a:gd name="T21" fmla="*/ 2388 h 2499"/>
                  <a:gd name="T22" fmla="*/ 423 w 4044"/>
                  <a:gd name="T23" fmla="*/ 2460 h 2499"/>
                  <a:gd name="T24" fmla="*/ 579 w 4044"/>
                  <a:gd name="T25" fmla="*/ 2496 h 2499"/>
                  <a:gd name="T26" fmla="*/ 3362 w 4044"/>
                  <a:gd name="T27" fmla="*/ 2498 h 2499"/>
                  <a:gd name="T28" fmla="*/ 3539 w 4044"/>
                  <a:gd name="T29" fmla="*/ 2466 h 2499"/>
                  <a:gd name="T30" fmla="*/ 3698 w 4044"/>
                  <a:gd name="T31" fmla="*/ 2394 h 2499"/>
                  <a:gd name="T32" fmla="*/ 3833 w 4044"/>
                  <a:gd name="T33" fmla="*/ 2288 h 2499"/>
                  <a:gd name="T34" fmla="*/ 3939 w 4044"/>
                  <a:gd name="T35" fmla="*/ 2153 h 2499"/>
                  <a:gd name="T36" fmla="*/ 4011 w 4044"/>
                  <a:gd name="T37" fmla="*/ 1994 h 2499"/>
                  <a:gd name="T38" fmla="*/ 4043 w 4044"/>
                  <a:gd name="T39" fmla="*/ 1818 h 2499"/>
                  <a:gd name="T40" fmla="*/ 4037 w 4044"/>
                  <a:gd name="T41" fmla="*/ 1677 h 2499"/>
                  <a:gd name="T42" fmla="*/ 3993 w 4044"/>
                  <a:gd name="T43" fmla="*/ 1515 h 2499"/>
                  <a:gd name="T44" fmla="*/ 3915 w 4044"/>
                  <a:gd name="T45" fmla="*/ 1370 h 2499"/>
                  <a:gd name="T46" fmla="*/ 3806 w 4044"/>
                  <a:gd name="T47" fmla="*/ 1247 h 2499"/>
                  <a:gd name="T48" fmla="*/ 3672 w 4044"/>
                  <a:gd name="T49" fmla="*/ 1153 h 2499"/>
                  <a:gd name="T50" fmla="*/ 3519 w 4044"/>
                  <a:gd name="T51" fmla="*/ 1090 h 2499"/>
                  <a:gd name="T52" fmla="*/ 3384 w 4044"/>
                  <a:gd name="T53" fmla="*/ 1066 h 2499"/>
                  <a:gd name="T54" fmla="*/ 3381 w 4044"/>
                  <a:gd name="T55" fmla="*/ 898 h 2499"/>
                  <a:gd name="T56" fmla="*/ 3326 w 4044"/>
                  <a:gd name="T57" fmla="*/ 657 h 2499"/>
                  <a:gd name="T58" fmla="*/ 3217 w 4044"/>
                  <a:gd name="T59" fmla="*/ 442 h 2499"/>
                  <a:gd name="T60" fmla="*/ 3059 w 4044"/>
                  <a:gd name="T61" fmla="*/ 261 h 2499"/>
                  <a:gd name="T62" fmla="*/ 2863 w 4044"/>
                  <a:gd name="T63" fmla="*/ 121 h 2499"/>
                  <a:gd name="T64" fmla="*/ 2635 w 4044"/>
                  <a:gd name="T65" fmla="*/ 31 h 2499"/>
                  <a:gd name="T66" fmla="*/ 2385 w 4044"/>
                  <a:gd name="T67" fmla="*/ 0 h 2499"/>
                  <a:gd name="T68" fmla="*/ 2218 w 4044"/>
                  <a:gd name="T69" fmla="*/ 13 h 2499"/>
                  <a:gd name="T70" fmla="*/ 2023 w 4044"/>
                  <a:gd name="T71" fmla="*/ 67 h 2499"/>
                  <a:gd name="T72" fmla="*/ 1847 w 4044"/>
                  <a:gd name="T73" fmla="*/ 157 h 2499"/>
                  <a:gd name="T74" fmla="*/ 1692 w 4044"/>
                  <a:gd name="T75" fmla="*/ 278 h 2499"/>
                  <a:gd name="T76" fmla="*/ 1563 w 4044"/>
                  <a:gd name="T77" fmla="*/ 428 h 2499"/>
                  <a:gd name="T78" fmla="*/ 1466 w 4044"/>
                  <a:gd name="T79" fmla="*/ 600 h 2499"/>
                  <a:gd name="T80" fmla="*/ 1407 w 4044"/>
                  <a:gd name="T81" fmla="*/ 696 h 2499"/>
                  <a:gd name="T82" fmla="*/ 1309 w 4044"/>
                  <a:gd name="T83" fmla="*/ 623 h 2499"/>
                  <a:gd name="T84" fmla="*/ 1192 w 4044"/>
                  <a:gd name="T85" fmla="*/ 576 h 2499"/>
                  <a:gd name="T86" fmla="*/ 1064 w 4044"/>
                  <a:gd name="T87" fmla="*/ 560 h 2499"/>
                  <a:gd name="T88" fmla="*/ 962 w 4044"/>
                  <a:gd name="T89" fmla="*/ 570 h 2499"/>
                  <a:gd name="T90" fmla="*/ 845 w 4044"/>
                  <a:gd name="T91" fmla="*/ 609 h 2499"/>
                  <a:gd name="T92" fmla="*/ 743 w 4044"/>
                  <a:gd name="T93" fmla="*/ 675 h 2499"/>
                  <a:gd name="T94" fmla="*/ 661 w 4044"/>
                  <a:gd name="T95" fmla="*/ 762 h 2499"/>
                  <a:gd name="T96" fmla="*/ 600 w 4044"/>
                  <a:gd name="T97" fmla="*/ 867 h 2499"/>
                  <a:gd name="T98" fmla="*/ 567 w 4044"/>
                  <a:gd name="T99" fmla="*/ 987 h 2499"/>
                  <a:gd name="T100" fmla="*/ 562 w 4044"/>
                  <a:gd name="T101" fmla="*/ 1102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4" h="2499">
                    <a:moveTo>
                      <a:pt x="583" y="1213"/>
                    </a:moveTo>
                    <a:lnTo>
                      <a:pt x="583" y="1213"/>
                    </a:lnTo>
                    <a:lnTo>
                      <a:pt x="553" y="1217"/>
                    </a:lnTo>
                    <a:lnTo>
                      <a:pt x="523" y="1222"/>
                    </a:lnTo>
                    <a:lnTo>
                      <a:pt x="493" y="1228"/>
                    </a:lnTo>
                    <a:lnTo>
                      <a:pt x="465" y="1237"/>
                    </a:lnTo>
                    <a:lnTo>
                      <a:pt x="436" y="1246"/>
                    </a:lnTo>
                    <a:lnTo>
                      <a:pt x="408" y="1256"/>
                    </a:lnTo>
                    <a:lnTo>
                      <a:pt x="381" y="1267"/>
                    </a:lnTo>
                    <a:lnTo>
                      <a:pt x="354" y="1280"/>
                    </a:lnTo>
                    <a:lnTo>
                      <a:pt x="328" y="1294"/>
                    </a:lnTo>
                    <a:lnTo>
                      <a:pt x="303" y="1309"/>
                    </a:lnTo>
                    <a:lnTo>
                      <a:pt x="279" y="1325"/>
                    </a:lnTo>
                    <a:lnTo>
                      <a:pt x="255" y="1342"/>
                    </a:lnTo>
                    <a:lnTo>
                      <a:pt x="232" y="1360"/>
                    </a:lnTo>
                    <a:lnTo>
                      <a:pt x="210" y="1379"/>
                    </a:lnTo>
                    <a:lnTo>
                      <a:pt x="189" y="1398"/>
                    </a:lnTo>
                    <a:lnTo>
                      <a:pt x="169" y="1419"/>
                    </a:lnTo>
                    <a:lnTo>
                      <a:pt x="150" y="1442"/>
                    </a:lnTo>
                    <a:lnTo>
                      <a:pt x="132" y="1464"/>
                    </a:lnTo>
                    <a:lnTo>
                      <a:pt x="114" y="1488"/>
                    </a:lnTo>
                    <a:lnTo>
                      <a:pt x="99" y="1512"/>
                    </a:lnTo>
                    <a:lnTo>
                      <a:pt x="84" y="1538"/>
                    </a:lnTo>
                    <a:lnTo>
                      <a:pt x="69" y="1563"/>
                    </a:lnTo>
                    <a:lnTo>
                      <a:pt x="57" y="1590"/>
                    </a:lnTo>
                    <a:lnTo>
                      <a:pt x="45" y="1617"/>
                    </a:lnTo>
                    <a:lnTo>
                      <a:pt x="34" y="1646"/>
                    </a:lnTo>
                    <a:lnTo>
                      <a:pt x="25" y="1674"/>
                    </a:lnTo>
                    <a:lnTo>
                      <a:pt x="18" y="1702"/>
                    </a:lnTo>
                    <a:lnTo>
                      <a:pt x="12" y="1732"/>
                    </a:lnTo>
                    <a:lnTo>
                      <a:pt x="7" y="1762"/>
                    </a:lnTo>
                    <a:lnTo>
                      <a:pt x="3" y="1792"/>
                    </a:lnTo>
                    <a:lnTo>
                      <a:pt x="1" y="1824"/>
                    </a:lnTo>
                    <a:lnTo>
                      <a:pt x="0" y="1855"/>
                    </a:lnTo>
                    <a:lnTo>
                      <a:pt x="0" y="1855"/>
                    </a:lnTo>
                    <a:lnTo>
                      <a:pt x="1" y="1888"/>
                    </a:lnTo>
                    <a:lnTo>
                      <a:pt x="3" y="1921"/>
                    </a:lnTo>
                    <a:lnTo>
                      <a:pt x="7" y="1952"/>
                    </a:lnTo>
                    <a:lnTo>
                      <a:pt x="13" y="1984"/>
                    </a:lnTo>
                    <a:lnTo>
                      <a:pt x="21" y="2015"/>
                    </a:lnTo>
                    <a:lnTo>
                      <a:pt x="30" y="2047"/>
                    </a:lnTo>
                    <a:lnTo>
                      <a:pt x="39" y="2077"/>
                    </a:lnTo>
                    <a:lnTo>
                      <a:pt x="51" y="2105"/>
                    </a:lnTo>
                    <a:lnTo>
                      <a:pt x="64" y="2134"/>
                    </a:lnTo>
                    <a:lnTo>
                      <a:pt x="78" y="2162"/>
                    </a:lnTo>
                    <a:lnTo>
                      <a:pt x="93" y="2189"/>
                    </a:lnTo>
                    <a:lnTo>
                      <a:pt x="111" y="2215"/>
                    </a:lnTo>
                    <a:lnTo>
                      <a:pt x="129" y="2240"/>
                    </a:lnTo>
                    <a:lnTo>
                      <a:pt x="147" y="2264"/>
                    </a:lnTo>
                    <a:lnTo>
                      <a:pt x="168" y="2288"/>
                    </a:lnTo>
                    <a:lnTo>
                      <a:pt x="189" y="2310"/>
                    </a:lnTo>
                    <a:lnTo>
                      <a:pt x="211" y="2331"/>
                    </a:lnTo>
                    <a:lnTo>
                      <a:pt x="235" y="2352"/>
                    </a:lnTo>
                    <a:lnTo>
                      <a:pt x="259" y="2370"/>
                    </a:lnTo>
                    <a:lnTo>
                      <a:pt x="285" y="2388"/>
                    </a:lnTo>
                    <a:lnTo>
                      <a:pt x="310" y="2406"/>
                    </a:lnTo>
                    <a:lnTo>
                      <a:pt x="337" y="2421"/>
                    </a:lnTo>
                    <a:lnTo>
                      <a:pt x="366" y="2435"/>
                    </a:lnTo>
                    <a:lnTo>
                      <a:pt x="394" y="2448"/>
                    </a:lnTo>
                    <a:lnTo>
                      <a:pt x="423" y="2460"/>
                    </a:lnTo>
                    <a:lnTo>
                      <a:pt x="453" y="2471"/>
                    </a:lnTo>
                    <a:lnTo>
                      <a:pt x="484" y="2478"/>
                    </a:lnTo>
                    <a:lnTo>
                      <a:pt x="516" y="2486"/>
                    </a:lnTo>
                    <a:lnTo>
                      <a:pt x="547" y="2492"/>
                    </a:lnTo>
                    <a:lnTo>
                      <a:pt x="579" y="2496"/>
                    </a:lnTo>
                    <a:lnTo>
                      <a:pt x="612" y="2498"/>
                    </a:lnTo>
                    <a:lnTo>
                      <a:pt x="645" y="2499"/>
                    </a:lnTo>
                    <a:lnTo>
                      <a:pt x="3325" y="2499"/>
                    </a:lnTo>
                    <a:lnTo>
                      <a:pt x="3325" y="2499"/>
                    </a:lnTo>
                    <a:lnTo>
                      <a:pt x="3362" y="2498"/>
                    </a:lnTo>
                    <a:lnTo>
                      <a:pt x="3398" y="2495"/>
                    </a:lnTo>
                    <a:lnTo>
                      <a:pt x="3434" y="2490"/>
                    </a:lnTo>
                    <a:lnTo>
                      <a:pt x="3470" y="2484"/>
                    </a:lnTo>
                    <a:lnTo>
                      <a:pt x="3504" y="2477"/>
                    </a:lnTo>
                    <a:lnTo>
                      <a:pt x="3539" y="2466"/>
                    </a:lnTo>
                    <a:lnTo>
                      <a:pt x="3572" y="2456"/>
                    </a:lnTo>
                    <a:lnTo>
                      <a:pt x="3605" y="2442"/>
                    </a:lnTo>
                    <a:lnTo>
                      <a:pt x="3636" y="2429"/>
                    </a:lnTo>
                    <a:lnTo>
                      <a:pt x="3668" y="2412"/>
                    </a:lnTo>
                    <a:lnTo>
                      <a:pt x="3698" y="2394"/>
                    </a:lnTo>
                    <a:lnTo>
                      <a:pt x="3726" y="2376"/>
                    </a:lnTo>
                    <a:lnTo>
                      <a:pt x="3755" y="2357"/>
                    </a:lnTo>
                    <a:lnTo>
                      <a:pt x="3782" y="2334"/>
                    </a:lnTo>
                    <a:lnTo>
                      <a:pt x="3809" y="2312"/>
                    </a:lnTo>
                    <a:lnTo>
                      <a:pt x="3833" y="2288"/>
                    </a:lnTo>
                    <a:lnTo>
                      <a:pt x="3857" y="2264"/>
                    </a:lnTo>
                    <a:lnTo>
                      <a:pt x="3879" y="2237"/>
                    </a:lnTo>
                    <a:lnTo>
                      <a:pt x="3902" y="2210"/>
                    </a:lnTo>
                    <a:lnTo>
                      <a:pt x="3921" y="2182"/>
                    </a:lnTo>
                    <a:lnTo>
                      <a:pt x="3939" y="2153"/>
                    </a:lnTo>
                    <a:lnTo>
                      <a:pt x="3957" y="2123"/>
                    </a:lnTo>
                    <a:lnTo>
                      <a:pt x="3974" y="2092"/>
                    </a:lnTo>
                    <a:lnTo>
                      <a:pt x="3987" y="2060"/>
                    </a:lnTo>
                    <a:lnTo>
                      <a:pt x="4001" y="2027"/>
                    </a:lnTo>
                    <a:lnTo>
                      <a:pt x="4011" y="1994"/>
                    </a:lnTo>
                    <a:lnTo>
                      <a:pt x="4022" y="1960"/>
                    </a:lnTo>
                    <a:lnTo>
                      <a:pt x="4029" y="1926"/>
                    </a:lnTo>
                    <a:lnTo>
                      <a:pt x="4035" y="1890"/>
                    </a:lnTo>
                    <a:lnTo>
                      <a:pt x="4040" y="1854"/>
                    </a:lnTo>
                    <a:lnTo>
                      <a:pt x="4043" y="1818"/>
                    </a:lnTo>
                    <a:lnTo>
                      <a:pt x="4044" y="1780"/>
                    </a:lnTo>
                    <a:lnTo>
                      <a:pt x="4044" y="1780"/>
                    </a:lnTo>
                    <a:lnTo>
                      <a:pt x="4043" y="1746"/>
                    </a:lnTo>
                    <a:lnTo>
                      <a:pt x="4041" y="1711"/>
                    </a:lnTo>
                    <a:lnTo>
                      <a:pt x="4037" y="1677"/>
                    </a:lnTo>
                    <a:lnTo>
                      <a:pt x="4031" y="1643"/>
                    </a:lnTo>
                    <a:lnTo>
                      <a:pt x="4023" y="1610"/>
                    </a:lnTo>
                    <a:lnTo>
                      <a:pt x="4014" y="1578"/>
                    </a:lnTo>
                    <a:lnTo>
                      <a:pt x="4005" y="1545"/>
                    </a:lnTo>
                    <a:lnTo>
                      <a:pt x="3993" y="1515"/>
                    </a:lnTo>
                    <a:lnTo>
                      <a:pt x="3980" y="1484"/>
                    </a:lnTo>
                    <a:lnTo>
                      <a:pt x="3965" y="1454"/>
                    </a:lnTo>
                    <a:lnTo>
                      <a:pt x="3950" y="1425"/>
                    </a:lnTo>
                    <a:lnTo>
                      <a:pt x="3933" y="1397"/>
                    </a:lnTo>
                    <a:lnTo>
                      <a:pt x="3915" y="1370"/>
                    </a:lnTo>
                    <a:lnTo>
                      <a:pt x="3896" y="1343"/>
                    </a:lnTo>
                    <a:lnTo>
                      <a:pt x="3875" y="1318"/>
                    </a:lnTo>
                    <a:lnTo>
                      <a:pt x="3852" y="1294"/>
                    </a:lnTo>
                    <a:lnTo>
                      <a:pt x="3830" y="1270"/>
                    </a:lnTo>
                    <a:lnTo>
                      <a:pt x="3806" y="1247"/>
                    </a:lnTo>
                    <a:lnTo>
                      <a:pt x="3782" y="1226"/>
                    </a:lnTo>
                    <a:lnTo>
                      <a:pt x="3756" y="1205"/>
                    </a:lnTo>
                    <a:lnTo>
                      <a:pt x="3729" y="1187"/>
                    </a:lnTo>
                    <a:lnTo>
                      <a:pt x="3701" y="1169"/>
                    </a:lnTo>
                    <a:lnTo>
                      <a:pt x="3672" y="1153"/>
                    </a:lnTo>
                    <a:lnTo>
                      <a:pt x="3644" y="1136"/>
                    </a:lnTo>
                    <a:lnTo>
                      <a:pt x="3614" y="1123"/>
                    </a:lnTo>
                    <a:lnTo>
                      <a:pt x="3582" y="1111"/>
                    </a:lnTo>
                    <a:lnTo>
                      <a:pt x="3551" y="1099"/>
                    </a:lnTo>
                    <a:lnTo>
                      <a:pt x="3519" y="1090"/>
                    </a:lnTo>
                    <a:lnTo>
                      <a:pt x="3486" y="1081"/>
                    </a:lnTo>
                    <a:lnTo>
                      <a:pt x="3453" y="1074"/>
                    </a:lnTo>
                    <a:lnTo>
                      <a:pt x="3419" y="1069"/>
                    </a:lnTo>
                    <a:lnTo>
                      <a:pt x="3384" y="1066"/>
                    </a:lnTo>
                    <a:lnTo>
                      <a:pt x="3384" y="1066"/>
                    </a:lnTo>
                    <a:lnTo>
                      <a:pt x="3387" y="1033"/>
                    </a:lnTo>
                    <a:lnTo>
                      <a:pt x="3387" y="1002"/>
                    </a:lnTo>
                    <a:lnTo>
                      <a:pt x="3387" y="1002"/>
                    </a:lnTo>
                    <a:lnTo>
                      <a:pt x="3386" y="949"/>
                    </a:lnTo>
                    <a:lnTo>
                      <a:pt x="3381" y="898"/>
                    </a:lnTo>
                    <a:lnTo>
                      <a:pt x="3375" y="849"/>
                    </a:lnTo>
                    <a:lnTo>
                      <a:pt x="3367" y="800"/>
                    </a:lnTo>
                    <a:lnTo>
                      <a:pt x="3356" y="750"/>
                    </a:lnTo>
                    <a:lnTo>
                      <a:pt x="3343" y="704"/>
                    </a:lnTo>
                    <a:lnTo>
                      <a:pt x="3326" y="657"/>
                    </a:lnTo>
                    <a:lnTo>
                      <a:pt x="3308" y="611"/>
                    </a:lnTo>
                    <a:lnTo>
                      <a:pt x="3289" y="567"/>
                    </a:lnTo>
                    <a:lnTo>
                      <a:pt x="3266" y="524"/>
                    </a:lnTo>
                    <a:lnTo>
                      <a:pt x="3242" y="482"/>
                    </a:lnTo>
                    <a:lnTo>
                      <a:pt x="3217" y="442"/>
                    </a:lnTo>
                    <a:lnTo>
                      <a:pt x="3188" y="403"/>
                    </a:lnTo>
                    <a:lnTo>
                      <a:pt x="3158" y="364"/>
                    </a:lnTo>
                    <a:lnTo>
                      <a:pt x="3127" y="328"/>
                    </a:lnTo>
                    <a:lnTo>
                      <a:pt x="3094" y="293"/>
                    </a:lnTo>
                    <a:lnTo>
                      <a:pt x="3059" y="261"/>
                    </a:lnTo>
                    <a:lnTo>
                      <a:pt x="3023" y="229"/>
                    </a:lnTo>
                    <a:lnTo>
                      <a:pt x="2984" y="199"/>
                    </a:lnTo>
                    <a:lnTo>
                      <a:pt x="2945" y="171"/>
                    </a:lnTo>
                    <a:lnTo>
                      <a:pt x="2905" y="145"/>
                    </a:lnTo>
                    <a:lnTo>
                      <a:pt x="2863" y="121"/>
                    </a:lnTo>
                    <a:lnTo>
                      <a:pt x="2819" y="99"/>
                    </a:lnTo>
                    <a:lnTo>
                      <a:pt x="2776" y="78"/>
                    </a:lnTo>
                    <a:lnTo>
                      <a:pt x="2729" y="61"/>
                    </a:lnTo>
                    <a:lnTo>
                      <a:pt x="2683" y="45"/>
                    </a:lnTo>
                    <a:lnTo>
                      <a:pt x="2635" y="31"/>
                    </a:lnTo>
                    <a:lnTo>
                      <a:pt x="2587" y="21"/>
                    </a:lnTo>
                    <a:lnTo>
                      <a:pt x="2538" y="12"/>
                    </a:lnTo>
                    <a:lnTo>
                      <a:pt x="2488" y="4"/>
                    </a:lnTo>
                    <a:lnTo>
                      <a:pt x="2437" y="1"/>
                    </a:lnTo>
                    <a:lnTo>
                      <a:pt x="2385" y="0"/>
                    </a:lnTo>
                    <a:lnTo>
                      <a:pt x="2385" y="0"/>
                    </a:lnTo>
                    <a:lnTo>
                      <a:pt x="2343" y="1"/>
                    </a:lnTo>
                    <a:lnTo>
                      <a:pt x="2301" y="3"/>
                    </a:lnTo>
                    <a:lnTo>
                      <a:pt x="2260" y="7"/>
                    </a:lnTo>
                    <a:lnTo>
                      <a:pt x="2218" y="13"/>
                    </a:lnTo>
                    <a:lnTo>
                      <a:pt x="2178" y="21"/>
                    </a:lnTo>
                    <a:lnTo>
                      <a:pt x="2139" y="30"/>
                    </a:lnTo>
                    <a:lnTo>
                      <a:pt x="2100" y="40"/>
                    </a:lnTo>
                    <a:lnTo>
                      <a:pt x="2061" y="54"/>
                    </a:lnTo>
                    <a:lnTo>
                      <a:pt x="2023" y="67"/>
                    </a:lnTo>
                    <a:lnTo>
                      <a:pt x="1986" y="82"/>
                    </a:lnTo>
                    <a:lnTo>
                      <a:pt x="1950" y="99"/>
                    </a:lnTo>
                    <a:lnTo>
                      <a:pt x="1914" y="117"/>
                    </a:lnTo>
                    <a:lnTo>
                      <a:pt x="1880" y="136"/>
                    </a:lnTo>
                    <a:lnTo>
                      <a:pt x="1847" y="157"/>
                    </a:lnTo>
                    <a:lnTo>
                      <a:pt x="1814" y="178"/>
                    </a:lnTo>
                    <a:lnTo>
                      <a:pt x="1782" y="202"/>
                    </a:lnTo>
                    <a:lnTo>
                      <a:pt x="1751" y="226"/>
                    </a:lnTo>
                    <a:lnTo>
                      <a:pt x="1721" y="252"/>
                    </a:lnTo>
                    <a:lnTo>
                      <a:pt x="1692" y="278"/>
                    </a:lnTo>
                    <a:lnTo>
                      <a:pt x="1664" y="305"/>
                    </a:lnTo>
                    <a:lnTo>
                      <a:pt x="1637" y="335"/>
                    </a:lnTo>
                    <a:lnTo>
                      <a:pt x="1611" y="365"/>
                    </a:lnTo>
                    <a:lnTo>
                      <a:pt x="1587" y="395"/>
                    </a:lnTo>
                    <a:lnTo>
                      <a:pt x="1563" y="428"/>
                    </a:lnTo>
                    <a:lnTo>
                      <a:pt x="1541" y="461"/>
                    </a:lnTo>
                    <a:lnTo>
                      <a:pt x="1521" y="494"/>
                    </a:lnTo>
                    <a:lnTo>
                      <a:pt x="1502" y="529"/>
                    </a:lnTo>
                    <a:lnTo>
                      <a:pt x="1484" y="564"/>
                    </a:lnTo>
                    <a:lnTo>
                      <a:pt x="1466" y="600"/>
                    </a:lnTo>
                    <a:lnTo>
                      <a:pt x="1451" y="638"/>
                    </a:lnTo>
                    <a:lnTo>
                      <a:pt x="1437" y="675"/>
                    </a:lnTo>
                    <a:lnTo>
                      <a:pt x="1425" y="713"/>
                    </a:lnTo>
                    <a:lnTo>
                      <a:pt x="1425" y="713"/>
                    </a:lnTo>
                    <a:lnTo>
                      <a:pt x="1407" y="696"/>
                    </a:lnTo>
                    <a:lnTo>
                      <a:pt x="1389" y="680"/>
                    </a:lnTo>
                    <a:lnTo>
                      <a:pt x="1370" y="663"/>
                    </a:lnTo>
                    <a:lnTo>
                      <a:pt x="1350" y="650"/>
                    </a:lnTo>
                    <a:lnTo>
                      <a:pt x="1330" y="636"/>
                    </a:lnTo>
                    <a:lnTo>
                      <a:pt x="1309" y="623"/>
                    </a:lnTo>
                    <a:lnTo>
                      <a:pt x="1286" y="612"/>
                    </a:lnTo>
                    <a:lnTo>
                      <a:pt x="1264" y="602"/>
                    </a:lnTo>
                    <a:lnTo>
                      <a:pt x="1240" y="591"/>
                    </a:lnTo>
                    <a:lnTo>
                      <a:pt x="1216" y="584"/>
                    </a:lnTo>
                    <a:lnTo>
                      <a:pt x="1192" y="576"/>
                    </a:lnTo>
                    <a:lnTo>
                      <a:pt x="1168" y="570"/>
                    </a:lnTo>
                    <a:lnTo>
                      <a:pt x="1142" y="566"/>
                    </a:lnTo>
                    <a:lnTo>
                      <a:pt x="1117" y="563"/>
                    </a:lnTo>
                    <a:lnTo>
                      <a:pt x="1090" y="561"/>
                    </a:lnTo>
                    <a:lnTo>
                      <a:pt x="1064" y="560"/>
                    </a:lnTo>
                    <a:lnTo>
                      <a:pt x="1064" y="560"/>
                    </a:lnTo>
                    <a:lnTo>
                      <a:pt x="1037" y="561"/>
                    </a:lnTo>
                    <a:lnTo>
                      <a:pt x="1012" y="563"/>
                    </a:lnTo>
                    <a:lnTo>
                      <a:pt x="986" y="566"/>
                    </a:lnTo>
                    <a:lnTo>
                      <a:pt x="962" y="570"/>
                    </a:lnTo>
                    <a:lnTo>
                      <a:pt x="938" y="576"/>
                    </a:lnTo>
                    <a:lnTo>
                      <a:pt x="914" y="582"/>
                    </a:lnTo>
                    <a:lnTo>
                      <a:pt x="890" y="591"/>
                    </a:lnTo>
                    <a:lnTo>
                      <a:pt x="868" y="600"/>
                    </a:lnTo>
                    <a:lnTo>
                      <a:pt x="845" y="609"/>
                    </a:lnTo>
                    <a:lnTo>
                      <a:pt x="824" y="621"/>
                    </a:lnTo>
                    <a:lnTo>
                      <a:pt x="803" y="633"/>
                    </a:lnTo>
                    <a:lnTo>
                      <a:pt x="782" y="645"/>
                    </a:lnTo>
                    <a:lnTo>
                      <a:pt x="763" y="660"/>
                    </a:lnTo>
                    <a:lnTo>
                      <a:pt x="743" y="675"/>
                    </a:lnTo>
                    <a:lnTo>
                      <a:pt x="725" y="690"/>
                    </a:lnTo>
                    <a:lnTo>
                      <a:pt x="707" y="707"/>
                    </a:lnTo>
                    <a:lnTo>
                      <a:pt x="691" y="725"/>
                    </a:lnTo>
                    <a:lnTo>
                      <a:pt x="676" y="743"/>
                    </a:lnTo>
                    <a:lnTo>
                      <a:pt x="661" y="762"/>
                    </a:lnTo>
                    <a:lnTo>
                      <a:pt x="646" y="782"/>
                    </a:lnTo>
                    <a:lnTo>
                      <a:pt x="634" y="803"/>
                    </a:lnTo>
                    <a:lnTo>
                      <a:pt x="621" y="824"/>
                    </a:lnTo>
                    <a:lnTo>
                      <a:pt x="610" y="844"/>
                    </a:lnTo>
                    <a:lnTo>
                      <a:pt x="600" y="867"/>
                    </a:lnTo>
                    <a:lnTo>
                      <a:pt x="591" y="889"/>
                    </a:lnTo>
                    <a:lnTo>
                      <a:pt x="583" y="913"/>
                    </a:lnTo>
                    <a:lnTo>
                      <a:pt x="576" y="937"/>
                    </a:lnTo>
                    <a:lnTo>
                      <a:pt x="571" y="961"/>
                    </a:lnTo>
                    <a:lnTo>
                      <a:pt x="567" y="987"/>
                    </a:lnTo>
                    <a:lnTo>
                      <a:pt x="564" y="1012"/>
                    </a:lnTo>
                    <a:lnTo>
                      <a:pt x="561" y="1038"/>
                    </a:lnTo>
                    <a:lnTo>
                      <a:pt x="561" y="1063"/>
                    </a:lnTo>
                    <a:lnTo>
                      <a:pt x="561" y="1063"/>
                    </a:lnTo>
                    <a:lnTo>
                      <a:pt x="562" y="1102"/>
                    </a:lnTo>
                    <a:lnTo>
                      <a:pt x="567" y="1139"/>
                    </a:lnTo>
                    <a:lnTo>
                      <a:pt x="574" y="1177"/>
                    </a:lnTo>
                    <a:lnTo>
                      <a:pt x="583" y="1213"/>
                    </a:lnTo>
                    <a:lnTo>
                      <a:pt x="583" y="1213"/>
                    </a:lnTo>
                    <a:close/>
                  </a:path>
                </a:pathLst>
              </a:custGeom>
              <a:solidFill>
                <a:srgbClr val="FFFFFF"/>
              </a:solidFill>
              <a:ln>
                <a:noFill/>
              </a:ln>
              <a:effectLst>
                <a:innerShdw blurRad="114300">
                  <a:prstClr val="black">
                    <a:alpha val="68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pic>
          <p:nvPicPr>
            <p:cNvPr id="17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08174" y="4888331"/>
              <a:ext cx="1229996" cy="70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0" name="Group 179"/>
          <p:cNvGrpSpPr/>
          <p:nvPr/>
        </p:nvGrpSpPr>
        <p:grpSpPr>
          <a:xfrm>
            <a:off x="3596142" y="948565"/>
            <a:ext cx="1587905" cy="1048545"/>
            <a:chOff x="3705444" y="1365456"/>
            <a:chExt cx="1770926" cy="1169400"/>
          </a:xfrm>
        </p:grpSpPr>
        <p:sp>
          <p:nvSpPr>
            <p:cNvPr id="181" name="Oval 180"/>
            <p:cNvSpPr/>
            <p:nvPr/>
          </p:nvSpPr>
          <p:spPr>
            <a:xfrm>
              <a:off x="3705444" y="2142169"/>
              <a:ext cx="1770926" cy="392687"/>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182" name="Picture 1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044" y="1365456"/>
              <a:ext cx="1017765" cy="946821"/>
            </a:xfrm>
            <a:prstGeom prst="rect">
              <a:avLst/>
            </a:prstGeom>
          </p:spPr>
        </p:pic>
      </p:grpSp>
      <p:grpSp>
        <p:nvGrpSpPr>
          <p:cNvPr id="184" name="Group 183"/>
          <p:cNvGrpSpPr/>
          <p:nvPr/>
        </p:nvGrpSpPr>
        <p:grpSpPr>
          <a:xfrm>
            <a:off x="186921" y="4261089"/>
            <a:ext cx="4370828" cy="1787503"/>
            <a:chOff x="186921" y="4261089"/>
            <a:chExt cx="4370828" cy="1787503"/>
          </a:xfrm>
        </p:grpSpPr>
        <p:grpSp>
          <p:nvGrpSpPr>
            <p:cNvPr id="185" name="Group 184"/>
            <p:cNvGrpSpPr/>
            <p:nvPr/>
          </p:nvGrpSpPr>
          <p:grpSpPr>
            <a:xfrm>
              <a:off x="862260" y="5246326"/>
              <a:ext cx="1184643" cy="802266"/>
              <a:chOff x="541604" y="1484127"/>
              <a:chExt cx="1184643" cy="802266"/>
            </a:xfrm>
          </p:grpSpPr>
          <p:sp>
            <p:nvSpPr>
              <p:cNvPr id="208" name="Oval 207"/>
              <p:cNvSpPr/>
              <p:nvPr/>
            </p:nvSpPr>
            <p:spPr>
              <a:xfrm>
                <a:off x="541604" y="2108507"/>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9" name="Picture 20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543" y="1484127"/>
                <a:ext cx="772767" cy="713323"/>
              </a:xfrm>
              <a:prstGeom prst="rect">
                <a:avLst/>
              </a:prstGeom>
              <a:effectLst/>
            </p:spPr>
          </p:pic>
        </p:grpSp>
        <p:grpSp>
          <p:nvGrpSpPr>
            <p:cNvPr id="186" name="Group 185"/>
            <p:cNvGrpSpPr/>
            <p:nvPr/>
          </p:nvGrpSpPr>
          <p:grpSpPr>
            <a:xfrm>
              <a:off x="1037958" y="4276702"/>
              <a:ext cx="763798" cy="745689"/>
              <a:chOff x="5093946" y="718138"/>
              <a:chExt cx="843871" cy="823864"/>
            </a:xfrm>
          </p:grpSpPr>
          <p:sp>
            <p:nvSpPr>
              <p:cNvPr id="206" name="Oval 205"/>
              <p:cNvSpPr/>
              <p:nvPr/>
            </p:nvSpPr>
            <p:spPr>
              <a:xfrm>
                <a:off x="5093946" y="1370407"/>
                <a:ext cx="843871" cy="171595"/>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7" name="Picture 20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9520" y="718138"/>
                <a:ext cx="503097" cy="765989"/>
              </a:xfrm>
              <a:prstGeom prst="rect">
                <a:avLst/>
              </a:prstGeom>
            </p:spPr>
          </p:pic>
        </p:grpSp>
        <p:sp>
          <p:nvSpPr>
            <p:cNvPr id="187" name="TextBox 186"/>
            <p:cNvSpPr txBox="1"/>
            <p:nvPr/>
          </p:nvSpPr>
          <p:spPr>
            <a:xfrm>
              <a:off x="2807360" y="4367248"/>
              <a:ext cx="1750389"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Course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Management</a:t>
              </a:r>
            </a:p>
          </p:txBody>
        </p:sp>
        <p:grpSp>
          <p:nvGrpSpPr>
            <p:cNvPr id="188" name="Group 187"/>
            <p:cNvGrpSpPr/>
            <p:nvPr/>
          </p:nvGrpSpPr>
          <p:grpSpPr>
            <a:xfrm>
              <a:off x="1819081" y="5239260"/>
              <a:ext cx="1184643" cy="802266"/>
              <a:chOff x="2016497" y="961448"/>
              <a:chExt cx="1184643" cy="802266"/>
            </a:xfrm>
          </p:grpSpPr>
          <p:sp>
            <p:nvSpPr>
              <p:cNvPr id="204" name="Oval 203"/>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5" name="Picture 20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436" y="961448"/>
                <a:ext cx="772767" cy="713323"/>
              </a:xfrm>
              <a:prstGeom prst="rect">
                <a:avLst/>
              </a:prstGeom>
              <a:effectLst/>
            </p:spPr>
          </p:pic>
        </p:grpSp>
        <p:grpSp>
          <p:nvGrpSpPr>
            <p:cNvPr id="189" name="Group 188"/>
            <p:cNvGrpSpPr/>
            <p:nvPr/>
          </p:nvGrpSpPr>
          <p:grpSpPr>
            <a:xfrm>
              <a:off x="1236019" y="5478389"/>
              <a:ext cx="415753" cy="327275"/>
              <a:chOff x="2189163" y="5068888"/>
              <a:chExt cx="1387475" cy="1092199"/>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02" name="Freeform 89"/>
              <p:cNvSpPr>
                <a:spLocks/>
              </p:cNvSpPr>
              <p:nvPr/>
            </p:nvSpPr>
            <p:spPr bwMode="auto">
              <a:xfrm>
                <a:off x="2189163" y="5072063"/>
                <a:ext cx="700088" cy="1089024"/>
              </a:xfrm>
              <a:custGeom>
                <a:avLst/>
                <a:gdLst>
                  <a:gd name="T0" fmla="*/ 207 w 557"/>
                  <a:gd name="T1" fmla="*/ 770 h 868"/>
                  <a:gd name="T2" fmla="*/ 232 w 557"/>
                  <a:gd name="T3" fmla="*/ 93 h 868"/>
                  <a:gd name="T4" fmla="*/ 152 w 557"/>
                  <a:gd name="T5" fmla="*/ 13 h 868"/>
                  <a:gd name="T6" fmla="*/ 161 w 557"/>
                  <a:gd name="T7" fmla="*/ 1 h 868"/>
                  <a:gd name="T8" fmla="*/ 485 w 557"/>
                  <a:gd name="T9" fmla="*/ 18 h 868"/>
                  <a:gd name="T10" fmla="*/ 497 w 557"/>
                  <a:gd name="T11" fmla="*/ 32 h 868"/>
                  <a:gd name="T12" fmla="*/ 508 w 557"/>
                  <a:gd name="T13" fmla="*/ 349 h 868"/>
                  <a:gd name="T14" fmla="*/ 494 w 557"/>
                  <a:gd name="T15" fmla="*/ 356 h 868"/>
                  <a:gd name="T16" fmla="*/ 408 w 557"/>
                  <a:gd name="T17" fmla="*/ 272 h 868"/>
                  <a:gd name="T18" fmla="*/ 329 w 557"/>
                  <a:gd name="T19" fmla="*/ 739 h 868"/>
                  <a:gd name="T20" fmla="*/ 556 w 557"/>
                  <a:gd name="T21" fmla="*/ 849 h 868"/>
                  <a:gd name="T22" fmla="*/ 557 w 557"/>
                  <a:gd name="T23" fmla="*/ 851 h 868"/>
                  <a:gd name="T24" fmla="*/ 207 w 557"/>
                  <a:gd name="T25" fmla="*/ 77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8">
                    <a:moveTo>
                      <a:pt x="207" y="770"/>
                    </a:moveTo>
                    <a:cubicBezTo>
                      <a:pt x="0" y="591"/>
                      <a:pt x="8" y="327"/>
                      <a:pt x="232" y="93"/>
                    </a:cubicBezTo>
                    <a:cubicBezTo>
                      <a:pt x="232" y="93"/>
                      <a:pt x="157" y="18"/>
                      <a:pt x="152" y="13"/>
                    </a:cubicBezTo>
                    <a:cubicBezTo>
                      <a:pt x="149" y="10"/>
                      <a:pt x="149" y="0"/>
                      <a:pt x="161" y="1"/>
                    </a:cubicBezTo>
                    <a:cubicBezTo>
                      <a:pt x="165" y="1"/>
                      <a:pt x="426" y="15"/>
                      <a:pt x="485" y="18"/>
                    </a:cubicBezTo>
                    <a:cubicBezTo>
                      <a:pt x="492" y="19"/>
                      <a:pt x="497" y="26"/>
                      <a:pt x="497" y="32"/>
                    </a:cubicBezTo>
                    <a:cubicBezTo>
                      <a:pt x="499" y="87"/>
                      <a:pt x="508" y="344"/>
                      <a:pt x="508" y="349"/>
                    </a:cubicBezTo>
                    <a:cubicBezTo>
                      <a:pt x="509" y="358"/>
                      <a:pt x="500" y="362"/>
                      <a:pt x="494" y="356"/>
                    </a:cubicBezTo>
                    <a:cubicBezTo>
                      <a:pt x="408" y="272"/>
                      <a:pt x="408" y="272"/>
                      <a:pt x="408" y="272"/>
                    </a:cubicBezTo>
                    <a:cubicBezTo>
                      <a:pt x="249" y="304"/>
                      <a:pt x="169" y="553"/>
                      <a:pt x="329" y="739"/>
                    </a:cubicBezTo>
                    <a:cubicBezTo>
                      <a:pt x="407" y="829"/>
                      <a:pt x="550" y="853"/>
                      <a:pt x="556" y="849"/>
                    </a:cubicBezTo>
                    <a:cubicBezTo>
                      <a:pt x="557" y="851"/>
                      <a:pt x="557" y="851"/>
                      <a:pt x="557" y="851"/>
                    </a:cubicBezTo>
                    <a:cubicBezTo>
                      <a:pt x="439" y="868"/>
                      <a:pt x="289" y="841"/>
                      <a:pt x="207" y="77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03" name="Freeform 90"/>
              <p:cNvSpPr>
                <a:spLocks/>
              </p:cNvSpPr>
              <p:nvPr/>
            </p:nvSpPr>
            <p:spPr bwMode="auto">
              <a:xfrm>
                <a:off x="2876550" y="5068888"/>
                <a:ext cx="700088" cy="1090612"/>
              </a:xfrm>
              <a:custGeom>
                <a:avLst/>
                <a:gdLst>
                  <a:gd name="T0" fmla="*/ 404 w 557"/>
                  <a:gd name="T1" fmla="*/ 856 h 869"/>
                  <a:gd name="T2" fmla="*/ 395 w 557"/>
                  <a:gd name="T3" fmla="*/ 868 h 869"/>
                  <a:gd name="T4" fmla="*/ 72 w 557"/>
                  <a:gd name="T5" fmla="*/ 851 h 869"/>
                  <a:gd name="T6" fmla="*/ 59 w 557"/>
                  <a:gd name="T7" fmla="*/ 837 h 869"/>
                  <a:gd name="T8" fmla="*/ 48 w 557"/>
                  <a:gd name="T9" fmla="*/ 519 h 869"/>
                  <a:gd name="T10" fmla="*/ 62 w 557"/>
                  <a:gd name="T11" fmla="*/ 513 h 869"/>
                  <a:gd name="T12" fmla="*/ 148 w 557"/>
                  <a:gd name="T13" fmla="*/ 597 h 869"/>
                  <a:gd name="T14" fmla="*/ 227 w 557"/>
                  <a:gd name="T15" fmla="*/ 130 h 869"/>
                  <a:gd name="T16" fmla="*/ 1 w 557"/>
                  <a:gd name="T17" fmla="*/ 20 h 869"/>
                  <a:gd name="T18" fmla="*/ 0 w 557"/>
                  <a:gd name="T19" fmla="*/ 18 h 869"/>
                  <a:gd name="T20" fmla="*/ 349 w 557"/>
                  <a:gd name="T21" fmla="*/ 99 h 869"/>
                  <a:gd name="T22" fmla="*/ 325 w 557"/>
                  <a:gd name="T23" fmla="*/ 776 h 869"/>
                  <a:gd name="T24" fmla="*/ 404 w 557"/>
                  <a:gd name="T25" fmla="*/ 856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869">
                    <a:moveTo>
                      <a:pt x="404" y="856"/>
                    </a:moveTo>
                    <a:cubicBezTo>
                      <a:pt x="408" y="859"/>
                      <a:pt x="407" y="869"/>
                      <a:pt x="395" y="868"/>
                    </a:cubicBezTo>
                    <a:cubicBezTo>
                      <a:pt x="392" y="868"/>
                      <a:pt x="130" y="854"/>
                      <a:pt x="72" y="851"/>
                    </a:cubicBezTo>
                    <a:cubicBezTo>
                      <a:pt x="64" y="850"/>
                      <a:pt x="59" y="843"/>
                      <a:pt x="59" y="837"/>
                    </a:cubicBezTo>
                    <a:cubicBezTo>
                      <a:pt x="57" y="782"/>
                      <a:pt x="48" y="525"/>
                      <a:pt x="48" y="519"/>
                    </a:cubicBezTo>
                    <a:cubicBezTo>
                      <a:pt x="48" y="511"/>
                      <a:pt x="56" y="507"/>
                      <a:pt x="62" y="513"/>
                    </a:cubicBezTo>
                    <a:cubicBezTo>
                      <a:pt x="148" y="597"/>
                      <a:pt x="148" y="597"/>
                      <a:pt x="148" y="597"/>
                    </a:cubicBezTo>
                    <a:cubicBezTo>
                      <a:pt x="308" y="565"/>
                      <a:pt x="388" y="316"/>
                      <a:pt x="227" y="130"/>
                    </a:cubicBezTo>
                    <a:cubicBezTo>
                      <a:pt x="150" y="40"/>
                      <a:pt x="6" y="16"/>
                      <a:pt x="1" y="20"/>
                    </a:cubicBezTo>
                    <a:cubicBezTo>
                      <a:pt x="0" y="18"/>
                      <a:pt x="0" y="18"/>
                      <a:pt x="0" y="18"/>
                    </a:cubicBezTo>
                    <a:cubicBezTo>
                      <a:pt x="117" y="0"/>
                      <a:pt x="267" y="28"/>
                      <a:pt x="349" y="99"/>
                    </a:cubicBezTo>
                    <a:cubicBezTo>
                      <a:pt x="557" y="278"/>
                      <a:pt x="548" y="542"/>
                      <a:pt x="325" y="776"/>
                    </a:cubicBezTo>
                    <a:cubicBezTo>
                      <a:pt x="325" y="776"/>
                      <a:pt x="400" y="851"/>
                      <a:pt x="404" y="8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nvGrpSpPr>
            <p:cNvPr id="190" name="Group 189"/>
            <p:cNvGrpSpPr/>
            <p:nvPr/>
          </p:nvGrpSpPr>
          <p:grpSpPr>
            <a:xfrm>
              <a:off x="1819081" y="4261089"/>
              <a:ext cx="1184643" cy="773113"/>
              <a:chOff x="2270506" y="4261089"/>
              <a:chExt cx="1184643" cy="773113"/>
            </a:xfrm>
          </p:grpSpPr>
          <p:grpSp>
            <p:nvGrpSpPr>
              <p:cNvPr id="194" name="Group 193"/>
              <p:cNvGrpSpPr/>
              <p:nvPr/>
            </p:nvGrpSpPr>
            <p:grpSpPr>
              <a:xfrm>
                <a:off x="2270506" y="4261089"/>
                <a:ext cx="1184643" cy="773113"/>
                <a:chOff x="3055078" y="784150"/>
                <a:chExt cx="1184643" cy="773113"/>
              </a:xfrm>
            </p:grpSpPr>
            <p:sp>
              <p:nvSpPr>
                <p:cNvPr id="200" name="Oval 199"/>
                <p:cNvSpPr/>
                <p:nvPr/>
              </p:nvSpPr>
              <p:spPr>
                <a:xfrm>
                  <a:off x="3055078" y="1379377"/>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01" name="Picture 2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7867" y="784150"/>
                  <a:ext cx="772767" cy="713323"/>
                </a:xfrm>
                <a:prstGeom prst="rect">
                  <a:avLst/>
                </a:prstGeom>
                <a:effectLst/>
              </p:spPr>
            </p:pic>
          </p:grpSp>
          <p:grpSp>
            <p:nvGrpSpPr>
              <p:cNvPr id="195" name="Group 194"/>
              <p:cNvGrpSpPr/>
              <p:nvPr/>
            </p:nvGrpSpPr>
            <p:grpSpPr>
              <a:xfrm>
                <a:off x="2644138" y="4423070"/>
                <a:ext cx="401818" cy="397468"/>
                <a:chOff x="478455" y="548600"/>
                <a:chExt cx="882650" cy="873095"/>
              </a:xfrm>
              <a:effectLst>
                <a:glow rad="63500">
                  <a:srgbClr val="BBE0E3">
                    <a:satMod val="175000"/>
                    <a:alpha val="40000"/>
                  </a:srgbClr>
                </a:glow>
              </a:effectLst>
            </p:grpSpPr>
            <p:grpSp>
              <p:nvGrpSpPr>
                <p:cNvPr id="196" name="Group 195"/>
                <p:cNvGrpSpPr/>
                <p:nvPr/>
              </p:nvGrpSpPr>
              <p:grpSpPr>
                <a:xfrm>
                  <a:off x="478455" y="548600"/>
                  <a:ext cx="882650" cy="862554"/>
                  <a:chOff x="574675" y="5341938"/>
                  <a:chExt cx="882650" cy="862554"/>
                </a:xfrm>
              </p:grpSpPr>
              <p:sp>
                <p:nvSpPr>
                  <p:cNvPr id="198" name="Freeform 160"/>
                  <p:cNvSpPr>
                    <a:spLocks/>
                  </p:cNvSpPr>
                  <p:nvPr/>
                </p:nvSpPr>
                <p:spPr bwMode="auto">
                  <a:xfrm>
                    <a:off x="798513" y="5341938"/>
                    <a:ext cx="433388" cy="568325"/>
                  </a:xfrm>
                  <a:custGeom>
                    <a:avLst/>
                    <a:gdLst>
                      <a:gd name="T0" fmla="*/ 3617 w 7078"/>
                      <a:gd name="T1" fmla="*/ 9258 h 9258"/>
                      <a:gd name="T2" fmla="*/ 3662 w 7078"/>
                      <a:gd name="T3" fmla="*/ 9256 h 9258"/>
                      <a:gd name="T4" fmla="*/ 5573 w 7078"/>
                      <a:gd name="T5" fmla="*/ 8249 h 9258"/>
                      <a:gd name="T6" fmla="*/ 6492 w 7078"/>
                      <a:gd name="T7" fmla="*/ 6723 h 9258"/>
                      <a:gd name="T8" fmla="*/ 7074 w 7078"/>
                      <a:gd name="T9" fmla="*/ 3769 h 9258"/>
                      <a:gd name="T10" fmla="*/ 3581 w 7078"/>
                      <a:gd name="T11" fmla="*/ 0 h 9258"/>
                      <a:gd name="T12" fmla="*/ 3542 w 7078"/>
                      <a:gd name="T13" fmla="*/ 1 h 9258"/>
                      <a:gd name="T14" fmla="*/ 3539 w 7078"/>
                      <a:gd name="T15" fmla="*/ 1 h 9258"/>
                      <a:gd name="T16" fmla="*/ 3537 w 7078"/>
                      <a:gd name="T17" fmla="*/ 1 h 9258"/>
                      <a:gd name="T18" fmla="*/ 3497 w 7078"/>
                      <a:gd name="T19" fmla="*/ 0 h 9258"/>
                      <a:gd name="T20" fmla="*/ 5 w 7078"/>
                      <a:gd name="T21" fmla="*/ 3769 h 9258"/>
                      <a:gd name="T22" fmla="*/ 587 w 7078"/>
                      <a:gd name="T23" fmla="*/ 6723 h 9258"/>
                      <a:gd name="T24" fmla="*/ 1506 w 7078"/>
                      <a:gd name="T25" fmla="*/ 8249 h 9258"/>
                      <a:gd name="T26" fmla="*/ 2282 w 7078"/>
                      <a:gd name="T27" fmla="*/ 8858 h 9258"/>
                      <a:gd name="T28" fmla="*/ 3557 w 7078"/>
                      <a:gd name="T29" fmla="*/ 9256 h 9258"/>
                      <a:gd name="T30" fmla="*/ 3602 w 7078"/>
                      <a:gd name="T31" fmla="*/ 9258 h 9258"/>
                      <a:gd name="T32" fmla="*/ 3605 w 7078"/>
                      <a:gd name="T33" fmla="*/ 9258 h 9258"/>
                      <a:gd name="T34" fmla="*/ 3609 w 7078"/>
                      <a:gd name="T35" fmla="*/ 9258 h 9258"/>
                      <a:gd name="T36" fmla="*/ 3614 w 7078"/>
                      <a:gd name="T37" fmla="*/ 9258 h 9258"/>
                      <a:gd name="T38" fmla="*/ 3617 w 7078"/>
                      <a:gd name="T39" fmla="*/ 9258 h 9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78" h="9258">
                        <a:moveTo>
                          <a:pt x="3617" y="9258"/>
                        </a:moveTo>
                        <a:cubicBezTo>
                          <a:pt x="3662" y="9256"/>
                          <a:pt x="3662" y="9256"/>
                          <a:pt x="3662" y="9256"/>
                        </a:cubicBezTo>
                        <a:cubicBezTo>
                          <a:pt x="4346" y="9222"/>
                          <a:pt x="4989" y="8884"/>
                          <a:pt x="5573" y="8249"/>
                        </a:cubicBezTo>
                        <a:cubicBezTo>
                          <a:pt x="5818" y="7982"/>
                          <a:pt x="6189" y="7441"/>
                          <a:pt x="6492" y="6723"/>
                        </a:cubicBezTo>
                        <a:cubicBezTo>
                          <a:pt x="6883" y="5796"/>
                          <a:pt x="7078" y="4802"/>
                          <a:pt x="7074" y="3769"/>
                        </a:cubicBezTo>
                        <a:cubicBezTo>
                          <a:pt x="7056" y="182"/>
                          <a:pt x="4161" y="0"/>
                          <a:pt x="3581" y="0"/>
                        </a:cubicBezTo>
                        <a:cubicBezTo>
                          <a:pt x="3568" y="0"/>
                          <a:pt x="3555" y="1"/>
                          <a:pt x="3542" y="1"/>
                        </a:cubicBezTo>
                        <a:cubicBezTo>
                          <a:pt x="3539" y="1"/>
                          <a:pt x="3539" y="1"/>
                          <a:pt x="3539" y="1"/>
                        </a:cubicBezTo>
                        <a:cubicBezTo>
                          <a:pt x="3537" y="1"/>
                          <a:pt x="3537" y="1"/>
                          <a:pt x="3537" y="1"/>
                        </a:cubicBezTo>
                        <a:cubicBezTo>
                          <a:pt x="3524" y="1"/>
                          <a:pt x="3511" y="0"/>
                          <a:pt x="3497" y="0"/>
                        </a:cubicBezTo>
                        <a:cubicBezTo>
                          <a:pt x="2917" y="0"/>
                          <a:pt x="22" y="182"/>
                          <a:pt x="5" y="3769"/>
                        </a:cubicBezTo>
                        <a:cubicBezTo>
                          <a:pt x="0" y="4802"/>
                          <a:pt x="196" y="5796"/>
                          <a:pt x="587" y="6723"/>
                        </a:cubicBezTo>
                        <a:cubicBezTo>
                          <a:pt x="890" y="7441"/>
                          <a:pt x="1260" y="7982"/>
                          <a:pt x="1506" y="8249"/>
                        </a:cubicBezTo>
                        <a:cubicBezTo>
                          <a:pt x="1579" y="8329"/>
                          <a:pt x="1852" y="8609"/>
                          <a:pt x="2282" y="8858"/>
                        </a:cubicBezTo>
                        <a:cubicBezTo>
                          <a:pt x="2704" y="9101"/>
                          <a:pt x="3133" y="9235"/>
                          <a:pt x="3557" y="9256"/>
                        </a:cubicBezTo>
                        <a:cubicBezTo>
                          <a:pt x="3602" y="9258"/>
                          <a:pt x="3602" y="9258"/>
                          <a:pt x="3602" y="9258"/>
                        </a:cubicBezTo>
                        <a:cubicBezTo>
                          <a:pt x="3603" y="9258"/>
                          <a:pt x="3604" y="9258"/>
                          <a:pt x="3605" y="9258"/>
                        </a:cubicBezTo>
                        <a:cubicBezTo>
                          <a:pt x="3609" y="9258"/>
                          <a:pt x="3609" y="9258"/>
                          <a:pt x="3609" y="9258"/>
                        </a:cubicBezTo>
                        <a:cubicBezTo>
                          <a:pt x="3614" y="9258"/>
                          <a:pt x="3614" y="9258"/>
                          <a:pt x="3614" y="9258"/>
                        </a:cubicBezTo>
                        <a:cubicBezTo>
                          <a:pt x="3615" y="9258"/>
                          <a:pt x="3616" y="9258"/>
                          <a:pt x="3617" y="9258"/>
                        </a:cubicBez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199" name="Freeform 161"/>
                  <p:cNvSpPr>
                    <a:spLocks/>
                  </p:cNvSpPr>
                  <p:nvPr/>
                </p:nvSpPr>
                <p:spPr bwMode="auto">
                  <a:xfrm>
                    <a:off x="574675" y="5883817"/>
                    <a:ext cx="882650" cy="320675"/>
                  </a:xfrm>
                  <a:custGeom>
                    <a:avLst/>
                    <a:gdLst>
                      <a:gd name="T0" fmla="*/ 7256 w 14388"/>
                      <a:gd name="T1" fmla="*/ 1199 h 5238"/>
                      <a:gd name="T2" fmla="*/ 7196 w 14388"/>
                      <a:gd name="T3" fmla="*/ 1200 h 5238"/>
                      <a:gd name="T4" fmla="*/ 7030 w 14388"/>
                      <a:gd name="T5" fmla="*/ 1200 h 5238"/>
                      <a:gd name="T6" fmla="*/ 7029 w 14388"/>
                      <a:gd name="T7" fmla="*/ 1185 h 5238"/>
                      <a:gd name="T8" fmla="*/ 6347 w 14388"/>
                      <a:gd name="T9" fmla="*/ 1026 h 5238"/>
                      <a:gd name="T10" fmla="*/ 5656 w 14388"/>
                      <a:gd name="T11" fmla="*/ 691 h 5238"/>
                      <a:gd name="T12" fmla="*/ 5165 w 14388"/>
                      <a:gd name="T13" fmla="*/ 331 h 5238"/>
                      <a:gd name="T14" fmla="*/ 4906 w 14388"/>
                      <a:gd name="T15" fmla="*/ 82 h 5238"/>
                      <a:gd name="T16" fmla="*/ 4833 w 14388"/>
                      <a:gd name="T17" fmla="*/ 0 h 5238"/>
                      <a:gd name="T18" fmla="*/ 1930 w 14388"/>
                      <a:gd name="T19" fmla="*/ 1442 h 5238"/>
                      <a:gd name="T20" fmla="*/ 353 w 14388"/>
                      <a:gd name="T21" fmla="*/ 3302 h 5238"/>
                      <a:gd name="T22" fmla="*/ 36 w 14388"/>
                      <a:gd name="T23" fmla="*/ 4696 h 5238"/>
                      <a:gd name="T24" fmla="*/ 0 w 14388"/>
                      <a:gd name="T25" fmla="*/ 5238 h 5238"/>
                      <a:gd name="T26" fmla="*/ 14388 w 14388"/>
                      <a:gd name="T27" fmla="*/ 5238 h 5238"/>
                      <a:gd name="T28" fmla="*/ 14352 w 14388"/>
                      <a:gd name="T29" fmla="*/ 4696 h 5238"/>
                      <a:gd name="T30" fmla="*/ 14034 w 14388"/>
                      <a:gd name="T31" fmla="*/ 3302 h 5238"/>
                      <a:gd name="T32" fmla="*/ 12458 w 14388"/>
                      <a:gd name="T33" fmla="*/ 1442 h 5238"/>
                      <a:gd name="T34" fmla="*/ 9528 w 14388"/>
                      <a:gd name="T35" fmla="*/ 14 h 5238"/>
                      <a:gd name="T36" fmla="*/ 9467 w 14388"/>
                      <a:gd name="T37" fmla="*/ 82 h 5238"/>
                      <a:gd name="T38" fmla="*/ 9404 w 14388"/>
                      <a:gd name="T39" fmla="*/ 150 h 5238"/>
                      <a:gd name="T40" fmla="*/ 9067 w 14388"/>
                      <a:gd name="T41" fmla="*/ 468 h 5238"/>
                      <a:gd name="T42" fmla="*/ 8337 w 14388"/>
                      <a:gd name="T43" fmla="*/ 941 h 5238"/>
                      <a:gd name="T44" fmla="*/ 7486 w 14388"/>
                      <a:gd name="T45" fmla="*/ 1184 h 5238"/>
                      <a:gd name="T46" fmla="*/ 7486 w 14388"/>
                      <a:gd name="T47" fmla="*/ 1200 h 5238"/>
                      <a:gd name="T48" fmla="*/ 7317 w 14388"/>
                      <a:gd name="T49" fmla="*/ 1200 h 5238"/>
                      <a:gd name="T50" fmla="*/ 7256 w 14388"/>
                      <a:gd name="T51" fmla="*/ 1199 h 5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388" h="5238">
                        <a:moveTo>
                          <a:pt x="7256" y="1199"/>
                        </a:moveTo>
                        <a:cubicBezTo>
                          <a:pt x="7234" y="1200"/>
                          <a:pt x="7215" y="1200"/>
                          <a:pt x="7196" y="1200"/>
                        </a:cubicBezTo>
                        <a:cubicBezTo>
                          <a:pt x="7030" y="1200"/>
                          <a:pt x="7030" y="1200"/>
                          <a:pt x="7030" y="1200"/>
                        </a:cubicBezTo>
                        <a:cubicBezTo>
                          <a:pt x="7029" y="1185"/>
                          <a:pt x="7029" y="1185"/>
                          <a:pt x="7029" y="1185"/>
                        </a:cubicBezTo>
                        <a:cubicBezTo>
                          <a:pt x="6803" y="1160"/>
                          <a:pt x="6574" y="1107"/>
                          <a:pt x="6347" y="1026"/>
                        </a:cubicBezTo>
                        <a:cubicBezTo>
                          <a:pt x="6113" y="943"/>
                          <a:pt x="5880" y="830"/>
                          <a:pt x="5656" y="691"/>
                        </a:cubicBezTo>
                        <a:cubicBezTo>
                          <a:pt x="5469" y="591"/>
                          <a:pt x="5304" y="471"/>
                          <a:pt x="5165" y="331"/>
                        </a:cubicBezTo>
                        <a:cubicBezTo>
                          <a:pt x="5069" y="248"/>
                          <a:pt x="4979" y="162"/>
                          <a:pt x="4906" y="82"/>
                        </a:cubicBezTo>
                        <a:cubicBezTo>
                          <a:pt x="4882" y="57"/>
                          <a:pt x="4858" y="29"/>
                          <a:pt x="4833" y="0"/>
                        </a:cubicBezTo>
                        <a:cubicBezTo>
                          <a:pt x="4305" y="257"/>
                          <a:pt x="2739" y="1020"/>
                          <a:pt x="1930" y="1442"/>
                        </a:cubicBezTo>
                        <a:cubicBezTo>
                          <a:pt x="978" y="1938"/>
                          <a:pt x="730" y="2368"/>
                          <a:pt x="353" y="3302"/>
                        </a:cubicBezTo>
                        <a:cubicBezTo>
                          <a:pt x="161" y="3780"/>
                          <a:pt x="74" y="4324"/>
                          <a:pt x="36" y="4696"/>
                        </a:cubicBezTo>
                        <a:cubicBezTo>
                          <a:pt x="13" y="4921"/>
                          <a:pt x="3" y="5112"/>
                          <a:pt x="0" y="5238"/>
                        </a:cubicBezTo>
                        <a:cubicBezTo>
                          <a:pt x="14388" y="5238"/>
                          <a:pt x="14388" y="5238"/>
                          <a:pt x="14388" y="5238"/>
                        </a:cubicBezTo>
                        <a:cubicBezTo>
                          <a:pt x="14384" y="5112"/>
                          <a:pt x="14375" y="4921"/>
                          <a:pt x="14352" y="4696"/>
                        </a:cubicBezTo>
                        <a:cubicBezTo>
                          <a:pt x="14313" y="4324"/>
                          <a:pt x="14227" y="3780"/>
                          <a:pt x="14034" y="3302"/>
                        </a:cubicBezTo>
                        <a:cubicBezTo>
                          <a:pt x="13658" y="2368"/>
                          <a:pt x="13410" y="1938"/>
                          <a:pt x="12458" y="1442"/>
                        </a:cubicBezTo>
                        <a:cubicBezTo>
                          <a:pt x="11625" y="1008"/>
                          <a:pt x="10056" y="263"/>
                          <a:pt x="9528" y="14"/>
                        </a:cubicBezTo>
                        <a:cubicBezTo>
                          <a:pt x="9507" y="38"/>
                          <a:pt x="9487" y="61"/>
                          <a:pt x="9467" y="82"/>
                        </a:cubicBezTo>
                        <a:cubicBezTo>
                          <a:pt x="9446" y="105"/>
                          <a:pt x="9425" y="128"/>
                          <a:pt x="9404" y="150"/>
                        </a:cubicBezTo>
                        <a:cubicBezTo>
                          <a:pt x="9308" y="265"/>
                          <a:pt x="9194" y="372"/>
                          <a:pt x="9067" y="468"/>
                        </a:cubicBezTo>
                        <a:cubicBezTo>
                          <a:pt x="8834" y="664"/>
                          <a:pt x="8589" y="823"/>
                          <a:pt x="8337" y="941"/>
                        </a:cubicBezTo>
                        <a:cubicBezTo>
                          <a:pt x="8062" y="1070"/>
                          <a:pt x="7776" y="1152"/>
                          <a:pt x="7486" y="1184"/>
                        </a:cubicBezTo>
                        <a:cubicBezTo>
                          <a:pt x="7486" y="1200"/>
                          <a:pt x="7486" y="1200"/>
                          <a:pt x="7486" y="1200"/>
                        </a:cubicBezTo>
                        <a:cubicBezTo>
                          <a:pt x="7317" y="1200"/>
                          <a:pt x="7317" y="1200"/>
                          <a:pt x="7317" y="1200"/>
                        </a:cubicBezTo>
                        <a:cubicBezTo>
                          <a:pt x="7298" y="1200"/>
                          <a:pt x="7279" y="1200"/>
                          <a:pt x="7256" y="1199"/>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sp>
              <p:nvSpPr>
                <p:cNvPr id="197" name="Freeform 168"/>
                <p:cNvSpPr>
                  <a:spLocks/>
                </p:cNvSpPr>
                <p:nvPr/>
              </p:nvSpPr>
              <p:spPr bwMode="auto">
                <a:xfrm>
                  <a:off x="837846" y="1155594"/>
                  <a:ext cx="144367" cy="266101"/>
                </a:xfrm>
                <a:custGeom>
                  <a:avLst/>
                  <a:gdLst>
                    <a:gd name="T0" fmla="*/ 6 w 43"/>
                    <a:gd name="T1" fmla="*/ 64 h 64"/>
                    <a:gd name="T2" fmla="*/ 37 w 43"/>
                    <a:gd name="T3" fmla="*/ 64 h 64"/>
                    <a:gd name="T4" fmla="*/ 30 w 43"/>
                    <a:gd name="T5" fmla="*/ 32 h 64"/>
                    <a:gd name="T6" fmla="*/ 43 w 43"/>
                    <a:gd name="T7" fmla="*/ 15 h 64"/>
                    <a:gd name="T8" fmla="*/ 21 w 43"/>
                    <a:gd name="T9" fmla="*/ 0 h 64"/>
                    <a:gd name="T10" fmla="*/ 0 w 43"/>
                    <a:gd name="T11" fmla="*/ 15 h 64"/>
                    <a:gd name="T12" fmla="*/ 13 w 43"/>
                    <a:gd name="T13" fmla="*/ 32 h 64"/>
                    <a:gd name="T14" fmla="*/ 6 w 43"/>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4">
                      <a:moveTo>
                        <a:pt x="6" y="64"/>
                      </a:moveTo>
                      <a:cubicBezTo>
                        <a:pt x="37" y="64"/>
                        <a:pt x="37" y="64"/>
                        <a:pt x="37" y="64"/>
                      </a:cubicBezTo>
                      <a:cubicBezTo>
                        <a:pt x="30" y="32"/>
                        <a:pt x="30" y="32"/>
                        <a:pt x="30" y="32"/>
                      </a:cubicBezTo>
                      <a:cubicBezTo>
                        <a:pt x="43" y="15"/>
                        <a:pt x="43" y="15"/>
                        <a:pt x="43" y="15"/>
                      </a:cubicBezTo>
                      <a:cubicBezTo>
                        <a:pt x="43" y="15"/>
                        <a:pt x="30" y="0"/>
                        <a:pt x="21" y="0"/>
                      </a:cubicBezTo>
                      <a:cubicBezTo>
                        <a:pt x="13" y="0"/>
                        <a:pt x="0" y="15"/>
                        <a:pt x="0" y="15"/>
                      </a:cubicBezTo>
                      <a:cubicBezTo>
                        <a:pt x="13" y="32"/>
                        <a:pt x="13" y="32"/>
                        <a:pt x="13" y="32"/>
                      </a:cubicBezTo>
                      <a:lnTo>
                        <a:pt x="6" y="6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sp>
          <p:nvSpPr>
            <p:cNvPr id="191" name="TextBox 190"/>
            <p:cNvSpPr txBox="1"/>
            <p:nvPr/>
          </p:nvSpPr>
          <p:spPr>
            <a:xfrm>
              <a:off x="264435" y="4456388"/>
              <a:ext cx="782722"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Mobile</a:t>
              </a:r>
            </a:p>
          </p:txBody>
        </p:sp>
        <p:sp>
          <p:nvSpPr>
            <p:cNvPr id="192" name="TextBox 191"/>
            <p:cNvSpPr txBox="1"/>
            <p:nvPr/>
          </p:nvSpPr>
          <p:spPr>
            <a:xfrm>
              <a:off x="186921" y="5376663"/>
              <a:ext cx="860236" cy="461665"/>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Resource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Sharing</a:t>
              </a:r>
            </a:p>
          </p:txBody>
        </p:sp>
        <p:sp>
          <p:nvSpPr>
            <p:cNvPr id="193" name="TextBox 192"/>
            <p:cNvSpPr txBox="1"/>
            <p:nvPr/>
          </p:nvSpPr>
          <p:spPr>
            <a:xfrm>
              <a:off x="2807360" y="5394256"/>
              <a:ext cx="888048"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Vendor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grpSp>
      <p:sp>
        <p:nvSpPr>
          <p:cNvPr id="210" name="Right Arrow 209"/>
          <p:cNvSpPr/>
          <p:nvPr/>
        </p:nvSpPr>
        <p:spPr bwMode="auto">
          <a:xfrm rot="16200000">
            <a:off x="4249009" y="2146517"/>
            <a:ext cx="346360"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11" name="Right Arrow 210"/>
          <p:cNvSpPr/>
          <p:nvPr/>
        </p:nvSpPr>
        <p:spPr bwMode="auto">
          <a:xfrm rot="10800000">
            <a:off x="2807359" y="2923007"/>
            <a:ext cx="454590"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12" name="Right Arrow 211"/>
          <p:cNvSpPr/>
          <p:nvPr/>
        </p:nvSpPr>
        <p:spPr bwMode="auto">
          <a:xfrm>
            <a:off x="5721451" y="2884479"/>
            <a:ext cx="396774" cy="428263"/>
          </a:xfrm>
          <a:prstGeom prst="rightArrow">
            <a:avLst/>
          </a:prstGeom>
          <a:solidFill>
            <a:srgbClr val="FFFFFF">
              <a:lumMod val="50000"/>
            </a:srgbClr>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nvGrpSpPr>
          <p:cNvPr id="213" name="Group 212"/>
          <p:cNvGrpSpPr/>
          <p:nvPr/>
        </p:nvGrpSpPr>
        <p:grpSpPr>
          <a:xfrm>
            <a:off x="5226780" y="4173460"/>
            <a:ext cx="3917220" cy="1728271"/>
            <a:chOff x="5220961" y="4288277"/>
            <a:chExt cx="3917220" cy="1728271"/>
          </a:xfrm>
        </p:grpSpPr>
        <p:grpSp>
          <p:nvGrpSpPr>
            <p:cNvPr id="214" name="Group 213"/>
            <p:cNvGrpSpPr/>
            <p:nvPr/>
          </p:nvGrpSpPr>
          <p:grpSpPr>
            <a:xfrm>
              <a:off x="5220961" y="4288277"/>
              <a:ext cx="3917220" cy="1728271"/>
              <a:chOff x="5220961" y="4288277"/>
              <a:chExt cx="3917220" cy="1728271"/>
            </a:xfrm>
          </p:grpSpPr>
          <p:grpSp>
            <p:nvGrpSpPr>
              <p:cNvPr id="219" name="Group 218"/>
              <p:cNvGrpSpPr/>
              <p:nvPr/>
            </p:nvGrpSpPr>
            <p:grpSpPr>
              <a:xfrm>
                <a:off x="7088904" y="4288277"/>
                <a:ext cx="1184643" cy="810184"/>
                <a:chOff x="7583822" y="1542002"/>
                <a:chExt cx="1184643" cy="810184"/>
              </a:xfrm>
            </p:grpSpPr>
            <p:sp>
              <p:nvSpPr>
                <p:cNvPr id="243" name="Oval 242"/>
                <p:cNvSpPr/>
                <p:nvPr/>
              </p:nvSpPr>
              <p:spPr>
                <a:xfrm>
                  <a:off x="7583822" y="2174300"/>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4" name="Picture 2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6631" y="1542002"/>
                  <a:ext cx="772767" cy="713323"/>
                </a:xfrm>
                <a:prstGeom prst="rect">
                  <a:avLst/>
                </a:prstGeom>
                <a:effectLst/>
              </p:spPr>
            </p:pic>
          </p:grpSp>
          <p:sp>
            <p:nvSpPr>
              <p:cNvPr id="220" name="TextBox 219"/>
              <p:cNvSpPr txBox="1"/>
              <p:nvPr/>
            </p:nvSpPr>
            <p:spPr>
              <a:xfrm>
                <a:off x="8056985" y="4438922"/>
                <a:ext cx="813025" cy="4616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Finance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sp>
            <p:nvSpPr>
              <p:cNvPr id="221" name="TextBox 220"/>
              <p:cNvSpPr txBox="1"/>
              <p:nvPr/>
            </p:nvSpPr>
            <p:spPr>
              <a:xfrm>
                <a:off x="5252085" y="5285952"/>
                <a:ext cx="813026" cy="646331"/>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Student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Info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sp>
            <p:nvSpPr>
              <p:cNvPr id="222" name="TextBox 221"/>
              <p:cNvSpPr txBox="1"/>
              <p:nvPr/>
            </p:nvSpPr>
            <p:spPr>
              <a:xfrm>
                <a:off x="5220961" y="4425123"/>
                <a:ext cx="844150" cy="461665"/>
              </a:xfrm>
              <a:prstGeom prst="rect">
                <a:avLst/>
              </a:prstGeom>
              <a:noFill/>
            </p:spPr>
            <p:txBody>
              <a:bodyPr wrap="square" rtlCol="0">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Bursar </a:t>
                </a:r>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Systems</a:t>
                </a:r>
              </a:p>
            </p:txBody>
          </p:sp>
          <p:pic>
            <p:nvPicPr>
              <p:cNvPr id="223" name="Picture 2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5108" y="4514263"/>
                <a:ext cx="205516" cy="312384"/>
              </a:xfrm>
              <a:prstGeom prst="rect">
                <a:avLst/>
              </a:prstGeom>
              <a:effectLst>
                <a:glow rad="63500">
                  <a:srgbClr val="BBE0E3">
                    <a:alpha val="30000"/>
                  </a:srgbClr>
                </a:glow>
                <a:softEdge rad="0"/>
              </a:effectLst>
            </p:spPr>
          </p:pic>
          <p:grpSp>
            <p:nvGrpSpPr>
              <p:cNvPr id="224" name="Group 223"/>
              <p:cNvGrpSpPr/>
              <p:nvPr/>
            </p:nvGrpSpPr>
            <p:grpSpPr>
              <a:xfrm>
                <a:off x="5915836" y="4298265"/>
                <a:ext cx="1184643" cy="802266"/>
                <a:chOff x="6111511" y="4262274"/>
                <a:chExt cx="1184643" cy="802266"/>
              </a:xfrm>
            </p:grpSpPr>
            <p:grpSp>
              <p:nvGrpSpPr>
                <p:cNvPr id="232" name="Group 231"/>
                <p:cNvGrpSpPr/>
                <p:nvPr/>
              </p:nvGrpSpPr>
              <p:grpSpPr>
                <a:xfrm>
                  <a:off x="6111511" y="4262274"/>
                  <a:ext cx="1184643" cy="802266"/>
                  <a:chOff x="2016497" y="961448"/>
                  <a:chExt cx="1184643" cy="802266"/>
                </a:xfrm>
              </p:grpSpPr>
              <p:sp>
                <p:nvSpPr>
                  <p:cNvPr id="241" name="Oval 240"/>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2" name="Picture 2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2436" y="961448"/>
                    <a:ext cx="772767" cy="713323"/>
                  </a:xfrm>
                  <a:prstGeom prst="rect">
                    <a:avLst/>
                  </a:prstGeom>
                  <a:effectLst/>
                </p:spPr>
              </p:pic>
            </p:grpSp>
            <p:grpSp>
              <p:nvGrpSpPr>
                <p:cNvPr id="233" name="Group 232"/>
                <p:cNvGrpSpPr/>
                <p:nvPr/>
              </p:nvGrpSpPr>
              <p:grpSpPr>
                <a:xfrm>
                  <a:off x="6574111" y="4482924"/>
                  <a:ext cx="305550" cy="317126"/>
                  <a:chOff x="2243356" y="4659148"/>
                  <a:chExt cx="1382713" cy="1435100"/>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34" name="Freeform 26"/>
                  <p:cNvSpPr>
                    <a:spLocks/>
                  </p:cNvSpPr>
                  <p:nvPr/>
                </p:nvSpPr>
                <p:spPr bwMode="auto">
                  <a:xfrm>
                    <a:off x="2243356" y="5713248"/>
                    <a:ext cx="1382713" cy="381000"/>
                  </a:xfrm>
                  <a:custGeom>
                    <a:avLst/>
                    <a:gdLst>
                      <a:gd name="T0" fmla="*/ 871 w 871"/>
                      <a:gd name="T1" fmla="*/ 3 h 240"/>
                      <a:gd name="T2" fmla="*/ 835 w 871"/>
                      <a:gd name="T3" fmla="*/ 38 h 240"/>
                      <a:gd name="T4" fmla="*/ 794 w 871"/>
                      <a:gd name="T5" fmla="*/ 70 h 240"/>
                      <a:gd name="T6" fmla="*/ 792 w 871"/>
                      <a:gd name="T7" fmla="*/ 70 h 240"/>
                      <a:gd name="T8" fmla="*/ 756 w 871"/>
                      <a:gd name="T9" fmla="*/ 92 h 240"/>
                      <a:gd name="T10" fmla="*/ 676 w 871"/>
                      <a:gd name="T11" fmla="*/ 127 h 240"/>
                      <a:gd name="T12" fmla="*/ 586 w 871"/>
                      <a:gd name="T13" fmla="*/ 151 h 240"/>
                      <a:gd name="T14" fmla="*/ 489 w 871"/>
                      <a:gd name="T15" fmla="*/ 163 h 240"/>
                      <a:gd name="T16" fmla="*/ 439 w 871"/>
                      <a:gd name="T17" fmla="*/ 165 h 240"/>
                      <a:gd name="T18" fmla="*/ 351 w 871"/>
                      <a:gd name="T19" fmla="*/ 159 h 240"/>
                      <a:gd name="T20" fmla="*/ 269 w 871"/>
                      <a:gd name="T21" fmla="*/ 146 h 240"/>
                      <a:gd name="T22" fmla="*/ 192 w 871"/>
                      <a:gd name="T23" fmla="*/ 123 h 240"/>
                      <a:gd name="T24" fmla="*/ 122 w 871"/>
                      <a:gd name="T25" fmla="*/ 92 h 240"/>
                      <a:gd name="T26" fmla="*/ 86 w 871"/>
                      <a:gd name="T27" fmla="*/ 72 h 240"/>
                      <a:gd name="T28" fmla="*/ 26 w 871"/>
                      <a:gd name="T29" fmla="*/ 26 h 240"/>
                      <a:gd name="T30" fmla="*/ 0 w 871"/>
                      <a:gd name="T31" fmla="*/ 0 h 240"/>
                      <a:gd name="T32" fmla="*/ 14 w 871"/>
                      <a:gd name="T33" fmla="*/ 48 h 240"/>
                      <a:gd name="T34" fmla="*/ 43 w 871"/>
                      <a:gd name="T35" fmla="*/ 94 h 240"/>
                      <a:gd name="T36" fmla="*/ 87 w 871"/>
                      <a:gd name="T37" fmla="*/ 137 h 240"/>
                      <a:gd name="T38" fmla="*/ 147 w 871"/>
                      <a:gd name="T39" fmla="*/ 175 h 240"/>
                      <a:gd name="T40" fmla="*/ 180 w 871"/>
                      <a:gd name="T41" fmla="*/ 190 h 240"/>
                      <a:gd name="T42" fmla="*/ 249 w 871"/>
                      <a:gd name="T43" fmla="*/ 214 h 240"/>
                      <a:gd name="T44" fmla="*/ 322 w 871"/>
                      <a:gd name="T45" fmla="*/ 230 h 240"/>
                      <a:gd name="T46" fmla="*/ 399 w 871"/>
                      <a:gd name="T47" fmla="*/ 238 h 240"/>
                      <a:gd name="T48" fmla="*/ 439 w 871"/>
                      <a:gd name="T49" fmla="*/ 240 h 240"/>
                      <a:gd name="T50" fmla="*/ 528 w 871"/>
                      <a:gd name="T51" fmla="*/ 233 h 240"/>
                      <a:gd name="T52" fmla="*/ 612 w 871"/>
                      <a:gd name="T53" fmla="*/ 218 h 240"/>
                      <a:gd name="T54" fmla="*/ 693 w 871"/>
                      <a:gd name="T55" fmla="*/ 192 h 240"/>
                      <a:gd name="T56" fmla="*/ 761 w 871"/>
                      <a:gd name="T57" fmla="*/ 156 h 240"/>
                      <a:gd name="T58" fmla="*/ 761 w 871"/>
                      <a:gd name="T59" fmla="*/ 154 h 240"/>
                      <a:gd name="T60" fmla="*/ 806 w 871"/>
                      <a:gd name="T61" fmla="*/ 120 h 240"/>
                      <a:gd name="T62" fmla="*/ 838 w 871"/>
                      <a:gd name="T63" fmla="*/ 84 h 240"/>
                      <a:gd name="T64" fmla="*/ 861 w 871"/>
                      <a:gd name="T65" fmla="*/ 44 h 240"/>
                      <a:gd name="T66" fmla="*/ 871 w 871"/>
                      <a:gd name="T67" fmla="*/ 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40">
                        <a:moveTo>
                          <a:pt x="871" y="3"/>
                        </a:moveTo>
                        <a:lnTo>
                          <a:pt x="871" y="3"/>
                        </a:lnTo>
                        <a:lnTo>
                          <a:pt x="854" y="22"/>
                        </a:lnTo>
                        <a:lnTo>
                          <a:pt x="835" y="38"/>
                        </a:lnTo>
                        <a:lnTo>
                          <a:pt x="814" y="55"/>
                        </a:lnTo>
                        <a:lnTo>
                          <a:pt x="794" y="70"/>
                        </a:lnTo>
                        <a:lnTo>
                          <a:pt x="792" y="70"/>
                        </a:lnTo>
                        <a:lnTo>
                          <a:pt x="792" y="70"/>
                        </a:lnTo>
                        <a:lnTo>
                          <a:pt x="792" y="70"/>
                        </a:lnTo>
                        <a:lnTo>
                          <a:pt x="756" y="92"/>
                        </a:lnTo>
                        <a:lnTo>
                          <a:pt x="717" y="111"/>
                        </a:lnTo>
                        <a:lnTo>
                          <a:pt x="676" y="127"/>
                        </a:lnTo>
                        <a:lnTo>
                          <a:pt x="631" y="141"/>
                        </a:lnTo>
                        <a:lnTo>
                          <a:pt x="586" y="151"/>
                        </a:lnTo>
                        <a:lnTo>
                          <a:pt x="538" y="158"/>
                        </a:lnTo>
                        <a:lnTo>
                          <a:pt x="489" y="163"/>
                        </a:lnTo>
                        <a:lnTo>
                          <a:pt x="439" y="165"/>
                        </a:lnTo>
                        <a:lnTo>
                          <a:pt x="439" y="165"/>
                        </a:lnTo>
                        <a:lnTo>
                          <a:pt x="394" y="163"/>
                        </a:lnTo>
                        <a:lnTo>
                          <a:pt x="351" y="159"/>
                        </a:lnTo>
                        <a:lnTo>
                          <a:pt x="310" y="153"/>
                        </a:lnTo>
                        <a:lnTo>
                          <a:pt x="269" y="146"/>
                        </a:lnTo>
                        <a:lnTo>
                          <a:pt x="230" y="135"/>
                        </a:lnTo>
                        <a:lnTo>
                          <a:pt x="192" y="123"/>
                        </a:lnTo>
                        <a:lnTo>
                          <a:pt x="156" y="110"/>
                        </a:lnTo>
                        <a:lnTo>
                          <a:pt x="122" y="92"/>
                        </a:lnTo>
                        <a:lnTo>
                          <a:pt x="122" y="92"/>
                        </a:lnTo>
                        <a:lnTo>
                          <a:pt x="86" y="72"/>
                        </a:lnTo>
                        <a:lnTo>
                          <a:pt x="53" y="50"/>
                        </a:lnTo>
                        <a:lnTo>
                          <a:pt x="26" y="26"/>
                        </a:lnTo>
                        <a:lnTo>
                          <a:pt x="0" y="0"/>
                        </a:lnTo>
                        <a:lnTo>
                          <a:pt x="0" y="0"/>
                        </a:lnTo>
                        <a:lnTo>
                          <a:pt x="5" y="24"/>
                        </a:lnTo>
                        <a:lnTo>
                          <a:pt x="14" y="48"/>
                        </a:lnTo>
                        <a:lnTo>
                          <a:pt x="26" y="72"/>
                        </a:lnTo>
                        <a:lnTo>
                          <a:pt x="43" y="94"/>
                        </a:lnTo>
                        <a:lnTo>
                          <a:pt x="63" y="116"/>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40"/>
                        </a:lnTo>
                        <a:lnTo>
                          <a:pt x="439" y="240"/>
                        </a:lnTo>
                        <a:lnTo>
                          <a:pt x="484" y="238"/>
                        </a:lnTo>
                        <a:lnTo>
                          <a:pt x="528" y="233"/>
                        </a:lnTo>
                        <a:lnTo>
                          <a:pt x="571" y="228"/>
                        </a:lnTo>
                        <a:lnTo>
                          <a:pt x="612" y="218"/>
                        </a:lnTo>
                        <a:lnTo>
                          <a:pt x="653" y="206"/>
                        </a:lnTo>
                        <a:lnTo>
                          <a:pt x="693" y="192"/>
                        </a:lnTo>
                        <a:lnTo>
                          <a:pt x="729" y="175"/>
                        </a:lnTo>
                        <a:lnTo>
                          <a:pt x="761" y="156"/>
                        </a:lnTo>
                        <a:lnTo>
                          <a:pt x="761" y="154"/>
                        </a:lnTo>
                        <a:lnTo>
                          <a:pt x="761" y="154"/>
                        </a:lnTo>
                        <a:lnTo>
                          <a:pt x="785" y="139"/>
                        </a:lnTo>
                        <a:lnTo>
                          <a:pt x="806" y="120"/>
                        </a:lnTo>
                        <a:lnTo>
                          <a:pt x="825" y="103"/>
                        </a:lnTo>
                        <a:lnTo>
                          <a:pt x="838" y="84"/>
                        </a:lnTo>
                        <a:lnTo>
                          <a:pt x="850" y="63"/>
                        </a:lnTo>
                        <a:lnTo>
                          <a:pt x="861" y="44"/>
                        </a:lnTo>
                        <a:lnTo>
                          <a:pt x="866" y="24"/>
                        </a:lnTo>
                        <a:lnTo>
                          <a:pt x="871" y="3"/>
                        </a:lnTo>
                        <a:lnTo>
                          <a:pt x="87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5" name="Freeform 27"/>
                  <p:cNvSpPr>
                    <a:spLocks/>
                  </p:cNvSpPr>
                  <p:nvPr/>
                </p:nvSpPr>
                <p:spPr bwMode="auto">
                  <a:xfrm>
                    <a:off x="2243356" y="5503698"/>
                    <a:ext cx="1382713" cy="377825"/>
                  </a:xfrm>
                  <a:custGeom>
                    <a:avLst/>
                    <a:gdLst>
                      <a:gd name="T0" fmla="*/ 792 w 871"/>
                      <a:gd name="T1" fmla="*/ 70 h 238"/>
                      <a:gd name="T2" fmla="*/ 792 w 871"/>
                      <a:gd name="T3" fmla="*/ 70 h 238"/>
                      <a:gd name="T4" fmla="*/ 717 w 871"/>
                      <a:gd name="T5" fmla="*/ 110 h 238"/>
                      <a:gd name="T6" fmla="*/ 631 w 871"/>
                      <a:gd name="T7" fmla="*/ 139 h 238"/>
                      <a:gd name="T8" fmla="*/ 538 w 871"/>
                      <a:gd name="T9" fmla="*/ 158 h 238"/>
                      <a:gd name="T10" fmla="*/ 439 w 871"/>
                      <a:gd name="T11" fmla="*/ 163 h 238"/>
                      <a:gd name="T12" fmla="*/ 394 w 871"/>
                      <a:gd name="T13" fmla="*/ 163 h 238"/>
                      <a:gd name="T14" fmla="*/ 310 w 871"/>
                      <a:gd name="T15" fmla="*/ 152 h 238"/>
                      <a:gd name="T16" fmla="*/ 230 w 871"/>
                      <a:gd name="T17" fmla="*/ 135 h 238"/>
                      <a:gd name="T18" fmla="*/ 156 w 871"/>
                      <a:gd name="T19" fmla="*/ 110 h 238"/>
                      <a:gd name="T20" fmla="*/ 122 w 871"/>
                      <a:gd name="T21" fmla="*/ 92 h 238"/>
                      <a:gd name="T22" fmla="*/ 53 w 871"/>
                      <a:gd name="T23" fmla="*/ 50 h 238"/>
                      <a:gd name="T24" fmla="*/ 0 w 871"/>
                      <a:gd name="T25" fmla="*/ 0 h 238"/>
                      <a:gd name="T26" fmla="*/ 5 w 871"/>
                      <a:gd name="T27" fmla="*/ 24 h 238"/>
                      <a:gd name="T28" fmla="*/ 26 w 871"/>
                      <a:gd name="T29" fmla="*/ 70 h 238"/>
                      <a:gd name="T30" fmla="*/ 63 w 871"/>
                      <a:gd name="T31" fmla="*/ 115 h 238"/>
                      <a:gd name="T32" fmla="*/ 115 w 871"/>
                      <a:gd name="T33" fmla="*/ 156 h 238"/>
                      <a:gd name="T34" fmla="*/ 147 w 871"/>
                      <a:gd name="T35" fmla="*/ 175 h 238"/>
                      <a:gd name="T36" fmla="*/ 213 w 871"/>
                      <a:gd name="T37" fmla="*/ 202 h 238"/>
                      <a:gd name="T38" fmla="*/ 285 w 871"/>
                      <a:gd name="T39" fmla="*/ 223 h 238"/>
                      <a:gd name="T40" fmla="*/ 360 w 871"/>
                      <a:gd name="T41" fmla="*/ 235 h 238"/>
                      <a:gd name="T42" fmla="*/ 439 w 871"/>
                      <a:gd name="T43" fmla="*/ 238 h 238"/>
                      <a:gd name="T44" fmla="*/ 484 w 871"/>
                      <a:gd name="T45" fmla="*/ 238 h 238"/>
                      <a:gd name="T46" fmla="*/ 571 w 871"/>
                      <a:gd name="T47" fmla="*/ 228 h 238"/>
                      <a:gd name="T48" fmla="*/ 653 w 871"/>
                      <a:gd name="T49" fmla="*/ 206 h 238"/>
                      <a:gd name="T50" fmla="*/ 729 w 871"/>
                      <a:gd name="T51" fmla="*/ 175 h 238"/>
                      <a:gd name="T52" fmla="*/ 761 w 871"/>
                      <a:gd name="T53" fmla="*/ 154 h 238"/>
                      <a:gd name="T54" fmla="*/ 785 w 871"/>
                      <a:gd name="T55" fmla="*/ 139 h 238"/>
                      <a:gd name="T56" fmla="*/ 825 w 871"/>
                      <a:gd name="T57" fmla="*/ 103 h 238"/>
                      <a:gd name="T58" fmla="*/ 850 w 871"/>
                      <a:gd name="T59" fmla="*/ 63 h 238"/>
                      <a:gd name="T60" fmla="*/ 866 w 871"/>
                      <a:gd name="T61" fmla="*/ 24 h 238"/>
                      <a:gd name="T62" fmla="*/ 871 w 871"/>
                      <a:gd name="T63" fmla="*/ 3 h 238"/>
                      <a:gd name="T64" fmla="*/ 835 w 871"/>
                      <a:gd name="T65" fmla="*/ 38 h 238"/>
                      <a:gd name="T66" fmla="*/ 794 w 871"/>
                      <a:gd name="T67" fmla="*/ 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38">
                        <a:moveTo>
                          <a:pt x="794" y="70"/>
                        </a:moveTo>
                        <a:lnTo>
                          <a:pt x="792" y="70"/>
                        </a:lnTo>
                        <a:lnTo>
                          <a:pt x="792" y="70"/>
                        </a:lnTo>
                        <a:lnTo>
                          <a:pt x="792" y="70"/>
                        </a:lnTo>
                        <a:lnTo>
                          <a:pt x="756" y="92"/>
                        </a:lnTo>
                        <a:lnTo>
                          <a:pt x="717" y="110"/>
                        </a:lnTo>
                        <a:lnTo>
                          <a:pt x="676" y="127"/>
                        </a:lnTo>
                        <a:lnTo>
                          <a:pt x="631" y="139"/>
                        </a:lnTo>
                        <a:lnTo>
                          <a:pt x="586" y="149"/>
                        </a:lnTo>
                        <a:lnTo>
                          <a:pt x="538" y="158"/>
                        </a:lnTo>
                        <a:lnTo>
                          <a:pt x="489" y="161"/>
                        </a:lnTo>
                        <a:lnTo>
                          <a:pt x="439" y="163"/>
                        </a:lnTo>
                        <a:lnTo>
                          <a:pt x="439" y="163"/>
                        </a:lnTo>
                        <a:lnTo>
                          <a:pt x="394" y="163"/>
                        </a:lnTo>
                        <a:lnTo>
                          <a:pt x="351" y="159"/>
                        </a:lnTo>
                        <a:lnTo>
                          <a:pt x="310" y="152"/>
                        </a:lnTo>
                        <a:lnTo>
                          <a:pt x="269" y="146"/>
                        </a:lnTo>
                        <a:lnTo>
                          <a:pt x="230" y="135"/>
                        </a:lnTo>
                        <a:lnTo>
                          <a:pt x="192" y="123"/>
                        </a:lnTo>
                        <a:lnTo>
                          <a:pt x="156" y="110"/>
                        </a:lnTo>
                        <a:lnTo>
                          <a:pt x="122" y="92"/>
                        </a:lnTo>
                        <a:lnTo>
                          <a:pt x="122" y="92"/>
                        </a:lnTo>
                        <a:lnTo>
                          <a:pt x="86" y="72"/>
                        </a:lnTo>
                        <a:lnTo>
                          <a:pt x="53" y="50"/>
                        </a:lnTo>
                        <a:lnTo>
                          <a:pt x="26" y="25"/>
                        </a:lnTo>
                        <a:lnTo>
                          <a:pt x="0" y="0"/>
                        </a:lnTo>
                        <a:lnTo>
                          <a:pt x="0" y="0"/>
                        </a:lnTo>
                        <a:lnTo>
                          <a:pt x="5" y="24"/>
                        </a:lnTo>
                        <a:lnTo>
                          <a:pt x="14" y="48"/>
                        </a:lnTo>
                        <a:lnTo>
                          <a:pt x="26" y="70"/>
                        </a:lnTo>
                        <a:lnTo>
                          <a:pt x="43" y="94"/>
                        </a:lnTo>
                        <a:lnTo>
                          <a:pt x="63" y="115"/>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38"/>
                        </a:lnTo>
                        <a:lnTo>
                          <a:pt x="439" y="238"/>
                        </a:lnTo>
                        <a:lnTo>
                          <a:pt x="484" y="238"/>
                        </a:lnTo>
                        <a:lnTo>
                          <a:pt x="528" y="233"/>
                        </a:lnTo>
                        <a:lnTo>
                          <a:pt x="571" y="228"/>
                        </a:lnTo>
                        <a:lnTo>
                          <a:pt x="612" y="218"/>
                        </a:lnTo>
                        <a:lnTo>
                          <a:pt x="653" y="206"/>
                        </a:lnTo>
                        <a:lnTo>
                          <a:pt x="693" y="192"/>
                        </a:lnTo>
                        <a:lnTo>
                          <a:pt x="729" y="175"/>
                        </a:lnTo>
                        <a:lnTo>
                          <a:pt x="761" y="154"/>
                        </a:lnTo>
                        <a:lnTo>
                          <a:pt x="761" y="154"/>
                        </a:lnTo>
                        <a:lnTo>
                          <a:pt x="761" y="154"/>
                        </a:lnTo>
                        <a:lnTo>
                          <a:pt x="785" y="139"/>
                        </a:lnTo>
                        <a:lnTo>
                          <a:pt x="806" y="120"/>
                        </a:lnTo>
                        <a:lnTo>
                          <a:pt x="825" y="103"/>
                        </a:lnTo>
                        <a:lnTo>
                          <a:pt x="838" y="84"/>
                        </a:lnTo>
                        <a:lnTo>
                          <a:pt x="850" y="63"/>
                        </a:lnTo>
                        <a:lnTo>
                          <a:pt x="861" y="44"/>
                        </a:lnTo>
                        <a:lnTo>
                          <a:pt x="866" y="24"/>
                        </a:lnTo>
                        <a:lnTo>
                          <a:pt x="871" y="3"/>
                        </a:lnTo>
                        <a:lnTo>
                          <a:pt x="871" y="3"/>
                        </a:lnTo>
                        <a:lnTo>
                          <a:pt x="854" y="20"/>
                        </a:lnTo>
                        <a:lnTo>
                          <a:pt x="835" y="38"/>
                        </a:lnTo>
                        <a:lnTo>
                          <a:pt x="814" y="55"/>
                        </a:lnTo>
                        <a:lnTo>
                          <a:pt x="794" y="70"/>
                        </a:lnTo>
                        <a:lnTo>
                          <a:pt x="79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6" name="Freeform 28"/>
                  <p:cNvSpPr>
                    <a:spLocks/>
                  </p:cNvSpPr>
                  <p:nvPr/>
                </p:nvSpPr>
                <p:spPr bwMode="auto">
                  <a:xfrm>
                    <a:off x="2243356" y="5294147"/>
                    <a:ext cx="1382713" cy="377824"/>
                  </a:xfrm>
                  <a:custGeom>
                    <a:avLst/>
                    <a:gdLst>
                      <a:gd name="T0" fmla="*/ 792 w 871"/>
                      <a:gd name="T1" fmla="*/ 70 h 238"/>
                      <a:gd name="T2" fmla="*/ 792 w 871"/>
                      <a:gd name="T3" fmla="*/ 70 h 238"/>
                      <a:gd name="T4" fmla="*/ 717 w 871"/>
                      <a:gd name="T5" fmla="*/ 109 h 238"/>
                      <a:gd name="T6" fmla="*/ 631 w 871"/>
                      <a:gd name="T7" fmla="*/ 139 h 238"/>
                      <a:gd name="T8" fmla="*/ 538 w 871"/>
                      <a:gd name="T9" fmla="*/ 157 h 238"/>
                      <a:gd name="T10" fmla="*/ 439 w 871"/>
                      <a:gd name="T11" fmla="*/ 163 h 238"/>
                      <a:gd name="T12" fmla="*/ 394 w 871"/>
                      <a:gd name="T13" fmla="*/ 163 h 238"/>
                      <a:gd name="T14" fmla="*/ 310 w 871"/>
                      <a:gd name="T15" fmla="*/ 152 h 238"/>
                      <a:gd name="T16" fmla="*/ 230 w 871"/>
                      <a:gd name="T17" fmla="*/ 135 h 238"/>
                      <a:gd name="T18" fmla="*/ 156 w 871"/>
                      <a:gd name="T19" fmla="*/ 108 h 238"/>
                      <a:gd name="T20" fmla="*/ 122 w 871"/>
                      <a:gd name="T21" fmla="*/ 92 h 238"/>
                      <a:gd name="T22" fmla="*/ 53 w 871"/>
                      <a:gd name="T23" fmla="*/ 49 h 238"/>
                      <a:gd name="T24" fmla="*/ 0 w 871"/>
                      <a:gd name="T25" fmla="*/ 0 h 238"/>
                      <a:gd name="T26" fmla="*/ 5 w 871"/>
                      <a:gd name="T27" fmla="*/ 24 h 238"/>
                      <a:gd name="T28" fmla="*/ 26 w 871"/>
                      <a:gd name="T29" fmla="*/ 70 h 238"/>
                      <a:gd name="T30" fmla="*/ 63 w 871"/>
                      <a:gd name="T31" fmla="*/ 115 h 238"/>
                      <a:gd name="T32" fmla="*/ 115 w 871"/>
                      <a:gd name="T33" fmla="*/ 156 h 238"/>
                      <a:gd name="T34" fmla="*/ 147 w 871"/>
                      <a:gd name="T35" fmla="*/ 175 h 238"/>
                      <a:gd name="T36" fmla="*/ 213 w 871"/>
                      <a:gd name="T37" fmla="*/ 202 h 238"/>
                      <a:gd name="T38" fmla="*/ 285 w 871"/>
                      <a:gd name="T39" fmla="*/ 223 h 238"/>
                      <a:gd name="T40" fmla="*/ 360 w 871"/>
                      <a:gd name="T41" fmla="*/ 235 h 238"/>
                      <a:gd name="T42" fmla="*/ 439 w 871"/>
                      <a:gd name="T43" fmla="*/ 238 h 238"/>
                      <a:gd name="T44" fmla="*/ 484 w 871"/>
                      <a:gd name="T45" fmla="*/ 238 h 238"/>
                      <a:gd name="T46" fmla="*/ 571 w 871"/>
                      <a:gd name="T47" fmla="*/ 226 h 238"/>
                      <a:gd name="T48" fmla="*/ 653 w 871"/>
                      <a:gd name="T49" fmla="*/ 206 h 238"/>
                      <a:gd name="T50" fmla="*/ 729 w 871"/>
                      <a:gd name="T51" fmla="*/ 175 h 238"/>
                      <a:gd name="T52" fmla="*/ 761 w 871"/>
                      <a:gd name="T53" fmla="*/ 154 h 238"/>
                      <a:gd name="T54" fmla="*/ 785 w 871"/>
                      <a:gd name="T55" fmla="*/ 137 h 238"/>
                      <a:gd name="T56" fmla="*/ 825 w 871"/>
                      <a:gd name="T57" fmla="*/ 101 h 238"/>
                      <a:gd name="T58" fmla="*/ 850 w 871"/>
                      <a:gd name="T59" fmla="*/ 63 h 238"/>
                      <a:gd name="T60" fmla="*/ 866 w 871"/>
                      <a:gd name="T61" fmla="*/ 24 h 238"/>
                      <a:gd name="T62" fmla="*/ 871 w 871"/>
                      <a:gd name="T63" fmla="*/ 3 h 238"/>
                      <a:gd name="T64" fmla="*/ 835 w 871"/>
                      <a:gd name="T65" fmla="*/ 37 h 238"/>
                      <a:gd name="T66" fmla="*/ 794 w 871"/>
                      <a:gd name="T67" fmla="*/ 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1" h="238">
                        <a:moveTo>
                          <a:pt x="794" y="70"/>
                        </a:moveTo>
                        <a:lnTo>
                          <a:pt x="792" y="70"/>
                        </a:lnTo>
                        <a:lnTo>
                          <a:pt x="792" y="70"/>
                        </a:lnTo>
                        <a:lnTo>
                          <a:pt x="792" y="70"/>
                        </a:lnTo>
                        <a:lnTo>
                          <a:pt x="756" y="92"/>
                        </a:lnTo>
                        <a:lnTo>
                          <a:pt x="717" y="109"/>
                        </a:lnTo>
                        <a:lnTo>
                          <a:pt x="676" y="127"/>
                        </a:lnTo>
                        <a:lnTo>
                          <a:pt x="631" y="139"/>
                        </a:lnTo>
                        <a:lnTo>
                          <a:pt x="586" y="149"/>
                        </a:lnTo>
                        <a:lnTo>
                          <a:pt x="538" y="157"/>
                        </a:lnTo>
                        <a:lnTo>
                          <a:pt x="489" y="161"/>
                        </a:lnTo>
                        <a:lnTo>
                          <a:pt x="439" y="163"/>
                        </a:lnTo>
                        <a:lnTo>
                          <a:pt x="439" y="163"/>
                        </a:lnTo>
                        <a:lnTo>
                          <a:pt x="394" y="163"/>
                        </a:lnTo>
                        <a:lnTo>
                          <a:pt x="351" y="159"/>
                        </a:lnTo>
                        <a:lnTo>
                          <a:pt x="310" y="152"/>
                        </a:lnTo>
                        <a:lnTo>
                          <a:pt x="269" y="145"/>
                        </a:lnTo>
                        <a:lnTo>
                          <a:pt x="230" y="135"/>
                        </a:lnTo>
                        <a:lnTo>
                          <a:pt x="192" y="123"/>
                        </a:lnTo>
                        <a:lnTo>
                          <a:pt x="156" y="108"/>
                        </a:lnTo>
                        <a:lnTo>
                          <a:pt x="122" y="92"/>
                        </a:lnTo>
                        <a:lnTo>
                          <a:pt x="122" y="92"/>
                        </a:lnTo>
                        <a:lnTo>
                          <a:pt x="86" y="72"/>
                        </a:lnTo>
                        <a:lnTo>
                          <a:pt x="53" y="49"/>
                        </a:lnTo>
                        <a:lnTo>
                          <a:pt x="26" y="25"/>
                        </a:lnTo>
                        <a:lnTo>
                          <a:pt x="0" y="0"/>
                        </a:lnTo>
                        <a:lnTo>
                          <a:pt x="0" y="0"/>
                        </a:lnTo>
                        <a:lnTo>
                          <a:pt x="5" y="24"/>
                        </a:lnTo>
                        <a:lnTo>
                          <a:pt x="14" y="48"/>
                        </a:lnTo>
                        <a:lnTo>
                          <a:pt x="26" y="70"/>
                        </a:lnTo>
                        <a:lnTo>
                          <a:pt x="43" y="94"/>
                        </a:lnTo>
                        <a:lnTo>
                          <a:pt x="63" y="115"/>
                        </a:lnTo>
                        <a:lnTo>
                          <a:pt x="87" y="137"/>
                        </a:lnTo>
                        <a:lnTo>
                          <a:pt x="115" y="156"/>
                        </a:lnTo>
                        <a:lnTo>
                          <a:pt x="147" y="175"/>
                        </a:lnTo>
                        <a:lnTo>
                          <a:pt x="147" y="175"/>
                        </a:lnTo>
                        <a:lnTo>
                          <a:pt x="180" y="190"/>
                        </a:lnTo>
                        <a:lnTo>
                          <a:pt x="213" y="202"/>
                        </a:lnTo>
                        <a:lnTo>
                          <a:pt x="249" y="214"/>
                        </a:lnTo>
                        <a:lnTo>
                          <a:pt x="285" y="223"/>
                        </a:lnTo>
                        <a:lnTo>
                          <a:pt x="322" y="230"/>
                        </a:lnTo>
                        <a:lnTo>
                          <a:pt x="360" y="235"/>
                        </a:lnTo>
                        <a:lnTo>
                          <a:pt x="399" y="238"/>
                        </a:lnTo>
                        <a:lnTo>
                          <a:pt x="439" y="238"/>
                        </a:lnTo>
                        <a:lnTo>
                          <a:pt x="439" y="238"/>
                        </a:lnTo>
                        <a:lnTo>
                          <a:pt x="484" y="238"/>
                        </a:lnTo>
                        <a:lnTo>
                          <a:pt x="528" y="233"/>
                        </a:lnTo>
                        <a:lnTo>
                          <a:pt x="571" y="226"/>
                        </a:lnTo>
                        <a:lnTo>
                          <a:pt x="612" y="218"/>
                        </a:lnTo>
                        <a:lnTo>
                          <a:pt x="653" y="206"/>
                        </a:lnTo>
                        <a:lnTo>
                          <a:pt x="693" y="192"/>
                        </a:lnTo>
                        <a:lnTo>
                          <a:pt x="729" y="175"/>
                        </a:lnTo>
                        <a:lnTo>
                          <a:pt x="761" y="154"/>
                        </a:lnTo>
                        <a:lnTo>
                          <a:pt x="761" y="154"/>
                        </a:lnTo>
                        <a:lnTo>
                          <a:pt x="761" y="154"/>
                        </a:lnTo>
                        <a:lnTo>
                          <a:pt x="785" y="137"/>
                        </a:lnTo>
                        <a:lnTo>
                          <a:pt x="806" y="120"/>
                        </a:lnTo>
                        <a:lnTo>
                          <a:pt x="825" y="101"/>
                        </a:lnTo>
                        <a:lnTo>
                          <a:pt x="838" y="82"/>
                        </a:lnTo>
                        <a:lnTo>
                          <a:pt x="850" y="63"/>
                        </a:lnTo>
                        <a:lnTo>
                          <a:pt x="861" y="43"/>
                        </a:lnTo>
                        <a:lnTo>
                          <a:pt x="866" y="24"/>
                        </a:lnTo>
                        <a:lnTo>
                          <a:pt x="871" y="3"/>
                        </a:lnTo>
                        <a:lnTo>
                          <a:pt x="871" y="3"/>
                        </a:lnTo>
                        <a:lnTo>
                          <a:pt x="854" y="20"/>
                        </a:lnTo>
                        <a:lnTo>
                          <a:pt x="835" y="37"/>
                        </a:lnTo>
                        <a:lnTo>
                          <a:pt x="814" y="55"/>
                        </a:lnTo>
                        <a:lnTo>
                          <a:pt x="794" y="70"/>
                        </a:lnTo>
                        <a:lnTo>
                          <a:pt x="794"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7" name="Freeform 29"/>
                  <p:cNvSpPr>
                    <a:spLocks noEditPoints="1"/>
                  </p:cNvSpPr>
                  <p:nvPr/>
                </p:nvSpPr>
                <p:spPr bwMode="auto">
                  <a:xfrm>
                    <a:off x="2243356" y="4659148"/>
                    <a:ext cx="1382713" cy="803275"/>
                  </a:xfrm>
                  <a:custGeom>
                    <a:avLst/>
                    <a:gdLst>
                      <a:gd name="T0" fmla="*/ 0 w 871"/>
                      <a:gd name="T1" fmla="*/ 257 h 506"/>
                      <a:gd name="T2" fmla="*/ 7 w 871"/>
                      <a:gd name="T3" fmla="*/ 298 h 506"/>
                      <a:gd name="T4" fmla="*/ 26 w 871"/>
                      <a:gd name="T5" fmla="*/ 338 h 506"/>
                      <a:gd name="T6" fmla="*/ 55 w 871"/>
                      <a:gd name="T7" fmla="*/ 376 h 506"/>
                      <a:gd name="T8" fmla="*/ 96 w 871"/>
                      <a:gd name="T9" fmla="*/ 410 h 506"/>
                      <a:gd name="T10" fmla="*/ 147 w 871"/>
                      <a:gd name="T11" fmla="*/ 443 h 506"/>
                      <a:gd name="T12" fmla="*/ 257 w 871"/>
                      <a:gd name="T13" fmla="*/ 484 h 506"/>
                      <a:gd name="T14" fmla="*/ 379 w 871"/>
                      <a:gd name="T15" fmla="*/ 504 h 506"/>
                      <a:gd name="T16" fmla="*/ 504 w 871"/>
                      <a:gd name="T17" fmla="*/ 504 h 506"/>
                      <a:gd name="T18" fmla="*/ 624 w 871"/>
                      <a:gd name="T19" fmla="*/ 482 h 506"/>
                      <a:gd name="T20" fmla="*/ 730 w 871"/>
                      <a:gd name="T21" fmla="*/ 441 h 506"/>
                      <a:gd name="T22" fmla="*/ 761 w 871"/>
                      <a:gd name="T23" fmla="*/ 422 h 506"/>
                      <a:gd name="T24" fmla="*/ 826 w 871"/>
                      <a:gd name="T25" fmla="*/ 367 h 506"/>
                      <a:gd name="T26" fmla="*/ 862 w 871"/>
                      <a:gd name="T27" fmla="*/ 307 h 506"/>
                      <a:gd name="T28" fmla="*/ 871 w 871"/>
                      <a:gd name="T29" fmla="*/ 264 h 506"/>
                      <a:gd name="T30" fmla="*/ 871 w 871"/>
                      <a:gd name="T31" fmla="*/ 240 h 506"/>
                      <a:gd name="T32" fmla="*/ 857 w 871"/>
                      <a:gd name="T33" fmla="*/ 192 h 506"/>
                      <a:gd name="T34" fmla="*/ 809 w 871"/>
                      <a:gd name="T35" fmla="*/ 124 h 506"/>
                      <a:gd name="T36" fmla="*/ 724 w 871"/>
                      <a:gd name="T37" fmla="*/ 65 h 506"/>
                      <a:gd name="T38" fmla="*/ 658 w 871"/>
                      <a:gd name="T39" fmla="*/ 36 h 506"/>
                      <a:gd name="T40" fmla="*/ 549 w 871"/>
                      <a:gd name="T41" fmla="*/ 10 h 506"/>
                      <a:gd name="T42" fmla="*/ 432 w 871"/>
                      <a:gd name="T43" fmla="*/ 0 h 506"/>
                      <a:gd name="T44" fmla="*/ 410 w 871"/>
                      <a:gd name="T45" fmla="*/ 2 h 506"/>
                      <a:gd name="T46" fmla="*/ 369 w 871"/>
                      <a:gd name="T47" fmla="*/ 3 h 506"/>
                      <a:gd name="T48" fmla="*/ 367 w 871"/>
                      <a:gd name="T49" fmla="*/ 3 h 506"/>
                      <a:gd name="T50" fmla="*/ 326 w 871"/>
                      <a:gd name="T51" fmla="*/ 9 h 506"/>
                      <a:gd name="T52" fmla="*/ 286 w 871"/>
                      <a:gd name="T53" fmla="*/ 15 h 506"/>
                      <a:gd name="T54" fmla="*/ 237 w 871"/>
                      <a:gd name="T55" fmla="*/ 27 h 506"/>
                      <a:gd name="T56" fmla="*/ 170 w 871"/>
                      <a:gd name="T57" fmla="*/ 53 h 506"/>
                      <a:gd name="T58" fmla="*/ 110 w 871"/>
                      <a:gd name="T59" fmla="*/ 84 h 506"/>
                      <a:gd name="T60" fmla="*/ 84 w 871"/>
                      <a:gd name="T61" fmla="*/ 103 h 506"/>
                      <a:gd name="T62" fmla="*/ 29 w 871"/>
                      <a:gd name="T63" fmla="*/ 160 h 506"/>
                      <a:gd name="T64" fmla="*/ 3 w 871"/>
                      <a:gd name="T65" fmla="*/ 223 h 506"/>
                      <a:gd name="T66" fmla="*/ 715 w 871"/>
                      <a:gd name="T67" fmla="*/ 398 h 506"/>
                      <a:gd name="T68" fmla="*/ 689 w 871"/>
                      <a:gd name="T69" fmla="*/ 413 h 506"/>
                      <a:gd name="T70" fmla="*/ 597 w 871"/>
                      <a:gd name="T71" fmla="*/ 449 h 506"/>
                      <a:gd name="T72" fmla="*/ 494 w 871"/>
                      <a:gd name="T73" fmla="*/ 468 h 506"/>
                      <a:gd name="T74" fmla="*/ 387 w 871"/>
                      <a:gd name="T75" fmla="*/ 468 h 506"/>
                      <a:gd name="T76" fmla="*/ 283 w 871"/>
                      <a:gd name="T77" fmla="*/ 451 h 506"/>
                      <a:gd name="T78" fmla="*/ 189 w 871"/>
                      <a:gd name="T79" fmla="*/ 415 h 506"/>
                      <a:gd name="T80" fmla="*/ 137 w 871"/>
                      <a:gd name="T81" fmla="*/ 383 h 506"/>
                      <a:gd name="T82" fmla="*/ 84 w 871"/>
                      <a:gd name="T83" fmla="*/ 326 h 506"/>
                      <a:gd name="T84" fmla="*/ 63 w 871"/>
                      <a:gd name="T85" fmla="*/ 266 h 506"/>
                      <a:gd name="T86" fmla="*/ 72 w 871"/>
                      <a:gd name="T87" fmla="*/ 204 h 506"/>
                      <a:gd name="T88" fmla="*/ 111 w 871"/>
                      <a:gd name="T89" fmla="*/ 144 h 506"/>
                      <a:gd name="T90" fmla="*/ 156 w 871"/>
                      <a:gd name="T91" fmla="*/ 110 h 506"/>
                      <a:gd name="T92" fmla="*/ 242 w 871"/>
                      <a:gd name="T93" fmla="*/ 67 h 506"/>
                      <a:gd name="T94" fmla="*/ 341 w 871"/>
                      <a:gd name="T95" fmla="*/ 43 h 506"/>
                      <a:gd name="T96" fmla="*/ 449 w 871"/>
                      <a:gd name="T97" fmla="*/ 38 h 506"/>
                      <a:gd name="T98" fmla="*/ 554 w 871"/>
                      <a:gd name="T99" fmla="*/ 48 h 506"/>
                      <a:gd name="T100" fmla="*/ 653 w 871"/>
                      <a:gd name="T101" fmla="*/ 79 h 506"/>
                      <a:gd name="T102" fmla="*/ 710 w 871"/>
                      <a:gd name="T103" fmla="*/ 108 h 506"/>
                      <a:gd name="T104" fmla="*/ 772 w 871"/>
                      <a:gd name="T105" fmla="*/ 161 h 506"/>
                      <a:gd name="T106" fmla="*/ 804 w 871"/>
                      <a:gd name="T107" fmla="*/ 221 h 506"/>
                      <a:gd name="T108" fmla="*/ 806 w 871"/>
                      <a:gd name="T109" fmla="*/ 283 h 506"/>
                      <a:gd name="T110" fmla="*/ 777 w 871"/>
                      <a:gd name="T111" fmla="*/ 343 h 506"/>
                      <a:gd name="T112" fmla="*/ 715 w 871"/>
                      <a:gd name="T113" fmla="*/ 39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1" h="506">
                        <a:moveTo>
                          <a:pt x="0" y="244"/>
                        </a:moveTo>
                        <a:lnTo>
                          <a:pt x="0" y="244"/>
                        </a:lnTo>
                        <a:lnTo>
                          <a:pt x="0" y="257"/>
                        </a:lnTo>
                        <a:lnTo>
                          <a:pt x="2" y="271"/>
                        </a:lnTo>
                        <a:lnTo>
                          <a:pt x="3" y="285"/>
                        </a:lnTo>
                        <a:lnTo>
                          <a:pt x="7" y="298"/>
                        </a:lnTo>
                        <a:lnTo>
                          <a:pt x="12" y="310"/>
                        </a:lnTo>
                        <a:lnTo>
                          <a:pt x="17" y="324"/>
                        </a:lnTo>
                        <a:lnTo>
                          <a:pt x="26" y="338"/>
                        </a:lnTo>
                        <a:lnTo>
                          <a:pt x="34" y="350"/>
                        </a:lnTo>
                        <a:lnTo>
                          <a:pt x="43" y="364"/>
                        </a:lnTo>
                        <a:lnTo>
                          <a:pt x="55" y="376"/>
                        </a:lnTo>
                        <a:lnTo>
                          <a:pt x="67" y="388"/>
                        </a:lnTo>
                        <a:lnTo>
                          <a:pt x="81" y="400"/>
                        </a:lnTo>
                        <a:lnTo>
                          <a:pt x="96" y="410"/>
                        </a:lnTo>
                        <a:lnTo>
                          <a:pt x="111" y="422"/>
                        </a:lnTo>
                        <a:lnTo>
                          <a:pt x="147" y="443"/>
                        </a:lnTo>
                        <a:lnTo>
                          <a:pt x="147" y="443"/>
                        </a:lnTo>
                        <a:lnTo>
                          <a:pt x="182" y="458"/>
                        </a:lnTo>
                        <a:lnTo>
                          <a:pt x="218" y="472"/>
                        </a:lnTo>
                        <a:lnTo>
                          <a:pt x="257" y="484"/>
                        </a:lnTo>
                        <a:lnTo>
                          <a:pt x="297" y="492"/>
                        </a:lnTo>
                        <a:lnTo>
                          <a:pt x="338" y="499"/>
                        </a:lnTo>
                        <a:lnTo>
                          <a:pt x="379" y="504"/>
                        </a:lnTo>
                        <a:lnTo>
                          <a:pt x="420" y="506"/>
                        </a:lnTo>
                        <a:lnTo>
                          <a:pt x="463" y="506"/>
                        </a:lnTo>
                        <a:lnTo>
                          <a:pt x="504" y="504"/>
                        </a:lnTo>
                        <a:lnTo>
                          <a:pt x="545" y="499"/>
                        </a:lnTo>
                        <a:lnTo>
                          <a:pt x="585" y="492"/>
                        </a:lnTo>
                        <a:lnTo>
                          <a:pt x="624" y="482"/>
                        </a:lnTo>
                        <a:lnTo>
                          <a:pt x="662" y="472"/>
                        </a:lnTo>
                        <a:lnTo>
                          <a:pt x="698" y="458"/>
                        </a:lnTo>
                        <a:lnTo>
                          <a:pt x="730" y="441"/>
                        </a:lnTo>
                        <a:lnTo>
                          <a:pt x="761" y="422"/>
                        </a:lnTo>
                        <a:lnTo>
                          <a:pt x="761" y="422"/>
                        </a:lnTo>
                        <a:lnTo>
                          <a:pt x="761" y="422"/>
                        </a:lnTo>
                        <a:lnTo>
                          <a:pt x="787" y="405"/>
                        </a:lnTo>
                        <a:lnTo>
                          <a:pt x="808" y="386"/>
                        </a:lnTo>
                        <a:lnTo>
                          <a:pt x="826" y="367"/>
                        </a:lnTo>
                        <a:lnTo>
                          <a:pt x="842" y="348"/>
                        </a:lnTo>
                        <a:lnTo>
                          <a:pt x="854" y="328"/>
                        </a:lnTo>
                        <a:lnTo>
                          <a:pt x="862" y="307"/>
                        </a:lnTo>
                        <a:lnTo>
                          <a:pt x="868" y="285"/>
                        </a:lnTo>
                        <a:lnTo>
                          <a:pt x="871" y="264"/>
                        </a:lnTo>
                        <a:lnTo>
                          <a:pt x="871" y="264"/>
                        </a:lnTo>
                        <a:lnTo>
                          <a:pt x="871" y="254"/>
                        </a:lnTo>
                        <a:lnTo>
                          <a:pt x="871" y="254"/>
                        </a:lnTo>
                        <a:lnTo>
                          <a:pt x="871" y="240"/>
                        </a:lnTo>
                        <a:lnTo>
                          <a:pt x="871" y="240"/>
                        </a:lnTo>
                        <a:lnTo>
                          <a:pt x="866" y="216"/>
                        </a:lnTo>
                        <a:lnTo>
                          <a:pt x="857" y="192"/>
                        </a:lnTo>
                        <a:lnTo>
                          <a:pt x="845" y="168"/>
                        </a:lnTo>
                        <a:lnTo>
                          <a:pt x="828" y="146"/>
                        </a:lnTo>
                        <a:lnTo>
                          <a:pt x="809" y="124"/>
                        </a:lnTo>
                        <a:lnTo>
                          <a:pt x="784" y="103"/>
                        </a:lnTo>
                        <a:lnTo>
                          <a:pt x="756" y="84"/>
                        </a:lnTo>
                        <a:lnTo>
                          <a:pt x="724" y="65"/>
                        </a:lnTo>
                        <a:lnTo>
                          <a:pt x="724" y="65"/>
                        </a:lnTo>
                        <a:lnTo>
                          <a:pt x="693" y="50"/>
                        </a:lnTo>
                        <a:lnTo>
                          <a:pt x="658" y="36"/>
                        </a:lnTo>
                        <a:lnTo>
                          <a:pt x="622" y="26"/>
                        </a:lnTo>
                        <a:lnTo>
                          <a:pt x="586" y="17"/>
                        </a:lnTo>
                        <a:lnTo>
                          <a:pt x="549" y="10"/>
                        </a:lnTo>
                        <a:lnTo>
                          <a:pt x="511" y="5"/>
                        </a:lnTo>
                        <a:lnTo>
                          <a:pt x="472" y="2"/>
                        </a:lnTo>
                        <a:lnTo>
                          <a:pt x="432" y="0"/>
                        </a:lnTo>
                        <a:lnTo>
                          <a:pt x="432" y="0"/>
                        </a:lnTo>
                        <a:lnTo>
                          <a:pt x="410" y="2"/>
                        </a:lnTo>
                        <a:lnTo>
                          <a:pt x="410" y="2"/>
                        </a:lnTo>
                        <a:lnTo>
                          <a:pt x="408" y="2"/>
                        </a:lnTo>
                        <a:lnTo>
                          <a:pt x="408" y="2"/>
                        </a:lnTo>
                        <a:lnTo>
                          <a:pt x="369" y="3"/>
                        </a:lnTo>
                        <a:lnTo>
                          <a:pt x="369" y="3"/>
                        </a:lnTo>
                        <a:lnTo>
                          <a:pt x="367" y="3"/>
                        </a:lnTo>
                        <a:lnTo>
                          <a:pt x="367" y="3"/>
                        </a:lnTo>
                        <a:lnTo>
                          <a:pt x="327" y="9"/>
                        </a:lnTo>
                        <a:lnTo>
                          <a:pt x="327" y="9"/>
                        </a:lnTo>
                        <a:lnTo>
                          <a:pt x="326" y="9"/>
                        </a:lnTo>
                        <a:lnTo>
                          <a:pt x="326" y="9"/>
                        </a:lnTo>
                        <a:lnTo>
                          <a:pt x="286" y="15"/>
                        </a:lnTo>
                        <a:lnTo>
                          <a:pt x="286" y="15"/>
                        </a:lnTo>
                        <a:lnTo>
                          <a:pt x="286" y="15"/>
                        </a:lnTo>
                        <a:lnTo>
                          <a:pt x="286" y="15"/>
                        </a:lnTo>
                        <a:lnTo>
                          <a:pt x="237" y="27"/>
                        </a:lnTo>
                        <a:lnTo>
                          <a:pt x="214" y="36"/>
                        </a:lnTo>
                        <a:lnTo>
                          <a:pt x="192" y="43"/>
                        </a:lnTo>
                        <a:lnTo>
                          <a:pt x="170" y="53"/>
                        </a:lnTo>
                        <a:lnTo>
                          <a:pt x="149" y="62"/>
                        </a:lnTo>
                        <a:lnTo>
                          <a:pt x="129" y="74"/>
                        </a:lnTo>
                        <a:lnTo>
                          <a:pt x="110" y="84"/>
                        </a:lnTo>
                        <a:lnTo>
                          <a:pt x="110" y="84"/>
                        </a:lnTo>
                        <a:lnTo>
                          <a:pt x="110" y="84"/>
                        </a:lnTo>
                        <a:lnTo>
                          <a:pt x="84" y="103"/>
                        </a:lnTo>
                        <a:lnTo>
                          <a:pt x="63" y="120"/>
                        </a:lnTo>
                        <a:lnTo>
                          <a:pt x="45" y="141"/>
                        </a:lnTo>
                        <a:lnTo>
                          <a:pt x="29" y="160"/>
                        </a:lnTo>
                        <a:lnTo>
                          <a:pt x="17" y="180"/>
                        </a:lnTo>
                        <a:lnTo>
                          <a:pt x="9" y="201"/>
                        </a:lnTo>
                        <a:lnTo>
                          <a:pt x="3" y="223"/>
                        </a:lnTo>
                        <a:lnTo>
                          <a:pt x="0" y="244"/>
                        </a:lnTo>
                        <a:lnTo>
                          <a:pt x="0" y="244"/>
                        </a:lnTo>
                        <a:close/>
                        <a:moveTo>
                          <a:pt x="715" y="398"/>
                        </a:moveTo>
                        <a:lnTo>
                          <a:pt x="715" y="398"/>
                        </a:lnTo>
                        <a:lnTo>
                          <a:pt x="715" y="398"/>
                        </a:lnTo>
                        <a:lnTo>
                          <a:pt x="689" y="413"/>
                        </a:lnTo>
                        <a:lnTo>
                          <a:pt x="660" y="427"/>
                        </a:lnTo>
                        <a:lnTo>
                          <a:pt x="629" y="439"/>
                        </a:lnTo>
                        <a:lnTo>
                          <a:pt x="597" y="449"/>
                        </a:lnTo>
                        <a:lnTo>
                          <a:pt x="564" y="458"/>
                        </a:lnTo>
                        <a:lnTo>
                          <a:pt x="530" y="463"/>
                        </a:lnTo>
                        <a:lnTo>
                          <a:pt x="494" y="468"/>
                        </a:lnTo>
                        <a:lnTo>
                          <a:pt x="458" y="470"/>
                        </a:lnTo>
                        <a:lnTo>
                          <a:pt x="422" y="470"/>
                        </a:lnTo>
                        <a:lnTo>
                          <a:pt x="387" y="468"/>
                        </a:lnTo>
                        <a:lnTo>
                          <a:pt x="351" y="465"/>
                        </a:lnTo>
                        <a:lnTo>
                          <a:pt x="317" y="458"/>
                        </a:lnTo>
                        <a:lnTo>
                          <a:pt x="283" y="451"/>
                        </a:lnTo>
                        <a:lnTo>
                          <a:pt x="250" y="441"/>
                        </a:lnTo>
                        <a:lnTo>
                          <a:pt x="218" y="429"/>
                        </a:lnTo>
                        <a:lnTo>
                          <a:pt x="189" y="415"/>
                        </a:lnTo>
                        <a:lnTo>
                          <a:pt x="189" y="415"/>
                        </a:lnTo>
                        <a:lnTo>
                          <a:pt x="161" y="400"/>
                        </a:lnTo>
                        <a:lnTo>
                          <a:pt x="137" y="383"/>
                        </a:lnTo>
                        <a:lnTo>
                          <a:pt x="117" y="365"/>
                        </a:lnTo>
                        <a:lnTo>
                          <a:pt x="99" y="347"/>
                        </a:lnTo>
                        <a:lnTo>
                          <a:pt x="84" y="326"/>
                        </a:lnTo>
                        <a:lnTo>
                          <a:pt x="74" y="307"/>
                        </a:lnTo>
                        <a:lnTo>
                          <a:pt x="67" y="286"/>
                        </a:lnTo>
                        <a:lnTo>
                          <a:pt x="63" y="266"/>
                        </a:lnTo>
                        <a:lnTo>
                          <a:pt x="62" y="245"/>
                        </a:lnTo>
                        <a:lnTo>
                          <a:pt x="65" y="225"/>
                        </a:lnTo>
                        <a:lnTo>
                          <a:pt x="72" y="204"/>
                        </a:lnTo>
                        <a:lnTo>
                          <a:pt x="82" y="184"/>
                        </a:lnTo>
                        <a:lnTo>
                          <a:pt x="94" y="163"/>
                        </a:lnTo>
                        <a:lnTo>
                          <a:pt x="111" y="144"/>
                        </a:lnTo>
                        <a:lnTo>
                          <a:pt x="132" y="127"/>
                        </a:lnTo>
                        <a:lnTo>
                          <a:pt x="156" y="110"/>
                        </a:lnTo>
                        <a:lnTo>
                          <a:pt x="156" y="110"/>
                        </a:lnTo>
                        <a:lnTo>
                          <a:pt x="183" y="93"/>
                        </a:lnTo>
                        <a:lnTo>
                          <a:pt x="211" y="79"/>
                        </a:lnTo>
                        <a:lnTo>
                          <a:pt x="242" y="67"/>
                        </a:lnTo>
                        <a:lnTo>
                          <a:pt x="274" y="58"/>
                        </a:lnTo>
                        <a:lnTo>
                          <a:pt x="307" y="50"/>
                        </a:lnTo>
                        <a:lnTo>
                          <a:pt x="341" y="43"/>
                        </a:lnTo>
                        <a:lnTo>
                          <a:pt x="377" y="39"/>
                        </a:lnTo>
                        <a:lnTo>
                          <a:pt x="413" y="38"/>
                        </a:lnTo>
                        <a:lnTo>
                          <a:pt x="449" y="38"/>
                        </a:lnTo>
                        <a:lnTo>
                          <a:pt x="484" y="39"/>
                        </a:lnTo>
                        <a:lnTo>
                          <a:pt x="520" y="43"/>
                        </a:lnTo>
                        <a:lnTo>
                          <a:pt x="554" y="48"/>
                        </a:lnTo>
                        <a:lnTo>
                          <a:pt x="588" y="57"/>
                        </a:lnTo>
                        <a:lnTo>
                          <a:pt x="622" y="67"/>
                        </a:lnTo>
                        <a:lnTo>
                          <a:pt x="653" y="79"/>
                        </a:lnTo>
                        <a:lnTo>
                          <a:pt x="682" y="93"/>
                        </a:lnTo>
                        <a:lnTo>
                          <a:pt x="682" y="93"/>
                        </a:lnTo>
                        <a:lnTo>
                          <a:pt x="710" y="108"/>
                        </a:lnTo>
                        <a:lnTo>
                          <a:pt x="734" y="125"/>
                        </a:lnTo>
                        <a:lnTo>
                          <a:pt x="754" y="142"/>
                        </a:lnTo>
                        <a:lnTo>
                          <a:pt x="772" y="161"/>
                        </a:lnTo>
                        <a:lnTo>
                          <a:pt x="787" y="180"/>
                        </a:lnTo>
                        <a:lnTo>
                          <a:pt x="797" y="201"/>
                        </a:lnTo>
                        <a:lnTo>
                          <a:pt x="804" y="221"/>
                        </a:lnTo>
                        <a:lnTo>
                          <a:pt x="808" y="242"/>
                        </a:lnTo>
                        <a:lnTo>
                          <a:pt x="809" y="262"/>
                        </a:lnTo>
                        <a:lnTo>
                          <a:pt x="806" y="283"/>
                        </a:lnTo>
                        <a:lnTo>
                          <a:pt x="799" y="304"/>
                        </a:lnTo>
                        <a:lnTo>
                          <a:pt x="790" y="324"/>
                        </a:lnTo>
                        <a:lnTo>
                          <a:pt x="777" y="343"/>
                        </a:lnTo>
                        <a:lnTo>
                          <a:pt x="760" y="362"/>
                        </a:lnTo>
                        <a:lnTo>
                          <a:pt x="739" y="381"/>
                        </a:lnTo>
                        <a:lnTo>
                          <a:pt x="715" y="398"/>
                        </a:lnTo>
                        <a:lnTo>
                          <a:pt x="715" y="3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8" name="Freeform 30"/>
                  <p:cNvSpPr>
                    <a:spLocks noEditPoints="1"/>
                  </p:cNvSpPr>
                  <p:nvPr/>
                </p:nvSpPr>
                <p:spPr bwMode="auto">
                  <a:xfrm>
                    <a:off x="2381469" y="4740111"/>
                    <a:ext cx="1108075" cy="642938"/>
                  </a:xfrm>
                  <a:custGeom>
                    <a:avLst/>
                    <a:gdLst>
                      <a:gd name="T0" fmla="*/ 64 w 698"/>
                      <a:gd name="T1" fmla="*/ 83 h 405"/>
                      <a:gd name="T2" fmla="*/ 18 w 698"/>
                      <a:gd name="T3" fmla="*/ 136 h 405"/>
                      <a:gd name="T4" fmla="*/ 0 w 698"/>
                      <a:gd name="T5" fmla="*/ 194 h 405"/>
                      <a:gd name="T6" fmla="*/ 11 w 698"/>
                      <a:gd name="T7" fmla="*/ 253 h 405"/>
                      <a:gd name="T8" fmla="*/ 50 w 698"/>
                      <a:gd name="T9" fmla="*/ 306 h 405"/>
                      <a:gd name="T10" fmla="*/ 117 w 698"/>
                      <a:gd name="T11" fmla="*/ 354 h 405"/>
                      <a:gd name="T12" fmla="*/ 175 w 698"/>
                      <a:gd name="T13" fmla="*/ 378 h 405"/>
                      <a:gd name="T14" fmla="*/ 270 w 698"/>
                      <a:gd name="T15" fmla="*/ 400 h 405"/>
                      <a:gd name="T16" fmla="*/ 371 w 698"/>
                      <a:gd name="T17" fmla="*/ 405 h 405"/>
                      <a:gd name="T18" fmla="*/ 469 w 698"/>
                      <a:gd name="T19" fmla="*/ 393 h 405"/>
                      <a:gd name="T20" fmla="*/ 558 w 698"/>
                      <a:gd name="T21" fmla="*/ 366 h 405"/>
                      <a:gd name="T22" fmla="*/ 611 w 698"/>
                      <a:gd name="T23" fmla="*/ 338 h 405"/>
                      <a:gd name="T24" fmla="*/ 667 w 698"/>
                      <a:gd name="T25" fmla="*/ 287 h 405"/>
                      <a:gd name="T26" fmla="*/ 695 w 698"/>
                      <a:gd name="T27" fmla="*/ 230 h 405"/>
                      <a:gd name="T28" fmla="*/ 693 w 698"/>
                      <a:gd name="T29" fmla="*/ 172 h 405"/>
                      <a:gd name="T30" fmla="*/ 664 w 698"/>
                      <a:gd name="T31" fmla="*/ 115 h 405"/>
                      <a:gd name="T32" fmla="*/ 606 w 698"/>
                      <a:gd name="T33" fmla="*/ 66 h 405"/>
                      <a:gd name="T34" fmla="*/ 553 w 698"/>
                      <a:gd name="T35" fmla="*/ 38 h 405"/>
                      <a:gd name="T36" fmla="*/ 460 w 698"/>
                      <a:gd name="T37" fmla="*/ 11 h 405"/>
                      <a:gd name="T38" fmla="*/ 361 w 698"/>
                      <a:gd name="T39" fmla="*/ 0 h 405"/>
                      <a:gd name="T40" fmla="*/ 261 w 698"/>
                      <a:gd name="T41" fmla="*/ 6 h 405"/>
                      <a:gd name="T42" fmla="*/ 167 w 698"/>
                      <a:gd name="T43" fmla="*/ 28 h 405"/>
                      <a:gd name="T44" fmla="*/ 86 w 698"/>
                      <a:gd name="T45" fmla="*/ 67 h 405"/>
                      <a:gd name="T46" fmla="*/ 194 w 698"/>
                      <a:gd name="T47" fmla="*/ 323 h 405"/>
                      <a:gd name="T48" fmla="*/ 184 w 698"/>
                      <a:gd name="T49" fmla="*/ 326 h 405"/>
                      <a:gd name="T50" fmla="*/ 172 w 698"/>
                      <a:gd name="T51" fmla="*/ 323 h 405"/>
                      <a:gd name="T52" fmla="*/ 160 w 698"/>
                      <a:gd name="T53" fmla="*/ 316 h 405"/>
                      <a:gd name="T54" fmla="*/ 163 w 698"/>
                      <a:gd name="T55" fmla="*/ 308 h 405"/>
                      <a:gd name="T56" fmla="*/ 163 w 698"/>
                      <a:gd name="T57" fmla="*/ 282 h 405"/>
                      <a:gd name="T58" fmla="*/ 120 w 698"/>
                      <a:gd name="T59" fmla="*/ 246 h 405"/>
                      <a:gd name="T60" fmla="*/ 119 w 698"/>
                      <a:gd name="T61" fmla="*/ 234 h 405"/>
                      <a:gd name="T62" fmla="*/ 175 w 698"/>
                      <a:gd name="T63" fmla="*/ 215 h 405"/>
                      <a:gd name="T64" fmla="*/ 184 w 698"/>
                      <a:gd name="T65" fmla="*/ 215 h 405"/>
                      <a:gd name="T66" fmla="*/ 198 w 698"/>
                      <a:gd name="T67" fmla="*/ 234 h 405"/>
                      <a:gd name="T68" fmla="*/ 230 w 698"/>
                      <a:gd name="T69" fmla="*/ 263 h 405"/>
                      <a:gd name="T70" fmla="*/ 300 w 698"/>
                      <a:gd name="T71" fmla="*/ 186 h 405"/>
                      <a:gd name="T72" fmla="*/ 285 w 698"/>
                      <a:gd name="T73" fmla="*/ 155 h 405"/>
                      <a:gd name="T74" fmla="*/ 288 w 698"/>
                      <a:gd name="T75" fmla="*/ 134 h 405"/>
                      <a:gd name="T76" fmla="*/ 306 w 698"/>
                      <a:gd name="T77" fmla="*/ 112 h 405"/>
                      <a:gd name="T78" fmla="*/ 328 w 698"/>
                      <a:gd name="T79" fmla="*/ 98 h 405"/>
                      <a:gd name="T80" fmla="*/ 366 w 698"/>
                      <a:gd name="T81" fmla="*/ 85 h 405"/>
                      <a:gd name="T82" fmla="*/ 439 w 698"/>
                      <a:gd name="T83" fmla="*/ 83 h 405"/>
                      <a:gd name="T84" fmla="*/ 487 w 698"/>
                      <a:gd name="T85" fmla="*/ 95 h 405"/>
                      <a:gd name="T86" fmla="*/ 515 w 698"/>
                      <a:gd name="T87" fmla="*/ 78 h 405"/>
                      <a:gd name="T88" fmla="*/ 529 w 698"/>
                      <a:gd name="T89" fmla="*/ 81 h 405"/>
                      <a:gd name="T90" fmla="*/ 544 w 698"/>
                      <a:gd name="T91" fmla="*/ 88 h 405"/>
                      <a:gd name="T92" fmla="*/ 541 w 698"/>
                      <a:gd name="T93" fmla="*/ 97 h 405"/>
                      <a:gd name="T94" fmla="*/ 535 w 698"/>
                      <a:gd name="T95" fmla="*/ 122 h 405"/>
                      <a:gd name="T96" fmla="*/ 571 w 698"/>
                      <a:gd name="T97" fmla="*/ 157 h 405"/>
                      <a:gd name="T98" fmla="*/ 571 w 698"/>
                      <a:gd name="T99" fmla="*/ 169 h 405"/>
                      <a:gd name="T100" fmla="*/ 520 w 698"/>
                      <a:gd name="T101" fmla="*/ 182 h 405"/>
                      <a:gd name="T102" fmla="*/ 511 w 698"/>
                      <a:gd name="T103" fmla="*/ 182 h 405"/>
                      <a:gd name="T104" fmla="*/ 499 w 698"/>
                      <a:gd name="T105" fmla="*/ 165 h 405"/>
                      <a:gd name="T106" fmla="*/ 472 w 698"/>
                      <a:gd name="T107" fmla="*/ 141 h 405"/>
                      <a:gd name="T108" fmla="*/ 405 w 698"/>
                      <a:gd name="T109" fmla="*/ 217 h 405"/>
                      <a:gd name="T110" fmla="*/ 419 w 698"/>
                      <a:gd name="T111" fmla="*/ 249 h 405"/>
                      <a:gd name="T112" fmla="*/ 415 w 698"/>
                      <a:gd name="T113" fmla="*/ 271 h 405"/>
                      <a:gd name="T114" fmla="*/ 398 w 698"/>
                      <a:gd name="T115" fmla="*/ 292 h 405"/>
                      <a:gd name="T116" fmla="*/ 376 w 698"/>
                      <a:gd name="T117" fmla="*/ 306 h 405"/>
                      <a:gd name="T118" fmla="*/ 340 w 698"/>
                      <a:gd name="T119" fmla="*/ 320 h 405"/>
                      <a:gd name="T120" fmla="*/ 270 w 698"/>
                      <a:gd name="T121" fmla="*/ 323 h 405"/>
                      <a:gd name="T122" fmla="*/ 213 w 698"/>
                      <a:gd name="T123" fmla="*/ 31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8" h="405">
                        <a:moveTo>
                          <a:pt x="86" y="67"/>
                        </a:moveTo>
                        <a:lnTo>
                          <a:pt x="86" y="67"/>
                        </a:lnTo>
                        <a:lnTo>
                          <a:pt x="64" y="83"/>
                        </a:lnTo>
                        <a:lnTo>
                          <a:pt x="45" y="100"/>
                        </a:lnTo>
                        <a:lnTo>
                          <a:pt x="30" y="119"/>
                        </a:lnTo>
                        <a:lnTo>
                          <a:pt x="18" y="136"/>
                        </a:lnTo>
                        <a:lnTo>
                          <a:pt x="9" y="155"/>
                        </a:lnTo>
                        <a:lnTo>
                          <a:pt x="2" y="175"/>
                        </a:lnTo>
                        <a:lnTo>
                          <a:pt x="0" y="194"/>
                        </a:lnTo>
                        <a:lnTo>
                          <a:pt x="0" y="213"/>
                        </a:lnTo>
                        <a:lnTo>
                          <a:pt x="4" y="234"/>
                        </a:lnTo>
                        <a:lnTo>
                          <a:pt x="11" y="253"/>
                        </a:lnTo>
                        <a:lnTo>
                          <a:pt x="21" y="271"/>
                        </a:lnTo>
                        <a:lnTo>
                          <a:pt x="33" y="289"/>
                        </a:lnTo>
                        <a:lnTo>
                          <a:pt x="50" y="306"/>
                        </a:lnTo>
                        <a:lnTo>
                          <a:pt x="69" y="323"/>
                        </a:lnTo>
                        <a:lnTo>
                          <a:pt x="91" y="338"/>
                        </a:lnTo>
                        <a:lnTo>
                          <a:pt x="117" y="354"/>
                        </a:lnTo>
                        <a:lnTo>
                          <a:pt x="117" y="354"/>
                        </a:lnTo>
                        <a:lnTo>
                          <a:pt x="144" y="366"/>
                        </a:lnTo>
                        <a:lnTo>
                          <a:pt x="175" y="378"/>
                        </a:lnTo>
                        <a:lnTo>
                          <a:pt x="206" y="386"/>
                        </a:lnTo>
                        <a:lnTo>
                          <a:pt x="237" y="395"/>
                        </a:lnTo>
                        <a:lnTo>
                          <a:pt x="270" y="400"/>
                        </a:lnTo>
                        <a:lnTo>
                          <a:pt x="304" y="404"/>
                        </a:lnTo>
                        <a:lnTo>
                          <a:pt x="336" y="405"/>
                        </a:lnTo>
                        <a:lnTo>
                          <a:pt x="371" y="405"/>
                        </a:lnTo>
                        <a:lnTo>
                          <a:pt x="403" y="404"/>
                        </a:lnTo>
                        <a:lnTo>
                          <a:pt x="436" y="398"/>
                        </a:lnTo>
                        <a:lnTo>
                          <a:pt x="469" y="393"/>
                        </a:lnTo>
                        <a:lnTo>
                          <a:pt x="499" y="386"/>
                        </a:lnTo>
                        <a:lnTo>
                          <a:pt x="530" y="376"/>
                        </a:lnTo>
                        <a:lnTo>
                          <a:pt x="558" y="366"/>
                        </a:lnTo>
                        <a:lnTo>
                          <a:pt x="585" y="352"/>
                        </a:lnTo>
                        <a:lnTo>
                          <a:pt x="611" y="338"/>
                        </a:lnTo>
                        <a:lnTo>
                          <a:pt x="611" y="338"/>
                        </a:lnTo>
                        <a:lnTo>
                          <a:pt x="633" y="321"/>
                        </a:lnTo>
                        <a:lnTo>
                          <a:pt x="652" y="304"/>
                        </a:lnTo>
                        <a:lnTo>
                          <a:pt x="667" y="287"/>
                        </a:lnTo>
                        <a:lnTo>
                          <a:pt x="679" y="268"/>
                        </a:lnTo>
                        <a:lnTo>
                          <a:pt x="688" y="249"/>
                        </a:lnTo>
                        <a:lnTo>
                          <a:pt x="695" y="230"/>
                        </a:lnTo>
                        <a:lnTo>
                          <a:pt x="698" y="211"/>
                        </a:lnTo>
                        <a:lnTo>
                          <a:pt x="697" y="191"/>
                        </a:lnTo>
                        <a:lnTo>
                          <a:pt x="693" y="172"/>
                        </a:lnTo>
                        <a:lnTo>
                          <a:pt x="686" y="153"/>
                        </a:lnTo>
                        <a:lnTo>
                          <a:pt x="676" y="134"/>
                        </a:lnTo>
                        <a:lnTo>
                          <a:pt x="664" y="115"/>
                        </a:lnTo>
                        <a:lnTo>
                          <a:pt x="647" y="98"/>
                        </a:lnTo>
                        <a:lnTo>
                          <a:pt x="628" y="83"/>
                        </a:lnTo>
                        <a:lnTo>
                          <a:pt x="606" y="66"/>
                        </a:lnTo>
                        <a:lnTo>
                          <a:pt x="580" y="52"/>
                        </a:lnTo>
                        <a:lnTo>
                          <a:pt x="580" y="52"/>
                        </a:lnTo>
                        <a:lnTo>
                          <a:pt x="553" y="38"/>
                        </a:lnTo>
                        <a:lnTo>
                          <a:pt x="522" y="28"/>
                        </a:lnTo>
                        <a:lnTo>
                          <a:pt x="493" y="18"/>
                        </a:lnTo>
                        <a:lnTo>
                          <a:pt x="460" y="11"/>
                        </a:lnTo>
                        <a:lnTo>
                          <a:pt x="427" y="6"/>
                        </a:lnTo>
                        <a:lnTo>
                          <a:pt x="395" y="2"/>
                        </a:lnTo>
                        <a:lnTo>
                          <a:pt x="361" y="0"/>
                        </a:lnTo>
                        <a:lnTo>
                          <a:pt x="328" y="0"/>
                        </a:lnTo>
                        <a:lnTo>
                          <a:pt x="294" y="2"/>
                        </a:lnTo>
                        <a:lnTo>
                          <a:pt x="261" y="6"/>
                        </a:lnTo>
                        <a:lnTo>
                          <a:pt x="228" y="12"/>
                        </a:lnTo>
                        <a:lnTo>
                          <a:pt x="198" y="19"/>
                        </a:lnTo>
                        <a:lnTo>
                          <a:pt x="167" y="28"/>
                        </a:lnTo>
                        <a:lnTo>
                          <a:pt x="139" y="40"/>
                        </a:lnTo>
                        <a:lnTo>
                          <a:pt x="112" y="52"/>
                        </a:lnTo>
                        <a:lnTo>
                          <a:pt x="86" y="67"/>
                        </a:lnTo>
                        <a:lnTo>
                          <a:pt x="86" y="67"/>
                        </a:lnTo>
                        <a:close/>
                        <a:moveTo>
                          <a:pt x="213" y="311"/>
                        </a:moveTo>
                        <a:lnTo>
                          <a:pt x="194" y="323"/>
                        </a:lnTo>
                        <a:lnTo>
                          <a:pt x="194" y="323"/>
                        </a:lnTo>
                        <a:lnTo>
                          <a:pt x="189" y="326"/>
                        </a:lnTo>
                        <a:lnTo>
                          <a:pt x="184" y="326"/>
                        </a:lnTo>
                        <a:lnTo>
                          <a:pt x="180" y="326"/>
                        </a:lnTo>
                        <a:lnTo>
                          <a:pt x="174" y="323"/>
                        </a:lnTo>
                        <a:lnTo>
                          <a:pt x="172" y="323"/>
                        </a:lnTo>
                        <a:lnTo>
                          <a:pt x="165" y="318"/>
                        </a:lnTo>
                        <a:lnTo>
                          <a:pt x="165" y="318"/>
                        </a:lnTo>
                        <a:lnTo>
                          <a:pt x="160" y="316"/>
                        </a:lnTo>
                        <a:lnTo>
                          <a:pt x="156" y="313"/>
                        </a:lnTo>
                        <a:lnTo>
                          <a:pt x="158" y="311"/>
                        </a:lnTo>
                        <a:lnTo>
                          <a:pt x="163" y="308"/>
                        </a:lnTo>
                        <a:lnTo>
                          <a:pt x="182" y="294"/>
                        </a:lnTo>
                        <a:lnTo>
                          <a:pt x="182" y="294"/>
                        </a:lnTo>
                        <a:lnTo>
                          <a:pt x="163" y="282"/>
                        </a:lnTo>
                        <a:lnTo>
                          <a:pt x="139" y="265"/>
                        </a:lnTo>
                        <a:lnTo>
                          <a:pt x="129" y="254"/>
                        </a:lnTo>
                        <a:lnTo>
                          <a:pt x="120" y="246"/>
                        </a:lnTo>
                        <a:lnTo>
                          <a:pt x="117" y="239"/>
                        </a:lnTo>
                        <a:lnTo>
                          <a:pt x="117" y="235"/>
                        </a:lnTo>
                        <a:lnTo>
                          <a:pt x="119" y="234"/>
                        </a:lnTo>
                        <a:lnTo>
                          <a:pt x="119" y="234"/>
                        </a:lnTo>
                        <a:lnTo>
                          <a:pt x="124" y="232"/>
                        </a:lnTo>
                        <a:lnTo>
                          <a:pt x="175" y="215"/>
                        </a:lnTo>
                        <a:lnTo>
                          <a:pt x="175" y="215"/>
                        </a:lnTo>
                        <a:lnTo>
                          <a:pt x="179" y="215"/>
                        </a:lnTo>
                        <a:lnTo>
                          <a:pt x="184" y="215"/>
                        </a:lnTo>
                        <a:lnTo>
                          <a:pt x="184" y="215"/>
                        </a:lnTo>
                        <a:lnTo>
                          <a:pt x="189" y="220"/>
                        </a:lnTo>
                        <a:lnTo>
                          <a:pt x="198" y="234"/>
                        </a:lnTo>
                        <a:lnTo>
                          <a:pt x="211" y="247"/>
                        </a:lnTo>
                        <a:lnTo>
                          <a:pt x="220" y="256"/>
                        </a:lnTo>
                        <a:lnTo>
                          <a:pt x="230" y="263"/>
                        </a:lnTo>
                        <a:lnTo>
                          <a:pt x="318" y="206"/>
                        </a:lnTo>
                        <a:lnTo>
                          <a:pt x="318" y="206"/>
                        </a:lnTo>
                        <a:lnTo>
                          <a:pt x="300" y="186"/>
                        </a:lnTo>
                        <a:lnTo>
                          <a:pt x="294" y="174"/>
                        </a:lnTo>
                        <a:lnTo>
                          <a:pt x="287" y="162"/>
                        </a:lnTo>
                        <a:lnTo>
                          <a:pt x="285" y="155"/>
                        </a:lnTo>
                        <a:lnTo>
                          <a:pt x="285" y="148"/>
                        </a:lnTo>
                        <a:lnTo>
                          <a:pt x="285" y="141"/>
                        </a:lnTo>
                        <a:lnTo>
                          <a:pt x="288" y="134"/>
                        </a:lnTo>
                        <a:lnTo>
                          <a:pt x="292" y="126"/>
                        </a:lnTo>
                        <a:lnTo>
                          <a:pt x="297" y="119"/>
                        </a:lnTo>
                        <a:lnTo>
                          <a:pt x="306" y="112"/>
                        </a:lnTo>
                        <a:lnTo>
                          <a:pt x="314" y="105"/>
                        </a:lnTo>
                        <a:lnTo>
                          <a:pt x="314" y="105"/>
                        </a:lnTo>
                        <a:lnTo>
                          <a:pt x="328" y="98"/>
                        </a:lnTo>
                        <a:lnTo>
                          <a:pt x="340" y="91"/>
                        </a:lnTo>
                        <a:lnTo>
                          <a:pt x="354" y="88"/>
                        </a:lnTo>
                        <a:lnTo>
                          <a:pt x="366" y="85"/>
                        </a:lnTo>
                        <a:lnTo>
                          <a:pt x="391" y="79"/>
                        </a:lnTo>
                        <a:lnTo>
                          <a:pt x="417" y="79"/>
                        </a:lnTo>
                        <a:lnTo>
                          <a:pt x="439" y="83"/>
                        </a:lnTo>
                        <a:lnTo>
                          <a:pt x="460" y="86"/>
                        </a:lnTo>
                        <a:lnTo>
                          <a:pt x="475" y="90"/>
                        </a:lnTo>
                        <a:lnTo>
                          <a:pt x="487" y="95"/>
                        </a:lnTo>
                        <a:lnTo>
                          <a:pt x="510" y="81"/>
                        </a:lnTo>
                        <a:lnTo>
                          <a:pt x="510" y="81"/>
                        </a:lnTo>
                        <a:lnTo>
                          <a:pt x="515" y="78"/>
                        </a:lnTo>
                        <a:lnTo>
                          <a:pt x="518" y="78"/>
                        </a:lnTo>
                        <a:lnTo>
                          <a:pt x="523" y="78"/>
                        </a:lnTo>
                        <a:lnTo>
                          <a:pt x="529" y="81"/>
                        </a:lnTo>
                        <a:lnTo>
                          <a:pt x="539" y="86"/>
                        </a:lnTo>
                        <a:lnTo>
                          <a:pt x="539" y="86"/>
                        </a:lnTo>
                        <a:lnTo>
                          <a:pt x="544" y="88"/>
                        </a:lnTo>
                        <a:lnTo>
                          <a:pt x="546" y="91"/>
                        </a:lnTo>
                        <a:lnTo>
                          <a:pt x="544" y="93"/>
                        </a:lnTo>
                        <a:lnTo>
                          <a:pt x="541" y="97"/>
                        </a:lnTo>
                        <a:lnTo>
                          <a:pt x="518" y="112"/>
                        </a:lnTo>
                        <a:lnTo>
                          <a:pt x="518" y="112"/>
                        </a:lnTo>
                        <a:lnTo>
                          <a:pt x="535" y="122"/>
                        </a:lnTo>
                        <a:lnTo>
                          <a:pt x="556" y="139"/>
                        </a:lnTo>
                        <a:lnTo>
                          <a:pt x="565" y="148"/>
                        </a:lnTo>
                        <a:lnTo>
                          <a:pt x="571" y="157"/>
                        </a:lnTo>
                        <a:lnTo>
                          <a:pt x="575" y="163"/>
                        </a:lnTo>
                        <a:lnTo>
                          <a:pt x="573" y="167"/>
                        </a:lnTo>
                        <a:lnTo>
                          <a:pt x="571" y="169"/>
                        </a:lnTo>
                        <a:lnTo>
                          <a:pt x="571" y="169"/>
                        </a:lnTo>
                        <a:lnTo>
                          <a:pt x="565" y="170"/>
                        </a:lnTo>
                        <a:lnTo>
                          <a:pt x="520" y="182"/>
                        </a:lnTo>
                        <a:lnTo>
                          <a:pt x="520" y="182"/>
                        </a:lnTo>
                        <a:lnTo>
                          <a:pt x="515" y="184"/>
                        </a:lnTo>
                        <a:lnTo>
                          <a:pt x="511" y="182"/>
                        </a:lnTo>
                        <a:lnTo>
                          <a:pt x="511" y="182"/>
                        </a:lnTo>
                        <a:lnTo>
                          <a:pt x="508" y="177"/>
                        </a:lnTo>
                        <a:lnTo>
                          <a:pt x="499" y="165"/>
                        </a:lnTo>
                        <a:lnTo>
                          <a:pt x="487" y="153"/>
                        </a:lnTo>
                        <a:lnTo>
                          <a:pt x="481" y="146"/>
                        </a:lnTo>
                        <a:lnTo>
                          <a:pt x="472" y="141"/>
                        </a:lnTo>
                        <a:lnTo>
                          <a:pt x="390" y="194"/>
                        </a:lnTo>
                        <a:lnTo>
                          <a:pt x="390" y="194"/>
                        </a:lnTo>
                        <a:lnTo>
                          <a:pt x="405" y="217"/>
                        </a:lnTo>
                        <a:lnTo>
                          <a:pt x="412" y="230"/>
                        </a:lnTo>
                        <a:lnTo>
                          <a:pt x="417" y="242"/>
                        </a:lnTo>
                        <a:lnTo>
                          <a:pt x="419" y="249"/>
                        </a:lnTo>
                        <a:lnTo>
                          <a:pt x="419" y="256"/>
                        </a:lnTo>
                        <a:lnTo>
                          <a:pt x="417" y="263"/>
                        </a:lnTo>
                        <a:lnTo>
                          <a:pt x="415" y="271"/>
                        </a:lnTo>
                        <a:lnTo>
                          <a:pt x="410" y="278"/>
                        </a:lnTo>
                        <a:lnTo>
                          <a:pt x="405" y="285"/>
                        </a:lnTo>
                        <a:lnTo>
                          <a:pt x="398" y="292"/>
                        </a:lnTo>
                        <a:lnTo>
                          <a:pt x="388" y="299"/>
                        </a:lnTo>
                        <a:lnTo>
                          <a:pt x="388" y="299"/>
                        </a:lnTo>
                        <a:lnTo>
                          <a:pt x="376" y="306"/>
                        </a:lnTo>
                        <a:lnTo>
                          <a:pt x="364" y="311"/>
                        </a:lnTo>
                        <a:lnTo>
                          <a:pt x="352" y="316"/>
                        </a:lnTo>
                        <a:lnTo>
                          <a:pt x="340" y="320"/>
                        </a:lnTo>
                        <a:lnTo>
                          <a:pt x="316" y="325"/>
                        </a:lnTo>
                        <a:lnTo>
                          <a:pt x="292" y="325"/>
                        </a:lnTo>
                        <a:lnTo>
                          <a:pt x="270" y="323"/>
                        </a:lnTo>
                        <a:lnTo>
                          <a:pt x="247" y="320"/>
                        </a:lnTo>
                        <a:lnTo>
                          <a:pt x="230" y="316"/>
                        </a:lnTo>
                        <a:lnTo>
                          <a:pt x="213" y="311"/>
                        </a:lnTo>
                        <a:lnTo>
                          <a:pt x="213" y="3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39" name="Freeform 31"/>
                  <p:cNvSpPr>
                    <a:spLocks/>
                  </p:cNvSpPr>
                  <p:nvPr/>
                </p:nvSpPr>
                <p:spPr bwMode="auto">
                  <a:xfrm>
                    <a:off x="2791044" y="5100473"/>
                    <a:ext cx="134938" cy="87313"/>
                  </a:xfrm>
                  <a:custGeom>
                    <a:avLst/>
                    <a:gdLst>
                      <a:gd name="T0" fmla="*/ 70 w 85"/>
                      <a:gd name="T1" fmla="*/ 44 h 55"/>
                      <a:gd name="T2" fmla="*/ 70 w 85"/>
                      <a:gd name="T3" fmla="*/ 44 h 55"/>
                      <a:gd name="T4" fmla="*/ 78 w 85"/>
                      <a:gd name="T5" fmla="*/ 38 h 55"/>
                      <a:gd name="T6" fmla="*/ 82 w 85"/>
                      <a:gd name="T7" fmla="*/ 31 h 55"/>
                      <a:gd name="T8" fmla="*/ 85 w 85"/>
                      <a:gd name="T9" fmla="*/ 26 h 55"/>
                      <a:gd name="T10" fmla="*/ 85 w 85"/>
                      <a:gd name="T11" fmla="*/ 19 h 55"/>
                      <a:gd name="T12" fmla="*/ 84 w 85"/>
                      <a:gd name="T13" fmla="*/ 14 h 55"/>
                      <a:gd name="T14" fmla="*/ 82 w 85"/>
                      <a:gd name="T15" fmla="*/ 8 h 55"/>
                      <a:gd name="T16" fmla="*/ 77 w 85"/>
                      <a:gd name="T17" fmla="*/ 0 h 55"/>
                      <a:gd name="T18" fmla="*/ 0 w 85"/>
                      <a:gd name="T19" fmla="*/ 50 h 55"/>
                      <a:gd name="T20" fmla="*/ 0 w 85"/>
                      <a:gd name="T21" fmla="*/ 50 h 55"/>
                      <a:gd name="T22" fmla="*/ 15 w 85"/>
                      <a:gd name="T23" fmla="*/ 53 h 55"/>
                      <a:gd name="T24" fmla="*/ 32 w 85"/>
                      <a:gd name="T25" fmla="*/ 55 h 55"/>
                      <a:gd name="T26" fmla="*/ 42 w 85"/>
                      <a:gd name="T27" fmla="*/ 55 h 55"/>
                      <a:gd name="T28" fmla="*/ 51 w 85"/>
                      <a:gd name="T29" fmla="*/ 53 h 55"/>
                      <a:gd name="T30" fmla="*/ 61 w 85"/>
                      <a:gd name="T31" fmla="*/ 50 h 55"/>
                      <a:gd name="T32" fmla="*/ 70 w 85"/>
                      <a:gd name="T33" fmla="*/ 44 h 55"/>
                      <a:gd name="T34" fmla="*/ 70 w 85"/>
                      <a:gd name="T35"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55">
                        <a:moveTo>
                          <a:pt x="70" y="44"/>
                        </a:moveTo>
                        <a:lnTo>
                          <a:pt x="70" y="44"/>
                        </a:lnTo>
                        <a:lnTo>
                          <a:pt x="78" y="38"/>
                        </a:lnTo>
                        <a:lnTo>
                          <a:pt x="82" y="31"/>
                        </a:lnTo>
                        <a:lnTo>
                          <a:pt x="85" y="26"/>
                        </a:lnTo>
                        <a:lnTo>
                          <a:pt x="85" y="19"/>
                        </a:lnTo>
                        <a:lnTo>
                          <a:pt x="84" y="14"/>
                        </a:lnTo>
                        <a:lnTo>
                          <a:pt x="82" y="8"/>
                        </a:lnTo>
                        <a:lnTo>
                          <a:pt x="77" y="0"/>
                        </a:lnTo>
                        <a:lnTo>
                          <a:pt x="0" y="50"/>
                        </a:lnTo>
                        <a:lnTo>
                          <a:pt x="0" y="50"/>
                        </a:lnTo>
                        <a:lnTo>
                          <a:pt x="15" y="53"/>
                        </a:lnTo>
                        <a:lnTo>
                          <a:pt x="32" y="55"/>
                        </a:lnTo>
                        <a:lnTo>
                          <a:pt x="42" y="55"/>
                        </a:lnTo>
                        <a:lnTo>
                          <a:pt x="51" y="53"/>
                        </a:lnTo>
                        <a:lnTo>
                          <a:pt x="61" y="50"/>
                        </a:lnTo>
                        <a:lnTo>
                          <a:pt x="70" y="44"/>
                        </a:lnTo>
                        <a:lnTo>
                          <a:pt x="7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40" name="Freeform 32"/>
                  <p:cNvSpPr>
                    <a:spLocks/>
                  </p:cNvSpPr>
                  <p:nvPr/>
                </p:nvSpPr>
                <p:spPr bwMode="auto">
                  <a:xfrm>
                    <a:off x="2956144" y="4933786"/>
                    <a:ext cx="131763" cy="82550"/>
                  </a:xfrm>
                  <a:custGeom>
                    <a:avLst/>
                    <a:gdLst>
                      <a:gd name="T0" fmla="*/ 11 w 83"/>
                      <a:gd name="T1" fmla="*/ 52 h 52"/>
                      <a:gd name="T2" fmla="*/ 83 w 83"/>
                      <a:gd name="T3" fmla="*/ 5 h 52"/>
                      <a:gd name="T4" fmla="*/ 83 w 83"/>
                      <a:gd name="T5" fmla="*/ 5 h 52"/>
                      <a:gd name="T6" fmla="*/ 71 w 83"/>
                      <a:gd name="T7" fmla="*/ 2 h 52"/>
                      <a:gd name="T8" fmla="*/ 53 w 83"/>
                      <a:gd name="T9" fmla="*/ 0 h 52"/>
                      <a:gd name="T10" fmla="*/ 45 w 83"/>
                      <a:gd name="T11" fmla="*/ 0 h 52"/>
                      <a:gd name="T12" fmla="*/ 35 w 83"/>
                      <a:gd name="T13" fmla="*/ 2 h 52"/>
                      <a:gd name="T14" fmla="*/ 24 w 83"/>
                      <a:gd name="T15" fmla="*/ 5 h 52"/>
                      <a:gd name="T16" fmla="*/ 14 w 83"/>
                      <a:gd name="T17" fmla="*/ 11 h 52"/>
                      <a:gd name="T18" fmla="*/ 14 w 83"/>
                      <a:gd name="T19" fmla="*/ 11 h 52"/>
                      <a:gd name="T20" fmla="*/ 7 w 83"/>
                      <a:gd name="T21" fmla="*/ 16 h 52"/>
                      <a:gd name="T22" fmla="*/ 2 w 83"/>
                      <a:gd name="T23" fmla="*/ 23 h 52"/>
                      <a:gd name="T24" fmla="*/ 0 w 83"/>
                      <a:gd name="T25" fmla="*/ 28 h 52"/>
                      <a:gd name="T26" fmla="*/ 0 w 83"/>
                      <a:gd name="T27" fmla="*/ 35 h 52"/>
                      <a:gd name="T28" fmla="*/ 2 w 83"/>
                      <a:gd name="T29" fmla="*/ 40 h 52"/>
                      <a:gd name="T30" fmla="*/ 5 w 83"/>
                      <a:gd name="T31" fmla="*/ 45 h 52"/>
                      <a:gd name="T32" fmla="*/ 11 w 83"/>
                      <a:gd name="T33" fmla="*/ 52 h 52"/>
                      <a:gd name="T34" fmla="*/ 11 w 83"/>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 h="52">
                        <a:moveTo>
                          <a:pt x="11" y="52"/>
                        </a:moveTo>
                        <a:lnTo>
                          <a:pt x="83" y="5"/>
                        </a:lnTo>
                        <a:lnTo>
                          <a:pt x="83" y="5"/>
                        </a:lnTo>
                        <a:lnTo>
                          <a:pt x="71" y="2"/>
                        </a:lnTo>
                        <a:lnTo>
                          <a:pt x="53" y="0"/>
                        </a:lnTo>
                        <a:lnTo>
                          <a:pt x="45" y="0"/>
                        </a:lnTo>
                        <a:lnTo>
                          <a:pt x="35" y="2"/>
                        </a:lnTo>
                        <a:lnTo>
                          <a:pt x="24" y="5"/>
                        </a:lnTo>
                        <a:lnTo>
                          <a:pt x="14" y="11"/>
                        </a:lnTo>
                        <a:lnTo>
                          <a:pt x="14" y="11"/>
                        </a:lnTo>
                        <a:lnTo>
                          <a:pt x="7" y="16"/>
                        </a:lnTo>
                        <a:lnTo>
                          <a:pt x="2" y="23"/>
                        </a:lnTo>
                        <a:lnTo>
                          <a:pt x="0" y="28"/>
                        </a:lnTo>
                        <a:lnTo>
                          <a:pt x="0" y="35"/>
                        </a:lnTo>
                        <a:lnTo>
                          <a:pt x="2" y="40"/>
                        </a:lnTo>
                        <a:lnTo>
                          <a:pt x="5" y="45"/>
                        </a:lnTo>
                        <a:lnTo>
                          <a:pt x="11" y="52"/>
                        </a:lnTo>
                        <a:lnTo>
                          <a:pt x="11"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grpSp>
            <p:nvGrpSpPr>
              <p:cNvPr id="225" name="Group 224"/>
              <p:cNvGrpSpPr/>
              <p:nvPr/>
            </p:nvGrpSpPr>
            <p:grpSpPr>
              <a:xfrm>
                <a:off x="7105989" y="5214282"/>
                <a:ext cx="1184643" cy="802266"/>
                <a:chOff x="2016497" y="961448"/>
                <a:chExt cx="1184643" cy="802266"/>
              </a:xfrm>
            </p:grpSpPr>
            <p:sp>
              <p:nvSpPr>
                <p:cNvPr id="230" name="Oval 229"/>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31" name="Picture 2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306" y="961448"/>
                  <a:ext cx="772767" cy="713323"/>
                </a:xfrm>
                <a:prstGeom prst="rect">
                  <a:avLst/>
                </a:prstGeom>
                <a:effectLst/>
              </p:spPr>
            </p:pic>
          </p:grpSp>
          <p:sp>
            <p:nvSpPr>
              <p:cNvPr id="226" name="TextBox 225"/>
              <p:cNvSpPr txBox="1"/>
              <p:nvPr/>
            </p:nvSpPr>
            <p:spPr>
              <a:xfrm>
                <a:off x="8014602" y="5169898"/>
                <a:ext cx="1123579" cy="646331"/>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itchFamily="34" charset="0"/>
                    <a:cs typeface="Calibri" pitchFamily="34" charset="0"/>
                  </a:rPr>
                  <a:t>Bulk BIB Record Manipulation</a:t>
                </a:r>
              </a:p>
            </p:txBody>
          </p:sp>
          <p:grpSp>
            <p:nvGrpSpPr>
              <p:cNvPr id="227" name="Group 226"/>
              <p:cNvGrpSpPr/>
              <p:nvPr/>
            </p:nvGrpSpPr>
            <p:grpSpPr>
              <a:xfrm>
                <a:off x="5904261" y="5222126"/>
                <a:ext cx="1184643" cy="794422"/>
                <a:chOff x="2016497" y="969292"/>
                <a:chExt cx="1184643" cy="794422"/>
              </a:xfrm>
            </p:grpSpPr>
            <p:sp>
              <p:nvSpPr>
                <p:cNvPr id="228" name="Oval 227"/>
                <p:cNvSpPr/>
                <p:nvPr/>
              </p:nvSpPr>
              <p:spPr>
                <a:xfrm>
                  <a:off x="2016497" y="1585828"/>
                  <a:ext cx="1184643" cy="177886"/>
                </a:xfrm>
                <a:prstGeom prst="ellipse">
                  <a:avLst/>
                </a:prstGeom>
                <a:gradFill flip="none" rotWithShape="1">
                  <a:gsLst>
                    <a:gs pos="23000">
                      <a:srgbClr val="808080">
                        <a:lumMod val="75000"/>
                        <a:alpha val="76000"/>
                      </a:srgbClr>
                    </a:gs>
                    <a:gs pos="93000">
                      <a:srgbClr val="FFFFFF">
                        <a:alpha val="0"/>
                      </a:srgbClr>
                    </a:gs>
                    <a:gs pos="0">
                      <a:srgbClr val="000000">
                        <a:alpha val="50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29" name="Picture 2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224" y="969292"/>
                  <a:ext cx="772767" cy="713323"/>
                </a:xfrm>
                <a:prstGeom prst="rect">
                  <a:avLst/>
                </a:prstGeom>
                <a:effectLst/>
              </p:spPr>
            </p:pic>
          </p:grpSp>
        </p:grpSp>
        <p:grpSp>
          <p:nvGrpSpPr>
            <p:cNvPr id="215" name="Group 214"/>
            <p:cNvGrpSpPr/>
            <p:nvPr/>
          </p:nvGrpSpPr>
          <p:grpSpPr>
            <a:xfrm>
              <a:off x="6276947" y="5466276"/>
              <a:ext cx="482789" cy="323870"/>
              <a:chOff x="-4651376" y="4157662"/>
              <a:chExt cx="2160588" cy="1449388"/>
            </a:xfr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glow rad="63500">
                <a:srgbClr val="BBE0E3">
                  <a:satMod val="175000"/>
                  <a:alpha val="40000"/>
                </a:srgbClr>
              </a:glow>
            </a:effectLst>
          </p:grpSpPr>
          <p:sp>
            <p:nvSpPr>
              <p:cNvPr id="216" name="Freeform 34"/>
              <p:cNvSpPr>
                <a:spLocks/>
              </p:cNvSpPr>
              <p:nvPr/>
            </p:nvSpPr>
            <p:spPr bwMode="auto">
              <a:xfrm>
                <a:off x="-4651376" y="4157662"/>
                <a:ext cx="2160588" cy="1449388"/>
              </a:xfrm>
              <a:custGeom>
                <a:avLst/>
                <a:gdLst>
                  <a:gd name="T0" fmla="*/ 635 w 2400"/>
                  <a:gd name="T1" fmla="*/ 557 h 1609"/>
                  <a:gd name="T2" fmla="*/ 1252 w 2400"/>
                  <a:gd name="T3" fmla="*/ 766 h 1609"/>
                  <a:gd name="T4" fmla="*/ 2400 w 2400"/>
                  <a:gd name="T5" fmla="*/ 389 h 1609"/>
                  <a:gd name="T6" fmla="*/ 1258 w 2400"/>
                  <a:gd name="T7" fmla="*/ 0 h 1609"/>
                  <a:gd name="T8" fmla="*/ 104 w 2400"/>
                  <a:gd name="T9" fmla="*/ 376 h 1609"/>
                  <a:gd name="T10" fmla="*/ 546 w 2400"/>
                  <a:gd name="T11" fmla="*/ 526 h 1609"/>
                  <a:gd name="T12" fmla="*/ 433 w 2400"/>
                  <a:gd name="T13" fmla="*/ 691 h 1609"/>
                  <a:gd name="T14" fmla="*/ 357 w 2400"/>
                  <a:gd name="T15" fmla="*/ 782 h 1609"/>
                  <a:gd name="T16" fmla="*/ 401 w 2400"/>
                  <a:gd name="T17" fmla="*/ 860 h 1609"/>
                  <a:gd name="T18" fmla="*/ 78 w 2400"/>
                  <a:gd name="T19" fmla="*/ 1382 h 1609"/>
                  <a:gd name="T20" fmla="*/ 32 w 2400"/>
                  <a:gd name="T21" fmla="*/ 1460 h 1609"/>
                  <a:gd name="T22" fmla="*/ 169 w 2400"/>
                  <a:gd name="T23" fmla="*/ 1564 h 1609"/>
                  <a:gd name="T24" fmla="*/ 376 w 2400"/>
                  <a:gd name="T25" fmla="*/ 1525 h 1609"/>
                  <a:gd name="T26" fmla="*/ 493 w 2400"/>
                  <a:gd name="T27" fmla="*/ 876 h 1609"/>
                  <a:gd name="T28" fmla="*/ 493 w 2400"/>
                  <a:gd name="T29" fmla="*/ 870 h 1609"/>
                  <a:gd name="T30" fmla="*/ 558 w 2400"/>
                  <a:gd name="T31" fmla="*/ 782 h 1609"/>
                  <a:gd name="T32" fmla="*/ 528 w 2400"/>
                  <a:gd name="T33" fmla="*/ 715 h 1609"/>
                  <a:gd name="T34" fmla="*/ 635 w 2400"/>
                  <a:gd name="T35" fmla="*/ 55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0" h="1609">
                    <a:moveTo>
                      <a:pt x="635" y="557"/>
                    </a:moveTo>
                    <a:cubicBezTo>
                      <a:pt x="1252" y="766"/>
                      <a:pt x="1252" y="766"/>
                      <a:pt x="1252" y="766"/>
                    </a:cubicBezTo>
                    <a:cubicBezTo>
                      <a:pt x="2400" y="389"/>
                      <a:pt x="2400" y="389"/>
                      <a:pt x="2400" y="389"/>
                    </a:cubicBezTo>
                    <a:cubicBezTo>
                      <a:pt x="1258" y="0"/>
                      <a:pt x="1258" y="0"/>
                      <a:pt x="1258" y="0"/>
                    </a:cubicBezTo>
                    <a:cubicBezTo>
                      <a:pt x="104" y="376"/>
                      <a:pt x="104" y="376"/>
                      <a:pt x="104" y="376"/>
                    </a:cubicBezTo>
                    <a:cubicBezTo>
                      <a:pt x="546" y="526"/>
                      <a:pt x="546" y="526"/>
                      <a:pt x="546" y="526"/>
                    </a:cubicBezTo>
                    <a:cubicBezTo>
                      <a:pt x="515" y="553"/>
                      <a:pt x="471" y="603"/>
                      <a:pt x="433" y="691"/>
                    </a:cubicBezTo>
                    <a:cubicBezTo>
                      <a:pt x="389" y="701"/>
                      <a:pt x="357" y="738"/>
                      <a:pt x="357" y="782"/>
                    </a:cubicBezTo>
                    <a:cubicBezTo>
                      <a:pt x="357" y="814"/>
                      <a:pt x="374" y="843"/>
                      <a:pt x="401" y="860"/>
                    </a:cubicBezTo>
                    <a:cubicBezTo>
                      <a:pt x="389" y="898"/>
                      <a:pt x="268" y="1259"/>
                      <a:pt x="78" y="1382"/>
                    </a:cubicBezTo>
                    <a:cubicBezTo>
                      <a:pt x="78" y="1382"/>
                      <a:pt x="0" y="1434"/>
                      <a:pt x="32" y="1460"/>
                    </a:cubicBezTo>
                    <a:cubicBezTo>
                      <a:pt x="65" y="1486"/>
                      <a:pt x="169" y="1564"/>
                      <a:pt x="169" y="1564"/>
                    </a:cubicBezTo>
                    <a:cubicBezTo>
                      <a:pt x="169" y="1564"/>
                      <a:pt x="298" y="1609"/>
                      <a:pt x="376" y="1525"/>
                    </a:cubicBezTo>
                    <a:cubicBezTo>
                      <a:pt x="454" y="1440"/>
                      <a:pt x="564" y="1168"/>
                      <a:pt x="493" y="876"/>
                    </a:cubicBezTo>
                    <a:cubicBezTo>
                      <a:pt x="493" y="876"/>
                      <a:pt x="493" y="874"/>
                      <a:pt x="493" y="870"/>
                    </a:cubicBezTo>
                    <a:cubicBezTo>
                      <a:pt x="531" y="856"/>
                      <a:pt x="558" y="822"/>
                      <a:pt x="558" y="782"/>
                    </a:cubicBezTo>
                    <a:cubicBezTo>
                      <a:pt x="558" y="756"/>
                      <a:pt x="546" y="732"/>
                      <a:pt x="528" y="715"/>
                    </a:cubicBezTo>
                    <a:cubicBezTo>
                      <a:pt x="549" y="658"/>
                      <a:pt x="582" y="598"/>
                      <a:pt x="635" y="55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sp>
            <p:nvSpPr>
              <p:cNvPr id="217" name="Freeform 35"/>
              <p:cNvSpPr>
                <a:spLocks/>
              </p:cNvSpPr>
              <p:nvPr/>
            </p:nvSpPr>
            <p:spPr bwMode="auto">
              <a:xfrm>
                <a:off x="-4067175" y="4794250"/>
                <a:ext cx="1103313" cy="590550"/>
              </a:xfrm>
              <a:custGeom>
                <a:avLst/>
                <a:gdLst>
                  <a:gd name="T0" fmla="*/ 1154 w 1226"/>
                  <a:gd name="T1" fmla="*/ 0 h 655"/>
                  <a:gd name="T2" fmla="*/ 603 w 1226"/>
                  <a:gd name="T3" fmla="*/ 175 h 655"/>
                  <a:gd name="T4" fmla="*/ 39 w 1226"/>
                  <a:gd name="T5" fmla="*/ 0 h 655"/>
                  <a:gd name="T6" fmla="*/ 3 w 1226"/>
                  <a:gd name="T7" fmla="*/ 330 h 655"/>
                  <a:gd name="T8" fmla="*/ 0 w 1226"/>
                  <a:gd name="T9" fmla="*/ 360 h 655"/>
                  <a:gd name="T10" fmla="*/ 613 w 1226"/>
                  <a:gd name="T11" fmla="*/ 655 h 655"/>
                  <a:gd name="T12" fmla="*/ 1226 w 1226"/>
                  <a:gd name="T13" fmla="*/ 360 h 655"/>
                  <a:gd name="T14" fmla="*/ 1215 w 1226"/>
                  <a:gd name="T15" fmla="*/ 304 h 655"/>
                  <a:gd name="T16" fmla="*/ 1154 w 1226"/>
                  <a:gd name="T17"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6" h="655">
                    <a:moveTo>
                      <a:pt x="1154" y="0"/>
                    </a:moveTo>
                    <a:cubicBezTo>
                      <a:pt x="603" y="175"/>
                      <a:pt x="603" y="175"/>
                      <a:pt x="603" y="175"/>
                    </a:cubicBezTo>
                    <a:cubicBezTo>
                      <a:pt x="39" y="0"/>
                      <a:pt x="39" y="0"/>
                      <a:pt x="39" y="0"/>
                    </a:cubicBezTo>
                    <a:cubicBezTo>
                      <a:pt x="3" y="330"/>
                      <a:pt x="3" y="330"/>
                      <a:pt x="3" y="330"/>
                    </a:cubicBezTo>
                    <a:cubicBezTo>
                      <a:pt x="1" y="340"/>
                      <a:pt x="0" y="350"/>
                      <a:pt x="0" y="360"/>
                    </a:cubicBezTo>
                    <a:cubicBezTo>
                      <a:pt x="0" y="523"/>
                      <a:pt x="274" y="655"/>
                      <a:pt x="613" y="655"/>
                    </a:cubicBezTo>
                    <a:cubicBezTo>
                      <a:pt x="951" y="655"/>
                      <a:pt x="1226" y="523"/>
                      <a:pt x="1226" y="360"/>
                    </a:cubicBezTo>
                    <a:cubicBezTo>
                      <a:pt x="1226" y="341"/>
                      <a:pt x="1222" y="322"/>
                      <a:pt x="1215" y="304"/>
                    </a:cubicBezTo>
                    <a:lnTo>
                      <a:pt x="115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charset="0"/>
                </a:endParaRPr>
              </a:p>
            </p:txBody>
          </p:sp>
        </p:grpSp>
      </p:grpSp>
      <p:sp>
        <p:nvSpPr>
          <p:cNvPr id="245" name="Oval 244"/>
          <p:cNvSpPr/>
          <p:nvPr/>
        </p:nvSpPr>
        <p:spPr>
          <a:xfrm>
            <a:off x="980218" y="3223329"/>
            <a:ext cx="1770926" cy="356988"/>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pic>
        <p:nvPicPr>
          <p:cNvPr id="246"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396334" y="2612448"/>
            <a:ext cx="824027" cy="813286"/>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2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6317" y="2405742"/>
            <a:ext cx="501940" cy="495396"/>
          </a:xfrm>
          <a:prstGeom prst="rect">
            <a:avLst/>
          </a:prstGeom>
        </p:spPr>
      </p:pic>
      <p:grpSp>
        <p:nvGrpSpPr>
          <p:cNvPr id="248" name="Group 247"/>
          <p:cNvGrpSpPr/>
          <p:nvPr/>
        </p:nvGrpSpPr>
        <p:grpSpPr>
          <a:xfrm>
            <a:off x="3922005" y="1871569"/>
            <a:ext cx="997026" cy="276999"/>
            <a:chOff x="3922005" y="1871569"/>
            <a:chExt cx="997026" cy="276999"/>
          </a:xfrm>
        </p:grpSpPr>
        <p:sp>
          <p:nvSpPr>
            <p:cNvPr id="249" name="Rounded Rectangle 248"/>
            <p:cNvSpPr/>
            <p:nvPr/>
          </p:nvSpPr>
          <p:spPr bwMode="auto">
            <a:xfrm>
              <a:off x="3922005" y="1871569"/>
              <a:ext cx="997026"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0" name="TextBox 249"/>
            <p:cNvSpPr txBox="1"/>
            <p:nvPr/>
          </p:nvSpPr>
          <p:spPr>
            <a:xfrm>
              <a:off x="3955056" y="1871569"/>
              <a:ext cx="914399"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Publishing</a:t>
              </a:r>
            </a:p>
          </p:txBody>
        </p:sp>
      </p:grpSp>
      <p:grpSp>
        <p:nvGrpSpPr>
          <p:cNvPr id="251" name="Group 250"/>
          <p:cNvGrpSpPr/>
          <p:nvPr/>
        </p:nvGrpSpPr>
        <p:grpSpPr>
          <a:xfrm>
            <a:off x="6213354" y="2654062"/>
            <a:ext cx="1770926" cy="978900"/>
            <a:chOff x="6213354" y="2830334"/>
            <a:chExt cx="1770926" cy="978900"/>
          </a:xfrm>
        </p:grpSpPr>
        <p:pic>
          <p:nvPicPr>
            <p:cNvPr id="252" name="Picture 2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6269" y="2830334"/>
              <a:ext cx="1285733" cy="793743"/>
            </a:xfrm>
            <a:prstGeom prst="rect">
              <a:avLst/>
            </a:prstGeom>
          </p:spPr>
        </p:pic>
        <p:sp>
          <p:nvSpPr>
            <p:cNvPr id="253" name="Oval 252"/>
            <p:cNvSpPr/>
            <p:nvPr/>
          </p:nvSpPr>
          <p:spPr>
            <a:xfrm>
              <a:off x="6213354" y="3416547"/>
              <a:ext cx="1770926" cy="392687"/>
            </a:xfrm>
            <a:prstGeom prst="ellipse">
              <a:avLst/>
            </a:prstGeom>
            <a:gradFill flip="none" rotWithShape="1">
              <a:gsLst>
                <a:gs pos="100000">
                  <a:srgbClr val="FFFFFF">
                    <a:lumMod val="85000"/>
                    <a:alpha val="0"/>
                  </a:srgbClr>
                </a:gs>
                <a:gs pos="0">
                  <a:srgbClr val="000000">
                    <a:alpha val="59000"/>
                  </a:srgbClr>
                </a:gs>
              </a:gsLst>
              <a:path path="shape">
                <a:fillToRect l="50000" t="50000" r="50000" b="50000"/>
              </a:path>
              <a:tileRect/>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Verdana"/>
                <a:ea typeface="+mn-ea"/>
                <a:cs typeface="Arial"/>
              </a:endParaRPr>
            </a:p>
          </p:txBody>
        </p:sp>
      </p:grpSp>
      <p:grpSp>
        <p:nvGrpSpPr>
          <p:cNvPr id="254" name="Group 253"/>
          <p:cNvGrpSpPr/>
          <p:nvPr/>
        </p:nvGrpSpPr>
        <p:grpSpPr>
          <a:xfrm>
            <a:off x="6189940" y="3583548"/>
            <a:ext cx="1967579" cy="287421"/>
            <a:chOff x="6189940" y="3583548"/>
            <a:chExt cx="1967579" cy="287421"/>
          </a:xfrm>
        </p:grpSpPr>
        <p:sp>
          <p:nvSpPr>
            <p:cNvPr id="255" name="Rounded Rectangle 254"/>
            <p:cNvSpPr/>
            <p:nvPr/>
          </p:nvSpPr>
          <p:spPr bwMode="auto">
            <a:xfrm>
              <a:off x="6320721" y="3593970"/>
              <a:ext cx="1752708"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6" name="TextBox 255"/>
            <p:cNvSpPr txBox="1"/>
            <p:nvPr/>
          </p:nvSpPr>
          <p:spPr>
            <a:xfrm>
              <a:off x="6189940" y="3583548"/>
              <a:ext cx="1967579"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Data Extract  &amp; Import</a:t>
              </a:r>
            </a:p>
          </p:txBody>
        </p:sp>
      </p:grpSp>
      <p:grpSp>
        <p:nvGrpSpPr>
          <p:cNvPr id="257" name="Group 256"/>
          <p:cNvGrpSpPr/>
          <p:nvPr/>
        </p:nvGrpSpPr>
        <p:grpSpPr>
          <a:xfrm>
            <a:off x="1156490" y="3567743"/>
            <a:ext cx="1357716" cy="292804"/>
            <a:chOff x="1156490" y="3567743"/>
            <a:chExt cx="1357716" cy="292804"/>
          </a:xfrm>
        </p:grpSpPr>
        <p:sp>
          <p:nvSpPr>
            <p:cNvPr id="258" name="Rounded Rectangle 257"/>
            <p:cNvSpPr/>
            <p:nvPr/>
          </p:nvSpPr>
          <p:spPr bwMode="auto">
            <a:xfrm>
              <a:off x="1156490" y="3583548"/>
              <a:ext cx="1357716" cy="276999"/>
            </a:xfrm>
            <a:prstGeom prst="roundRect">
              <a:avLst/>
            </a:prstGeom>
            <a:solidFill>
              <a:srgbClr val="FFFFFF"/>
            </a:solidFill>
            <a:ln w="76200" cap="flat" cmpd="sng" algn="ctr">
              <a:noFill/>
              <a:prstDash val="solid"/>
              <a:round/>
              <a:headEnd type="none" w="med" len="med"/>
              <a:tailEnd type="triangle" w="med" len="med"/>
            </a:ln>
            <a:effectLst>
              <a:innerShdw blurRad="114300">
                <a:prstClr val="black">
                  <a:alpha val="43000"/>
                </a:prstClr>
              </a:innerShdw>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sp>
          <p:nvSpPr>
            <p:cNvPr id="259" name="TextBox 258"/>
            <p:cNvSpPr txBox="1"/>
            <p:nvPr/>
          </p:nvSpPr>
          <p:spPr>
            <a:xfrm>
              <a:off x="1244586" y="3567743"/>
              <a:ext cx="1181090" cy="276999"/>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smtClean="0">
                  <a:ln>
                    <a:noFill/>
                  </a:ln>
                  <a:solidFill>
                    <a:srgbClr val="002060"/>
                  </a:solidFill>
                  <a:effectLst/>
                  <a:uLnTx/>
                  <a:uFillTx/>
                  <a:latin typeface="Calibri" pitchFamily="34" charset="0"/>
                  <a:cs typeface="Calibri" pitchFamily="34" charset="0"/>
                </a:rPr>
                <a:t>APIs</a:t>
              </a:r>
            </a:p>
          </p:txBody>
        </p:sp>
      </p:grpSp>
      <p:cxnSp>
        <p:nvCxnSpPr>
          <p:cNvPr id="260" name="Straight Arrow Connector 259"/>
          <p:cNvCxnSpPr/>
          <p:nvPr/>
        </p:nvCxnSpPr>
        <p:spPr bwMode="auto">
          <a:xfrm>
            <a:off x="3300292" y="1426538"/>
            <a:ext cx="553081" cy="0"/>
          </a:xfrm>
          <a:prstGeom prst="straightConnector1">
            <a:avLst/>
          </a:prstGeom>
          <a:solidFill>
            <a:srgbClr val="BBE0E3"/>
          </a:solidFill>
          <a:ln w="38100" cap="flat" cmpd="sng" algn="ctr">
            <a:solidFill>
              <a:srgbClr val="000000">
                <a:lumMod val="65000"/>
                <a:lumOff val="35000"/>
              </a:srgbClr>
            </a:solidFill>
            <a:prstDash val="solid"/>
            <a:round/>
            <a:headEnd type="triangle" w="med" len="med"/>
            <a:tailEnd type="none" w="med" len="med"/>
          </a:ln>
          <a:effectLst>
            <a:outerShdw blurRad="63500" sx="102000" sy="102000" algn="ctr" rotWithShape="0">
              <a:prstClr val="black">
                <a:alpha val="40000"/>
              </a:prstClr>
            </a:outerShdw>
          </a:effectLst>
        </p:spPr>
      </p:cxnSp>
      <p:cxnSp>
        <p:nvCxnSpPr>
          <p:cNvPr id="261" name="Straight Arrow Connector 260"/>
          <p:cNvCxnSpPr/>
          <p:nvPr/>
        </p:nvCxnSpPr>
        <p:spPr bwMode="auto">
          <a:xfrm flipH="1">
            <a:off x="4963736" y="1402191"/>
            <a:ext cx="526087" cy="0"/>
          </a:xfrm>
          <a:prstGeom prst="straightConnector1">
            <a:avLst/>
          </a:prstGeom>
          <a:solidFill>
            <a:srgbClr val="BBE0E3"/>
          </a:solidFill>
          <a:ln w="38100" cap="flat" cmpd="sng" algn="ctr">
            <a:solidFill>
              <a:srgbClr val="000000">
                <a:lumMod val="65000"/>
                <a:lumOff val="35000"/>
              </a:srgbClr>
            </a:solidFill>
            <a:prstDash val="solid"/>
            <a:round/>
            <a:headEnd type="triangle" w="med" len="med"/>
            <a:tailEnd type="none" w="med" len="med"/>
          </a:ln>
          <a:effectLst>
            <a:outerShdw blurRad="63500" sx="102000" sy="102000" algn="ctr" rotWithShape="0">
              <a:prstClr val="black">
                <a:alpha val="40000"/>
              </a:prstClr>
            </a:outerShdw>
          </a:effectLst>
        </p:spPr>
      </p:cxnSp>
      <p:grpSp>
        <p:nvGrpSpPr>
          <p:cNvPr id="262" name="Group 261"/>
          <p:cNvGrpSpPr/>
          <p:nvPr/>
        </p:nvGrpSpPr>
        <p:grpSpPr>
          <a:xfrm>
            <a:off x="2220361" y="5279965"/>
            <a:ext cx="402061" cy="601976"/>
            <a:chOff x="5422932" y="3138011"/>
            <a:chExt cx="641880" cy="961039"/>
          </a:xfrm>
          <a:effectLst/>
        </p:grpSpPr>
        <p:sp>
          <p:nvSpPr>
            <p:cNvPr id="263" name="Rounded Rectangle 262"/>
            <p:cNvSpPr/>
            <p:nvPr/>
          </p:nvSpPr>
          <p:spPr bwMode="auto">
            <a:xfrm>
              <a:off x="5555412" y="3299842"/>
              <a:ext cx="336430" cy="799208"/>
            </a:xfrm>
            <a:prstGeom prst="round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64" name="Straight Connector 263"/>
            <p:cNvCxnSpPr/>
            <p:nvPr/>
          </p:nvCxnSpPr>
          <p:spPr bwMode="auto">
            <a:xfrm>
              <a:off x="5622261" y="3448287"/>
              <a:ext cx="202732" cy="0"/>
            </a:xfrm>
            <a:prstGeom prst="line">
              <a:avLst/>
            </a:prstGeom>
            <a:solidFill>
              <a:srgbClr val="BBE0E3"/>
            </a:solidFill>
            <a:ln w="19050" cap="rnd" cmpd="sng" algn="ctr">
              <a:solidFill>
                <a:srgbClr val="FFFFFF"/>
              </a:solidFill>
              <a:prstDash val="solid"/>
              <a:round/>
              <a:headEnd type="none" w="med" len="med"/>
              <a:tailEnd type="none" w="med" len="med"/>
            </a:ln>
            <a:effectLst/>
          </p:spPr>
        </p:cxnSp>
        <p:cxnSp>
          <p:nvCxnSpPr>
            <p:cNvPr id="265" name="Straight Connector 264"/>
            <p:cNvCxnSpPr/>
            <p:nvPr/>
          </p:nvCxnSpPr>
          <p:spPr bwMode="auto">
            <a:xfrm>
              <a:off x="5622261" y="3532460"/>
              <a:ext cx="202732" cy="0"/>
            </a:xfrm>
            <a:prstGeom prst="line">
              <a:avLst/>
            </a:prstGeom>
            <a:solidFill>
              <a:srgbClr val="BBE0E3"/>
            </a:solidFill>
            <a:ln w="19050" cap="rnd" cmpd="sng" algn="ctr">
              <a:solidFill>
                <a:srgbClr val="FFFFFF"/>
              </a:solidFill>
              <a:prstDash val="solid"/>
              <a:round/>
              <a:headEnd type="none" w="med" len="med"/>
              <a:tailEnd type="none" w="med" len="med"/>
            </a:ln>
            <a:effectLst/>
          </p:spPr>
        </p:cxnSp>
        <p:sp>
          <p:nvSpPr>
            <p:cNvPr id="266" name="Arc 265"/>
            <p:cNvSpPr/>
            <p:nvPr/>
          </p:nvSpPr>
          <p:spPr bwMode="auto">
            <a:xfrm rot="8983565">
              <a:off x="5422932" y="3138011"/>
              <a:ext cx="641880" cy="618904"/>
            </a:xfrm>
            <a:prstGeom prst="arc">
              <a:avLst>
                <a:gd name="adj1" fmla="val 16121928"/>
                <a:gd name="adj2" fmla="val 20549252"/>
              </a:avLst>
            </a:prstGeom>
            <a:no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cxnSp>
          <p:nvCxnSpPr>
            <p:cNvPr id="267" name="Straight Connector 266"/>
            <p:cNvCxnSpPr/>
            <p:nvPr/>
          </p:nvCxnSpPr>
          <p:spPr bwMode="auto">
            <a:xfrm>
              <a:off x="5555412" y="3928774"/>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68" name="Straight Connector 267"/>
            <p:cNvCxnSpPr/>
            <p:nvPr/>
          </p:nvCxnSpPr>
          <p:spPr bwMode="auto">
            <a:xfrm>
              <a:off x="5554706" y="4002164"/>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69" name="Straight Connector 268"/>
            <p:cNvCxnSpPr/>
            <p:nvPr/>
          </p:nvCxnSpPr>
          <p:spPr bwMode="auto">
            <a:xfrm>
              <a:off x="5858418" y="3918398"/>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cxnSp>
          <p:nvCxnSpPr>
            <p:cNvPr id="270" name="Straight Connector 269"/>
            <p:cNvCxnSpPr/>
            <p:nvPr/>
          </p:nvCxnSpPr>
          <p:spPr bwMode="auto">
            <a:xfrm>
              <a:off x="5857712" y="3991788"/>
              <a:ext cx="33424" cy="0"/>
            </a:xfrm>
            <a:prstGeom prst="line">
              <a:avLst/>
            </a:prstGeom>
            <a:solidFill>
              <a:srgbClr val="BBE0E3"/>
            </a:solidFill>
            <a:ln w="12700" cap="rnd" cmpd="sng" algn="ctr">
              <a:solidFill>
                <a:srgbClr val="FFFFFF"/>
              </a:solidFill>
              <a:prstDash val="solid"/>
              <a:round/>
              <a:headEnd type="none" w="med" len="med"/>
              <a:tailEnd type="none" w="med" len="med"/>
            </a:ln>
            <a:effectLst/>
          </p:spPr>
        </p:cxnSp>
        <p:sp>
          <p:nvSpPr>
            <p:cNvPr id="271" name="Oval 270"/>
            <p:cNvSpPr/>
            <p:nvPr/>
          </p:nvSpPr>
          <p:spPr bwMode="auto">
            <a:xfrm>
              <a:off x="5701771" y="3608456"/>
              <a:ext cx="45719" cy="45719"/>
            </a:xfrm>
            <a:prstGeom prst="ellipse">
              <a:avLst/>
            </a:prstGeom>
            <a:solidFill>
              <a:srgbClr val="FFFFFF"/>
            </a:solidFill>
            <a:ln w="762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itchFamily="34" charset="0"/>
              </a:endParaRPr>
            </a:p>
          </p:txBody>
        </p:sp>
      </p:grpSp>
      <p:pic>
        <p:nvPicPr>
          <p:cNvPr id="272" name="Picture 271"/>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547175" y="1036385"/>
            <a:ext cx="1112461" cy="780305"/>
          </a:xfrm>
          <a:prstGeom prst="rect">
            <a:avLst/>
          </a:prstGeom>
        </p:spPr>
      </p:pic>
      <p:pic>
        <p:nvPicPr>
          <p:cNvPr id="183" name="Picture 182"/>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988525" y="1234227"/>
            <a:ext cx="1237130" cy="493059"/>
          </a:xfrm>
          <a:prstGeom prst="rect">
            <a:avLst/>
          </a:prstGeom>
        </p:spPr>
      </p:pic>
    </p:spTree>
    <p:extLst>
      <p:ext uri="{BB962C8B-B14F-4D97-AF65-F5344CB8AC3E}">
        <p14:creationId xmlns:p14="http://schemas.microsoft.com/office/powerpoint/2010/main" val="412039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wipe(down)">
                                      <p:cBhvr>
                                        <p:cTn id="7" dur="500"/>
                                        <p:tgtEl>
                                          <p:spTgt spid="2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500"/>
                                        <p:tgtEl>
                                          <p:spTgt spid="180"/>
                                        </p:tgtEl>
                                      </p:cBhvr>
                                    </p:animEffect>
                                  </p:childTnLst>
                                </p:cTn>
                              </p:par>
                              <p:par>
                                <p:cTn id="12" presetID="22" presetClass="entr" presetSubtype="4" fill="hold" nodeType="with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wipe(down)">
                                      <p:cBhvr>
                                        <p:cTn id="14" dur="500"/>
                                        <p:tgtEl>
                                          <p:spTgt spid="248"/>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wipe(right)">
                                      <p:cBhvr>
                                        <p:cTn id="18" dur="500"/>
                                        <p:tgtEl>
                                          <p:spTgt spid="260"/>
                                        </p:tgtEl>
                                      </p:cBhvr>
                                    </p:animEffect>
                                  </p:childTnLst>
                                </p:cTn>
                              </p:par>
                              <p:par>
                                <p:cTn id="19" presetID="22" presetClass="entr" presetSubtype="8" fill="hold" nodeType="withEffect">
                                  <p:stCondLst>
                                    <p:cond delay="0"/>
                                  </p:stCondLst>
                                  <p:childTnLst>
                                    <p:set>
                                      <p:cBhvr>
                                        <p:cTn id="20" dur="1" fill="hold">
                                          <p:stCondLst>
                                            <p:cond delay="0"/>
                                          </p:stCondLst>
                                        </p:cTn>
                                        <p:tgtEl>
                                          <p:spTgt spid="261"/>
                                        </p:tgtEl>
                                        <p:attrNameLst>
                                          <p:attrName>style.visibility</p:attrName>
                                        </p:attrNameLst>
                                      </p:cBhvr>
                                      <p:to>
                                        <p:strVal val="visible"/>
                                      </p:to>
                                    </p:set>
                                    <p:animEffect transition="in" filter="wipe(left)">
                                      <p:cBhvr>
                                        <p:cTn id="21" dur="500"/>
                                        <p:tgtEl>
                                          <p:spTgt spid="261"/>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83"/>
                                        </p:tgtEl>
                                        <p:attrNameLst>
                                          <p:attrName>style.visibility</p:attrName>
                                        </p:attrNameLst>
                                      </p:cBhvr>
                                      <p:to>
                                        <p:strVal val="visible"/>
                                      </p:to>
                                    </p:set>
                                    <p:animEffect transition="in" filter="fade">
                                      <p:cBhvr>
                                        <p:cTn id="25" dur="500"/>
                                        <p:tgtEl>
                                          <p:spTgt spid="183"/>
                                        </p:tgtEl>
                                      </p:cBhvr>
                                    </p:animEffect>
                                  </p:childTnLst>
                                </p:cTn>
                              </p:par>
                              <p:par>
                                <p:cTn id="26" presetID="10" presetClass="entr" presetSubtype="0" fill="hold" nodeType="withEffect">
                                  <p:stCondLst>
                                    <p:cond delay="0"/>
                                  </p:stCondLst>
                                  <p:childTnLst>
                                    <p:set>
                                      <p:cBhvr>
                                        <p:cTn id="27" dur="1" fill="hold">
                                          <p:stCondLst>
                                            <p:cond delay="0"/>
                                          </p:stCondLst>
                                        </p:cTn>
                                        <p:tgtEl>
                                          <p:spTgt spid="272"/>
                                        </p:tgtEl>
                                        <p:attrNameLst>
                                          <p:attrName>style.visibility</p:attrName>
                                        </p:attrNameLst>
                                      </p:cBhvr>
                                      <p:to>
                                        <p:strVal val="visible"/>
                                      </p:to>
                                    </p:set>
                                    <p:animEffect transition="in" filter="fade">
                                      <p:cBhvr>
                                        <p:cTn id="28" dur="500"/>
                                        <p:tgtEl>
                                          <p:spTgt spid="272"/>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212"/>
                                        </p:tgtEl>
                                        <p:attrNameLst>
                                          <p:attrName>style.visibility</p:attrName>
                                        </p:attrNameLst>
                                      </p:cBhvr>
                                      <p:to>
                                        <p:strVal val="visible"/>
                                      </p:to>
                                    </p:set>
                                    <p:animEffect transition="in" filter="wipe(left)">
                                      <p:cBhvr>
                                        <p:cTn id="32" dur="500"/>
                                        <p:tgtEl>
                                          <p:spTgt spid="212"/>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51"/>
                                        </p:tgtEl>
                                        <p:attrNameLst>
                                          <p:attrName>style.visibility</p:attrName>
                                        </p:attrNameLst>
                                      </p:cBhvr>
                                      <p:to>
                                        <p:strVal val="visible"/>
                                      </p:to>
                                    </p:set>
                                    <p:animEffect transition="in" filter="fade">
                                      <p:cBhvr>
                                        <p:cTn id="36" dur="500"/>
                                        <p:tgtEl>
                                          <p:spTgt spid="251"/>
                                        </p:tgtEl>
                                      </p:cBhvr>
                                    </p:animEffect>
                                  </p:childTnLst>
                                </p:cTn>
                              </p:par>
                              <p:par>
                                <p:cTn id="37" presetID="22" presetClass="entr" presetSubtype="4" fill="hold" nodeType="withEffect">
                                  <p:stCondLst>
                                    <p:cond delay="0"/>
                                  </p:stCondLst>
                                  <p:childTnLst>
                                    <p:set>
                                      <p:cBhvr>
                                        <p:cTn id="38" dur="1" fill="hold">
                                          <p:stCondLst>
                                            <p:cond delay="0"/>
                                          </p:stCondLst>
                                        </p:cTn>
                                        <p:tgtEl>
                                          <p:spTgt spid="254"/>
                                        </p:tgtEl>
                                        <p:attrNameLst>
                                          <p:attrName>style.visibility</p:attrName>
                                        </p:attrNameLst>
                                      </p:cBhvr>
                                      <p:to>
                                        <p:strVal val="visible"/>
                                      </p:to>
                                    </p:set>
                                    <p:animEffect transition="in" filter="wipe(down)">
                                      <p:cBhvr>
                                        <p:cTn id="39" dur="500"/>
                                        <p:tgtEl>
                                          <p:spTgt spid="254"/>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wipe(up)">
                                      <p:cBhvr>
                                        <p:cTn id="43" dur="500"/>
                                        <p:tgtEl>
                                          <p:spTgt spid="172"/>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213"/>
                                        </p:tgtEl>
                                        <p:attrNameLst>
                                          <p:attrName>style.visibility</p:attrName>
                                        </p:attrNameLst>
                                      </p:cBhvr>
                                      <p:to>
                                        <p:strVal val="visible"/>
                                      </p:to>
                                    </p:set>
                                    <p:animEffect transition="in" filter="fade">
                                      <p:cBhvr>
                                        <p:cTn id="47" dur="500"/>
                                        <p:tgtEl>
                                          <p:spTgt spid="213"/>
                                        </p:tgtEl>
                                      </p:cBhvr>
                                    </p:animEffect>
                                  </p:childTnLst>
                                </p:cTn>
                              </p:par>
                            </p:childTnLst>
                          </p:cTn>
                        </p:par>
                        <p:par>
                          <p:cTn id="48" fill="hold">
                            <p:stCondLst>
                              <p:cond delay="4000"/>
                            </p:stCondLst>
                            <p:childTnLst>
                              <p:par>
                                <p:cTn id="49" presetID="22" presetClass="entr" presetSubtype="2" fill="hold" grpId="0" nodeType="after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wipe(right)">
                                      <p:cBhvr>
                                        <p:cTn id="51" dur="500"/>
                                        <p:tgtEl>
                                          <p:spTgt spid="211"/>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46"/>
                                        </p:tgtEl>
                                        <p:attrNameLst>
                                          <p:attrName>style.visibility</p:attrName>
                                        </p:attrNameLst>
                                      </p:cBhvr>
                                      <p:to>
                                        <p:strVal val="visible"/>
                                      </p:to>
                                    </p:set>
                                    <p:animEffect transition="in" filter="fade">
                                      <p:cBhvr>
                                        <p:cTn id="55" dur="500"/>
                                        <p:tgtEl>
                                          <p:spTgt spid="246"/>
                                        </p:tgtEl>
                                      </p:cBhvr>
                                    </p:animEffect>
                                  </p:childTnLst>
                                </p:cTn>
                              </p:par>
                              <p:par>
                                <p:cTn id="56" presetID="10" presetClass="entr" presetSubtype="0" fill="hold" nodeType="withEffect">
                                  <p:stCondLst>
                                    <p:cond delay="0"/>
                                  </p:stCondLst>
                                  <p:childTnLst>
                                    <p:set>
                                      <p:cBhvr>
                                        <p:cTn id="57" dur="1" fill="hold">
                                          <p:stCondLst>
                                            <p:cond delay="0"/>
                                          </p:stCondLst>
                                        </p:cTn>
                                        <p:tgtEl>
                                          <p:spTgt spid="257"/>
                                        </p:tgtEl>
                                        <p:attrNameLst>
                                          <p:attrName>style.visibility</p:attrName>
                                        </p:attrNameLst>
                                      </p:cBhvr>
                                      <p:to>
                                        <p:strVal val="visible"/>
                                      </p:to>
                                    </p:set>
                                    <p:animEffect transition="in" filter="fade">
                                      <p:cBhvr>
                                        <p:cTn id="58" dur="500"/>
                                        <p:tgtEl>
                                          <p:spTgt spid="257"/>
                                        </p:tgtEl>
                                      </p:cBhvr>
                                    </p:animEffect>
                                  </p:childTnLst>
                                </p:cTn>
                              </p:par>
                              <p:par>
                                <p:cTn id="59" presetID="10" presetClass="entr" presetSubtype="0" fill="hold" nodeType="withEffect">
                                  <p:stCondLst>
                                    <p:cond delay="0"/>
                                  </p:stCondLst>
                                  <p:childTnLst>
                                    <p:set>
                                      <p:cBhvr>
                                        <p:cTn id="60" dur="1" fill="hold">
                                          <p:stCondLst>
                                            <p:cond delay="0"/>
                                          </p:stCondLst>
                                        </p:cTn>
                                        <p:tgtEl>
                                          <p:spTgt spid="247"/>
                                        </p:tgtEl>
                                        <p:attrNameLst>
                                          <p:attrName>style.visibility</p:attrName>
                                        </p:attrNameLst>
                                      </p:cBhvr>
                                      <p:to>
                                        <p:strVal val="visible"/>
                                      </p:to>
                                    </p:set>
                                    <p:animEffect transition="in" filter="fade">
                                      <p:cBhvr>
                                        <p:cTn id="61" dur="500"/>
                                        <p:tgtEl>
                                          <p:spTgt spid="24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5"/>
                                        </p:tgtEl>
                                        <p:attrNameLst>
                                          <p:attrName>style.visibility</p:attrName>
                                        </p:attrNameLst>
                                      </p:cBhvr>
                                      <p:to>
                                        <p:strVal val="visible"/>
                                      </p:to>
                                    </p:set>
                                    <p:animEffect transition="in" filter="fade">
                                      <p:cBhvr>
                                        <p:cTn id="64" dur="500"/>
                                        <p:tgtEl>
                                          <p:spTgt spid="245"/>
                                        </p:tgtEl>
                                      </p:cBhvr>
                                    </p:animEffect>
                                  </p:childTnLst>
                                </p:cTn>
                              </p:par>
                            </p:childTnLst>
                          </p:cTn>
                        </p:par>
                        <p:par>
                          <p:cTn id="65" fill="hold">
                            <p:stCondLst>
                              <p:cond delay="5000"/>
                            </p:stCondLst>
                            <p:childTnLst>
                              <p:par>
                                <p:cTn id="66" presetID="22" presetClass="entr" presetSubtype="1" fill="hold" grpId="0" nodeType="afterEffect">
                                  <p:stCondLst>
                                    <p:cond delay="0"/>
                                  </p:stCondLst>
                                  <p:childTnLst>
                                    <p:set>
                                      <p:cBhvr>
                                        <p:cTn id="67" dur="1" fill="hold">
                                          <p:stCondLst>
                                            <p:cond delay="0"/>
                                          </p:stCondLst>
                                        </p:cTn>
                                        <p:tgtEl>
                                          <p:spTgt spid="173"/>
                                        </p:tgtEl>
                                        <p:attrNameLst>
                                          <p:attrName>style.visibility</p:attrName>
                                        </p:attrNameLst>
                                      </p:cBhvr>
                                      <p:to>
                                        <p:strVal val="visible"/>
                                      </p:to>
                                    </p:set>
                                    <p:animEffect transition="in" filter="wipe(up)">
                                      <p:cBhvr>
                                        <p:cTn id="68" dur="500"/>
                                        <p:tgtEl>
                                          <p:spTgt spid="173"/>
                                        </p:tgtEl>
                                      </p:cBhvr>
                                    </p:animEffect>
                                  </p:childTnLst>
                                </p:cTn>
                              </p:par>
                            </p:childTnLst>
                          </p:cTn>
                        </p:par>
                        <p:par>
                          <p:cTn id="69" fill="hold">
                            <p:stCondLst>
                              <p:cond delay="5500"/>
                            </p:stCondLst>
                            <p:childTnLst>
                              <p:par>
                                <p:cTn id="70" presetID="10" presetClass="entr" presetSubtype="0" fill="hold" nodeType="afterEffect">
                                  <p:stCondLst>
                                    <p:cond delay="0"/>
                                  </p:stCondLst>
                                  <p:childTnLst>
                                    <p:set>
                                      <p:cBhvr>
                                        <p:cTn id="71" dur="1" fill="hold">
                                          <p:stCondLst>
                                            <p:cond delay="0"/>
                                          </p:stCondLst>
                                        </p:cTn>
                                        <p:tgtEl>
                                          <p:spTgt spid="184"/>
                                        </p:tgtEl>
                                        <p:attrNameLst>
                                          <p:attrName>style.visibility</p:attrName>
                                        </p:attrNameLst>
                                      </p:cBhvr>
                                      <p:to>
                                        <p:strVal val="visible"/>
                                      </p:to>
                                    </p:set>
                                    <p:animEffect transition="in" filter="fade">
                                      <p:cBhvr>
                                        <p:cTn id="72" dur="500"/>
                                        <p:tgtEl>
                                          <p:spTgt spid="184"/>
                                        </p:tgtEl>
                                      </p:cBhvr>
                                    </p:animEffect>
                                  </p:childTnLst>
                                </p:cTn>
                              </p:par>
                              <p:par>
                                <p:cTn id="73" presetID="10" presetClass="entr" presetSubtype="0" fill="hold" nodeType="withEffect">
                                  <p:stCondLst>
                                    <p:cond delay="0"/>
                                  </p:stCondLst>
                                  <p:childTnLst>
                                    <p:set>
                                      <p:cBhvr>
                                        <p:cTn id="74" dur="1" fill="hold">
                                          <p:stCondLst>
                                            <p:cond delay="0"/>
                                          </p:stCondLst>
                                        </p:cTn>
                                        <p:tgtEl>
                                          <p:spTgt spid="262"/>
                                        </p:tgtEl>
                                        <p:attrNameLst>
                                          <p:attrName>style.visibility</p:attrName>
                                        </p:attrNameLst>
                                      </p:cBhvr>
                                      <p:to>
                                        <p:strVal val="visible"/>
                                      </p:to>
                                    </p:set>
                                    <p:animEffect transition="in" filter="fade">
                                      <p:cBhvr>
                                        <p:cTn id="75"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animBg="1"/>
      <p:bldP spid="173" grpId="0" animBg="1"/>
      <p:bldP spid="210" grpId="0" animBg="1"/>
      <p:bldP spid="211" grpId="0" animBg="1"/>
      <p:bldP spid="212" grpId="0" animBg="1"/>
      <p:bldP spid="24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01600" y="120650"/>
            <a:ext cx="8229600" cy="533400"/>
          </a:xfrm>
        </p:spPr>
        <p:txBody>
          <a:bodyPr>
            <a:normAutofit/>
          </a:bodyPr>
          <a:lstStyle/>
          <a:p>
            <a:r>
              <a:rPr lang="en-US" b="1" dirty="0">
                <a:solidFill>
                  <a:schemeClr val="bg1"/>
                </a:solidFill>
              </a:rPr>
              <a:t>API’s In Action by Our Customers</a:t>
            </a:r>
          </a:p>
        </p:txBody>
      </p:sp>
      <p:pic>
        <p:nvPicPr>
          <p:cNvPr id="22" name="Picture 2" descr="http://getting-in.com/wp-content/uploads/2012/09/Manchester-University-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79" y="3005446"/>
            <a:ext cx="1433569" cy="446176"/>
          </a:xfrm>
          <a:prstGeom prst="roundRect">
            <a:avLst/>
          </a:prstGeom>
          <a:noFill/>
          <a:extLst>
            <a:ext uri="{909E8E84-426E-40DD-AFC4-6F175D3DCCD1}">
              <a14:hiddenFill xmlns:a14="http://schemas.microsoft.com/office/drawing/2010/main">
                <a:solidFill>
                  <a:srgbClr val="FFFFFF"/>
                </a:solidFill>
              </a14:hiddenFill>
            </a:ext>
          </a:extLst>
        </p:spPr>
      </p:pic>
      <p:pic>
        <p:nvPicPr>
          <p:cNvPr id="23" name="Picture 18" descr="http://upload.wikimedia.org/wikipedia/commons/thumb/6/6c/TheLibraryFUB.png/320px-TheLibraryFUB.png"/>
          <p:cNvPicPr>
            <a:picLocks noChangeAspect="1" noChangeArrowheads="1"/>
          </p:cNvPicPr>
          <p:nvPr/>
        </p:nvPicPr>
        <p:blipFill rotWithShape="1">
          <a:blip r:embed="rId3">
            <a:extLst>
              <a:ext uri="{28A0092B-C50C-407E-A947-70E740481C1C}">
                <a14:useLocalDpi xmlns:a14="http://schemas.microsoft.com/office/drawing/2010/main" val="0"/>
              </a:ext>
            </a:extLst>
          </a:blip>
          <a:srcRect l="14886" t="44860"/>
          <a:stretch/>
        </p:blipFill>
        <p:spPr bwMode="auto">
          <a:xfrm>
            <a:off x="6500893" y="2600754"/>
            <a:ext cx="1915490" cy="6127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descr="C:\Users\tzanders\Dropbox\Ex Libris\Marketing\Design\Logos\Customer Logos\alma_customer_logos\b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1942" y="4556448"/>
            <a:ext cx="1396696" cy="5150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http://www.learningdevelopment.plymouth.ac.uk/Images/with-plymouth-lowq.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13" t="35437" r="8913" b="16402"/>
          <a:stretch/>
        </p:blipFill>
        <p:spPr bwMode="auto">
          <a:xfrm>
            <a:off x="3590618" y="5081312"/>
            <a:ext cx="1363884" cy="4111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C:\Users\tzanders\Dropbox\Ex Libris\Marketing\Design\Logos\Customer Logos\Lancaster_university_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7330" y="4315891"/>
            <a:ext cx="1146291" cy="70910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5"/>
          <p:cNvGrpSpPr/>
          <p:nvPr/>
        </p:nvGrpSpPr>
        <p:grpSpPr>
          <a:xfrm>
            <a:off x="3039298" y="2620301"/>
            <a:ext cx="2906122" cy="1789726"/>
            <a:chOff x="3274175" y="4448969"/>
            <a:chExt cx="2581509" cy="1582353"/>
          </a:xfrm>
        </p:grpSpPr>
        <p:sp>
          <p:nvSpPr>
            <p:cNvPr id="29" name="Oval 28"/>
            <p:cNvSpPr/>
            <p:nvPr/>
          </p:nvSpPr>
          <p:spPr>
            <a:xfrm>
              <a:off x="3274175" y="5475488"/>
              <a:ext cx="2581509" cy="555834"/>
            </a:xfrm>
            <a:prstGeom prst="ellipse">
              <a:avLst/>
            </a:prstGeom>
            <a:gradFill flip="none" rotWithShape="1">
              <a:gsLst>
                <a:gs pos="100000">
                  <a:schemeClr val="bg1">
                    <a:lumMod val="85000"/>
                    <a:alpha val="0"/>
                  </a:schemeClr>
                </a:gs>
                <a:gs pos="0">
                  <a:schemeClr val="tx1">
                    <a:alpha val="5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grpSp>
          <p:nvGrpSpPr>
            <p:cNvPr id="30" name="Group 4"/>
            <p:cNvGrpSpPr>
              <a:grpSpLocks noChangeAspect="1"/>
            </p:cNvGrpSpPr>
            <p:nvPr/>
          </p:nvGrpSpPr>
          <p:grpSpPr bwMode="auto">
            <a:xfrm>
              <a:off x="3328493" y="4448969"/>
              <a:ext cx="2239963" cy="1341438"/>
              <a:chOff x="2041" y="2738"/>
              <a:chExt cx="1411" cy="845"/>
            </a:xfrm>
          </p:grpSpPr>
          <p:sp>
            <p:nvSpPr>
              <p:cNvPr id="32" name="AutoShape 3"/>
              <p:cNvSpPr>
                <a:spLocks noChangeAspect="1" noChangeArrowheads="1" noTextEdit="1"/>
              </p:cNvSpPr>
              <p:nvPr/>
            </p:nvSpPr>
            <p:spPr bwMode="auto">
              <a:xfrm>
                <a:off x="2041" y="2750"/>
                <a:ext cx="1348"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33" name="Freeform 5"/>
              <p:cNvSpPr>
                <a:spLocks/>
              </p:cNvSpPr>
              <p:nvPr/>
            </p:nvSpPr>
            <p:spPr bwMode="auto">
              <a:xfrm>
                <a:off x="2104" y="2738"/>
                <a:ext cx="1348" cy="833"/>
              </a:xfrm>
              <a:custGeom>
                <a:avLst/>
                <a:gdLst>
                  <a:gd name="T0" fmla="*/ 493 w 4044"/>
                  <a:gd name="T1" fmla="*/ 1228 h 2499"/>
                  <a:gd name="T2" fmla="*/ 354 w 4044"/>
                  <a:gd name="T3" fmla="*/ 1280 h 2499"/>
                  <a:gd name="T4" fmla="*/ 232 w 4044"/>
                  <a:gd name="T5" fmla="*/ 1360 h 2499"/>
                  <a:gd name="T6" fmla="*/ 132 w 4044"/>
                  <a:gd name="T7" fmla="*/ 1464 h 2499"/>
                  <a:gd name="T8" fmla="*/ 57 w 4044"/>
                  <a:gd name="T9" fmla="*/ 1590 h 2499"/>
                  <a:gd name="T10" fmla="*/ 12 w 4044"/>
                  <a:gd name="T11" fmla="*/ 1732 h 2499"/>
                  <a:gd name="T12" fmla="*/ 0 w 4044"/>
                  <a:gd name="T13" fmla="*/ 1855 h 2499"/>
                  <a:gd name="T14" fmla="*/ 21 w 4044"/>
                  <a:gd name="T15" fmla="*/ 2015 h 2499"/>
                  <a:gd name="T16" fmla="*/ 78 w 4044"/>
                  <a:gd name="T17" fmla="*/ 2162 h 2499"/>
                  <a:gd name="T18" fmla="*/ 168 w 4044"/>
                  <a:gd name="T19" fmla="*/ 2288 h 2499"/>
                  <a:gd name="T20" fmla="*/ 285 w 4044"/>
                  <a:gd name="T21" fmla="*/ 2388 h 2499"/>
                  <a:gd name="T22" fmla="*/ 423 w 4044"/>
                  <a:gd name="T23" fmla="*/ 2460 h 2499"/>
                  <a:gd name="T24" fmla="*/ 579 w 4044"/>
                  <a:gd name="T25" fmla="*/ 2496 h 2499"/>
                  <a:gd name="T26" fmla="*/ 3362 w 4044"/>
                  <a:gd name="T27" fmla="*/ 2498 h 2499"/>
                  <a:gd name="T28" fmla="*/ 3539 w 4044"/>
                  <a:gd name="T29" fmla="*/ 2466 h 2499"/>
                  <a:gd name="T30" fmla="*/ 3698 w 4044"/>
                  <a:gd name="T31" fmla="*/ 2394 h 2499"/>
                  <a:gd name="T32" fmla="*/ 3833 w 4044"/>
                  <a:gd name="T33" fmla="*/ 2288 h 2499"/>
                  <a:gd name="T34" fmla="*/ 3939 w 4044"/>
                  <a:gd name="T35" fmla="*/ 2153 h 2499"/>
                  <a:gd name="T36" fmla="*/ 4011 w 4044"/>
                  <a:gd name="T37" fmla="*/ 1994 h 2499"/>
                  <a:gd name="T38" fmla="*/ 4043 w 4044"/>
                  <a:gd name="T39" fmla="*/ 1818 h 2499"/>
                  <a:gd name="T40" fmla="*/ 4037 w 4044"/>
                  <a:gd name="T41" fmla="*/ 1677 h 2499"/>
                  <a:gd name="T42" fmla="*/ 3993 w 4044"/>
                  <a:gd name="T43" fmla="*/ 1515 h 2499"/>
                  <a:gd name="T44" fmla="*/ 3915 w 4044"/>
                  <a:gd name="T45" fmla="*/ 1370 h 2499"/>
                  <a:gd name="T46" fmla="*/ 3806 w 4044"/>
                  <a:gd name="T47" fmla="*/ 1247 h 2499"/>
                  <a:gd name="T48" fmla="*/ 3672 w 4044"/>
                  <a:gd name="T49" fmla="*/ 1153 h 2499"/>
                  <a:gd name="T50" fmla="*/ 3519 w 4044"/>
                  <a:gd name="T51" fmla="*/ 1090 h 2499"/>
                  <a:gd name="T52" fmla="*/ 3384 w 4044"/>
                  <a:gd name="T53" fmla="*/ 1066 h 2499"/>
                  <a:gd name="T54" fmla="*/ 3381 w 4044"/>
                  <a:gd name="T55" fmla="*/ 898 h 2499"/>
                  <a:gd name="T56" fmla="*/ 3326 w 4044"/>
                  <a:gd name="T57" fmla="*/ 657 h 2499"/>
                  <a:gd name="T58" fmla="*/ 3217 w 4044"/>
                  <a:gd name="T59" fmla="*/ 442 h 2499"/>
                  <a:gd name="T60" fmla="*/ 3059 w 4044"/>
                  <a:gd name="T61" fmla="*/ 261 h 2499"/>
                  <a:gd name="T62" fmla="*/ 2863 w 4044"/>
                  <a:gd name="T63" fmla="*/ 121 h 2499"/>
                  <a:gd name="T64" fmla="*/ 2635 w 4044"/>
                  <a:gd name="T65" fmla="*/ 31 h 2499"/>
                  <a:gd name="T66" fmla="*/ 2385 w 4044"/>
                  <a:gd name="T67" fmla="*/ 0 h 2499"/>
                  <a:gd name="T68" fmla="*/ 2218 w 4044"/>
                  <a:gd name="T69" fmla="*/ 13 h 2499"/>
                  <a:gd name="T70" fmla="*/ 2023 w 4044"/>
                  <a:gd name="T71" fmla="*/ 67 h 2499"/>
                  <a:gd name="T72" fmla="*/ 1847 w 4044"/>
                  <a:gd name="T73" fmla="*/ 157 h 2499"/>
                  <a:gd name="T74" fmla="*/ 1692 w 4044"/>
                  <a:gd name="T75" fmla="*/ 278 h 2499"/>
                  <a:gd name="T76" fmla="*/ 1563 w 4044"/>
                  <a:gd name="T77" fmla="*/ 428 h 2499"/>
                  <a:gd name="T78" fmla="*/ 1466 w 4044"/>
                  <a:gd name="T79" fmla="*/ 600 h 2499"/>
                  <a:gd name="T80" fmla="*/ 1407 w 4044"/>
                  <a:gd name="T81" fmla="*/ 696 h 2499"/>
                  <a:gd name="T82" fmla="*/ 1309 w 4044"/>
                  <a:gd name="T83" fmla="*/ 623 h 2499"/>
                  <a:gd name="T84" fmla="*/ 1192 w 4044"/>
                  <a:gd name="T85" fmla="*/ 576 h 2499"/>
                  <a:gd name="T86" fmla="*/ 1064 w 4044"/>
                  <a:gd name="T87" fmla="*/ 560 h 2499"/>
                  <a:gd name="T88" fmla="*/ 962 w 4044"/>
                  <a:gd name="T89" fmla="*/ 570 h 2499"/>
                  <a:gd name="T90" fmla="*/ 845 w 4044"/>
                  <a:gd name="T91" fmla="*/ 609 h 2499"/>
                  <a:gd name="T92" fmla="*/ 743 w 4044"/>
                  <a:gd name="T93" fmla="*/ 675 h 2499"/>
                  <a:gd name="T94" fmla="*/ 661 w 4044"/>
                  <a:gd name="T95" fmla="*/ 762 h 2499"/>
                  <a:gd name="T96" fmla="*/ 600 w 4044"/>
                  <a:gd name="T97" fmla="*/ 867 h 2499"/>
                  <a:gd name="T98" fmla="*/ 567 w 4044"/>
                  <a:gd name="T99" fmla="*/ 987 h 2499"/>
                  <a:gd name="T100" fmla="*/ 562 w 4044"/>
                  <a:gd name="T101" fmla="*/ 1102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44" h="2499">
                    <a:moveTo>
                      <a:pt x="583" y="1213"/>
                    </a:moveTo>
                    <a:lnTo>
                      <a:pt x="583" y="1213"/>
                    </a:lnTo>
                    <a:lnTo>
                      <a:pt x="553" y="1217"/>
                    </a:lnTo>
                    <a:lnTo>
                      <a:pt x="523" y="1222"/>
                    </a:lnTo>
                    <a:lnTo>
                      <a:pt x="493" y="1228"/>
                    </a:lnTo>
                    <a:lnTo>
                      <a:pt x="465" y="1237"/>
                    </a:lnTo>
                    <a:lnTo>
                      <a:pt x="436" y="1246"/>
                    </a:lnTo>
                    <a:lnTo>
                      <a:pt x="408" y="1256"/>
                    </a:lnTo>
                    <a:lnTo>
                      <a:pt x="381" y="1267"/>
                    </a:lnTo>
                    <a:lnTo>
                      <a:pt x="354" y="1280"/>
                    </a:lnTo>
                    <a:lnTo>
                      <a:pt x="328" y="1294"/>
                    </a:lnTo>
                    <a:lnTo>
                      <a:pt x="303" y="1309"/>
                    </a:lnTo>
                    <a:lnTo>
                      <a:pt x="279" y="1325"/>
                    </a:lnTo>
                    <a:lnTo>
                      <a:pt x="255" y="1342"/>
                    </a:lnTo>
                    <a:lnTo>
                      <a:pt x="232" y="1360"/>
                    </a:lnTo>
                    <a:lnTo>
                      <a:pt x="210" y="1379"/>
                    </a:lnTo>
                    <a:lnTo>
                      <a:pt x="189" y="1398"/>
                    </a:lnTo>
                    <a:lnTo>
                      <a:pt x="169" y="1419"/>
                    </a:lnTo>
                    <a:lnTo>
                      <a:pt x="150" y="1442"/>
                    </a:lnTo>
                    <a:lnTo>
                      <a:pt x="132" y="1464"/>
                    </a:lnTo>
                    <a:lnTo>
                      <a:pt x="114" y="1488"/>
                    </a:lnTo>
                    <a:lnTo>
                      <a:pt x="99" y="1512"/>
                    </a:lnTo>
                    <a:lnTo>
                      <a:pt x="84" y="1538"/>
                    </a:lnTo>
                    <a:lnTo>
                      <a:pt x="69" y="1563"/>
                    </a:lnTo>
                    <a:lnTo>
                      <a:pt x="57" y="1590"/>
                    </a:lnTo>
                    <a:lnTo>
                      <a:pt x="45" y="1617"/>
                    </a:lnTo>
                    <a:lnTo>
                      <a:pt x="34" y="1646"/>
                    </a:lnTo>
                    <a:lnTo>
                      <a:pt x="25" y="1674"/>
                    </a:lnTo>
                    <a:lnTo>
                      <a:pt x="18" y="1702"/>
                    </a:lnTo>
                    <a:lnTo>
                      <a:pt x="12" y="1732"/>
                    </a:lnTo>
                    <a:lnTo>
                      <a:pt x="7" y="1762"/>
                    </a:lnTo>
                    <a:lnTo>
                      <a:pt x="3" y="1792"/>
                    </a:lnTo>
                    <a:lnTo>
                      <a:pt x="1" y="1824"/>
                    </a:lnTo>
                    <a:lnTo>
                      <a:pt x="0" y="1855"/>
                    </a:lnTo>
                    <a:lnTo>
                      <a:pt x="0" y="1855"/>
                    </a:lnTo>
                    <a:lnTo>
                      <a:pt x="1" y="1888"/>
                    </a:lnTo>
                    <a:lnTo>
                      <a:pt x="3" y="1921"/>
                    </a:lnTo>
                    <a:lnTo>
                      <a:pt x="7" y="1952"/>
                    </a:lnTo>
                    <a:lnTo>
                      <a:pt x="13" y="1984"/>
                    </a:lnTo>
                    <a:lnTo>
                      <a:pt x="21" y="2015"/>
                    </a:lnTo>
                    <a:lnTo>
                      <a:pt x="30" y="2047"/>
                    </a:lnTo>
                    <a:lnTo>
                      <a:pt x="39" y="2077"/>
                    </a:lnTo>
                    <a:lnTo>
                      <a:pt x="51" y="2105"/>
                    </a:lnTo>
                    <a:lnTo>
                      <a:pt x="64" y="2134"/>
                    </a:lnTo>
                    <a:lnTo>
                      <a:pt x="78" y="2162"/>
                    </a:lnTo>
                    <a:lnTo>
                      <a:pt x="93" y="2189"/>
                    </a:lnTo>
                    <a:lnTo>
                      <a:pt x="111" y="2215"/>
                    </a:lnTo>
                    <a:lnTo>
                      <a:pt x="129" y="2240"/>
                    </a:lnTo>
                    <a:lnTo>
                      <a:pt x="147" y="2264"/>
                    </a:lnTo>
                    <a:lnTo>
                      <a:pt x="168" y="2288"/>
                    </a:lnTo>
                    <a:lnTo>
                      <a:pt x="189" y="2310"/>
                    </a:lnTo>
                    <a:lnTo>
                      <a:pt x="211" y="2331"/>
                    </a:lnTo>
                    <a:lnTo>
                      <a:pt x="235" y="2352"/>
                    </a:lnTo>
                    <a:lnTo>
                      <a:pt x="259" y="2370"/>
                    </a:lnTo>
                    <a:lnTo>
                      <a:pt x="285" y="2388"/>
                    </a:lnTo>
                    <a:lnTo>
                      <a:pt x="310" y="2406"/>
                    </a:lnTo>
                    <a:lnTo>
                      <a:pt x="337" y="2421"/>
                    </a:lnTo>
                    <a:lnTo>
                      <a:pt x="366" y="2435"/>
                    </a:lnTo>
                    <a:lnTo>
                      <a:pt x="394" y="2448"/>
                    </a:lnTo>
                    <a:lnTo>
                      <a:pt x="423" y="2460"/>
                    </a:lnTo>
                    <a:lnTo>
                      <a:pt x="453" y="2471"/>
                    </a:lnTo>
                    <a:lnTo>
                      <a:pt x="484" y="2478"/>
                    </a:lnTo>
                    <a:lnTo>
                      <a:pt x="516" y="2486"/>
                    </a:lnTo>
                    <a:lnTo>
                      <a:pt x="547" y="2492"/>
                    </a:lnTo>
                    <a:lnTo>
                      <a:pt x="579" y="2496"/>
                    </a:lnTo>
                    <a:lnTo>
                      <a:pt x="612" y="2498"/>
                    </a:lnTo>
                    <a:lnTo>
                      <a:pt x="645" y="2499"/>
                    </a:lnTo>
                    <a:lnTo>
                      <a:pt x="3325" y="2499"/>
                    </a:lnTo>
                    <a:lnTo>
                      <a:pt x="3325" y="2499"/>
                    </a:lnTo>
                    <a:lnTo>
                      <a:pt x="3362" y="2498"/>
                    </a:lnTo>
                    <a:lnTo>
                      <a:pt x="3398" y="2495"/>
                    </a:lnTo>
                    <a:lnTo>
                      <a:pt x="3434" y="2490"/>
                    </a:lnTo>
                    <a:lnTo>
                      <a:pt x="3470" y="2484"/>
                    </a:lnTo>
                    <a:lnTo>
                      <a:pt x="3504" y="2477"/>
                    </a:lnTo>
                    <a:lnTo>
                      <a:pt x="3539" y="2466"/>
                    </a:lnTo>
                    <a:lnTo>
                      <a:pt x="3572" y="2456"/>
                    </a:lnTo>
                    <a:lnTo>
                      <a:pt x="3605" y="2442"/>
                    </a:lnTo>
                    <a:lnTo>
                      <a:pt x="3636" y="2429"/>
                    </a:lnTo>
                    <a:lnTo>
                      <a:pt x="3668" y="2412"/>
                    </a:lnTo>
                    <a:lnTo>
                      <a:pt x="3698" y="2394"/>
                    </a:lnTo>
                    <a:lnTo>
                      <a:pt x="3726" y="2376"/>
                    </a:lnTo>
                    <a:lnTo>
                      <a:pt x="3755" y="2357"/>
                    </a:lnTo>
                    <a:lnTo>
                      <a:pt x="3782" y="2334"/>
                    </a:lnTo>
                    <a:lnTo>
                      <a:pt x="3809" y="2312"/>
                    </a:lnTo>
                    <a:lnTo>
                      <a:pt x="3833" y="2288"/>
                    </a:lnTo>
                    <a:lnTo>
                      <a:pt x="3857" y="2264"/>
                    </a:lnTo>
                    <a:lnTo>
                      <a:pt x="3879" y="2237"/>
                    </a:lnTo>
                    <a:lnTo>
                      <a:pt x="3902" y="2210"/>
                    </a:lnTo>
                    <a:lnTo>
                      <a:pt x="3921" y="2182"/>
                    </a:lnTo>
                    <a:lnTo>
                      <a:pt x="3939" y="2153"/>
                    </a:lnTo>
                    <a:lnTo>
                      <a:pt x="3957" y="2123"/>
                    </a:lnTo>
                    <a:lnTo>
                      <a:pt x="3974" y="2092"/>
                    </a:lnTo>
                    <a:lnTo>
                      <a:pt x="3987" y="2060"/>
                    </a:lnTo>
                    <a:lnTo>
                      <a:pt x="4001" y="2027"/>
                    </a:lnTo>
                    <a:lnTo>
                      <a:pt x="4011" y="1994"/>
                    </a:lnTo>
                    <a:lnTo>
                      <a:pt x="4022" y="1960"/>
                    </a:lnTo>
                    <a:lnTo>
                      <a:pt x="4029" y="1926"/>
                    </a:lnTo>
                    <a:lnTo>
                      <a:pt x="4035" y="1890"/>
                    </a:lnTo>
                    <a:lnTo>
                      <a:pt x="4040" y="1854"/>
                    </a:lnTo>
                    <a:lnTo>
                      <a:pt x="4043" y="1818"/>
                    </a:lnTo>
                    <a:lnTo>
                      <a:pt x="4044" y="1780"/>
                    </a:lnTo>
                    <a:lnTo>
                      <a:pt x="4044" y="1780"/>
                    </a:lnTo>
                    <a:lnTo>
                      <a:pt x="4043" y="1746"/>
                    </a:lnTo>
                    <a:lnTo>
                      <a:pt x="4041" y="1711"/>
                    </a:lnTo>
                    <a:lnTo>
                      <a:pt x="4037" y="1677"/>
                    </a:lnTo>
                    <a:lnTo>
                      <a:pt x="4031" y="1643"/>
                    </a:lnTo>
                    <a:lnTo>
                      <a:pt x="4023" y="1610"/>
                    </a:lnTo>
                    <a:lnTo>
                      <a:pt x="4014" y="1578"/>
                    </a:lnTo>
                    <a:lnTo>
                      <a:pt x="4005" y="1545"/>
                    </a:lnTo>
                    <a:lnTo>
                      <a:pt x="3993" y="1515"/>
                    </a:lnTo>
                    <a:lnTo>
                      <a:pt x="3980" y="1484"/>
                    </a:lnTo>
                    <a:lnTo>
                      <a:pt x="3965" y="1454"/>
                    </a:lnTo>
                    <a:lnTo>
                      <a:pt x="3950" y="1425"/>
                    </a:lnTo>
                    <a:lnTo>
                      <a:pt x="3933" y="1397"/>
                    </a:lnTo>
                    <a:lnTo>
                      <a:pt x="3915" y="1370"/>
                    </a:lnTo>
                    <a:lnTo>
                      <a:pt x="3896" y="1343"/>
                    </a:lnTo>
                    <a:lnTo>
                      <a:pt x="3875" y="1318"/>
                    </a:lnTo>
                    <a:lnTo>
                      <a:pt x="3852" y="1294"/>
                    </a:lnTo>
                    <a:lnTo>
                      <a:pt x="3830" y="1270"/>
                    </a:lnTo>
                    <a:lnTo>
                      <a:pt x="3806" y="1247"/>
                    </a:lnTo>
                    <a:lnTo>
                      <a:pt x="3782" y="1226"/>
                    </a:lnTo>
                    <a:lnTo>
                      <a:pt x="3756" y="1205"/>
                    </a:lnTo>
                    <a:lnTo>
                      <a:pt x="3729" y="1187"/>
                    </a:lnTo>
                    <a:lnTo>
                      <a:pt x="3701" y="1169"/>
                    </a:lnTo>
                    <a:lnTo>
                      <a:pt x="3672" y="1153"/>
                    </a:lnTo>
                    <a:lnTo>
                      <a:pt x="3644" y="1136"/>
                    </a:lnTo>
                    <a:lnTo>
                      <a:pt x="3614" y="1123"/>
                    </a:lnTo>
                    <a:lnTo>
                      <a:pt x="3582" y="1111"/>
                    </a:lnTo>
                    <a:lnTo>
                      <a:pt x="3551" y="1099"/>
                    </a:lnTo>
                    <a:lnTo>
                      <a:pt x="3519" y="1090"/>
                    </a:lnTo>
                    <a:lnTo>
                      <a:pt x="3486" y="1081"/>
                    </a:lnTo>
                    <a:lnTo>
                      <a:pt x="3453" y="1074"/>
                    </a:lnTo>
                    <a:lnTo>
                      <a:pt x="3419" y="1069"/>
                    </a:lnTo>
                    <a:lnTo>
                      <a:pt x="3384" y="1066"/>
                    </a:lnTo>
                    <a:lnTo>
                      <a:pt x="3384" y="1066"/>
                    </a:lnTo>
                    <a:lnTo>
                      <a:pt x="3387" y="1033"/>
                    </a:lnTo>
                    <a:lnTo>
                      <a:pt x="3387" y="1002"/>
                    </a:lnTo>
                    <a:lnTo>
                      <a:pt x="3387" y="1002"/>
                    </a:lnTo>
                    <a:lnTo>
                      <a:pt x="3386" y="949"/>
                    </a:lnTo>
                    <a:lnTo>
                      <a:pt x="3381" y="898"/>
                    </a:lnTo>
                    <a:lnTo>
                      <a:pt x="3375" y="849"/>
                    </a:lnTo>
                    <a:lnTo>
                      <a:pt x="3367" y="800"/>
                    </a:lnTo>
                    <a:lnTo>
                      <a:pt x="3356" y="750"/>
                    </a:lnTo>
                    <a:lnTo>
                      <a:pt x="3343" y="704"/>
                    </a:lnTo>
                    <a:lnTo>
                      <a:pt x="3326" y="657"/>
                    </a:lnTo>
                    <a:lnTo>
                      <a:pt x="3308" y="611"/>
                    </a:lnTo>
                    <a:lnTo>
                      <a:pt x="3289" y="567"/>
                    </a:lnTo>
                    <a:lnTo>
                      <a:pt x="3266" y="524"/>
                    </a:lnTo>
                    <a:lnTo>
                      <a:pt x="3242" y="482"/>
                    </a:lnTo>
                    <a:lnTo>
                      <a:pt x="3217" y="442"/>
                    </a:lnTo>
                    <a:lnTo>
                      <a:pt x="3188" y="403"/>
                    </a:lnTo>
                    <a:lnTo>
                      <a:pt x="3158" y="364"/>
                    </a:lnTo>
                    <a:lnTo>
                      <a:pt x="3127" y="328"/>
                    </a:lnTo>
                    <a:lnTo>
                      <a:pt x="3094" y="293"/>
                    </a:lnTo>
                    <a:lnTo>
                      <a:pt x="3059" y="261"/>
                    </a:lnTo>
                    <a:lnTo>
                      <a:pt x="3023" y="229"/>
                    </a:lnTo>
                    <a:lnTo>
                      <a:pt x="2984" y="199"/>
                    </a:lnTo>
                    <a:lnTo>
                      <a:pt x="2945" y="171"/>
                    </a:lnTo>
                    <a:lnTo>
                      <a:pt x="2905" y="145"/>
                    </a:lnTo>
                    <a:lnTo>
                      <a:pt x="2863" y="121"/>
                    </a:lnTo>
                    <a:lnTo>
                      <a:pt x="2819" y="99"/>
                    </a:lnTo>
                    <a:lnTo>
                      <a:pt x="2776" y="78"/>
                    </a:lnTo>
                    <a:lnTo>
                      <a:pt x="2729" y="61"/>
                    </a:lnTo>
                    <a:lnTo>
                      <a:pt x="2683" y="45"/>
                    </a:lnTo>
                    <a:lnTo>
                      <a:pt x="2635" y="31"/>
                    </a:lnTo>
                    <a:lnTo>
                      <a:pt x="2587" y="21"/>
                    </a:lnTo>
                    <a:lnTo>
                      <a:pt x="2538" y="12"/>
                    </a:lnTo>
                    <a:lnTo>
                      <a:pt x="2488" y="4"/>
                    </a:lnTo>
                    <a:lnTo>
                      <a:pt x="2437" y="1"/>
                    </a:lnTo>
                    <a:lnTo>
                      <a:pt x="2385" y="0"/>
                    </a:lnTo>
                    <a:lnTo>
                      <a:pt x="2385" y="0"/>
                    </a:lnTo>
                    <a:lnTo>
                      <a:pt x="2343" y="1"/>
                    </a:lnTo>
                    <a:lnTo>
                      <a:pt x="2301" y="3"/>
                    </a:lnTo>
                    <a:lnTo>
                      <a:pt x="2260" y="7"/>
                    </a:lnTo>
                    <a:lnTo>
                      <a:pt x="2218" y="13"/>
                    </a:lnTo>
                    <a:lnTo>
                      <a:pt x="2178" y="21"/>
                    </a:lnTo>
                    <a:lnTo>
                      <a:pt x="2139" y="30"/>
                    </a:lnTo>
                    <a:lnTo>
                      <a:pt x="2100" y="40"/>
                    </a:lnTo>
                    <a:lnTo>
                      <a:pt x="2061" y="54"/>
                    </a:lnTo>
                    <a:lnTo>
                      <a:pt x="2023" y="67"/>
                    </a:lnTo>
                    <a:lnTo>
                      <a:pt x="1986" y="82"/>
                    </a:lnTo>
                    <a:lnTo>
                      <a:pt x="1950" y="99"/>
                    </a:lnTo>
                    <a:lnTo>
                      <a:pt x="1914" y="117"/>
                    </a:lnTo>
                    <a:lnTo>
                      <a:pt x="1880" y="136"/>
                    </a:lnTo>
                    <a:lnTo>
                      <a:pt x="1847" y="157"/>
                    </a:lnTo>
                    <a:lnTo>
                      <a:pt x="1814" y="178"/>
                    </a:lnTo>
                    <a:lnTo>
                      <a:pt x="1782" y="202"/>
                    </a:lnTo>
                    <a:lnTo>
                      <a:pt x="1751" y="226"/>
                    </a:lnTo>
                    <a:lnTo>
                      <a:pt x="1721" y="252"/>
                    </a:lnTo>
                    <a:lnTo>
                      <a:pt x="1692" y="278"/>
                    </a:lnTo>
                    <a:lnTo>
                      <a:pt x="1664" y="305"/>
                    </a:lnTo>
                    <a:lnTo>
                      <a:pt x="1637" y="335"/>
                    </a:lnTo>
                    <a:lnTo>
                      <a:pt x="1611" y="365"/>
                    </a:lnTo>
                    <a:lnTo>
                      <a:pt x="1587" y="395"/>
                    </a:lnTo>
                    <a:lnTo>
                      <a:pt x="1563" y="428"/>
                    </a:lnTo>
                    <a:lnTo>
                      <a:pt x="1541" y="461"/>
                    </a:lnTo>
                    <a:lnTo>
                      <a:pt x="1521" y="494"/>
                    </a:lnTo>
                    <a:lnTo>
                      <a:pt x="1502" y="529"/>
                    </a:lnTo>
                    <a:lnTo>
                      <a:pt x="1484" y="564"/>
                    </a:lnTo>
                    <a:lnTo>
                      <a:pt x="1466" y="600"/>
                    </a:lnTo>
                    <a:lnTo>
                      <a:pt x="1451" y="638"/>
                    </a:lnTo>
                    <a:lnTo>
                      <a:pt x="1437" y="675"/>
                    </a:lnTo>
                    <a:lnTo>
                      <a:pt x="1425" y="713"/>
                    </a:lnTo>
                    <a:lnTo>
                      <a:pt x="1425" y="713"/>
                    </a:lnTo>
                    <a:lnTo>
                      <a:pt x="1407" y="696"/>
                    </a:lnTo>
                    <a:lnTo>
                      <a:pt x="1389" y="680"/>
                    </a:lnTo>
                    <a:lnTo>
                      <a:pt x="1370" y="663"/>
                    </a:lnTo>
                    <a:lnTo>
                      <a:pt x="1350" y="650"/>
                    </a:lnTo>
                    <a:lnTo>
                      <a:pt x="1330" y="636"/>
                    </a:lnTo>
                    <a:lnTo>
                      <a:pt x="1309" y="623"/>
                    </a:lnTo>
                    <a:lnTo>
                      <a:pt x="1286" y="612"/>
                    </a:lnTo>
                    <a:lnTo>
                      <a:pt x="1264" y="602"/>
                    </a:lnTo>
                    <a:lnTo>
                      <a:pt x="1240" y="591"/>
                    </a:lnTo>
                    <a:lnTo>
                      <a:pt x="1216" y="584"/>
                    </a:lnTo>
                    <a:lnTo>
                      <a:pt x="1192" y="576"/>
                    </a:lnTo>
                    <a:lnTo>
                      <a:pt x="1168" y="570"/>
                    </a:lnTo>
                    <a:lnTo>
                      <a:pt x="1142" y="566"/>
                    </a:lnTo>
                    <a:lnTo>
                      <a:pt x="1117" y="563"/>
                    </a:lnTo>
                    <a:lnTo>
                      <a:pt x="1090" y="561"/>
                    </a:lnTo>
                    <a:lnTo>
                      <a:pt x="1064" y="560"/>
                    </a:lnTo>
                    <a:lnTo>
                      <a:pt x="1064" y="560"/>
                    </a:lnTo>
                    <a:lnTo>
                      <a:pt x="1037" y="561"/>
                    </a:lnTo>
                    <a:lnTo>
                      <a:pt x="1012" y="563"/>
                    </a:lnTo>
                    <a:lnTo>
                      <a:pt x="986" y="566"/>
                    </a:lnTo>
                    <a:lnTo>
                      <a:pt x="962" y="570"/>
                    </a:lnTo>
                    <a:lnTo>
                      <a:pt x="938" y="576"/>
                    </a:lnTo>
                    <a:lnTo>
                      <a:pt x="914" y="582"/>
                    </a:lnTo>
                    <a:lnTo>
                      <a:pt x="890" y="591"/>
                    </a:lnTo>
                    <a:lnTo>
                      <a:pt x="868" y="600"/>
                    </a:lnTo>
                    <a:lnTo>
                      <a:pt x="845" y="609"/>
                    </a:lnTo>
                    <a:lnTo>
                      <a:pt x="824" y="621"/>
                    </a:lnTo>
                    <a:lnTo>
                      <a:pt x="803" y="633"/>
                    </a:lnTo>
                    <a:lnTo>
                      <a:pt x="782" y="645"/>
                    </a:lnTo>
                    <a:lnTo>
                      <a:pt x="763" y="660"/>
                    </a:lnTo>
                    <a:lnTo>
                      <a:pt x="743" y="675"/>
                    </a:lnTo>
                    <a:lnTo>
                      <a:pt x="725" y="690"/>
                    </a:lnTo>
                    <a:lnTo>
                      <a:pt x="707" y="707"/>
                    </a:lnTo>
                    <a:lnTo>
                      <a:pt x="691" y="725"/>
                    </a:lnTo>
                    <a:lnTo>
                      <a:pt x="676" y="743"/>
                    </a:lnTo>
                    <a:lnTo>
                      <a:pt x="661" y="762"/>
                    </a:lnTo>
                    <a:lnTo>
                      <a:pt x="646" y="782"/>
                    </a:lnTo>
                    <a:lnTo>
                      <a:pt x="634" y="803"/>
                    </a:lnTo>
                    <a:lnTo>
                      <a:pt x="621" y="824"/>
                    </a:lnTo>
                    <a:lnTo>
                      <a:pt x="610" y="844"/>
                    </a:lnTo>
                    <a:lnTo>
                      <a:pt x="600" y="867"/>
                    </a:lnTo>
                    <a:lnTo>
                      <a:pt x="591" y="889"/>
                    </a:lnTo>
                    <a:lnTo>
                      <a:pt x="583" y="913"/>
                    </a:lnTo>
                    <a:lnTo>
                      <a:pt x="576" y="937"/>
                    </a:lnTo>
                    <a:lnTo>
                      <a:pt x="571" y="961"/>
                    </a:lnTo>
                    <a:lnTo>
                      <a:pt x="567" y="987"/>
                    </a:lnTo>
                    <a:lnTo>
                      <a:pt x="564" y="1012"/>
                    </a:lnTo>
                    <a:lnTo>
                      <a:pt x="561" y="1038"/>
                    </a:lnTo>
                    <a:lnTo>
                      <a:pt x="561" y="1063"/>
                    </a:lnTo>
                    <a:lnTo>
                      <a:pt x="561" y="1063"/>
                    </a:lnTo>
                    <a:lnTo>
                      <a:pt x="562" y="1102"/>
                    </a:lnTo>
                    <a:lnTo>
                      <a:pt x="567" y="1139"/>
                    </a:lnTo>
                    <a:lnTo>
                      <a:pt x="574" y="1177"/>
                    </a:lnTo>
                    <a:lnTo>
                      <a:pt x="583" y="1213"/>
                    </a:lnTo>
                    <a:lnTo>
                      <a:pt x="583" y="1213"/>
                    </a:lnTo>
                    <a:close/>
                  </a:path>
                </a:pathLst>
              </a:custGeom>
              <a:solidFill>
                <a:schemeClr val="bg1"/>
              </a:solidFill>
              <a:ln>
                <a:noFill/>
              </a:ln>
              <a:effectLst>
                <a:innerShdw blurRad="114300">
                  <a:prstClr val="black">
                    <a:alpha val="68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pic>
          <p:nvPicPr>
            <p:cNvPr id="3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908174" y="4888331"/>
              <a:ext cx="1229996" cy="703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4" name="Straight Connector 33"/>
          <p:cNvCxnSpPr/>
          <p:nvPr/>
        </p:nvCxnSpPr>
        <p:spPr bwMode="auto">
          <a:xfrm flipH="1">
            <a:off x="2540097" y="3709293"/>
            <a:ext cx="619724" cy="0"/>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5" name="Straight Connector 34"/>
          <p:cNvCxnSpPr/>
          <p:nvPr/>
        </p:nvCxnSpPr>
        <p:spPr bwMode="auto">
          <a:xfrm flipH="1">
            <a:off x="2790584" y="4124211"/>
            <a:ext cx="717030" cy="494664"/>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6" name="Straight Connector 35"/>
          <p:cNvCxnSpPr/>
          <p:nvPr/>
        </p:nvCxnSpPr>
        <p:spPr bwMode="auto">
          <a:xfrm>
            <a:off x="4340723" y="4268947"/>
            <a:ext cx="0" cy="722508"/>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7" name="Straight Connector 36"/>
          <p:cNvCxnSpPr/>
          <p:nvPr/>
        </p:nvCxnSpPr>
        <p:spPr bwMode="auto">
          <a:xfrm>
            <a:off x="5072812" y="4188405"/>
            <a:ext cx="622254" cy="595350"/>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8" name="Straight Connector 37"/>
          <p:cNvCxnSpPr/>
          <p:nvPr/>
        </p:nvCxnSpPr>
        <p:spPr bwMode="auto">
          <a:xfrm>
            <a:off x="5668987" y="3708402"/>
            <a:ext cx="844925" cy="8976"/>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39" name="Straight Connector 38"/>
          <p:cNvCxnSpPr>
            <a:stCxn id="33" idx="28"/>
          </p:cNvCxnSpPr>
          <p:nvPr/>
        </p:nvCxnSpPr>
        <p:spPr bwMode="auto">
          <a:xfrm flipV="1">
            <a:off x="5194356" y="2513501"/>
            <a:ext cx="398286" cy="500026"/>
          </a:xfrm>
          <a:prstGeom prst="line">
            <a:avLst/>
          </a:prstGeom>
          <a:solidFill>
            <a:schemeClr val="accent1"/>
          </a:solidFill>
          <a:ln w="41275" cap="flat" cmpd="sng" algn="ctr">
            <a:solidFill>
              <a:schemeClr val="tx1"/>
            </a:solidFill>
            <a:prstDash val="sysDash"/>
            <a:round/>
            <a:headEnd type="none" w="med" len="med"/>
            <a:tailEnd type="none" w="med" len="med"/>
          </a:ln>
          <a:effectLst/>
        </p:spPr>
      </p:cxnSp>
      <p:cxnSp>
        <p:nvCxnSpPr>
          <p:cNvPr id="41" name="Straight Connector 40"/>
          <p:cNvCxnSpPr/>
          <p:nvPr/>
        </p:nvCxnSpPr>
        <p:spPr bwMode="auto">
          <a:xfrm flipH="1" flipV="1">
            <a:off x="3042360" y="2776269"/>
            <a:ext cx="476251" cy="495301"/>
          </a:xfrm>
          <a:prstGeom prst="line">
            <a:avLst/>
          </a:prstGeom>
          <a:solidFill>
            <a:schemeClr val="accent1"/>
          </a:solidFill>
          <a:ln w="41275" cap="flat" cmpd="sng" algn="ctr">
            <a:solidFill>
              <a:schemeClr val="tx1"/>
            </a:solidFill>
            <a:prstDash val="sysDash"/>
            <a:round/>
            <a:headEnd type="none" w="med" len="med"/>
            <a:tailEnd type="none" w="med" len="med"/>
          </a:ln>
          <a:effectLst/>
        </p:spPr>
      </p:cxnSp>
      <p:sp>
        <p:nvSpPr>
          <p:cNvPr id="42" name="Round Same Side Corner Rectangle 41"/>
          <p:cNvSpPr/>
          <p:nvPr/>
        </p:nvSpPr>
        <p:spPr bwMode="auto">
          <a:xfrm rot="10800000">
            <a:off x="568969" y="3500386"/>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smtClean="0">
              <a:solidFill>
                <a:srgbClr val="000000"/>
              </a:solidFill>
              <a:latin typeface="Arial" pitchFamily="34" charset="0"/>
              <a:cs typeface="Arial" pitchFamily="34" charset="0"/>
            </a:endParaRPr>
          </a:p>
        </p:txBody>
      </p:sp>
      <p:sp>
        <p:nvSpPr>
          <p:cNvPr id="44" name="TextBox 43"/>
          <p:cNvSpPr txBox="1"/>
          <p:nvPr/>
        </p:nvSpPr>
        <p:spPr>
          <a:xfrm>
            <a:off x="568975" y="3524843"/>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Sentry Security Gate check</a:t>
            </a:r>
          </a:p>
        </p:txBody>
      </p:sp>
      <p:sp>
        <p:nvSpPr>
          <p:cNvPr id="45" name="Round Same Side Corner Rectangle 44"/>
          <p:cNvSpPr/>
          <p:nvPr/>
        </p:nvSpPr>
        <p:spPr bwMode="auto">
          <a:xfrm rot="10800000">
            <a:off x="2257157" y="2140234"/>
            <a:ext cx="1911751" cy="517672"/>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46" name="TextBox 45"/>
          <p:cNvSpPr txBox="1"/>
          <p:nvPr/>
        </p:nvSpPr>
        <p:spPr>
          <a:xfrm>
            <a:off x="2277485" y="2130708"/>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Custom Portal/discovery</a:t>
            </a:r>
          </a:p>
        </p:txBody>
      </p:sp>
      <p:sp>
        <p:nvSpPr>
          <p:cNvPr id="47" name="Round Same Side Corner Rectangle 46"/>
          <p:cNvSpPr/>
          <p:nvPr/>
        </p:nvSpPr>
        <p:spPr bwMode="auto">
          <a:xfrm rot="10800000">
            <a:off x="4744961" y="190205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48" name="TextBox 47"/>
          <p:cNvSpPr txBox="1"/>
          <p:nvPr/>
        </p:nvSpPr>
        <p:spPr>
          <a:xfrm>
            <a:off x="4744954" y="1926508"/>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Patron card via portal</a:t>
            </a:r>
          </a:p>
        </p:txBody>
      </p:sp>
      <p:sp>
        <p:nvSpPr>
          <p:cNvPr id="50" name="Round Same Side Corner Rectangle 49"/>
          <p:cNvSpPr/>
          <p:nvPr/>
        </p:nvSpPr>
        <p:spPr bwMode="auto">
          <a:xfrm rot="10800000">
            <a:off x="6548671" y="3263564"/>
            <a:ext cx="1911751" cy="784498"/>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1" name="TextBox 50"/>
          <p:cNvSpPr txBox="1"/>
          <p:nvPr/>
        </p:nvSpPr>
        <p:spPr>
          <a:xfrm>
            <a:off x="6548680" y="3288041"/>
            <a:ext cx="1911752" cy="738528"/>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Real time synchronization with SIS </a:t>
            </a:r>
          </a:p>
        </p:txBody>
      </p:sp>
      <p:sp>
        <p:nvSpPr>
          <p:cNvPr id="52" name="Round Same Side Corner Rectangle 51"/>
          <p:cNvSpPr/>
          <p:nvPr/>
        </p:nvSpPr>
        <p:spPr bwMode="auto">
          <a:xfrm rot="10800000">
            <a:off x="5779466" y="513669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3" name="TextBox 52"/>
          <p:cNvSpPr txBox="1"/>
          <p:nvPr/>
        </p:nvSpPr>
        <p:spPr>
          <a:xfrm>
            <a:off x="5779477" y="5161146"/>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Course Reading List for Mobile</a:t>
            </a:r>
          </a:p>
        </p:txBody>
      </p:sp>
      <p:sp>
        <p:nvSpPr>
          <p:cNvPr id="54" name="Round Same Side Corner Rectangle 53"/>
          <p:cNvSpPr/>
          <p:nvPr/>
        </p:nvSpPr>
        <p:spPr bwMode="auto">
          <a:xfrm rot="10800000">
            <a:off x="894591" y="4981456"/>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5" name="TextBox 54"/>
          <p:cNvSpPr txBox="1"/>
          <p:nvPr/>
        </p:nvSpPr>
        <p:spPr>
          <a:xfrm>
            <a:off x="894602" y="5005913"/>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Cash payment integration</a:t>
            </a:r>
          </a:p>
        </p:txBody>
      </p:sp>
      <p:sp>
        <p:nvSpPr>
          <p:cNvPr id="56" name="Round Same Side Corner Rectangle 55"/>
          <p:cNvSpPr/>
          <p:nvPr/>
        </p:nvSpPr>
        <p:spPr bwMode="auto">
          <a:xfrm rot="10800000">
            <a:off x="3308501" y="5526560"/>
            <a:ext cx="1911751" cy="566735"/>
          </a:xfrm>
          <a:prstGeom prst="round2SameRect">
            <a:avLst/>
          </a:prstGeom>
          <a:solidFill>
            <a:srgbClr val="000000">
              <a:alpha val="70000"/>
            </a:srgbClr>
          </a:solidFill>
          <a:ln w="76200" cap="flat" cmpd="sng" algn="ctr">
            <a:noFill/>
            <a:prstDash val="solid"/>
            <a:round/>
            <a:headEnd type="none" w="med" len="med"/>
            <a:tailEnd type="triangle" w="med" len="med"/>
          </a:ln>
          <a:effectLst/>
        </p:spPr>
        <p:txBody>
          <a:bodyPr vert="horz" wrap="square" lIns="91307" tIns="45653" rIns="91307" bIns="45653" numCol="1" rtlCol="0" anchor="t" anchorCtr="0" compatLnSpc="1">
            <a:prstTxWarp prst="textNoShape">
              <a:avLst/>
            </a:prstTxWarp>
          </a:bodyPr>
          <a:lstStyle/>
          <a:p>
            <a:pPr algn="ctr" defTabSz="914400"/>
            <a:endParaRPr lang="en-US" dirty="0">
              <a:solidFill>
                <a:srgbClr val="000000"/>
              </a:solidFill>
              <a:latin typeface="Arial" pitchFamily="34" charset="0"/>
              <a:cs typeface="Arial" pitchFamily="34" charset="0"/>
            </a:endParaRPr>
          </a:p>
        </p:txBody>
      </p:sp>
      <p:sp>
        <p:nvSpPr>
          <p:cNvPr id="57" name="TextBox 56"/>
          <p:cNvSpPr txBox="1"/>
          <p:nvPr/>
        </p:nvSpPr>
        <p:spPr>
          <a:xfrm>
            <a:off x="3308499" y="5551019"/>
            <a:ext cx="1911752" cy="523085"/>
          </a:xfrm>
          <a:prstGeom prst="rect">
            <a:avLst/>
          </a:prstGeom>
          <a:noFill/>
        </p:spPr>
        <p:txBody>
          <a:bodyPr wrap="square" lIns="91307" tIns="45653" rIns="91307" bIns="45653" rtlCol="0">
            <a:spAutoFit/>
          </a:bodyPr>
          <a:lstStyle/>
          <a:p>
            <a:pPr algn="ctr" defTabSz="914400"/>
            <a:r>
              <a:rPr lang="en-US" sz="1400" b="1" dirty="0">
                <a:solidFill>
                  <a:srgbClr val="FFFFFF"/>
                </a:solidFill>
                <a:latin typeface="Verdana"/>
              </a:rPr>
              <a:t>Reading Lists integration </a:t>
            </a:r>
          </a:p>
        </p:txBody>
      </p:sp>
      <p:pic>
        <p:nvPicPr>
          <p:cNvPr id="40" name="Picture 2" descr="https://www.deakin.edu.au/itl/assets/images/research-eval/projects/altc-ole/usatc2l-blu.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82319" y="1322826"/>
            <a:ext cx="913382" cy="7825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c479107.ssl.cf2.rackcdn.com/assets/partners/footer-university-of-sheffield-9195b97236e75da08cc2c2803c870f6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667" y="1283683"/>
            <a:ext cx="1299152" cy="64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rst.png"/>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125072">
            <a:off x="-1084456" y="246256"/>
            <a:ext cx="6858000" cy="6858000"/>
          </a:xfrm>
          <a:prstGeom prst="rect">
            <a:avLst/>
          </a:prstGeom>
        </p:spPr>
      </p:pic>
      <p:pic>
        <p:nvPicPr>
          <p:cNvPr id="8" name="Picture 7" descr="alma_button_tilt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714337">
            <a:off x="1173890" y="3099660"/>
            <a:ext cx="2458831" cy="1777140"/>
          </a:xfrm>
          <a:prstGeom prst="rect">
            <a:avLst/>
          </a:prstGeom>
          <a:effectLst/>
        </p:spPr>
      </p:pic>
      <p:sp>
        <p:nvSpPr>
          <p:cNvPr id="4" name="TextBox 3"/>
          <p:cNvSpPr txBox="1"/>
          <p:nvPr/>
        </p:nvSpPr>
        <p:spPr>
          <a:xfrm>
            <a:off x="4038600" y="3124200"/>
            <a:ext cx="5029199" cy="1015663"/>
          </a:xfrm>
          <a:prstGeom prst="rect">
            <a:avLst/>
          </a:prstGeom>
          <a:noFill/>
        </p:spPr>
        <p:txBody>
          <a:bodyPr wrap="square" rtlCol="0">
            <a:spAutoFit/>
          </a:bodyPr>
          <a:lstStyle/>
          <a:p>
            <a:pPr algn="ctr"/>
            <a:r>
              <a:rPr lang="en-US" sz="6000" dirty="0" smtClean="0">
                <a:solidFill>
                  <a:srgbClr val="404040"/>
                </a:solidFill>
                <a:latin typeface="Helvetica Light"/>
                <a:cs typeface="Helvetica Light"/>
              </a:rPr>
              <a:t>Alma Cloud</a:t>
            </a:r>
            <a:endParaRPr lang="en-US" sz="6000" dirty="0">
              <a:solidFill>
                <a:srgbClr val="404040"/>
              </a:solidFill>
              <a:latin typeface="Helvetica Light"/>
              <a:cs typeface="Helvetica Light"/>
            </a:endParaRPr>
          </a:p>
        </p:txBody>
      </p:sp>
    </p:spTree>
    <p:extLst>
      <p:ext uri="{BB962C8B-B14F-4D97-AF65-F5344CB8AC3E}">
        <p14:creationId xmlns:p14="http://schemas.microsoft.com/office/powerpoint/2010/main" val="328144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90600" y="5334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400" kern="1200">
                <a:solidFill>
                  <a:srgbClr val="474F6C"/>
                </a:solidFill>
                <a:latin typeface="Helvetica Light"/>
                <a:ea typeface="+mj-ea"/>
                <a:cs typeface="Helvetica Light"/>
              </a:defRPr>
            </a:lvl1pPr>
          </a:lstStyle>
          <a:p>
            <a:endParaRPr lang="en-US" sz="2000" b="1" dirty="0"/>
          </a:p>
        </p:txBody>
      </p:sp>
      <p:pic>
        <p:nvPicPr>
          <p:cNvPr id="9" name="תמונה 14" descr="cloud.png"/>
          <p:cNvPicPr>
            <a:picLocks noChangeAspect="1"/>
          </p:cNvPicPr>
          <p:nvPr/>
        </p:nvPicPr>
        <p:blipFill>
          <a:blip r:embed="rId2"/>
          <a:srcRect l="7573" t="13641" r="6699" b="10243"/>
          <a:stretch>
            <a:fillRect/>
          </a:stretch>
        </p:blipFill>
        <p:spPr bwMode="auto">
          <a:xfrm>
            <a:off x="-1988113" y="1043628"/>
            <a:ext cx="11783258" cy="5230172"/>
          </a:xfrm>
          <a:prstGeom prst="rect">
            <a:avLst/>
          </a:prstGeom>
          <a:noFill/>
          <a:ln w="9525">
            <a:noFill/>
            <a:miter lim="800000"/>
            <a:headEnd/>
            <a:tailEnd/>
          </a:ln>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91" y="4239646"/>
            <a:ext cx="1262743" cy="55830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789" y="4798205"/>
            <a:ext cx="846043" cy="84604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35371" b="32314"/>
          <a:stretch/>
        </p:blipFill>
        <p:spPr>
          <a:xfrm>
            <a:off x="3317289" y="2480968"/>
            <a:ext cx="1616351" cy="366402"/>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9018" t="9595" r="6890" b="8748"/>
          <a:stretch/>
        </p:blipFill>
        <p:spPr>
          <a:xfrm>
            <a:off x="7222797" y="4520428"/>
            <a:ext cx="849086" cy="82449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9061" y="4712746"/>
            <a:ext cx="1150616" cy="70377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0068" y="2593677"/>
            <a:ext cx="1513645" cy="548569"/>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3312" y="1064762"/>
            <a:ext cx="1539307" cy="976868"/>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14827" y="3916343"/>
            <a:ext cx="1047750" cy="602456"/>
          </a:xfrm>
          <a:prstGeom prst="rect">
            <a:avLst/>
          </a:prstGeom>
        </p:spPr>
      </p:pic>
      <p:pic>
        <p:nvPicPr>
          <p:cNvPr id="1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6147593" y="3237463"/>
            <a:ext cx="1826403" cy="4335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230687" y="3914788"/>
            <a:ext cx="1103465" cy="4389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97183" y="2327995"/>
            <a:ext cx="1572543" cy="12328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779188" y="4177979"/>
            <a:ext cx="1717623" cy="3915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45888" y="3011206"/>
            <a:ext cx="1980642" cy="777933"/>
          </a:xfrm>
          <a:prstGeom prst="rect">
            <a:avLst/>
          </a:prstGeom>
        </p:spPr>
      </p:pic>
      <p:pic>
        <p:nvPicPr>
          <p:cNvPr id="24" name="Picture 2"/>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8091" r="61749"/>
          <a:stretch/>
        </p:blipFill>
        <p:spPr bwMode="auto">
          <a:xfrm>
            <a:off x="8119506" y="3574906"/>
            <a:ext cx="687102" cy="861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6"/>
          <p:cNvSpPr>
            <a:spLocks noGrp="1"/>
          </p:cNvSpPr>
          <p:nvPr>
            <p:ph type="title"/>
          </p:nvPr>
        </p:nvSpPr>
        <p:spPr/>
        <p:txBody>
          <a:bodyPr/>
          <a:lstStyle/>
          <a:p>
            <a:r>
              <a:rPr lang="en-US" dirty="0">
                <a:latin typeface="Verdana" pitchFamily="34" charset="0"/>
                <a:ea typeface="MS PGothic" pitchFamily="34" charset="-128"/>
                <a:cs typeface="Arial" charset="0"/>
              </a:rPr>
              <a:t>Running on Industry leading Cloud Datacenter</a:t>
            </a:r>
            <a:endParaRPr lang="en-US" dirty="0"/>
          </a:p>
        </p:txBody>
      </p:sp>
      <p:sp>
        <p:nvSpPr>
          <p:cNvPr id="25"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245221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6"/>
          <p:cNvSpPr>
            <a:spLocks noGrp="1"/>
          </p:cNvSpPr>
          <p:nvPr>
            <p:ph type="title"/>
          </p:nvPr>
        </p:nvSpPr>
        <p:spPr/>
        <p:txBody>
          <a:bodyPr/>
          <a:lstStyle/>
          <a:p>
            <a:r>
              <a:rPr lang="en-US" dirty="0"/>
              <a:t>Ex Libris Worldwide Data Centers</a:t>
            </a:r>
          </a:p>
        </p:txBody>
      </p:sp>
      <p:sp>
        <p:nvSpPr>
          <p:cNvPr id="25" name="Title 1"/>
          <p:cNvSpPr txBox="1">
            <a:spLocks/>
          </p:cNvSpPr>
          <p:nvPr/>
        </p:nvSpPr>
        <p:spPr>
          <a:xfrm>
            <a:off x="381000" y="381000"/>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1400" kern="1200">
                <a:solidFill>
                  <a:srgbClr val="474F6C"/>
                </a:solidFill>
                <a:latin typeface="Helvetica Light"/>
                <a:ea typeface="+mj-ea"/>
                <a:cs typeface="Helvetica Light"/>
              </a:defRPr>
            </a:lvl1pPr>
          </a:lstStyle>
          <a:p>
            <a:pPr algn="ctr"/>
            <a:endParaRPr lang="en-US" sz="2000" b="1" dirty="0">
              <a:solidFill>
                <a:srgbClr val="002060"/>
              </a:solidFill>
            </a:endParaRPr>
          </a:p>
        </p:txBody>
      </p:sp>
      <p:grpSp>
        <p:nvGrpSpPr>
          <p:cNvPr id="27" name="Group 26"/>
          <p:cNvGrpSpPr/>
          <p:nvPr/>
        </p:nvGrpSpPr>
        <p:grpSpPr>
          <a:xfrm>
            <a:off x="-38100" y="687944"/>
            <a:ext cx="9087406" cy="5786910"/>
            <a:chOff x="-9525" y="3247865"/>
            <a:chExt cx="5690569" cy="3623786"/>
          </a:xfrm>
        </p:grpSpPr>
        <p:pic>
          <p:nvPicPr>
            <p:cNvPr id="28" name="Picture 2" descr="world"/>
            <p:cNvPicPr preferRelativeResize="0">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525" y="3247865"/>
              <a:ext cx="5690569" cy="3623786"/>
            </a:xfrm>
            <a:prstGeom prst="rect">
              <a:avLst/>
            </a:prstGeom>
            <a:noFill/>
            <a:ln w="9525">
              <a:noFill/>
              <a:miter lim="800000"/>
              <a:headEnd/>
              <a:tailEnd/>
            </a:ln>
          </p:spPr>
        </p:pic>
        <p:sp>
          <p:nvSpPr>
            <p:cNvPr id="29" name="AutoShape 11"/>
            <p:cNvSpPr>
              <a:spLocks noChangeArrowheads="1"/>
            </p:cNvSpPr>
            <p:nvPr/>
          </p:nvSpPr>
          <p:spPr bwMode="auto">
            <a:xfrm>
              <a:off x="662769" y="3915078"/>
              <a:ext cx="1121635" cy="246888"/>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anchor="ctr"/>
            <a:lstStyle/>
            <a:p>
              <a:pPr algn="ctr" eaLnBrk="0" hangingPunct="0">
                <a:spcBef>
                  <a:spcPct val="50000"/>
                </a:spcBef>
                <a:defRPr/>
              </a:pPr>
              <a:r>
                <a:rPr lang="en-US" sz="1400" b="1" dirty="0" smtClean="0">
                  <a:solidFill>
                    <a:srgbClr val="FFFFFF"/>
                  </a:solidFill>
                  <a:latin typeface="Verdana"/>
                  <a:ea typeface="MS PGothic" pitchFamily="34" charset="-128"/>
                  <a:cs typeface="Arial"/>
                </a:rPr>
                <a:t>Chicago</a:t>
              </a:r>
              <a:endParaRPr lang="en-US" sz="1400" b="1" dirty="0">
                <a:solidFill>
                  <a:srgbClr val="FFFFFF"/>
                </a:solidFill>
                <a:latin typeface="Verdana"/>
                <a:ea typeface="MS PGothic" pitchFamily="34" charset="-128"/>
                <a:cs typeface="Arial"/>
              </a:endParaRPr>
            </a:p>
          </p:txBody>
        </p:sp>
        <p:sp>
          <p:nvSpPr>
            <p:cNvPr id="30" name="AutoShape 23"/>
            <p:cNvSpPr>
              <a:spLocks noChangeArrowheads="1"/>
            </p:cNvSpPr>
            <p:nvPr/>
          </p:nvSpPr>
          <p:spPr bwMode="auto">
            <a:xfrm>
              <a:off x="2687211" y="4044806"/>
              <a:ext cx="1078935" cy="246888"/>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anchor="ctr"/>
            <a:lstStyle/>
            <a:p>
              <a:pPr algn="ctr" eaLnBrk="0" hangingPunct="0">
                <a:spcBef>
                  <a:spcPct val="50000"/>
                </a:spcBef>
              </a:pPr>
              <a:r>
                <a:rPr lang="en-US" sz="1400" b="1" dirty="0" smtClean="0">
                  <a:solidFill>
                    <a:srgbClr val="FFFFFF"/>
                  </a:solidFill>
                  <a:latin typeface="Verdana"/>
                  <a:ea typeface="MS PGothic" pitchFamily="34" charset="-128"/>
                  <a:cs typeface="Arial"/>
                </a:rPr>
                <a:t>Amsterdam</a:t>
              </a:r>
              <a:endParaRPr lang="en-US" sz="1400" b="1" dirty="0">
                <a:solidFill>
                  <a:srgbClr val="FFFFFF"/>
                </a:solidFill>
                <a:latin typeface="Verdana"/>
                <a:ea typeface="MS PGothic" pitchFamily="34" charset="-128"/>
                <a:cs typeface="Arial"/>
              </a:endParaRPr>
            </a:p>
          </p:txBody>
        </p:sp>
      </p:grpSp>
      <p:pic>
        <p:nvPicPr>
          <p:cNvPr id="31"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3315" y="2183128"/>
            <a:ext cx="710911" cy="359010"/>
          </a:xfrm>
          <a:prstGeom prst="rect">
            <a:avLst/>
          </a:prstGeom>
          <a:ln/>
        </p:spPr>
        <p:style>
          <a:lnRef idx="1">
            <a:schemeClr val="accent3"/>
          </a:lnRef>
          <a:fillRef idx="2">
            <a:schemeClr val="accent3"/>
          </a:fillRef>
          <a:effectRef idx="1">
            <a:schemeClr val="accent3"/>
          </a:effectRef>
          <a:fontRef idx="minor">
            <a:schemeClr val="dk1"/>
          </a:fontRef>
        </p:style>
      </p:pic>
      <p:pic>
        <p:nvPicPr>
          <p:cNvPr id="34"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150" y="2383031"/>
            <a:ext cx="710911" cy="359010"/>
          </a:xfrm>
          <a:prstGeom prst="rect">
            <a:avLst/>
          </a:prstGeom>
          <a:ln/>
        </p:spPr>
        <p:style>
          <a:lnRef idx="1">
            <a:schemeClr val="accent3"/>
          </a:lnRef>
          <a:fillRef idx="2">
            <a:schemeClr val="accent3"/>
          </a:fillRef>
          <a:effectRef idx="1">
            <a:schemeClr val="accent3"/>
          </a:effectRef>
          <a:fontRef idx="minor">
            <a:schemeClr val="dk1"/>
          </a:fontRef>
        </p:style>
      </p:pic>
      <p:sp>
        <p:nvSpPr>
          <p:cNvPr id="40" name="AutoShape 26"/>
          <p:cNvSpPr>
            <a:spLocks noChangeArrowheads="1"/>
          </p:cNvSpPr>
          <p:nvPr/>
        </p:nvSpPr>
        <p:spPr bwMode="auto">
          <a:xfrm>
            <a:off x="6740896" y="3612869"/>
            <a:ext cx="1719072" cy="394261"/>
          </a:xfrm>
          <a:prstGeom prst="flowChartAlternateProcess">
            <a:avLst/>
          </a:prstGeom>
          <a:solidFill>
            <a:srgbClr val="000000">
              <a:alpha val="61961"/>
            </a:srgbClr>
          </a:solidFill>
          <a:ln>
            <a:noFill/>
          </a:ln>
          <a:effectLst>
            <a:outerShdw blurRad="63500" sx="102000" sy="102000" algn="ctr" rotWithShape="0">
              <a:prstClr val="black">
                <a:alpha val="40000"/>
              </a:prstClr>
            </a:outerShdw>
          </a:effectLst>
          <a:extLst/>
        </p:spPr>
        <p:txBody>
          <a:bodyPr lIns="0" tIns="0" rIns="0" bIns="0" anchor="ctr"/>
          <a:lstStyle/>
          <a:p>
            <a:pPr algn="ctr" eaLnBrk="0" hangingPunct="0">
              <a:spcBef>
                <a:spcPct val="50000"/>
              </a:spcBef>
            </a:pPr>
            <a:r>
              <a:rPr lang="en-US" sz="1400" b="1" dirty="0" smtClean="0">
                <a:solidFill>
                  <a:srgbClr val="FFFFFF"/>
                </a:solidFill>
                <a:latin typeface="Verdana"/>
                <a:ea typeface="MS PGothic" pitchFamily="34" charset="-128"/>
                <a:cs typeface="Arial"/>
              </a:rPr>
              <a:t>Singapore</a:t>
            </a:r>
            <a:endParaRPr lang="en-US" sz="1400" b="1" dirty="0">
              <a:solidFill>
                <a:srgbClr val="FFFFFF"/>
              </a:solidFill>
              <a:latin typeface="Verdana"/>
              <a:ea typeface="MS PGothic" pitchFamily="34" charset="-128"/>
              <a:cs typeface="Arial"/>
            </a:endParaRPr>
          </a:p>
        </p:txBody>
      </p:sp>
      <p:pic>
        <p:nvPicPr>
          <p:cNvPr id="21" name="Picture 3" descr="Description: Description: http://purplemedia.co.uk/html/imgs/caseStudies/slider/3/equinix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0" y="4047890"/>
            <a:ext cx="665228" cy="359010"/>
          </a:xfrm>
          <a:prstGeom prst="rect">
            <a:avLst/>
          </a:prstGeom>
          <a:ln/>
        </p:spPr>
        <p:style>
          <a:lnRef idx="1">
            <a:schemeClr val="accent3"/>
          </a:lnRef>
          <a:fillRef idx="2">
            <a:schemeClr val="accent3"/>
          </a:fillRef>
          <a:effectRef idx="1">
            <a:schemeClr val="accent3"/>
          </a:effectRef>
          <a:fontRef idx="minor">
            <a:schemeClr val="dk1"/>
          </a:fontRef>
        </p:style>
      </p:pic>
    </p:spTree>
    <p:extLst>
      <p:ext uri="{BB962C8B-B14F-4D97-AF65-F5344CB8AC3E}">
        <p14:creationId xmlns:p14="http://schemas.microsoft.com/office/powerpoint/2010/main" val="2716504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מלבן 32"/>
          <p:cNvSpPr/>
          <p:nvPr/>
        </p:nvSpPr>
        <p:spPr bwMode="auto">
          <a:xfrm rot="5400000">
            <a:off x="6090955" y="-1230521"/>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40" name="מלבן 39"/>
          <p:cNvSpPr/>
          <p:nvPr/>
        </p:nvSpPr>
        <p:spPr bwMode="auto">
          <a:xfrm rot="5400000">
            <a:off x="2001678" y="-252944"/>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47" name="מלבן 46"/>
          <p:cNvSpPr/>
          <p:nvPr/>
        </p:nvSpPr>
        <p:spPr bwMode="auto">
          <a:xfrm rot="5400000">
            <a:off x="6090955" y="-698210"/>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59" name="מלבן 58"/>
          <p:cNvSpPr/>
          <p:nvPr/>
        </p:nvSpPr>
        <p:spPr bwMode="auto">
          <a:xfrm rot="5400000">
            <a:off x="2001678" y="279367"/>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71" name="מלבן 70"/>
          <p:cNvSpPr/>
          <p:nvPr/>
        </p:nvSpPr>
        <p:spPr bwMode="auto">
          <a:xfrm rot="5400000">
            <a:off x="6090955" y="-165899"/>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73" name="מלבן 72"/>
          <p:cNvSpPr/>
          <p:nvPr/>
        </p:nvSpPr>
        <p:spPr bwMode="auto">
          <a:xfrm rot="5400000">
            <a:off x="2001678" y="811678"/>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75" name="מלבן 74"/>
          <p:cNvSpPr/>
          <p:nvPr/>
        </p:nvSpPr>
        <p:spPr bwMode="auto">
          <a:xfrm rot="5400000">
            <a:off x="6090955" y="366412"/>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77" name="מלבן 76"/>
          <p:cNvSpPr/>
          <p:nvPr/>
        </p:nvSpPr>
        <p:spPr bwMode="auto">
          <a:xfrm rot="5400000">
            <a:off x="2001678" y="1343989"/>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79" name="מלבן 78"/>
          <p:cNvSpPr/>
          <p:nvPr/>
        </p:nvSpPr>
        <p:spPr bwMode="auto">
          <a:xfrm rot="5400000">
            <a:off x="6090955" y="898723"/>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81" name="מלבן 80"/>
          <p:cNvSpPr/>
          <p:nvPr/>
        </p:nvSpPr>
        <p:spPr bwMode="auto">
          <a:xfrm rot="5400000">
            <a:off x="2001678" y="1876300"/>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83" name="מלבן 82"/>
          <p:cNvSpPr/>
          <p:nvPr/>
        </p:nvSpPr>
        <p:spPr bwMode="auto">
          <a:xfrm rot="5400000">
            <a:off x="6090955" y="1431034"/>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85" name="מלבן 84"/>
          <p:cNvSpPr/>
          <p:nvPr/>
        </p:nvSpPr>
        <p:spPr bwMode="auto">
          <a:xfrm rot="5400000">
            <a:off x="2001678" y="2408611"/>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87" name="מלבן 86"/>
          <p:cNvSpPr/>
          <p:nvPr/>
        </p:nvSpPr>
        <p:spPr bwMode="auto">
          <a:xfrm rot="5400000">
            <a:off x="6090955" y="1963345"/>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89" name="מלבן 88"/>
          <p:cNvSpPr/>
          <p:nvPr/>
        </p:nvSpPr>
        <p:spPr bwMode="auto">
          <a:xfrm rot="5400000">
            <a:off x="2001678" y="2940922"/>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91" name="מלבן 90"/>
          <p:cNvSpPr/>
          <p:nvPr/>
        </p:nvSpPr>
        <p:spPr bwMode="auto">
          <a:xfrm rot="5400000">
            <a:off x="6090955" y="2495656"/>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93" name="מלבן 92"/>
          <p:cNvSpPr/>
          <p:nvPr/>
        </p:nvSpPr>
        <p:spPr bwMode="auto">
          <a:xfrm rot="5400000">
            <a:off x="2001678" y="3473233"/>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95" name="מלבן 94"/>
          <p:cNvSpPr/>
          <p:nvPr/>
        </p:nvSpPr>
        <p:spPr bwMode="auto">
          <a:xfrm rot="5400000">
            <a:off x="6090955" y="3027967"/>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97" name="מלבן 96"/>
          <p:cNvSpPr/>
          <p:nvPr/>
        </p:nvSpPr>
        <p:spPr bwMode="auto">
          <a:xfrm rot="5400000">
            <a:off x="2001678" y="4005544"/>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99" name="מלבן 98"/>
          <p:cNvSpPr/>
          <p:nvPr/>
        </p:nvSpPr>
        <p:spPr bwMode="auto">
          <a:xfrm rot="5400000">
            <a:off x="6090955" y="3560274"/>
            <a:ext cx="486000" cy="5060695"/>
          </a:xfrm>
          <a:prstGeom prst="rect">
            <a:avLst/>
          </a:prstGeom>
          <a:gradFill>
            <a:gsLst>
              <a:gs pos="7000">
                <a:schemeClr val="tx1">
                  <a:lumMod val="75000"/>
                  <a:lumOff val="25000"/>
                  <a:alpha val="0"/>
                </a:schemeClr>
              </a:gs>
              <a:gs pos="50000">
                <a:schemeClr val="bg1"/>
              </a:gs>
              <a:gs pos="91000">
                <a:schemeClr val="bg1"/>
              </a:gs>
            </a:gsLst>
            <a:lin ang="5400000" scaled="0"/>
          </a:gra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457200"/>
            <a:endParaRPr lang="en-US" sz="1600" dirty="0">
              <a:solidFill>
                <a:srgbClr val="FFFFFF"/>
              </a:solidFill>
            </a:endParaRPr>
          </a:p>
        </p:txBody>
      </p:sp>
      <p:sp>
        <p:nvSpPr>
          <p:cNvPr id="101" name="מלבן 100"/>
          <p:cNvSpPr/>
          <p:nvPr/>
        </p:nvSpPr>
        <p:spPr bwMode="auto">
          <a:xfrm rot="5400000">
            <a:off x="2001678" y="4537851"/>
            <a:ext cx="486000" cy="3105542"/>
          </a:xfrm>
          <a:prstGeom prst="rect">
            <a:avLst/>
          </a:prstGeom>
          <a:solidFill>
            <a:schemeClr val="tx1">
              <a:lumMod val="75000"/>
              <a:lumOff val="25000"/>
              <a:alpha val="87000"/>
            </a:schemeClr>
          </a:solidFill>
          <a:ln w="12700">
            <a:noFill/>
          </a:ln>
          <a:effectLst/>
        </p:spPr>
        <p:style>
          <a:lnRef idx="2">
            <a:schemeClr val="accent5">
              <a:shade val="50000"/>
            </a:schemeClr>
          </a:lnRef>
          <a:fillRef idx="1">
            <a:schemeClr val="accent5"/>
          </a:fillRef>
          <a:effectRef idx="0">
            <a:schemeClr val="accent5"/>
          </a:effectRef>
          <a:fontRef idx="minor">
            <a:schemeClr val="lt1"/>
          </a:fontRef>
        </p:style>
        <p:txBody>
          <a:bodyPr wrap="none" lIns="36000" tIns="0" rIns="36000" bIns="0" anchor="ctr"/>
          <a:lstStyle/>
          <a:p>
            <a:pPr algn="ctr" defTabSz="457200"/>
            <a:endParaRPr lang="en-US" sz="1600" dirty="0">
              <a:solidFill>
                <a:srgbClr val="FFFFFF"/>
              </a:solidFill>
            </a:endParaRPr>
          </a:p>
        </p:txBody>
      </p:sp>
      <p:sp>
        <p:nvSpPr>
          <p:cNvPr id="2" name="Title 1"/>
          <p:cNvSpPr>
            <a:spLocks noGrp="1"/>
          </p:cNvSpPr>
          <p:nvPr>
            <p:ph type="title"/>
          </p:nvPr>
        </p:nvSpPr>
        <p:spPr/>
        <p:txBody>
          <a:bodyPr/>
          <a:lstStyle/>
          <a:p>
            <a:r>
              <a:rPr lang="en-US" dirty="0" smtClean="0"/>
              <a:t>Goal - Relentless on Security</a:t>
            </a:r>
            <a:endParaRPr lang="en-US" dirty="0"/>
          </a:p>
        </p:txBody>
      </p:sp>
      <p:sp>
        <p:nvSpPr>
          <p:cNvPr id="10" name="TextBox 9"/>
          <p:cNvSpPr txBox="1"/>
          <p:nvPr/>
        </p:nvSpPr>
        <p:spPr>
          <a:xfrm>
            <a:off x="3927385" y="5823106"/>
            <a:ext cx="4585063" cy="523220"/>
          </a:xfrm>
          <a:prstGeom prst="rect">
            <a:avLst/>
          </a:prstGeom>
          <a:noFill/>
        </p:spPr>
        <p:txBody>
          <a:bodyPr wrap="square" rtlCol="0">
            <a:spAutoFit/>
          </a:bodyPr>
          <a:lstStyle/>
          <a:p>
            <a:r>
              <a:rPr lang="en-US" sz="1400" dirty="0" smtClean="0">
                <a:solidFill>
                  <a:srgbClr val="2C4D82"/>
                </a:solidFill>
                <a:cs typeface="Arial"/>
              </a:rPr>
              <a:t>ISO 27001</a:t>
            </a:r>
            <a:r>
              <a:rPr lang="en-US" sz="1400" dirty="0">
                <a:solidFill>
                  <a:srgbClr val="2C4D82"/>
                </a:solidFill>
                <a:cs typeface="Arial"/>
              </a:rPr>
              <a:t>, </a:t>
            </a:r>
            <a:r>
              <a:rPr lang="en-US" sz="1400" dirty="0" smtClean="0">
                <a:solidFill>
                  <a:srgbClr val="2C4D82"/>
                </a:solidFill>
                <a:cs typeface="Arial"/>
              </a:rPr>
              <a:t>SSAE-16 , EU </a:t>
            </a:r>
            <a:r>
              <a:rPr lang="en-US" sz="1400" dirty="0">
                <a:solidFill>
                  <a:srgbClr val="2C4D82"/>
                </a:solidFill>
                <a:cs typeface="Arial"/>
              </a:rPr>
              <a:t>Safe Harbor, Data </a:t>
            </a:r>
            <a:r>
              <a:rPr lang="en-US" sz="1400" dirty="0" smtClean="0">
                <a:solidFill>
                  <a:srgbClr val="2C4D82"/>
                </a:solidFill>
                <a:cs typeface="Arial"/>
              </a:rPr>
              <a:t>processing  agreements, independent audit</a:t>
            </a:r>
            <a:endParaRPr lang="en-US" sz="1400" dirty="0">
              <a:solidFill>
                <a:srgbClr val="2C4D82"/>
              </a:solidFill>
              <a:cs typeface="Arial"/>
            </a:endParaRPr>
          </a:p>
        </p:txBody>
      </p:sp>
      <p:sp>
        <p:nvSpPr>
          <p:cNvPr id="35" name="TextBox 34"/>
          <p:cNvSpPr txBox="1"/>
          <p:nvPr/>
        </p:nvSpPr>
        <p:spPr>
          <a:xfrm>
            <a:off x="3927385" y="1041784"/>
            <a:ext cx="5212766" cy="523220"/>
          </a:xfrm>
          <a:prstGeom prst="rect">
            <a:avLst/>
          </a:prstGeom>
          <a:noFill/>
        </p:spPr>
        <p:txBody>
          <a:bodyPr wrap="square" rtlCol="0">
            <a:spAutoFit/>
          </a:bodyPr>
          <a:lstStyle/>
          <a:p>
            <a:r>
              <a:rPr lang="en-US" sz="1400" dirty="0">
                <a:solidFill>
                  <a:srgbClr val="2C4D82"/>
                </a:solidFill>
                <a:cs typeface="Arial"/>
              </a:rPr>
              <a:t>24/7 security, </a:t>
            </a:r>
            <a:r>
              <a:rPr lang="en-US" sz="1400" dirty="0" smtClean="0">
                <a:solidFill>
                  <a:srgbClr val="2C4D82"/>
                </a:solidFill>
                <a:cs typeface="Arial"/>
              </a:rPr>
              <a:t>biometric authentication, </a:t>
            </a:r>
            <a:br>
              <a:rPr lang="en-US" sz="1400" dirty="0" smtClean="0">
                <a:solidFill>
                  <a:srgbClr val="2C4D82"/>
                </a:solidFill>
                <a:cs typeface="Arial"/>
              </a:rPr>
            </a:br>
            <a:r>
              <a:rPr lang="en-US" sz="1400" dirty="0" smtClean="0">
                <a:solidFill>
                  <a:srgbClr val="2C4D82"/>
                </a:solidFill>
                <a:cs typeface="Arial"/>
              </a:rPr>
              <a:t>video </a:t>
            </a:r>
            <a:r>
              <a:rPr lang="en-US" sz="1400" dirty="0">
                <a:solidFill>
                  <a:srgbClr val="2C4D82"/>
                </a:solidFill>
                <a:cs typeface="Arial"/>
              </a:rPr>
              <a:t>surveillance, </a:t>
            </a:r>
            <a:r>
              <a:rPr lang="en-US" sz="1400" dirty="0" smtClean="0">
                <a:solidFill>
                  <a:srgbClr val="2C4D82"/>
                </a:solidFill>
                <a:cs typeface="Arial"/>
              </a:rPr>
              <a:t>authorized </a:t>
            </a:r>
            <a:r>
              <a:rPr lang="en-US" sz="1400" dirty="0">
                <a:solidFill>
                  <a:srgbClr val="2C4D82"/>
                </a:solidFill>
                <a:cs typeface="Arial"/>
              </a:rPr>
              <a:t>personnel </a:t>
            </a:r>
          </a:p>
        </p:txBody>
      </p:sp>
      <p:sp>
        <p:nvSpPr>
          <p:cNvPr id="36" name="TextBox 35"/>
          <p:cNvSpPr txBox="1"/>
          <p:nvPr/>
        </p:nvSpPr>
        <p:spPr>
          <a:xfrm>
            <a:off x="3927385" y="2620193"/>
            <a:ext cx="4585063" cy="523220"/>
          </a:xfrm>
          <a:prstGeom prst="rect">
            <a:avLst/>
          </a:prstGeom>
          <a:noFill/>
        </p:spPr>
        <p:txBody>
          <a:bodyPr wrap="square" rtlCol="0">
            <a:spAutoFit/>
          </a:bodyPr>
          <a:lstStyle/>
          <a:p>
            <a:r>
              <a:rPr lang="en-US" sz="1400" dirty="0" smtClean="0">
                <a:solidFill>
                  <a:srgbClr val="2C4D82"/>
                </a:solidFill>
                <a:cs typeface="Arial"/>
              </a:rPr>
              <a:t>Security Development Lifecycle (</a:t>
            </a:r>
            <a:r>
              <a:rPr lang="en-US" sz="1400" dirty="0" err="1" smtClean="0">
                <a:solidFill>
                  <a:srgbClr val="2C4D82"/>
                </a:solidFill>
                <a:cs typeface="Arial"/>
              </a:rPr>
              <a:t>SDL</a:t>
            </a:r>
            <a:r>
              <a:rPr lang="en-US" sz="1400" dirty="0" smtClean="0">
                <a:solidFill>
                  <a:srgbClr val="2C4D82"/>
                </a:solidFill>
                <a:cs typeface="Arial"/>
              </a:rPr>
              <a:t>), </a:t>
            </a:r>
            <a:r>
              <a:rPr lang="en-US" sz="1400" dirty="0">
                <a:solidFill>
                  <a:srgbClr val="2C4D82"/>
                </a:solidFill>
                <a:cs typeface="Arial"/>
              </a:rPr>
              <a:t>Penetration tests, </a:t>
            </a:r>
            <a:r>
              <a:rPr lang="en-US" sz="1400" dirty="0" err="1" smtClean="0">
                <a:solidFill>
                  <a:srgbClr val="2C4D82"/>
                </a:solidFill>
                <a:cs typeface="Arial"/>
              </a:rPr>
              <a:t>OWASP</a:t>
            </a:r>
            <a:r>
              <a:rPr lang="en-US" sz="1400" dirty="0" smtClean="0">
                <a:solidFill>
                  <a:srgbClr val="2C4D82"/>
                </a:solidFill>
                <a:cs typeface="Arial"/>
              </a:rPr>
              <a:t> Top10</a:t>
            </a:r>
            <a:endParaRPr lang="en-US" sz="1400" dirty="0">
              <a:solidFill>
                <a:srgbClr val="2C4D82"/>
              </a:solidFill>
              <a:cs typeface="Arial"/>
            </a:endParaRPr>
          </a:p>
        </p:txBody>
      </p:sp>
      <p:sp>
        <p:nvSpPr>
          <p:cNvPr id="38" name="TextBox 37"/>
          <p:cNvSpPr txBox="1"/>
          <p:nvPr/>
        </p:nvSpPr>
        <p:spPr>
          <a:xfrm>
            <a:off x="3927385" y="2083005"/>
            <a:ext cx="4585063" cy="523220"/>
          </a:xfrm>
          <a:prstGeom prst="rect">
            <a:avLst/>
          </a:prstGeom>
          <a:noFill/>
        </p:spPr>
        <p:txBody>
          <a:bodyPr wrap="square" rtlCol="0">
            <a:spAutoFit/>
          </a:bodyPr>
          <a:lstStyle/>
          <a:p>
            <a:r>
              <a:rPr lang="en-US" sz="1400" dirty="0">
                <a:solidFill>
                  <a:srgbClr val="2C4D82"/>
                </a:solidFill>
                <a:cs typeface="Arial"/>
              </a:rPr>
              <a:t>Vulnerability </a:t>
            </a:r>
            <a:r>
              <a:rPr lang="en-US" sz="1400" dirty="0" smtClean="0">
                <a:solidFill>
                  <a:srgbClr val="2C4D82"/>
                </a:solidFill>
                <a:cs typeface="Arial"/>
              </a:rPr>
              <a:t>scans, Intrusion </a:t>
            </a:r>
            <a:r>
              <a:rPr lang="en-US" sz="1400" dirty="0">
                <a:solidFill>
                  <a:srgbClr val="2C4D82"/>
                </a:solidFill>
                <a:cs typeface="Arial"/>
              </a:rPr>
              <a:t>Prevention System (</a:t>
            </a:r>
            <a:r>
              <a:rPr lang="en-US" sz="1400" dirty="0" err="1">
                <a:solidFill>
                  <a:srgbClr val="2C4D82"/>
                </a:solidFill>
                <a:cs typeface="Arial"/>
              </a:rPr>
              <a:t>IPS</a:t>
            </a:r>
            <a:r>
              <a:rPr lang="en-US" sz="1400" dirty="0" smtClean="0">
                <a:solidFill>
                  <a:srgbClr val="2C4D82"/>
                </a:solidFill>
                <a:cs typeface="Arial"/>
              </a:rPr>
              <a:t>), TLS/SSL encrypted communication</a:t>
            </a:r>
            <a:endParaRPr lang="en-US" sz="1400" dirty="0">
              <a:solidFill>
                <a:srgbClr val="2C4D82"/>
              </a:solidFill>
              <a:cs typeface="Arial"/>
            </a:endParaRPr>
          </a:p>
        </p:txBody>
      </p:sp>
      <p:sp>
        <p:nvSpPr>
          <p:cNvPr id="34" name="Rectangle 33"/>
          <p:cNvSpPr/>
          <p:nvPr/>
        </p:nvSpPr>
        <p:spPr>
          <a:xfrm>
            <a:off x="3927385" y="3142555"/>
            <a:ext cx="4818156" cy="523220"/>
          </a:xfrm>
          <a:prstGeom prst="rect">
            <a:avLst/>
          </a:prstGeom>
        </p:spPr>
        <p:txBody>
          <a:bodyPr wrap="square">
            <a:spAutoFit/>
          </a:bodyPr>
          <a:lstStyle/>
          <a:p>
            <a:r>
              <a:rPr lang="en-US" sz="1400" dirty="0" smtClean="0">
                <a:solidFill>
                  <a:srgbClr val="2C4D82"/>
                </a:solidFill>
                <a:cs typeface="Arial"/>
              </a:rPr>
              <a:t>Data isolation (Oracle VPD), encryption</a:t>
            </a:r>
            <a:r>
              <a:rPr lang="en-US" sz="1400" dirty="0">
                <a:solidFill>
                  <a:srgbClr val="2C4D82"/>
                </a:solidFill>
                <a:cs typeface="Arial"/>
              </a:rPr>
              <a:t>, </a:t>
            </a:r>
            <a:r>
              <a:rPr lang="en-US" sz="1400" dirty="0" smtClean="0">
                <a:solidFill>
                  <a:srgbClr val="2C4D82"/>
                </a:solidFill>
                <a:cs typeface="Arial"/>
              </a:rPr>
              <a:t>media</a:t>
            </a:r>
            <a:br>
              <a:rPr lang="en-US" sz="1400" dirty="0" smtClean="0">
                <a:solidFill>
                  <a:srgbClr val="2C4D82"/>
                </a:solidFill>
                <a:cs typeface="Arial"/>
              </a:rPr>
            </a:br>
            <a:r>
              <a:rPr lang="en-US" sz="1400" dirty="0" smtClean="0">
                <a:solidFill>
                  <a:srgbClr val="2C4D82"/>
                </a:solidFill>
                <a:cs typeface="Arial"/>
              </a:rPr>
              <a:t>sanitization (</a:t>
            </a:r>
            <a:r>
              <a:rPr lang="en-US" sz="1400" dirty="0" err="1" smtClean="0">
                <a:solidFill>
                  <a:srgbClr val="2C4D82"/>
                </a:solidFill>
                <a:cs typeface="Arial"/>
              </a:rPr>
              <a:t>DoD</a:t>
            </a:r>
            <a:r>
              <a:rPr lang="en-US" sz="1400" dirty="0" smtClean="0">
                <a:solidFill>
                  <a:srgbClr val="2C4D82"/>
                </a:solidFill>
                <a:cs typeface="Arial"/>
              </a:rPr>
              <a:t> 5220.22-M) </a:t>
            </a:r>
            <a:endParaRPr lang="en-US" sz="1400" dirty="0">
              <a:solidFill>
                <a:srgbClr val="2C4D82"/>
              </a:solidFill>
              <a:cs typeface="Arial"/>
            </a:endParaRPr>
          </a:p>
        </p:txBody>
      </p:sp>
      <p:sp>
        <p:nvSpPr>
          <p:cNvPr id="41" name="Rectangle 40"/>
          <p:cNvSpPr/>
          <p:nvPr/>
        </p:nvSpPr>
        <p:spPr>
          <a:xfrm>
            <a:off x="3927385" y="4262827"/>
            <a:ext cx="4895885" cy="523220"/>
          </a:xfrm>
          <a:prstGeom prst="rect">
            <a:avLst/>
          </a:prstGeom>
        </p:spPr>
        <p:txBody>
          <a:bodyPr wrap="square">
            <a:spAutoFit/>
          </a:bodyPr>
          <a:lstStyle/>
          <a:p>
            <a:r>
              <a:rPr lang="en-US" sz="1400" dirty="0" smtClean="0">
                <a:solidFill>
                  <a:srgbClr val="2C4D82"/>
                </a:solidFill>
                <a:cs typeface="Arial"/>
              </a:rPr>
              <a:t>High availability, database cluster, storage redundancy, frequent snapshots, offsite backups, 24x7 HUB</a:t>
            </a:r>
            <a:endParaRPr lang="en-US" sz="1400" dirty="0">
              <a:solidFill>
                <a:srgbClr val="2C4D82"/>
              </a:solidFill>
              <a:cs typeface="Arial"/>
            </a:endParaRPr>
          </a:p>
        </p:txBody>
      </p:sp>
      <p:sp>
        <p:nvSpPr>
          <p:cNvPr id="42" name="Rectangle 41"/>
          <p:cNvSpPr/>
          <p:nvPr/>
        </p:nvSpPr>
        <p:spPr>
          <a:xfrm>
            <a:off x="3927385" y="4765257"/>
            <a:ext cx="4973604" cy="523220"/>
          </a:xfrm>
          <a:prstGeom prst="rect">
            <a:avLst/>
          </a:prstGeom>
        </p:spPr>
        <p:txBody>
          <a:bodyPr wrap="square">
            <a:spAutoFit/>
          </a:bodyPr>
          <a:lstStyle/>
          <a:p>
            <a:r>
              <a:rPr lang="en-US" sz="1400" dirty="0">
                <a:solidFill>
                  <a:srgbClr val="2C4D82"/>
                </a:solidFill>
                <a:cs typeface="Arial"/>
              </a:rPr>
              <a:t>24x7 </a:t>
            </a:r>
            <a:r>
              <a:rPr lang="en-US" sz="1400" dirty="0" smtClean="0">
                <a:solidFill>
                  <a:srgbClr val="2C4D82"/>
                </a:solidFill>
                <a:cs typeface="Arial"/>
              </a:rPr>
              <a:t>monitoring, </a:t>
            </a:r>
            <a:r>
              <a:rPr lang="en-US" sz="1400" dirty="0">
                <a:solidFill>
                  <a:srgbClr val="2C4D82"/>
                </a:solidFill>
                <a:cs typeface="Arial"/>
              </a:rPr>
              <a:t>Chief Security Officer (CSO</a:t>
            </a:r>
            <a:r>
              <a:rPr lang="en-US" sz="1400" dirty="0" smtClean="0">
                <a:solidFill>
                  <a:srgbClr val="2C4D82"/>
                </a:solidFill>
                <a:cs typeface="Arial"/>
              </a:rPr>
              <a:t>),</a:t>
            </a:r>
            <a:br>
              <a:rPr lang="en-US" sz="1400" dirty="0" smtClean="0">
                <a:solidFill>
                  <a:srgbClr val="2C4D82"/>
                </a:solidFill>
                <a:cs typeface="Arial"/>
              </a:rPr>
            </a:br>
            <a:r>
              <a:rPr lang="en-US" sz="1400" dirty="0" smtClean="0">
                <a:solidFill>
                  <a:srgbClr val="2C4D82"/>
                </a:solidFill>
                <a:cs typeface="Arial"/>
              </a:rPr>
              <a:t>security breach notification</a:t>
            </a:r>
            <a:endParaRPr lang="en-US" sz="1400" dirty="0">
              <a:solidFill>
                <a:srgbClr val="2C4D82"/>
              </a:solidFill>
              <a:cs typeface="Arial"/>
            </a:endParaRPr>
          </a:p>
        </p:txBody>
      </p:sp>
      <p:sp>
        <p:nvSpPr>
          <p:cNvPr id="43" name="Rectangle 42"/>
          <p:cNvSpPr/>
          <p:nvPr/>
        </p:nvSpPr>
        <p:spPr>
          <a:xfrm>
            <a:off x="3927385" y="3680578"/>
            <a:ext cx="4963887" cy="523220"/>
          </a:xfrm>
          <a:prstGeom prst="rect">
            <a:avLst/>
          </a:prstGeom>
        </p:spPr>
        <p:txBody>
          <a:bodyPr wrap="square">
            <a:spAutoFit/>
          </a:bodyPr>
          <a:lstStyle/>
          <a:p>
            <a:r>
              <a:rPr lang="en-US" sz="1400" dirty="0" smtClean="0">
                <a:solidFill>
                  <a:srgbClr val="2C4D82"/>
                </a:solidFill>
                <a:cs typeface="Arial"/>
              </a:rPr>
              <a:t>SSO, S/</a:t>
            </a:r>
            <a:r>
              <a:rPr lang="en-US" sz="1400" dirty="0" err="1" smtClean="0">
                <a:solidFill>
                  <a:srgbClr val="2C4D82"/>
                </a:solidFill>
                <a:cs typeface="Arial"/>
              </a:rPr>
              <a:t>LDAP</a:t>
            </a:r>
            <a:r>
              <a:rPr lang="en-US" sz="1400" dirty="0" smtClean="0">
                <a:solidFill>
                  <a:srgbClr val="2C4D82"/>
                </a:solidFill>
                <a:cs typeface="Arial"/>
              </a:rPr>
              <a:t>, </a:t>
            </a:r>
            <a:r>
              <a:rPr lang="en-US" sz="1400" dirty="0" err="1" smtClean="0">
                <a:solidFill>
                  <a:srgbClr val="2C4D82"/>
                </a:solidFill>
                <a:cs typeface="Arial"/>
              </a:rPr>
              <a:t>SAML</a:t>
            </a:r>
            <a:r>
              <a:rPr lang="en-US" sz="1400" dirty="0" smtClean="0">
                <a:solidFill>
                  <a:srgbClr val="2C4D82"/>
                </a:solidFill>
                <a:cs typeface="Arial"/>
              </a:rPr>
              <a:t>/Shibboleth, Role-</a:t>
            </a:r>
            <a:r>
              <a:rPr lang="en-US" sz="1400" dirty="0">
                <a:solidFill>
                  <a:srgbClr val="2C4D82"/>
                </a:solidFill>
                <a:cs typeface="Arial"/>
              </a:rPr>
              <a:t>B</a:t>
            </a:r>
            <a:r>
              <a:rPr lang="en-US" sz="1400" dirty="0" smtClean="0">
                <a:solidFill>
                  <a:srgbClr val="2C4D82"/>
                </a:solidFill>
                <a:cs typeface="Arial"/>
              </a:rPr>
              <a:t>ased </a:t>
            </a:r>
            <a:r>
              <a:rPr lang="en-US" sz="1400" dirty="0">
                <a:solidFill>
                  <a:srgbClr val="2C4D82"/>
                </a:solidFill>
                <a:cs typeface="Arial"/>
              </a:rPr>
              <a:t>A</a:t>
            </a:r>
            <a:r>
              <a:rPr lang="en-US" sz="1400" dirty="0" smtClean="0">
                <a:solidFill>
                  <a:srgbClr val="2C4D82"/>
                </a:solidFill>
                <a:cs typeface="Arial"/>
              </a:rPr>
              <a:t>ccess</a:t>
            </a:r>
            <a:br>
              <a:rPr lang="en-US" sz="1400" dirty="0" smtClean="0">
                <a:solidFill>
                  <a:srgbClr val="2C4D82"/>
                </a:solidFill>
                <a:cs typeface="Arial"/>
              </a:rPr>
            </a:br>
            <a:r>
              <a:rPr lang="en-US" sz="1400" dirty="0" smtClean="0">
                <a:solidFill>
                  <a:srgbClr val="2C4D82"/>
                </a:solidFill>
                <a:cs typeface="Arial"/>
              </a:rPr>
              <a:t>Control </a:t>
            </a:r>
            <a:r>
              <a:rPr lang="en-US" sz="1400" dirty="0">
                <a:solidFill>
                  <a:srgbClr val="2C4D82"/>
                </a:solidFill>
                <a:cs typeface="Arial"/>
              </a:rPr>
              <a:t>(RBAC)</a:t>
            </a:r>
          </a:p>
        </p:txBody>
      </p:sp>
      <p:sp>
        <p:nvSpPr>
          <p:cNvPr id="44" name="Rectangle 43"/>
          <p:cNvSpPr/>
          <p:nvPr/>
        </p:nvSpPr>
        <p:spPr>
          <a:xfrm>
            <a:off x="3927385" y="5281443"/>
            <a:ext cx="4818156" cy="523220"/>
          </a:xfrm>
          <a:prstGeom prst="rect">
            <a:avLst/>
          </a:prstGeom>
        </p:spPr>
        <p:txBody>
          <a:bodyPr wrap="square">
            <a:spAutoFit/>
          </a:bodyPr>
          <a:lstStyle/>
          <a:p>
            <a:r>
              <a:rPr lang="en-US" sz="1400" dirty="0" smtClean="0">
                <a:solidFill>
                  <a:srgbClr val="2C4D82"/>
                </a:solidFill>
                <a:cs typeface="Arial"/>
              </a:rPr>
              <a:t>Security </a:t>
            </a:r>
            <a:r>
              <a:rPr lang="en-US" sz="1400" dirty="0">
                <a:solidFill>
                  <a:srgbClr val="2C4D82"/>
                </a:solidFill>
                <a:cs typeface="Arial"/>
              </a:rPr>
              <a:t>awareness training, confidentiality </a:t>
            </a:r>
            <a:r>
              <a:rPr lang="en-US" sz="1400" dirty="0" smtClean="0">
                <a:solidFill>
                  <a:srgbClr val="2C4D82"/>
                </a:solidFill>
                <a:cs typeface="Arial"/>
              </a:rPr>
              <a:t/>
            </a:r>
            <a:br>
              <a:rPr lang="en-US" sz="1400" dirty="0" smtClean="0">
                <a:solidFill>
                  <a:srgbClr val="2C4D82"/>
                </a:solidFill>
                <a:cs typeface="Arial"/>
              </a:rPr>
            </a:br>
            <a:r>
              <a:rPr lang="en-US" sz="1400" dirty="0" smtClean="0">
                <a:solidFill>
                  <a:srgbClr val="2C4D82"/>
                </a:solidFill>
                <a:cs typeface="Arial"/>
              </a:rPr>
              <a:t>agreements</a:t>
            </a:r>
            <a:r>
              <a:rPr lang="en-US" sz="1400" dirty="0">
                <a:solidFill>
                  <a:srgbClr val="2C4D82"/>
                </a:solidFill>
                <a:cs typeface="Arial"/>
              </a:rPr>
              <a:t>, </a:t>
            </a:r>
            <a:r>
              <a:rPr lang="en-US" sz="1400" dirty="0" smtClean="0">
                <a:solidFill>
                  <a:srgbClr val="2C4D82"/>
                </a:solidFill>
                <a:cs typeface="Arial"/>
              </a:rPr>
              <a:t>adherence </a:t>
            </a:r>
            <a:r>
              <a:rPr lang="en-US" sz="1400" dirty="0">
                <a:solidFill>
                  <a:srgbClr val="2C4D82"/>
                </a:solidFill>
                <a:cs typeface="Arial"/>
              </a:rPr>
              <a:t>to regulations </a:t>
            </a:r>
          </a:p>
        </p:txBody>
      </p:sp>
      <p:sp>
        <p:nvSpPr>
          <p:cNvPr id="56" name="TextBox 55"/>
          <p:cNvSpPr txBox="1"/>
          <p:nvPr/>
        </p:nvSpPr>
        <p:spPr>
          <a:xfrm>
            <a:off x="3927385" y="1547161"/>
            <a:ext cx="4911280" cy="523220"/>
          </a:xfrm>
          <a:prstGeom prst="rect">
            <a:avLst/>
          </a:prstGeom>
          <a:noFill/>
        </p:spPr>
        <p:txBody>
          <a:bodyPr wrap="square" rtlCol="0">
            <a:spAutoFit/>
          </a:bodyPr>
          <a:lstStyle/>
          <a:p>
            <a:r>
              <a:rPr lang="en-US" sz="1400" dirty="0">
                <a:solidFill>
                  <a:srgbClr val="2C4D82"/>
                </a:solidFill>
                <a:cs typeface="Arial"/>
              </a:rPr>
              <a:t>H</a:t>
            </a:r>
            <a:r>
              <a:rPr lang="en-US" sz="1400" dirty="0" smtClean="0">
                <a:solidFill>
                  <a:srgbClr val="2C4D82"/>
                </a:solidFill>
                <a:cs typeface="Arial"/>
              </a:rPr>
              <a:t>ardening</a:t>
            </a:r>
            <a:r>
              <a:rPr lang="en-US" sz="1400" dirty="0">
                <a:solidFill>
                  <a:srgbClr val="2C4D82"/>
                </a:solidFill>
                <a:cs typeface="Arial"/>
              </a:rPr>
              <a:t>, </a:t>
            </a:r>
            <a:r>
              <a:rPr lang="en-US" sz="1400" dirty="0" smtClean="0">
                <a:solidFill>
                  <a:srgbClr val="2C4D82"/>
                </a:solidFill>
                <a:cs typeface="Arial"/>
              </a:rPr>
              <a:t>change </a:t>
            </a:r>
            <a:r>
              <a:rPr lang="en-US" sz="1400" dirty="0">
                <a:solidFill>
                  <a:srgbClr val="2C4D82"/>
                </a:solidFill>
                <a:cs typeface="Arial"/>
              </a:rPr>
              <a:t>management procedures </a:t>
            </a:r>
            <a:r>
              <a:rPr lang="en-US" sz="1400" dirty="0" smtClean="0">
                <a:solidFill>
                  <a:srgbClr val="2C4D82"/>
                </a:solidFill>
                <a:cs typeface="Arial"/>
              </a:rPr>
              <a:t>, patch management, password policy </a:t>
            </a:r>
            <a:endParaRPr lang="en-US" sz="1400" dirty="0">
              <a:solidFill>
                <a:srgbClr val="2C4D82"/>
              </a:solidFill>
              <a:cs typeface="Arial"/>
            </a:endParaRPr>
          </a:p>
        </p:txBody>
      </p:sp>
      <p:sp>
        <p:nvSpPr>
          <p:cNvPr id="62" name="Rectangle 11"/>
          <p:cNvSpPr/>
          <p:nvPr/>
        </p:nvSpPr>
        <p:spPr>
          <a:xfrm>
            <a:off x="828338" y="1576669"/>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a:solidFill>
                  <a:srgbClr val="FFFFFF"/>
                </a:solidFill>
                <a:cs typeface="Arial"/>
              </a:rPr>
              <a:t>Infrastructure</a:t>
            </a:r>
          </a:p>
        </p:txBody>
      </p:sp>
      <p:sp>
        <p:nvSpPr>
          <p:cNvPr id="63" name="Rectangle 12"/>
          <p:cNvSpPr/>
          <p:nvPr/>
        </p:nvSpPr>
        <p:spPr>
          <a:xfrm>
            <a:off x="828338" y="2115988"/>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smtClean="0">
                <a:solidFill>
                  <a:srgbClr val="FFFFFF"/>
                </a:solidFill>
                <a:cs typeface="Arial"/>
              </a:rPr>
              <a:t>      Network</a:t>
            </a:r>
            <a:endParaRPr lang="en-US" sz="1600" b="1" dirty="0">
              <a:solidFill>
                <a:srgbClr val="FFFFFF"/>
              </a:solidFill>
              <a:cs typeface="Arial"/>
            </a:endParaRPr>
          </a:p>
        </p:txBody>
      </p:sp>
      <p:sp>
        <p:nvSpPr>
          <p:cNvPr id="64" name="Rectangle 13"/>
          <p:cNvSpPr/>
          <p:nvPr/>
        </p:nvSpPr>
        <p:spPr>
          <a:xfrm>
            <a:off x="828338" y="3733945"/>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a:solidFill>
                  <a:srgbClr val="FFFFFF"/>
                </a:solidFill>
                <a:cs typeface="Arial"/>
              </a:rPr>
              <a:t>Identity &amp; Access Control</a:t>
            </a:r>
          </a:p>
        </p:txBody>
      </p:sp>
      <p:sp>
        <p:nvSpPr>
          <p:cNvPr id="65" name="Rectangle 14"/>
          <p:cNvSpPr/>
          <p:nvPr/>
        </p:nvSpPr>
        <p:spPr>
          <a:xfrm>
            <a:off x="828338" y="2655307"/>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smtClean="0">
                <a:solidFill>
                  <a:srgbClr val="FFFFFF"/>
                </a:solidFill>
                <a:cs typeface="Arial"/>
              </a:rPr>
              <a:t>      Application</a:t>
            </a:r>
            <a:endParaRPr lang="en-US" sz="1600" b="1" dirty="0">
              <a:solidFill>
                <a:srgbClr val="FFFFFF"/>
              </a:solidFill>
              <a:cs typeface="Arial"/>
            </a:endParaRPr>
          </a:p>
        </p:txBody>
      </p:sp>
      <p:sp>
        <p:nvSpPr>
          <p:cNvPr id="66" name="Rectangle 28"/>
          <p:cNvSpPr/>
          <p:nvPr/>
        </p:nvSpPr>
        <p:spPr>
          <a:xfrm>
            <a:off x="828338" y="3194626"/>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smtClean="0">
                <a:solidFill>
                  <a:srgbClr val="FFFFFF"/>
                </a:solidFill>
                <a:cs typeface="Arial"/>
              </a:rPr>
              <a:t>                          Data</a:t>
            </a:r>
            <a:endParaRPr lang="en-US" sz="1600" b="1" dirty="0">
              <a:solidFill>
                <a:srgbClr val="FFFFFF"/>
              </a:solidFill>
              <a:cs typeface="Arial"/>
            </a:endParaRPr>
          </a:p>
        </p:txBody>
      </p:sp>
      <p:sp>
        <p:nvSpPr>
          <p:cNvPr id="67" name="Rectangle 29"/>
          <p:cNvSpPr/>
          <p:nvPr/>
        </p:nvSpPr>
        <p:spPr>
          <a:xfrm>
            <a:off x="828338" y="4273264"/>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a:solidFill>
                  <a:srgbClr val="FFFFFF"/>
                </a:solidFill>
                <a:cs typeface="Arial"/>
              </a:rPr>
              <a:t>Business Continuity</a:t>
            </a:r>
          </a:p>
        </p:txBody>
      </p:sp>
      <p:sp>
        <p:nvSpPr>
          <p:cNvPr id="68" name="Rectangle 30"/>
          <p:cNvSpPr/>
          <p:nvPr/>
        </p:nvSpPr>
        <p:spPr>
          <a:xfrm>
            <a:off x="828338" y="4812583"/>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a:solidFill>
                  <a:srgbClr val="FFFFFF"/>
                </a:solidFill>
                <a:cs typeface="Arial"/>
              </a:rPr>
              <a:t>Monitoring &amp; Incident </a:t>
            </a:r>
            <a:r>
              <a:rPr lang="en-US" sz="1600" b="1" dirty="0" err="1">
                <a:solidFill>
                  <a:srgbClr val="FFFFFF"/>
                </a:solidFill>
                <a:cs typeface="Arial"/>
              </a:rPr>
              <a:t>Mgmt</a:t>
            </a:r>
            <a:endParaRPr lang="en-US" sz="1600" b="1" dirty="0">
              <a:solidFill>
                <a:srgbClr val="FFFFFF"/>
              </a:solidFill>
              <a:cs typeface="Arial"/>
            </a:endParaRPr>
          </a:p>
        </p:txBody>
      </p:sp>
      <p:sp>
        <p:nvSpPr>
          <p:cNvPr id="69" name="Rectangle 31"/>
          <p:cNvSpPr/>
          <p:nvPr/>
        </p:nvSpPr>
        <p:spPr>
          <a:xfrm>
            <a:off x="828338" y="5351902"/>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smtClean="0">
                <a:solidFill>
                  <a:srgbClr val="FFFFFF"/>
                </a:solidFill>
                <a:cs typeface="Arial"/>
              </a:rPr>
              <a:t>       Human Resources</a:t>
            </a:r>
            <a:endParaRPr lang="en-US" sz="1600" b="1" dirty="0">
              <a:solidFill>
                <a:srgbClr val="FFFFFF"/>
              </a:solidFill>
              <a:cs typeface="Arial"/>
            </a:endParaRPr>
          </a:p>
        </p:txBody>
      </p:sp>
      <p:sp>
        <p:nvSpPr>
          <p:cNvPr id="70" name="Rectangle 32"/>
          <p:cNvSpPr/>
          <p:nvPr/>
        </p:nvSpPr>
        <p:spPr>
          <a:xfrm>
            <a:off x="828338" y="5891224"/>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smtClean="0">
                <a:solidFill>
                  <a:srgbClr val="FFFFFF"/>
                </a:solidFill>
                <a:cs typeface="Arial"/>
              </a:rPr>
              <a:t>                Compliance </a:t>
            </a:r>
            <a:r>
              <a:rPr lang="en-US" sz="1600" b="1" dirty="0">
                <a:solidFill>
                  <a:srgbClr val="FFFFFF"/>
                </a:solidFill>
                <a:cs typeface="Arial"/>
              </a:rPr>
              <a:t>&amp; Audit</a:t>
            </a:r>
          </a:p>
        </p:txBody>
      </p:sp>
      <p:sp>
        <p:nvSpPr>
          <p:cNvPr id="61" name="Rectangle 3"/>
          <p:cNvSpPr/>
          <p:nvPr/>
        </p:nvSpPr>
        <p:spPr>
          <a:xfrm>
            <a:off x="828338" y="1037350"/>
            <a:ext cx="2861534" cy="468000"/>
          </a:xfrm>
          <a:prstGeom prst="roundRect">
            <a:avLst/>
          </a:prstGeom>
          <a:noFill/>
          <a:ln w="9525">
            <a:noFill/>
            <a:miter lim="800000"/>
            <a:headEnd/>
            <a:tailEnd/>
          </a:ln>
        </p:spPr>
        <p:txBody>
          <a:bodyPr wrap="none" lIns="36000" tIns="36000" rIns="36000" bIns="36000" anchor="ctr"/>
          <a:lstStyle/>
          <a:p>
            <a:pPr marL="93663" lvl="1" algn="r" rtl="1"/>
            <a:r>
              <a:rPr lang="en-US" sz="1600" b="1" dirty="0">
                <a:solidFill>
                  <a:srgbClr val="FFFFFF"/>
                </a:solidFill>
                <a:cs typeface="Arial"/>
              </a:rPr>
              <a:t>Physical</a:t>
            </a:r>
          </a:p>
        </p:txBody>
      </p:sp>
      <p:sp>
        <p:nvSpPr>
          <p:cNvPr id="37" name="מלבן עם פינות מעוגלות באותו צד 32"/>
          <p:cNvSpPr>
            <a:spLocks/>
          </p:cNvSpPr>
          <p:nvPr/>
        </p:nvSpPr>
        <p:spPr bwMode="auto">
          <a:xfrm rot="16200000">
            <a:off x="285641" y="1004228"/>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57" name="מלבן עם פינות מעוגלות באותו צד 32"/>
          <p:cNvSpPr>
            <a:spLocks/>
          </p:cNvSpPr>
          <p:nvPr/>
        </p:nvSpPr>
        <p:spPr bwMode="auto">
          <a:xfrm rot="16200000">
            <a:off x="285641" y="1536539"/>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72" name="מלבן עם פינות מעוגלות באותו צד 32"/>
          <p:cNvSpPr>
            <a:spLocks/>
          </p:cNvSpPr>
          <p:nvPr/>
        </p:nvSpPr>
        <p:spPr bwMode="auto">
          <a:xfrm rot="16200000">
            <a:off x="285641" y="2068850"/>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76" name="מלבן עם פינות מעוגלות באותו צד 32"/>
          <p:cNvSpPr>
            <a:spLocks/>
          </p:cNvSpPr>
          <p:nvPr/>
        </p:nvSpPr>
        <p:spPr bwMode="auto">
          <a:xfrm rot="16200000">
            <a:off x="285641" y="2601161"/>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80" name="מלבן עם פינות מעוגלות באותו צד 32"/>
          <p:cNvSpPr>
            <a:spLocks/>
          </p:cNvSpPr>
          <p:nvPr/>
        </p:nvSpPr>
        <p:spPr bwMode="auto">
          <a:xfrm rot="16200000">
            <a:off x="285641" y="3133472"/>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84" name="מלבן עם פינות מעוגלות באותו צד 32"/>
          <p:cNvSpPr>
            <a:spLocks/>
          </p:cNvSpPr>
          <p:nvPr/>
        </p:nvSpPr>
        <p:spPr bwMode="auto">
          <a:xfrm rot="16200000">
            <a:off x="285641" y="3665783"/>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88" name="מלבן עם פינות מעוגלות באותו צד 32"/>
          <p:cNvSpPr>
            <a:spLocks/>
          </p:cNvSpPr>
          <p:nvPr/>
        </p:nvSpPr>
        <p:spPr bwMode="auto">
          <a:xfrm rot="16200000">
            <a:off x="285641" y="4198094"/>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92" name="מלבן עם פינות מעוגלות באותו צד 32"/>
          <p:cNvSpPr>
            <a:spLocks/>
          </p:cNvSpPr>
          <p:nvPr/>
        </p:nvSpPr>
        <p:spPr bwMode="auto">
          <a:xfrm rot="16200000">
            <a:off x="285641" y="4730405"/>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96" name="מלבן עם פינות מעוגלות באותו צד 32"/>
          <p:cNvSpPr>
            <a:spLocks/>
          </p:cNvSpPr>
          <p:nvPr/>
        </p:nvSpPr>
        <p:spPr bwMode="auto">
          <a:xfrm rot="16200000">
            <a:off x="285642" y="5262715"/>
            <a:ext cx="496800" cy="588599"/>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sp>
        <p:nvSpPr>
          <p:cNvPr id="100" name="מלבן עם פינות מעוגלות באותו צד 32"/>
          <p:cNvSpPr>
            <a:spLocks/>
          </p:cNvSpPr>
          <p:nvPr/>
        </p:nvSpPr>
        <p:spPr bwMode="auto">
          <a:xfrm rot="16200000">
            <a:off x="285641" y="5795023"/>
            <a:ext cx="496800" cy="588598"/>
          </a:xfrm>
          <a:prstGeom prst="round2SameRect">
            <a:avLst/>
          </a:prstGeom>
          <a:solidFill>
            <a:schemeClr val="bg1"/>
          </a:solidFill>
          <a:ln w="6350" cap="flat" cmpd="sng" algn="ctr">
            <a:solidFill>
              <a:srgbClr val="A6A6A6"/>
            </a:solidFill>
            <a:prstDash val="solid"/>
            <a:round/>
            <a:headEnd type="none" w="med" len="med"/>
            <a:tailEnd type="triangle" w="med" len="med"/>
          </a:ln>
        </p:spPr>
        <p:txBody>
          <a:bodyPr/>
          <a:lstStyle/>
          <a:p>
            <a:pPr>
              <a:defRPr/>
            </a:pPr>
            <a:endParaRPr lang="en-US" sz="1600" dirty="0">
              <a:solidFill>
                <a:srgbClr val="000000"/>
              </a:solidFill>
              <a:cs typeface="Arial"/>
            </a:endParaRPr>
          </a:p>
        </p:txBody>
      </p:sp>
      <p:pic>
        <p:nvPicPr>
          <p:cNvPr id="1026" name="Picture 2" descr="D:\SHARPdesign\Exlibris\Icons\separated icons\0039.png"/>
          <p:cNvPicPr>
            <a:picLocks noChangeAspect="1" noChangeArrowheads="1"/>
          </p:cNvPicPr>
          <p:nvPr/>
        </p:nvPicPr>
        <p:blipFill>
          <a:blip r:embed="rId2" cstate="print"/>
          <a:srcRect/>
          <a:stretch>
            <a:fillRect/>
          </a:stretch>
        </p:blipFill>
        <p:spPr bwMode="auto">
          <a:xfrm>
            <a:off x="193168" y="1416114"/>
            <a:ext cx="719581" cy="719581"/>
          </a:xfrm>
          <a:prstGeom prst="rect">
            <a:avLst/>
          </a:prstGeom>
          <a:noFill/>
        </p:spPr>
      </p:pic>
      <p:pic>
        <p:nvPicPr>
          <p:cNvPr id="74" name="Picture 2" descr="D:\SHARPdesign\Exlibris\Icons\separated icons\0039.png"/>
          <p:cNvPicPr>
            <a:picLocks noChangeAspect="1" noChangeArrowheads="1"/>
          </p:cNvPicPr>
          <p:nvPr/>
        </p:nvPicPr>
        <p:blipFill>
          <a:blip r:embed="rId3" cstate="print"/>
          <a:stretch>
            <a:fillRect/>
          </a:stretch>
        </p:blipFill>
        <p:spPr bwMode="auto">
          <a:xfrm>
            <a:off x="171653" y="948694"/>
            <a:ext cx="719581" cy="719581"/>
          </a:xfrm>
          <a:prstGeom prst="rect">
            <a:avLst/>
          </a:prstGeom>
          <a:noFill/>
        </p:spPr>
      </p:pic>
      <p:pic>
        <p:nvPicPr>
          <p:cNvPr id="82" name="Picture 2" descr="D:\SHARPdesign\Exlibris\Icons\separated icons\0039.png"/>
          <p:cNvPicPr>
            <a:picLocks noChangeAspect="1" noChangeArrowheads="1"/>
          </p:cNvPicPr>
          <p:nvPr/>
        </p:nvPicPr>
        <p:blipFill>
          <a:blip r:embed="rId4" cstate="print"/>
          <a:stretch>
            <a:fillRect/>
          </a:stretch>
        </p:blipFill>
        <p:spPr bwMode="auto">
          <a:xfrm>
            <a:off x="183755" y="3600009"/>
            <a:ext cx="719581" cy="719581"/>
          </a:xfrm>
          <a:prstGeom prst="rect">
            <a:avLst/>
          </a:prstGeom>
          <a:noFill/>
        </p:spPr>
      </p:pic>
      <p:pic>
        <p:nvPicPr>
          <p:cNvPr id="86" name="Picture 2" descr="D:\SHARPdesign\Exlibris\Icons\separated icons\0039.png"/>
          <p:cNvPicPr>
            <a:picLocks noChangeAspect="1" noChangeArrowheads="1"/>
          </p:cNvPicPr>
          <p:nvPr/>
        </p:nvPicPr>
        <p:blipFill>
          <a:blip r:embed="rId5" cstate="print"/>
          <a:stretch>
            <a:fillRect/>
          </a:stretch>
        </p:blipFill>
        <p:spPr bwMode="auto">
          <a:xfrm>
            <a:off x="186982" y="4623599"/>
            <a:ext cx="719581" cy="719581"/>
          </a:xfrm>
          <a:prstGeom prst="rect">
            <a:avLst/>
          </a:prstGeom>
          <a:noFill/>
        </p:spPr>
      </p:pic>
      <p:grpSp>
        <p:nvGrpSpPr>
          <p:cNvPr id="98" name="קבוצה 121"/>
          <p:cNvGrpSpPr/>
          <p:nvPr/>
        </p:nvGrpSpPr>
        <p:grpSpPr>
          <a:xfrm>
            <a:off x="188088" y="5331519"/>
            <a:ext cx="716424" cy="496049"/>
            <a:chOff x="793477" y="5042424"/>
            <a:chExt cx="1187253" cy="822054"/>
          </a:xfrm>
        </p:grpSpPr>
        <p:pic>
          <p:nvPicPr>
            <p:cNvPr id="103" name="Picture 2" descr="D:\SHARPdesign\Exlibris\Icons\separated icons\0039.png"/>
            <p:cNvPicPr>
              <a:picLocks noChangeAspect="1" noChangeArrowheads="1"/>
            </p:cNvPicPr>
            <p:nvPr/>
          </p:nvPicPr>
          <p:blipFill>
            <a:blip r:embed="rId6" cstate="print"/>
            <a:stretch>
              <a:fillRect/>
            </a:stretch>
          </p:blipFill>
          <p:spPr bwMode="auto">
            <a:xfrm>
              <a:off x="793477" y="5042424"/>
              <a:ext cx="719580" cy="719582"/>
            </a:xfrm>
            <a:prstGeom prst="rect">
              <a:avLst/>
            </a:prstGeom>
            <a:noFill/>
          </p:spPr>
        </p:pic>
        <p:pic>
          <p:nvPicPr>
            <p:cNvPr id="104" name="Picture 2" descr="D:\SHARPdesign\Exlibris\Icons\separated icons\0039.png"/>
            <p:cNvPicPr>
              <a:picLocks noChangeAspect="1" noChangeArrowheads="1"/>
            </p:cNvPicPr>
            <p:nvPr/>
          </p:nvPicPr>
          <p:blipFill>
            <a:blip r:embed="rId6" cstate="print"/>
            <a:stretch>
              <a:fillRect/>
            </a:stretch>
          </p:blipFill>
          <p:spPr bwMode="auto">
            <a:xfrm>
              <a:off x="1261150" y="5042424"/>
              <a:ext cx="719580" cy="719582"/>
            </a:xfrm>
            <a:prstGeom prst="rect">
              <a:avLst/>
            </a:prstGeom>
            <a:noFill/>
          </p:spPr>
        </p:pic>
        <p:pic>
          <p:nvPicPr>
            <p:cNvPr id="105" name="Picture 2" descr="D:\SHARPdesign\Exlibris\Icons\separated icons\0039.png"/>
            <p:cNvPicPr>
              <a:picLocks noChangeAspect="1" noChangeArrowheads="1"/>
            </p:cNvPicPr>
            <p:nvPr/>
          </p:nvPicPr>
          <p:blipFill>
            <a:blip r:embed="rId6" cstate="print"/>
            <a:stretch>
              <a:fillRect/>
            </a:stretch>
          </p:blipFill>
          <p:spPr bwMode="auto">
            <a:xfrm>
              <a:off x="1038450" y="5144897"/>
              <a:ext cx="719581" cy="719581"/>
            </a:xfrm>
            <a:prstGeom prst="rect">
              <a:avLst/>
            </a:prstGeom>
            <a:noFill/>
          </p:spPr>
        </p:pic>
      </p:grpSp>
      <p:pic>
        <p:nvPicPr>
          <p:cNvPr id="106" name="Picture 2" descr="D:\SHARPdesign\Exlibris\Icons\separated icons\0039.png"/>
          <p:cNvPicPr>
            <a:picLocks noChangeAspect="1" noChangeArrowheads="1"/>
          </p:cNvPicPr>
          <p:nvPr/>
        </p:nvPicPr>
        <p:blipFill>
          <a:blip r:embed="rId7" cstate="print"/>
          <a:stretch>
            <a:fillRect/>
          </a:stretch>
        </p:blipFill>
        <p:spPr bwMode="auto">
          <a:xfrm>
            <a:off x="176762" y="2001599"/>
            <a:ext cx="719581" cy="719581"/>
          </a:xfrm>
          <a:prstGeom prst="rect">
            <a:avLst/>
          </a:prstGeom>
          <a:noFill/>
        </p:spPr>
      </p:pic>
      <p:pic>
        <p:nvPicPr>
          <p:cNvPr id="3" name="Picture 2" descr="C:\Users\barv\Desktop\Icons\001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917" y="5789123"/>
            <a:ext cx="676250" cy="6762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570" t="7334" r="7155"/>
          <a:stretch/>
        </p:blipFill>
        <p:spPr bwMode="auto">
          <a:xfrm>
            <a:off x="291130" y="4309258"/>
            <a:ext cx="533773" cy="37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547" y="2733466"/>
            <a:ext cx="438644" cy="3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4912" y="3220760"/>
            <a:ext cx="350584" cy="41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descr="D:\SHARPdesign\Exlibris\Icons\separated icons\0039.png"/>
          <p:cNvPicPr>
            <a:picLocks noChangeAspect="1" noChangeArrowheads="1"/>
          </p:cNvPicPr>
          <p:nvPr/>
        </p:nvPicPr>
        <p:blipFill>
          <a:blip r:embed="rId12" cstate="print"/>
          <a:stretch>
            <a:fillRect/>
          </a:stretch>
        </p:blipFill>
        <p:spPr bwMode="auto">
          <a:xfrm>
            <a:off x="490714" y="3272479"/>
            <a:ext cx="429434" cy="429434"/>
          </a:xfrm>
          <a:prstGeom prst="rect">
            <a:avLst/>
          </a:prstGeom>
          <a:noFill/>
        </p:spPr>
      </p:pic>
    </p:spTree>
    <p:extLst>
      <p:ext uri="{BB962C8B-B14F-4D97-AF65-F5344CB8AC3E}">
        <p14:creationId xmlns:p14="http://schemas.microsoft.com/office/powerpoint/2010/main" val="128479783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2800" b="1" dirty="0" smtClean="0"/>
              <a:t>Ex Libris Cloud</a:t>
            </a:r>
            <a:endParaRPr lang="en-US" sz="2800" b="1" dirty="0"/>
          </a:p>
        </p:txBody>
      </p:sp>
      <p:sp>
        <p:nvSpPr>
          <p:cNvPr id="8" name="Rectangle 3"/>
          <p:cNvSpPr txBox="1">
            <a:spLocks noChangeArrowheads="1"/>
          </p:cNvSpPr>
          <p:nvPr/>
        </p:nvSpPr>
        <p:spPr>
          <a:xfrm>
            <a:off x="228600" y="685800"/>
            <a:ext cx="5105400" cy="5943600"/>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a:p>
        </p:txBody>
      </p:sp>
      <p:sp>
        <p:nvSpPr>
          <p:cNvPr id="9" name="מלבן מעוגל 32"/>
          <p:cNvSpPr/>
          <p:nvPr/>
        </p:nvSpPr>
        <p:spPr bwMode="auto">
          <a:xfrm>
            <a:off x="228601" y="1050930"/>
            <a:ext cx="7416799" cy="5019669"/>
          </a:xfrm>
          <a:prstGeom prst="roundRect">
            <a:avLst>
              <a:gd name="adj" fmla="val 3883"/>
            </a:avLst>
          </a:prstGeom>
          <a:gradFill flip="none" rotWithShape="1">
            <a:gsLst>
              <a:gs pos="48000">
                <a:schemeClr val="bg1">
                  <a:lumMod val="95000"/>
                </a:schemeClr>
              </a:gs>
              <a:gs pos="100000">
                <a:srgbClr val="9FBDEF"/>
              </a:gs>
            </a:gsLst>
            <a:lin ang="16200000" scaled="1"/>
            <a:tileRect/>
          </a:gradFill>
          <a:ln w="76200" cap="flat" cmpd="sng" algn="ctr">
            <a:solidFill>
              <a:schemeClr val="bg1"/>
            </a:solidFill>
            <a:prstDash val="solid"/>
            <a:round/>
            <a:headEnd type="none" w="med" len="med"/>
            <a:tailEnd type="triangle" w="med" len="med"/>
          </a:ln>
          <a:effectLst>
            <a:outerShdw blurRad="50800" dist="38100" dir="8100000" algn="tr" rotWithShape="0">
              <a:prstClr val="black">
                <a:alpha val="40000"/>
              </a:prstClr>
            </a:outerShdw>
            <a:reflection blurRad="6350" stA="52000" endA="300" endPos="17000" dir="5400000" sy="-100000" algn="bl" rotWithShape="0"/>
          </a:effectLst>
        </p:spPr>
        <p:txBody>
          <a:bodyPr/>
          <a:lstStyle/>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Global Facilities</a:t>
            </a:r>
          </a:p>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Data Centers SSAE16 SOC1 and ISO-27001 certified</a:t>
            </a:r>
          </a:p>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24/7 Personnel</a:t>
            </a:r>
          </a:p>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Redundant Cooling / Humidity systems</a:t>
            </a:r>
          </a:p>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Multiple Network Vendors</a:t>
            </a:r>
          </a:p>
          <a:p>
            <a:pPr>
              <a:lnSpc>
                <a:spcPct val="150000"/>
              </a:lnSpc>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dirty="0"/>
              <a:t>Redundant power systems including UPS and generators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380878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מלבן עם פינות מעוגלות באותו צד 33"/>
          <p:cNvSpPr/>
          <p:nvPr/>
        </p:nvSpPr>
        <p:spPr bwMode="auto">
          <a:xfrm rot="10800000">
            <a:off x="6056313" y="4867274"/>
            <a:ext cx="2468562" cy="923925"/>
          </a:xfrm>
          <a:prstGeom prst="round2SameRect">
            <a:avLst>
              <a:gd name="adj1" fmla="val 15212"/>
              <a:gd name="adj2" fmla="val 0"/>
            </a:avLst>
          </a:prstGeom>
          <a:gradFill flip="none" rotWithShape="1">
            <a:gsLst>
              <a:gs pos="0">
                <a:srgbClr val="4B84B3">
                  <a:shade val="30000"/>
                  <a:satMod val="115000"/>
                </a:srgbClr>
              </a:gs>
              <a:gs pos="50000">
                <a:srgbClr val="4B84B3">
                  <a:shade val="67500"/>
                  <a:satMod val="115000"/>
                </a:srgbClr>
              </a:gs>
              <a:gs pos="100000">
                <a:srgbClr val="4B84B3">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29" name="מלבן עם פינות מעוגלות באותו צד 28"/>
          <p:cNvSpPr/>
          <p:nvPr/>
        </p:nvSpPr>
        <p:spPr bwMode="auto">
          <a:xfrm rot="10800000">
            <a:off x="6056313" y="3581399"/>
            <a:ext cx="2468562" cy="1549079"/>
          </a:xfrm>
          <a:prstGeom prst="round2SameRect">
            <a:avLst>
              <a:gd name="adj1" fmla="val 318"/>
              <a:gd name="adj2" fmla="val 0"/>
            </a:avLst>
          </a:prstGeom>
          <a:gradFill flip="none" rotWithShape="1">
            <a:gsLst>
              <a:gs pos="0">
                <a:srgbClr val="855096">
                  <a:shade val="30000"/>
                  <a:satMod val="115000"/>
                </a:srgbClr>
              </a:gs>
              <a:gs pos="50000">
                <a:srgbClr val="855096">
                  <a:shade val="67500"/>
                  <a:satMod val="115000"/>
                </a:srgbClr>
              </a:gs>
              <a:gs pos="100000">
                <a:srgbClr val="855096">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27" name="מלבן עם פינות מעוגלות באותו צד 26"/>
          <p:cNvSpPr/>
          <p:nvPr/>
        </p:nvSpPr>
        <p:spPr bwMode="auto">
          <a:xfrm rot="10800000">
            <a:off x="609600" y="3733800"/>
            <a:ext cx="2468563" cy="1373187"/>
          </a:xfrm>
          <a:prstGeom prst="round2SameRect">
            <a:avLst>
              <a:gd name="adj1" fmla="val 10348"/>
              <a:gd name="adj2" fmla="val 0"/>
            </a:avLst>
          </a:prstGeom>
          <a:gradFill flip="none" rotWithShape="1">
            <a:gsLst>
              <a:gs pos="0">
                <a:srgbClr val="855096">
                  <a:shade val="30000"/>
                  <a:satMod val="115000"/>
                </a:srgbClr>
              </a:gs>
              <a:gs pos="50000">
                <a:srgbClr val="855096">
                  <a:shade val="67500"/>
                  <a:satMod val="115000"/>
                </a:srgbClr>
              </a:gs>
              <a:gs pos="100000">
                <a:srgbClr val="855096">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35" name="מלבן עם פינות מעוגלות באותו צד 34"/>
          <p:cNvSpPr/>
          <p:nvPr/>
        </p:nvSpPr>
        <p:spPr bwMode="auto">
          <a:xfrm>
            <a:off x="6056313" y="1147763"/>
            <a:ext cx="2468562" cy="777875"/>
          </a:xfrm>
          <a:prstGeom prst="round2SameRect">
            <a:avLst>
              <a:gd name="adj1" fmla="val 22071"/>
              <a:gd name="adj2" fmla="val 0"/>
            </a:avLst>
          </a:prstGeom>
          <a:solidFill>
            <a:srgbClr val="000000"/>
          </a:solidFill>
          <a:ln>
            <a:solidFill>
              <a:schemeClr val="bg1">
                <a:lumMod val="50000"/>
              </a:schemeClr>
            </a:solidFill>
          </a:ln>
          <a:effectLst/>
        </p:spPr>
        <p:txBody>
          <a:bodyPr lIns="182880" anchor="ctr"/>
          <a:lstStyle/>
          <a:p>
            <a:pPr marL="2290763" indent="-182563">
              <a:spcBef>
                <a:spcPts val="600"/>
              </a:spcBef>
              <a:defRPr/>
            </a:pPr>
            <a:endParaRPr lang="en-US" sz="1400" b="0" dirty="0"/>
          </a:p>
        </p:txBody>
      </p:sp>
      <p:sp>
        <p:nvSpPr>
          <p:cNvPr id="26" name="מלבן עם פינות מעוגלות באותו צד 25"/>
          <p:cNvSpPr/>
          <p:nvPr/>
        </p:nvSpPr>
        <p:spPr bwMode="auto">
          <a:xfrm rot="10800000">
            <a:off x="6056313" y="1909762"/>
            <a:ext cx="2468562" cy="2357437"/>
          </a:xfrm>
          <a:prstGeom prst="round2SameRect">
            <a:avLst>
              <a:gd name="adj1" fmla="val 0"/>
              <a:gd name="adj2" fmla="val 0"/>
            </a:avLst>
          </a:prstGeom>
          <a:gradFill flip="none" rotWithShape="1">
            <a:gsLst>
              <a:gs pos="0">
                <a:srgbClr val="5FA244">
                  <a:shade val="30000"/>
                  <a:satMod val="115000"/>
                </a:srgbClr>
              </a:gs>
              <a:gs pos="50000">
                <a:srgbClr val="5FA244">
                  <a:shade val="67500"/>
                  <a:satMod val="115000"/>
                </a:srgbClr>
              </a:gs>
              <a:gs pos="100000">
                <a:srgbClr val="5FA244">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81929" name="Rectangle 5"/>
          <p:cNvSpPr>
            <a:spLocks noChangeArrowheads="1"/>
          </p:cNvSpPr>
          <p:nvPr/>
        </p:nvSpPr>
        <p:spPr bwMode="auto">
          <a:xfrm>
            <a:off x="6253163" y="1219200"/>
            <a:ext cx="2057400" cy="707886"/>
          </a:xfrm>
          <a:prstGeom prst="rect">
            <a:avLst/>
          </a:prstGeom>
          <a:noFill/>
          <a:ln w="9525">
            <a:noFill/>
            <a:miter lim="800000"/>
            <a:headEnd/>
            <a:tailEnd/>
          </a:ln>
        </p:spPr>
        <p:txBody>
          <a:bodyPr>
            <a:spAutoFit/>
          </a:bodyPr>
          <a:lstStyle/>
          <a:p>
            <a:pPr algn="ctr" eaLnBrk="0" hangingPunct="0">
              <a:spcBef>
                <a:spcPct val="35000"/>
              </a:spcBef>
              <a:buSzPct val="85000"/>
            </a:pPr>
            <a:r>
              <a:rPr lang="en-GB" sz="2000" dirty="0">
                <a:solidFill>
                  <a:schemeClr val="bg1"/>
                </a:solidFill>
                <a:latin typeface="Helvetica Light"/>
                <a:cs typeface="Helvetica Light"/>
              </a:rPr>
              <a:t>Support and service calls</a:t>
            </a:r>
            <a:endParaRPr lang="en-US" sz="2000" dirty="0">
              <a:solidFill>
                <a:schemeClr val="bg1"/>
              </a:solidFill>
              <a:latin typeface="Helvetica Light"/>
              <a:cs typeface="Helvetica Light"/>
            </a:endParaRPr>
          </a:p>
        </p:txBody>
      </p:sp>
      <p:sp>
        <p:nvSpPr>
          <p:cNvPr id="81930" name="Rectangle 8"/>
          <p:cNvSpPr>
            <a:spLocks noChangeArrowheads="1"/>
          </p:cNvSpPr>
          <p:nvPr/>
        </p:nvSpPr>
        <p:spPr bwMode="auto">
          <a:xfrm>
            <a:off x="6062663" y="1974850"/>
            <a:ext cx="2268537" cy="2659703"/>
          </a:xfrm>
          <a:prstGeom prst="rect">
            <a:avLst/>
          </a:prstGeom>
          <a:noFill/>
          <a:ln w="9525">
            <a:noFill/>
            <a:miter lim="800000"/>
            <a:headEnd/>
            <a:tailEnd/>
          </a:ln>
        </p:spPr>
        <p:txBody>
          <a:bodyPr>
            <a:spAutoFit/>
          </a:bodyPr>
          <a:lstStyle/>
          <a:p>
            <a:pPr marL="342900" indent="-342900" eaLnBrk="0" hangingPunct="0">
              <a:lnSpc>
                <a:spcPct val="120000"/>
              </a:lnSpc>
              <a:spcBef>
                <a:spcPct val="35000"/>
              </a:spcBef>
              <a:buSzPct val="85000"/>
              <a:buFontTx/>
              <a:buChar char="•"/>
            </a:pPr>
            <a:r>
              <a:rPr lang="en-GB" sz="1600" b="0" dirty="0" smtClean="0">
                <a:solidFill>
                  <a:schemeClr val="bg1"/>
                </a:solidFill>
                <a:latin typeface="Helvetica Light"/>
                <a:cs typeface="Helvetica Light"/>
              </a:rPr>
              <a:t>Diagnostics</a:t>
            </a:r>
            <a:endParaRPr lang="en-GB" sz="1600" b="0" dirty="0">
              <a:solidFill>
                <a:schemeClr val="bg1"/>
              </a:solidFill>
              <a:latin typeface="Helvetica Light"/>
              <a:cs typeface="Helvetica Light"/>
            </a:endParaRPr>
          </a:p>
          <a:p>
            <a:pPr marL="342900" indent="-342900" eaLnBrk="0" hangingPunct="0">
              <a:lnSpc>
                <a:spcPct val="120000"/>
              </a:lnSpc>
              <a:spcBef>
                <a:spcPct val="35000"/>
              </a:spcBef>
              <a:buSzPct val="85000"/>
              <a:buFontTx/>
              <a:buChar char="•"/>
            </a:pPr>
            <a:r>
              <a:rPr lang="en-GB" sz="1600" b="0" dirty="0">
                <a:solidFill>
                  <a:schemeClr val="bg1"/>
                </a:solidFill>
                <a:latin typeface="Helvetica Light"/>
                <a:cs typeface="Helvetica Light"/>
              </a:rPr>
              <a:t>Implementing proposed fixes and testing solutions</a:t>
            </a:r>
          </a:p>
          <a:p>
            <a:pPr marL="342900" indent="-342900" eaLnBrk="0" hangingPunct="0">
              <a:lnSpc>
                <a:spcPct val="120000"/>
              </a:lnSpc>
              <a:spcBef>
                <a:spcPct val="35000"/>
              </a:spcBef>
              <a:buSzPct val="85000"/>
              <a:buFontTx/>
              <a:buChar char="•"/>
            </a:pPr>
            <a:r>
              <a:rPr lang="en-GB" sz="1600" b="0" dirty="0">
                <a:solidFill>
                  <a:schemeClr val="bg1"/>
                </a:solidFill>
                <a:latin typeface="Helvetica Light"/>
                <a:cs typeface="Helvetica Light"/>
              </a:rPr>
              <a:t>Capacity planning &amp; tuning</a:t>
            </a:r>
          </a:p>
          <a:p>
            <a:pPr marL="342900" indent="-342900" eaLnBrk="0" hangingPunct="0">
              <a:lnSpc>
                <a:spcPct val="120000"/>
              </a:lnSpc>
              <a:spcBef>
                <a:spcPct val="35000"/>
              </a:spcBef>
              <a:buSzPct val="85000"/>
              <a:buFontTx/>
              <a:buChar char="•"/>
            </a:pPr>
            <a:endParaRPr lang="en-US" sz="1400" b="0" dirty="0">
              <a:solidFill>
                <a:schemeClr val="bg1"/>
              </a:solidFill>
              <a:latin typeface="Helvetica Light"/>
              <a:cs typeface="Helvetica Light"/>
            </a:endParaRPr>
          </a:p>
        </p:txBody>
      </p:sp>
      <p:sp>
        <p:nvSpPr>
          <p:cNvPr id="13" name="מלבן עם פינות מעוגלות באותו צד 12"/>
          <p:cNvSpPr/>
          <p:nvPr/>
        </p:nvSpPr>
        <p:spPr bwMode="auto">
          <a:xfrm>
            <a:off x="609600" y="1147763"/>
            <a:ext cx="2468563" cy="777875"/>
          </a:xfrm>
          <a:prstGeom prst="round2SameRect">
            <a:avLst>
              <a:gd name="adj1" fmla="val 22071"/>
              <a:gd name="adj2" fmla="val 0"/>
            </a:avLst>
          </a:prstGeom>
          <a:solidFill>
            <a:schemeClr val="tx1"/>
          </a:solidFill>
          <a:ln>
            <a:solidFill>
              <a:schemeClr val="bg1">
                <a:lumMod val="50000"/>
              </a:schemeClr>
            </a:solidFill>
          </a:ln>
          <a:effectLst/>
        </p:spPr>
        <p:txBody>
          <a:bodyPr lIns="182880" anchor="ctr"/>
          <a:lstStyle/>
          <a:p>
            <a:pPr marL="2290763" indent="-182563">
              <a:spcBef>
                <a:spcPts val="600"/>
              </a:spcBef>
              <a:defRPr/>
            </a:pPr>
            <a:endParaRPr lang="en-US" sz="1400" b="0" dirty="0"/>
          </a:p>
        </p:txBody>
      </p:sp>
      <p:sp>
        <p:nvSpPr>
          <p:cNvPr id="15" name="מלבן עם פינות מעוגלות באותו צד 14"/>
          <p:cNvSpPr/>
          <p:nvPr/>
        </p:nvSpPr>
        <p:spPr bwMode="auto">
          <a:xfrm rot="10800000">
            <a:off x="609599" y="1925637"/>
            <a:ext cx="2468563" cy="2413449"/>
          </a:xfrm>
          <a:prstGeom prst="round2SameRect">
            <a:avLst>
              <a:gd name="adj1" fmla="val 318"/>
              <a:gd name="adj2" fmla="val 0"/>
            </a:avLst>
          </a:prstGeom>
          <a:gradFill flip="none" rotWithShape="1">
            <a:gsLst>
              <a:gs pos="0">
                <a:srgbClr val="5FA244">
                  <a:shade val="30000"/>
                  <a:satMod val="115000"/>
                </a:srgbClr>
              </a:gs>
              <a:gs pos="50000">
                <a:srgbClr val="5FA244">
                  <a:shade val="67500"/>
                  <a:satMod val="115000"/>
                </a:srgbClr>
              </a:gs>
              <a:gs pos="100000">
                <a:srgbClr val="5FA244">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81933" name="Rectangle 6"/>
          <p:cNvSpPr>
            <a:spLocks noChangeArrowheads="1"/>
          </p:cNvSpPr>
          <p:nvPr/>
        </p:nvSpPr>
        <p:spPr bwMode="auto">
          <a:xfrm>
            <a:off x="628650" y="1974850"/>
            <a:ext cx="2392363" cy="2404761"/>
          </a:xfrm>
          <a:prstGeom prst="rect">
            <a:avLst/>
          </a:prstGeom>
          <a:noFill/>
          <a:ln w="9525">
            <a:noFill/>
            <a:miter lim="800000"/>
            <a:headEnd/>
            <a:tailEnd/>
          </a:ln>
        </p:spPr>
        <p:txBody>
          <a:bodyPr>
            <a:spAutoFit/>
          </a:bodyPr>
          <a:lstStyle/>
          <a:p>
            <a:pPr marL="342900" indent="-342900" eaLnBrk="0" hangingPunct="0">
              <a:lnSpc>
                <a:spcPct val="135000"/>
              </a:lnSpc>
              <a:buSzPct val="85000"/>
              <a:buFontTx/>
              <a:buChar char="•"/>
            </a:pPr>
            <a:r>
              <a:rPr lang="en-GB" sz="1600" b="0" dirty="0">
                <a:solidFill>
                  <a:schemeClr val="bg1"/>
                </a:solidFill>
                <a:latin typeface="Helvetica Light"/>
                <a:cs typeface="Helvetica Light"/>
              </a:rPr>
              <a:t>O/S management</a:t>
            </a:r>
          </a:p>
          <a:p>
            <a:pPr marL="342900" indent="-342900" eaLnBrk="0" hangingPunct="0">
              <a:lnSpc>
                <a:spcPct val="135000"/>
              </a:lnSpc>
              <a:buSzPct val="85000"/>
              <a:buFontTx/>
              <a:buChar char="•"/>
            </a:pPr>
            <a:r>
              <a:rPr lang="en-GB" sz="1600" b="0" dirty="0">
                <a:solidFill>
                  <a:schemeClr val="bg1"/>
                </a:solidFill>
                <a:latin typeface="Helvetica Light"/>
                <a:cs typeface="Helvetica Light"/>
              </a:rPr>
              <a:t>Oracle upgrades</a:t>
            </a:r>
          </a:p>
          <a:p>
            <a:pPr marL="342900" indent="-342900" eaLnBrk="0" hangingPunct="0">
              <a:lnSpc>
                <a:spcPct val="135000"/>
              </a:lnSpc>
              <a:buSzPct val="85000"/>
              <a:buFontTx/>
              <a:buChar char="•"/>
            </a:pPr>
            <a:r>
              <a:rPr lang="en-GB" sz="1600" b="0" dirty="0">
                <a:solidFill>
                  <a:schemeClr val="bg1"/>
                </a:solidFill>
                <a:latin typeface="Helvetica Light"/>
                <a:cs typeface="Helvetica Light"/>
              </a:rPr>
              <a:t>Back-ups</a:t>
            </a:r>
          </a:p>
          <a:p>
            <a:pPr marL="342900" indent="-342900" eaLnBrk="0" hangingPunct="0">
              <a:lnSpc>
                <a:spcPct val="135000"/>
              </a:lnSpc>
              <a:buSzPct val="85000"/>
              <a:buFontTx/>
              <a:buChar char="•"/>
            </a:pPr>
            <a:r>
              <a:rPr lang="en-GB" sz="1600" b="0" dirty="0">
                <a:solidFill>
                  <a:schemeClr val="bg1"/>
                </a:solidFill>
                <a:latin typeface="Helvetica Light"/>
                <a:cs typeface="Helvetica Light"/>
              </a:rPr>
              <a:t>Disaster recovery</a:t>
            </a:r>
          </a:p>
          <a:p>
            <a:pPr marL="342900" indent="-342900" eaLnBrk="0" hangingPunct="0">
              <a:lnSpc>
                <a:spcPct val="135000"/>
              </a:lnSpc>
              <a:buSzPct val="85000"/>
              <a:buFontTx/>
              <a:buChar char="•"/>
            </a:pPr>
            <a:r>
              <a:rPr lang="en-GB" sz="1600" b="0" dirty="0">
                <a:solidFill>
                  <a:schemeClr val="bg1"/>
                </a:solidFill>
                <a:latin typeface="Helvetica Light"/>
                <a:cs typeface="Helvetica Light"/>
              </a:rPr>
              <a:t>Test environments</a:t>
            </a:r>
          </a:p>
          <a:p>
            <a:pPr marL="342900" indent="-342900" eaLnBrk="0" hangingPunct="0">
              <a:lnSpc>
                <a:spcPct val="135000"/>
              </a:lnSpc>
              <a:buSzPct val="85000"/>
              <a:buFontTx/>
              <a:buChar char="•"/>
            </a:pPr>
            <a:r>
              <a:rPr lang="en-GB" sz="1600" b="0" dirty="0">
                <a:solidFill>
                  <a:schemeClr val="bg1"/>
                </a:solidFill>
                <a:latin typeface="Helvetica Light"/>
                <a:cs typeface="Helvetica Light"/>
              </a:rPr>
              <a:t>Security infrastructure</a:t>
            </a:r>
          </a:p>
        </p:txBody>
      </p:sp>
      <p:sp>
        <p:nvSpPr>
          <p:cNvPr id="81934" name="Rectangle 6"/>
          <p:cNvSpPr>
            <a:spLocks noChangeArrowheads="1"/>
          </p:cNvSpPr>
          <p:nvPr/>
        </p:nvSpPr>
        <p:spPr bwMode="auto">
          <a:xfrm>
            <a:off x="868363" y="1238250"/>
            <a:ext cx="1995487" cy="646331"/>
          </a:xfrm>
          <a:prstGeom prst="rect">
            <a:avLst/>
          </a:prstGeom>
          <a:noFill/>
          <a:ln w="9525">
            <a:noFill/>
            <a:miter lim="800000"/>
            <a:headEnd/>
            <a:tailEnd/>
          </a:ln>
        </p:spPr>
        <p:txBody>
          <a:bodyPr>
            <a:spAutoFit/>
          </a:bodyPr>
          <a:lstStyle/>
          <a:p>
            <a:pPr algn="ctr"/>
            <a:r>
              <a:rPr lang="en-GB" dirty="0">
                <a:solidFill>
                  <a:schemeClr val="bg1"/>
                </a:solidFill>
                <a:latin typeface="Helvetica Light"/>
                <a:cs typeface="Helvetica Light"/>
              </a:rPr>
              <a:t>Server, network and DBA</a:t>
            </a:r>
            <a:endParaRPr lang="en-US" dirty="0">
              <a:solidFill>
                <a:schemeClr val="bg1"/>
              </a:solidFill>
              <a:latin typeface="Helvetica Light"/>
              <a:cs typeface="Helvetica Light"/>
            </a:endParaRPr>
          </a:p>
        </p:txBody>
      </p:sp>
      <p:sp>
        <p:nvSpPr>
          <p:cNvPr id="24" name="מלבן עם פינות מעוגלות באותו צד 23"/>
          <p:cNvSpPr/>
          <p:nvPr/>
        </p:nvSpPr>
        <p:spPr bwMode="auto">
          <a:xfrm>
            <a:off x="629258" y="4343400"/>
            <a:ext cx="2468074" cy="555268"/>
          </a:xfrm>
          <a:prstGeom prst="round2SameRect">
            <a:avLst>
              <a:gd name="adj1" fmla="val 6355"/>
              <a:gd name="adj2" fmla="val 0"/>
            </a:avLst>
          </a:prstGeom>
          <a:noFill/>
          <a:ln/>
          <a:effectLst/>
        </p:spPr>
        <p:style>
          <a:lnRef idx="0">
            <a:schemeClr val="accent3"/>
          </a:lnRef>
          <a:fillRef idx="3">
            <a:schemeClr val="accent3"/>
          </a:fillRef>
          <a:effectRef idx="3">
            <a:schemeClr val="accent3"/>
          </a:effectRef>
          <a:fontRef idx="minor">
            <a:schemeClr val="lt1"/>
          </a:fontRef>
        </p:style>
        <p:txBody>
          <a:bodyPr/>
          <a:lstStyle/>
          <a:p>
            <a:pPr marL="342900" indent="-342900" eaLnBrk="0" hangingPunct="0">
              <a:spcAft>
                <a:spcPts val="400"/>
              </a:spcAft>
              <a:buSzPct val="85000"/>
              <a:buFontTx/>
              <a:buChar char="•"/>
              <a:defRPr/>
            </a:pPr>
            <a:r>
              <a:rPr lang="en-GB" sz="1600" b="0" dirty="0">
                <a:solidFill>
                  <a:schemeClr val="bg1"/>
                </a:solidFill>
                <a:latin typeface="Helvetica Light"/>
                <a:cs typeface="Helvetica Light"/>
              </a:rPr>
              <a:t>Logging-</a:t>
            </a:r>
            <a:r>
              <a:rPr lang="en-GB" sz="1600" b="0" dirty="0" smtClean="0">
                <a:solidFill>
                  <a:schemeClr val="bg1"/>
                </a:solidFill>
                <a:latin typeface="Helvetica Light"/>
                <a:cs typeface="Helvetica Light"/>
              </a:rPr>
              <a:t>debugging</a:t>
            </a:r>
            <a:endParaRPr lang="en-GB" sz="1600" b="0" dirty="0">
              <a:solidFill>
                <a:schemeClr val="bg1"/>
              </a:solidFill>
              <a:latin typeface="Helvetica Light"/>
              <a:cs typeface="Helvetica Light"/>
            </a:endParaRPr>
          </a:p>
          <a:p>
            <a:pPr marL="342900" indent="-342900" eaLnBrk="0" hangingPunct="0">
              <a:spcAft>
                <a:spcPts val="400"/>
              </a:spcAft>
              <a:buSzPct val="85000"/>
              <a:buFontTx/>
              <a:buChar char="•"/>
              <a:defRPr/>
            </a:pPr>
            <a:r>
              <a:rPr lang="en-GB" sz="1600" b="0" dirty="0">
                <a:solidFill>
                  <a:schemeClr val="bg1"/>
                </a:solidFill>
                <a:latin typeface="Helvetica Light"/>
                <a:cs typeface="Helvetica Light"/>
              </a:rPr>
              <a:t>Firewall</a:t>
            </a:r>
            <a:endParaRPr lang="en-US" sz="1600" b="0" dirty="0">
              <a:solidFill>
                <a:schemeClr val="bg1"/>
              </a:solidFill>
              <a:latin typeface="Helvetica Light"/>
              <a:cs typeface="Helvetica Light"/>
            </a:endParaRPr>
          </a:p>
        </p:txBody>
      </p:sp>
      <p:sp>
        <p:nvSpPr>
          <p:cNvPr id="32" name="מלבן עם פינות מעוגלות באותו צד 31"/>
          <p:cNvSpPr/>
          <p:nvPr/>
        </p:nvSpPr>
        <p:spPr bwMode="auto">
          <a:xfrm>
            <a:off x="6065007" y="4267200"/>
            <a:ext cx="2469393" cy="863279"/>
          </a:xfrm>
          <a:prstGeom prst="round2SameRect">
            <a:avLst>
              <a:gd name="adj1" fmla="val 6355"/>
              <a:gd name="adj2" fmla="val 0"/>
            </a:avLst>
          </a:prstGeom>
          <a:noFill/>
          <a:ln>
            <a:noFill/>
          </a:ln>
          <a:effectLst/>
        </p:spPr>
        <p:style>
          <a:lnRef idx="0">
            <a:schemeClr val="accent3"/>
          </a:lnRef>
          <a:fillRef idx="3">
            <a:schemeClr val="accent3"/>
          </a:fillRef>
          <a:effectRef idx="3">
            <a:schemeClr val="accent3"/>
          </a:effectRef>
          <a:fontRef idx="minor">
            <a:schemeClr val="lt1"/>
          </a:fontRef>
        </p:style>
        <p:txBody>
          <a:bodyPr/>
          <a:lstStyle/>
          <a:p>
            <a:pPr marL="342900" indent="-342900" eaLnBrk="0" hangingPunct="0">
              <a:spcBef>
                <a:spcPct val="35000"/>
              </a:spcBef>
              <a:buSzPct val="85000"/>
              <a:buFontTx/>
              <a:buChar char="•"/>
              <a:defRPr/>
            </a:pPr>
            <a:r>
              <a:rPr lang="en-GB" sz="1600" b="0" dirty="0">
                <a:solidFill>
                  <a:schemeClr val="bg1"/>
                </a:solidFill>
                <a:latin typeface="Helvetica Light"/>
                <a:cs typeface="Helvetica Light"/>
              </a:rPr>
              <a:t>Liaison between local server/app teams and Ex Libris</a:t>
            </a:r>
          </a:p>
        </p:txBody>
      </p:sp>
      <p:sp>
        <p:nvSpPr>
          <p:cNvPr id="33" name="מלבן עם פינות מעוגלות באותו צד 32"/>
          <p:cNvSpPr/>
          <p:nvPr/>
        </p:nvSpPr>
        <p:spPr bwMode="auto">
          <a:xfrm>
            <a:off x="6062084" y="5112335"/>
            <a:ext cx="2469393" cy="602665"/>
          </a:xfrm>
          <a:prstGeom prst="round2SameRect">
            <a:avLst>
              <a:gd name="adj1" fmla="val 6355"/>
              <a:gd name="adj2" fmla="val 0"/>
            </a:avLst>
          </a:prstGeom>
          <a:noFill/>
          <a:ln>
            <a:noFill/>
          </a:ln>
          <a:effectLst/>
        </p:spPr>
        <p:style>
          <a:lnRef idx="0">
            <a:schemeClr val="accent3"/>
          </a:lnRef>
          <a:fillRef idx="3">
            <a:schemeClr val="accent3"/>
          </a:fillRef>
          <a:effectRef idx="3">
            <a:schemeClr val="accent3"/>
          </a:effectRef>
          <a:fontRef idx="minor">
            <a:schemeClr val="lt1"/>
          </a:fontRef>
        </p:style>
        <p:txBody>
          <a:bodyPr anchor="ctr"/>
          <a:lstStyle/>
          <a:p>
            <a:pPr marL="342900" indent="-342900" eaLnBrk="0" hangingPunct="0">
              <a:spcBef>
                <a:spcPct val="35000"/>
              </a:spcBef>
              <a:buSzPct val="85000"/>
              <a:buFontTx/>
              <a:buChar char="•"/>
              <a:defRPr/>
            </a:pPr>
            <a:r>
              <a:rPr lang="en-GB" sz="1600" b="0" dirty="0">
                <a:solidFill>
                  <a:schemeClr val="bg1"/>
                </a:solidFill>
                <a:latin typeface="Helvetica Light"/>
                <a:cs typeface="Helvetica Light"/>
              </a:rPr>
              <a:t>Logging &amp; tracking service calls</a:t>
            </a:r>
          </a:p>
        </p:txBody>
      </p:sp>
      <p:grpSp>
        <p:nvGrpSpPr>
          <p:cNvPr id="81944" name="קבוצה 45"/>
          <p:cNvGrpSpPr>
            <a:grpSpLocks/>
          </p:cNvGrpSpPr>
          <p:nvPr/>
        </p:nvGrpSpPr>
        <p:grpSpPr bwMode="auto">
          <a:xfrm>
            <a:off x="5632450" y="6019801"/>
            <a:ext cx="2139950" cy="338834"/>
            <a:chOff x="102012" y="6044381"/>
            <a:chExt cx="2139696" cy="338652"/>
          </a:xfrm>
        </p:grpSpPr>
        <p:sp>
          <p:nvSpPr>
            <p:cNvPr id="37" name="מלבן עם פינות מעוגלות באותו צד 36"/>
            <p:cNvSpPr/>
            <p:nvPr/>
          </p:nvSpPr>
          <p:spPr bwMode="auto">
            <a:xfrm rot="10800000">
              <a:off x="102012" y="6049837"/>
              <a:ext cx="2139696" cy="333196"/>
            </a:xfrm>
            <a:prstGeom prst="round2SameRect">
              <a:avLst>
                <a:gd name="adj1" fmla="val 15212"/>
                <a:gd name="adj2" fmla="val 11702"/>
              </a:avLst>
            </a:prstGeom>
            <a:gradFill flip="none" rotWithShape="1">
              <a:gsLst>
                <a:gs pos="0">
                  <a:srgbClr val="4B84B3">
                    <a:shade val="30000"/>
                    <a:satMod val="115000"/>
                  </a:srgbClr>
                </a:gs>
                <a:gs pos="50000">
                  <a:srgbClr val="4B84B3">
                    <a:shade val="67500"/>
                    <a:satMod val="115000"/>
                  </a:srgbClr>
                </a:gs>
                <a:gs pos="100000">
                  <a:srgbClr val="4B84B3">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39" name="Text Box 9"/>
            <p:cNvSpPr txBox="1">
              <a:spLocks noChangeArrowheads="1"/>
            </p:cNvSpPr>
            <p:nvPr/>
          </p:nvSpPr>
          <p:spPr bwMode="auto">
            <a:xfrm>
              <a:off x="429365" y="6044381"/>
              <a:ext cx="1484989" cy="307612"/>
            </a:xfrm>
            <a:prstGeom prst="rect">
              <a:avLst/>
            </a:prstGeom>
            <a:noFill/>
            <a:ln w="9525">
              <a:noFill/>
              <a:miter lim="800000"/>
              <a:headEnd/>
              <a:tailEnd/>
            </a:ln>
          </p:spPr>
          <p:txBody>
            <a:bodyPr wrap="none">
              <a:spAutoFit/>
            </a:bodyPr>
            <a:lstStyle/>
            <a:p>
              <a:pPr algn="ctr">
                <a:defRPr/>
              </a:pPr>
              <a:r>
                <a:rPr lang="en-GB" sz="1400" dirty="0">
                  <a:solidFill>
                    <a:schemeClr val="bg1"/>
                  </a:solidFill>
                </a:rPr>
                <a:t>Blue = unchanged</a:t>
              </a:r>
              <a:endParaRPr lang="en-US" sz="1400" dirty="0">
                <a:solidFill>
                  <a:schemeClr val="bg1"/>
                </a:solidFill>
              </a:endParaRPr>
            </a:p>
          </p:txBody>
        </p:sp>
      </p:grpSp>
      <p:sp>
        <p:nvSpPr>
          <p:cNvPr id="42" name="מלבן עם פינות מעוגלות באותו צד 41"/>
          <p:cNvSpPr/>
          <p:nvPr/>
        </p:nvSpPr>
        <p:spPr bwMode="auto">
          <a:xfrm rot="10800000">
            <a:off x="900113" y="6025260"/>
            <a:ext cx="2141537" cy="333375"/>
          </a:xfrm>
          <a:prstGeom prst="round2SameRect">
            <a:avLst>
              <a:gd name="adj1" fmla="val 15212"/>
              <a:gd name="adj2" fmla="val 11702"/>
            </a:avLst>
          </a:prstGeom>
          <a:gradFill flip="none" rotWithShape="1">
            <a:gsLst>
              <a:gs pos="0">
                <a:srgbClr val="5FA244">
                  <a:shade val="30000"/>
                  <a:satMod val="115000"/>
                </a:srgbClr>
              </a:gs>
              <a:gs pos="50000">
                <a:srgbClr val="5FA244">
                  <a:shade val="67500"/>
                  <a:satMod val="115000"/>
                </a:srgbClr>
              </a:gs>
              <a:gs pos="100000">
                <a:srgbClr val="5FA244">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43" name="Text Box 9"/>
          <p:cNvSpPr txBox="1">
            <a:spLocks noChangeArrowheads="1"/>
          </p:cNvSpPr>
          <p:nvPr/>
        </p:nvSpPr>
        <p:spPr bwMode="auto">
          <a:xfrm>
            <a:off x="1009357" y="6019800"/>
            <a:ext cx="1923048" cy="307777"/>
          </a:xfrm>
          <a:prstGeom prst="rect">
            <a:avLst/>
          </a:prstGeom>
          <a:noFill/>
          <a:ln w="9525">
            <a:noFill/>
            <a:miter lim="800000"/>
            <a:headEnd/>
            <a:tailEnd/>
          </a:ln>
        </p:spPr>
        <p:txBody>
          <a:bodyPr wrap="none">
            <a:spAutoFit/>
          </a:bodyPr>
          <a:lstStyle/>
          <a:p>
            <a:pPr algn="ctr">
              <a:defRPr/>
            </a:pPr>
            <a:r>
              <a:rPr lang="en-GB" sz="1400" dirty="0">
                <a:solidFill>
                  <a:schemeClr val="bg1"/>
                </a:solidFill>
                <a:latin typeface="+mn-lt"/>
                <a:cs typeface="+mn-cs"/>
              </a:rPr>
              <a:t>Green = cloud managed</a:t>
            </a:r>
            <a:endParaRPr lang="en-US" sz="1400" dirty="0">
              <a:solidFill>
                <a:schemeClr val="bg1"/>
              </a:solidFill>
              <a:latin typeface="+mn-lt"/>
              <a:cs typeface="+mn-cs"/>
            </a:endParaRPr>
          </a:p>
        </p:txBody>
      </p:sp>
      <p:grpSp>
        <p:nvGrpSpPr>
          <p:cNvPr id="81946" name="קבוצה 47"/>
          <p:cNvGrpSpPr>
            <a:grpSpLocks/>
          </p:cNvGrpSpPr>
          <p:nvPr/>
        </p:nvGrpSpPr>
        <p:grpSpPr bwMode="auto">
          <a:xfrm>
            <a:off x="3265488" y="6019801"/>
            <a:ext cx="2141537" cy="338834"/>
            <a:chOff x="4495800" y="6044381"/>
            <a:chExt cx="2142227" cy="338652"/>
          </a:xfrm>
        </p:grpSpPr>
        <p:sp>
          <p:nvSpPr>
            <p:cNvPr id="44" name="מלבן עם פינות מעוגלות באותו צד 43"/>
            <p:cNvSpPr/>
            <p:nvPr/>
          </p:nvSpPr>
          <p:spPr bwMode="auto">
            <a:xfrm rot="10800000">
              <a:off x="4495800" y="6049837"/>
              <a:ext cx="2142227" cy="333196"/>
            </a:xfrm>
            <a:prstGeom prst="round2SameRect">
              <a:avLst>
                <a:gd name="adj1" fmla="val 15212"/>
                <a:gd name="adj2" fmla="val 11702"/>
              </a:avLst>
            </a:prstGeom>
            <a:gradFill flip="none" rotWithShape="1">
              <a:gsLst>
                <a:gs pos="0">
                  <a:srgbClr val="855096">
                    <a:shade val="30000"/>
                    <a:satMod val="115000"/>
                  </a:srgbClr>
                </a:gs>
                <a:gs pos="50000">
                  <a:srgbClr val="855096">
                    <a:shade val="67500"/>
                    <a:satMod val="115000"/>
                  </a:srgbClr>
                </a:gs>
                <a:gs pos="100000">
                  <a:srgbClr val="855096">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45" name="Text Box 9"/>
            <p:cNvSpPr txBox="1">
              <a:spLocks noChangeArrowheads="1"/>
            </p:cNvSpPr>
            <p:nvPr/>
          </p:nvSpPr>
          <p:spPr bwMode="auto">
            <a:xfrm>
              <a:off x="4842420" y="6044381"/>
              <a:ext cx="1448988" cy="307612"/>
            </a:xfrm>
            <a:prstGeom prst="rect">
              <a:avLst/>
            </a:prstGeom>
            <a:noFill/>
            <a:ln w="9525">
              <a:noFill/>
              <a:miter lim="800000"/>
              <a:headEnd/>
              <a:tailEnd/>
            </a:ln>
          </p:spPr>
          <p:txBody>
            <a:bodyPr wrap="none">
              <a:spAutoFit/>
            </a:bodyPr>
            <a:lstStyle/>
            <a:p>
              <a:pPr algn="ctr">
                <a:defRPr/>
              </a:pPr>
              <a:r>
                <a:rPr lang="en-GB" sz="1400" dirty="0">
                  <a:solidFill>
                    <a:schemeClr val="bg1"/>
                  </a:solidFill>
                  <a:latin typeface="+mn-lt"/>
                  <a:cs typeface="+mn-cs"/>
                </a:rPr>
                <a:t>Purple = changed</a:t>
              </a:r>
              <a:endParaRPr lang="en-US" sz="1400" dirty="0">
                <a:solidFill>
                  <a:schemeClr val="bg1"/>
                </a:solidFill>
                <a:latin typeface="+mn-lt"/>
                <a:cs typeface="+mn-cs"/>
              </a:endParaRPr>
            </a:p>
          </p:txBody>
        </p:sp>
      </p:grpSp>
      <p:sp>
        <p:nvSpPr>
          <p:cNvPr id="2" name="מלבן עם פינות מעוגלות באותו צד 33"/>
          <p:cNvSpPr/>
          <p:nvPr/>
        </p:nvSpPr>
        <p:spPr bwMode="auto">
          <a:xfrm rot="10800000">
            <a:off x="3306763" y="4724400"/>
            <a:ext cx="2468562" cy="923925"/>
          </a:xfrm>
          <a:prstGeom prst="round2SameRect">
            <a:avLst>
              <a:gd name="adj1" fmla="val 15212"/>
              <a:gd name="adj2" fmla="val 0"/>
            </a:avLst>
          </a:prstGeom>
          <a:gradFill flip="none" rotWithShape="1">
            <a:gsLst>
              <a:gs pos="0">
                <a:srgbClr val="4B84B3">
                  <a:shade val="30000"/>
                  <a:satMod val="115000"/>
                </a:srgbClr>
              </a:gs>
              <a:gs pos="50000">
                <a:srgbClr val="4B84B3">
                  <a:shade val="67500"/>
                  <a:satMod val="115000"/>
                </a:srgbClr>
              </a:gs>
              <a:gs pos="100000">
                <a:srgbClr val="4B84B3">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3" name="מלבן עם פינות מעוגלות באותו צד 28"/>
          <p:cNvSpPr/>
          <p:nvPr/>
        </p:nvSpPr>
        <p:spPr bwMode="auto">
          <a:xfrm rot="10800000">
            <a:off x="3306763" y="3597275"/>
            <a:ext cx="2468562" cy="1373188"/>
          </a:xfrm>
          <a:prstGeom prst="round2SameRect">
            <a:avLst>
              <a:gd name="adj1" fmla="val 318"/>
              <a:gd name="adj2" fmla="val 0"/>
            </a:avLst>
          </a:prstGeom>
          <a:gradFill flip="none" rotWithShape="1">
            <a:gsLst>
              <a:gs pos="0">
                <a:srgbClr val="855096">
                  <a:shade val="30000"/>
                  <a:satMod val="115000"/>
                </a:srgbClr>
              </a:gs>
              <a:gs pos="50000">
                <a:srgbClr val="855096">
                  <a:shade val="67500"/>
                  <a:satMod val="115000"/>
                </a:srgbClr>
              </a:gs>
              <a:gs pos="100000">
                <a:srgbClr val="855096">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4" name="מלבן עם פינות מעוגלות באותו צד 34"/>
          <p:cNvSpPr/>
          <p:nvPr/>
        </p:nvSpPr>
        <p:spPr bwMode="auto">
          <a:xfrm>
            <a:off x="3306763" y="1143000"/>
            <a:ext cx="2468562" cy="777875"/>
          </a:xfrm>
          <a:prstGeom prst="round2SameRect">
            <a:avLst>
              <a:gd name="adj1" fmla="val 22071"/>
              <a:gd name="adj2" fmla="val 0"/>
            </a:avLst>
          </a:prstGeom>
          <a:solidFill>
            <a:srgbClr val="000000"/>
          </a:solidFill>
          <a:ln>
            <a:solidFill>
              <a:schemeClr val="bg1">
                <a:lumMod val="50000"/>
              </a:schemeClr>
            </a:solidFill>
          </a:ln>
          <a:effectLst/>
        </p:spPr>
        <p:txBody>
          <a:bodyPr lIns="182880" anchor="ctr"/>
          <a:lstStyle/>
          <a:p>
            <a:pPr marL="2290763" indent="-182563">
              <a:spcBef>
                <a:spcPts val="600"/>
              </a:spcBef>
              <a:defRPr/>
            </a:pPr>
            <a:endParaRPr lang="en-US" sz="1400" b="0" dirty="0"/>
          </a:p>
        </p:txBody>
      </p:sp>
      <p:sp>
        <p:nvSpPr>
          <p:cNvPr id="5" name="מלבן עם פינות מעוגלות באותו צד 25"/>
          <p:cNvSpPr/>
          <p:nvPr/>
        </p:nvSpPr>
        <p:spPr bwMode="auto">
          <a:xfrm rot="10800000">
            <a:off x="3306763" y="1904998"/>
            <a:ext cx="2468562" cy="2246857"/>
          </a:xfrm>
          <a:prstGeom prst="round2SameRect">
            <a:avLst>
              <a:gd name="adj1" fmla="val 0"/>
              <a:gd name="adj2" fmla="val 0"/>
            </a:avLst>
          </a:prstGeom>
          <a:gradFill flip="none" rotWithShape="1">
            <a:gsLst>
              <a:gs pos="0">
                <a:srgbClr val="5FA244">
                  <a:shade val="30000"/>
                  <a:satMod val="115000"/>
                </a:srgbClr>
              </a:gs>
              <a:gs pos="50000">
                <a:srgbClr val="5FA244">
                  <a:shade val="67500"/>
                  <a:satMod val="115000"/>
                </a:srgbClr>
              </a:gs>
              <a:gs pos="100000">
                <a:srgbClr val="5FA244">
                  <a:shade val="100000"/>
                  <a:satMod val="115000"/>
                </a:srgbClr>
              </a:gs>
            </a:gsLst>
            <a:lin ang="5400000" scaled="1"/>
            <a:tileRect/>
          </a:gradFill>
          <a:ln>
            <a:solidFill>
              <a:schemeClr val="bg1">
                <a:lumMod val="50000"/>
              </a:schemeClr>
            </a:solidFill>
          </a:ln>
          <a:effectLst/>
        </p:spPr>
        <p:txBody>
          <a:bodyPr lIns="182880" anchor="ctr"/>
          <a:lstStyle/>
          <a:p>
            <a:pPr marL="2290763" indent="-182563" eaLnBrk="0" hangingPunct="0">
              <a:spcBef>
                <a:spcPts val="600"/>
              </a:spcBef>
              <a:buSzPct val="85000"/>
              <a:buFontTx/>
              <a:buChar char="•"/>
              <a:defRPr/>
            </a:pPr>
            <a:endParaRPr lang="en-US" sz="1400" b="0" dirty="0"/>
          </a:p>
        </p:txBody>
      </p:sp>
      <p:sp>
        <p:nvSpPr>
          <p:cNvPr id="81951" name="Rectangle 5"/>
          <p:cNvSpPr>
            <a:spLocks noChangeArrowheads="1"/>
          </p:cNvSpPr>
          <p:nvPr/>
        </p:nvSpPr>
        <p:spPr bwMode="auto">
          <a:xfrm>
            <a:off x="3505200" y="1352490"/>
            <a:ext cx="2057400" cy="400110"/>
          </a:xfrm>
          <a:prstGeom prst="rect">
            <a:avLst/>
          </a:prstGeom>
          <a:noFill/>
          <a:ln w="9525">
            <a:noFill/>
            <a:miter lim="800000"/>
            <a:headEnd/>
            <a:tailEnd/>
          </a:ln>
        </p:spPr>
        <p:txBody>
          <a:bodyPr>
            <a:spAutoFit/>
          </a:bodyPr>
          <a:lstStyle/>
          <a:p>
            <a:pPr algn="ctr" eaLnBrk="0" hangingPunct="0">
              <a:spcBef>
                <a:spcPct val="35000"/>
              </a:spcBef>
              <a:buSzPct val="85000"/>
            </a:pPr>
            <a:r>
              <a:rPr lang="en-GB" sz="2000" dirty="0">
                <a:solidFill>
                  <a:schemeClr val="bg1"/>
                </a:solidFill>
                <a:latin typeface="Helvetica Light"/>
                <a:cs typeface="Helvetica Light"/>
              </a:rPr>
              <a:t>Application</a:t>
            </a:r>
            <a:endParaRPr lang="en-US" sz="2000" dirty="0">
              <a:solidFill>
                <a:schemeClr val="bg1"/>
              </a:solidFill>
              <a:latin typeface="Helvetica Light"/>
              <a:cs typeface="Helvetica Light"/>
            </a:endParaRPr>
          </a:p>
        </p:txBody>
      </p:sp>
      <p:sp>
        <p:nvSpPr>
          <p:cNvPr id="6" name="מלבן עם פינות מעוגלות באותו צד 32"/>
          <p:cNvSpPr/>
          <p:nvPr/>
        </p:nvSpPr>
        <p:spPr bwMode="auto">
          <a:xfrm>
            <a:off x="3312534" y="4977684"/>
            <a:ext cx="2469393" cy="602664"/>
          </a:xfrm>
          <a:prstGeom prst="round2SameRect">
            <a:avLst>
              <a:gd name="adj1" fmla="val 6355"/>
              <a:gd name="adj2" fmla="val 0"/>
            </a:avLst>
          </a:prstGeom>
          <a:noFill/>
          <a:ln>
            <a:noFill/>
          </a:ln>
          <a:effectLst/>
        </p:spPr>
        <p:style>
          <a:lnRef idx="0">
            <a:schemeClr val="accent3"/>
          </a:lnRef>
          <a:fillRef idx="3">
            <a:schemeClr val="accent3"/>
          </a:fillRef>
          <a:effectRef idx="3">
            <a:schemeClr val="accent3"/>
          </a:effectRef>
          <a:fontRef idx="minor">
            <a:schemeClr val="lt1"/>
          </a:fontRef>
        </p:style>
        <p:txBody>
          <a:bodyPr anchor="ctr"/>
          <a:lstStyle/>
          <a:p>
            <a:pPr marL="342900" indent="-342900" eaLnBrk="0" hangingPunct="0">
              <a:spcBef>
                <a:spcPct val="35000"/>
              </a:spcBef>
              <a:buSzPct val="85000"/>
              <a:buFontTx/>
              <a:buChar char="•"/>
              <a:defRPr/>
            </a:pPr>
            <a:r>
              <a:rPr lang="en-GB" sz="1600" b="0" dirty="0">
                <a:solidFill>
                  <a:schemeClr val="bg1"/>
                </a:solidFill>
                <a:latin typeface="Helvetica Light"/>
                <a:cs typeface="Helvetica Light"/>
              </a:rPr>
              <a:t>Configuration and customization</a:t>
            </a:r>
          </a:p>
        </p:txBody>
      </p:sp>
      <p:sp>
        <p:nvSpPr>
          <p:cNvPr id="81955" name="Rectangle 7"/>
          <p:cNvSpPr>
            <a:spLocks noChangeArrowheads="1"/>
          </p:cNvSpPr>
          <p:nvPr/>
        </p:nvSpPr>
        <p:spPr bwMode="auto">
          <a:xfrm>
            <a:off x="3327400" y="1974850"/>
            <a:ext cx="2428875" cy="2177006"/>
          </a:xfrm>
          <a:prstGeom prst="rect">
            <a:avLst/>
          </a:prstGeom>
          <a:noFill/>
          <a:ln w="9525">
            <a:noFill/>
            <a:miter lim="800000"/>
            <a:headEnd/>
            <a:tailEnd/>
          </a:ln>
        </p:spPr>
        <p:txBody>
          <a:bodyPr>
            <a:spAutoFit/>
          </a:bodyPr>
          <a:lstStyle/>
          <a:p>
            <a:pPr marL="342900" indent="-342900" eaLnBrk="0" hangingPunct="0">
              <a:lnSpc>
                <a:spcPct val="150000"/>
              </a:lnSpc>
              <a:spcBef>
                <a:spcPct val="35000"/>
              </a:spcBef>
              <a:buSzPct val="85000"/>
              <a:buFontTx/>
              <a:buChar char="•"/>
            </a:pPr>
            <a:r>
              <a:rPr lang="en-GB" sz="1600" b="0" dirty="0">
                <a:solidFill>
                  <a:schemeClr val="bg1"/>
                </a:solidFill>
                <a:latin typeface="Helvetica Light"/>
                <a:cs typeface="Helvetica Light"/>
              </a:rPr>
              <a:t>Service packs</a:t>
            </a:r>
          </a:p>
          <a:p>
            <a:pPr marL="342900" indent="-342900" eaLnBrk="0" hangingPunct="0">
              <a:lnSpc>
                <a:spcPct val="150000"/>
              </a:lnSpc>
              <a:spcBef>
                <a:spcPct val="35000"/>
              </a:spcBef>
              <a:buSzPct val="85000"/>
              <a:buFontTx/>
              <a:buChar char="•"/>
            </a:pPr>
            <a:r>
              <a:rPr lang="en-GB" sz="1600" b="0" dirty="0">
                <a:solidFill>
                  <a:schemeClr val="bg1"/>
                </a:solidFill>
                <a:latin typeface="Helvetica Light"/>
                <a:cs typeface="Helvetica Light"/>
              </a:rPr>
              <a:t>Version upgrades</a:t>
            </a:r>
          </a:p>
          <a:p>
            <a:pPr marL="342900" indent="-342900" eaLnBrk="0" hangingPunct="0">
              <a:lnSpc>
                <a:spcPct val="150000"/>
              </a:lnSpc>
              <a:spcBef>
                <a:spcPct val="35000"/>
              </a:spcBef>
              <a:buSzPct val="85000"/>
              <a:buFontTx/>
              <a:buChar char="•"/>
            </a:pPr>
            <a:r>
              <a:rPr lang="en-GB" sz="1600" b="0" dirty="0">
                <a:solidFill>
                  <a:schemeClr val="bg1"/>
                </a:solidFill>
                <a:latin typeface="Helvetica Light"/>
                <a:cs typeface="Helvetica Light"/>
              </a:rPr>
              <a:t>Client deployment</a:t>
            </a:r>
          </a:p>
          <a:p>
            <a:pPr marL="342900" indent="-342900" eaLnBrk="0" hangingPunct="0">
              <a:lnSpc>
                <a:spcPct val="150000"/>
              </a:lnSpc>
              <a:spcBef>
                <a:spcPct val="35000"/>
              </a:spcBef>
              <a:buSzPct val="85000"/>
              <a:buFontTx/>
              <a:buChar char="•"/>
            </a:pPr>
            <a:r>
              <a:rPr lang="en-GB" sz="1600" b="0" dirty="0" smtClean="0">
                <a:solidFill>
                  <a:schemeClr val="bg1"/>
                </a:solidFill>
                <a:latin typeface="Helvetica Light"/>
                <a:cs typeface="Helvetica Light"/>
              </a:rPr>
              <a:t>Sandbox environment</a:t>
            </a:r>
            <a:endParaRPr lang="en-US" sz="1600" b="0" dirty="0">
              <a:solidFill>
                <a:schemeClr val="bg1"/>
              </a:solidFill>
              <a:latin typeface="Helvetica Light"/>
              <a:cs typeface="Helvetica Light"/>
            </a:endParaRPr>
          </a:p>
        </p:txBody>
      </p:sp>
      <p:sp>
        <p:nvSpPr>
          <p:cNvPr id="31" name="מלבן עם פינות מעוגלות באותו צד 30"/>
          <p:cNvSpPr/>
          <p:nvPr/>
        </p:nvSpPr>
        <p:spPr bwMode="auto">
          <a:xfrm>
            <a:off x="3327328" y="4267200"/>
            <a:ext cx="2469642" cy="787202"/>
          </a:xfrm>
          <a:prstGeom prst="round2SameRect">
            <a:avLst>
              <a:gd name="adj1" fmla="val 6355"/>
              <a:gd name="adj2" fmla="val 0"/>
            </a:avLst>
          </a:prstGeom>
          <a:noFill/>
          <a:ln>
            <a:noFill/>
          </a:ln>
          <a:effectLst/>
        </p:spPr>
        <p:style>
          <a:lnRef idx="0">
            <a:schemeClr val="accent3"/>
          </a:lnRef>
          <a:fillRef idx="3">
            <a:schemeClr val="accent3"/>
          </a:fillRef>
          <a:effectRef idx="3">
            <a:schemeClr val="accent3"/>
          </a:effectRef>
          <a:fontRef idx="minor">
            <a:schemeClr val="lt1"/>
          </a:fontRef>
        </p:style>
        <p:txBody>
          <a:bodyPr/>
          <a:lstStyle/>
          <a:p>
            <a:pPr marL="342900" indent="-342900" eaLnBrk="0" hangingPunct="0">
              <a:spcBef>
                <a:spcPct val="35000"/>
              </a:spcBef>
              <a:buSzPct val="85000"/>
              <a:buFontTx/>
              <a:buChar char="•"/>
              <a:defRPr/>
            </a:pPr>
            <a:r>
              <a:rPr lang="en-GB" sz="1600" b="0" dirty="0">
                <a:solidFill>
                  <a:schemeClr val="bg1"/>
                </a:solidFill>
                <a:latin typeface="Helvetica Light"/>
                <a:cs typeface="Helvetica Light"/>
              </a:rPr>
              <a:t>Command line</a:t>
            </a:r>
          </a:p>
        </p:txBody>
      </p:sp>
      <p:sp>
        <p:nvSpPr>
          <p:cNvPr id="7" name="Title 6"/>
          <p:cNvSpPr>
            <a:spLocks noGrp="1"/>
          </p:cNvSpPr>
          <p:nvPr>
            <p:ph type="title"/>
          </p:nvPr>
        </p:nvSpPr>
        <p:spPr/>
        <p:txBody>
          <a:bodyPr/>
          <a:lstStyle/>
          <a:p>
            <a:r>
              <a:rPr lang="en-US" b="1" dirty="0" smtClean="0"/>
              <a:t>System Management</a:t>
            </a:r>
            <a:endParaRPr lang="en-US" b="1" dirty="0"/>
          </a:p>
        </p:txBody>
      </p:sp>
    </p:spTree>
    <p:extLst>
      <p:ext uri="{BB962C8B-B14F-4D97-AF65-F5344CB8AC3E}">
        <p14:creationId xmlns:p14="http://schemas.microsoft.com/office/powerpoint/2010/main" val="491538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6847284"/>
            <a:ext cx="9258300" cy="3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Rectangle 8"/>
          <p:cNvSpPr/>
          <p:nvPr/>
        </p:nvSpPr>
        <p:spPr>
          <a:xfrm>
            <a:off x="325245" y="1131691"/>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defTabSz="914400" eaLnBrk="0" fontAlgn="base" hangingPunct="0">
              <a:spcBef>
                <a:spcPts val="6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smtClean="0">
                <a:solidFill>
                  <a:schemeClr val="bg1"/>
                </a:solidFill>
                <a:cs typeface="Calibri" panose="020F0502020204030204" pitchFamily="34" charset="0"/>
              </a:rPr>
              <a:t> </a:t>
            </a:r>
            <a:r>
              <a:rPr lang="en-US" altLang="zh-CN" b="1" kern="0" dirty="0">
                <a:ln>
                  <a:solidFill>
                    <a:srgbClr val="000000">
                      <a:alpha val="0"/>
                    </a:srgbClr>
                  </a:solidFill>
                </a:ln>
                <a:solidFill>
                  <a:schemeClr val="bg1"/>
                </a:solidFill>
                <a:latin typeface="Verdana" pitchFamily="34" charset="0"/>
                <a:ea typeface="Verdana" pitchFamily="34" charset="0"/>
                <a:cs typeface="Verdana" pitchFamily="34" charset="0"/>
                <a:sym typeface="Wingdings" pitchFamily="2" charset="2"/>
              </a:rPr>
              <a:t>Streamlined Workflows</a:t>
            </a:r>
          </a:p>
        </p:txBody>
      </p:sp>
      <p:sp>
        <p:nvSpPr>
          <p:cNvPr id="60" name="Rectangle 8"/>
          <p:cNvSpPr/>
          <p:nvPr/>
        </p:nvSpPr>
        <p:spPr>
          <a:xfrm>
            <a:off x="372142" y="1187378"/>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61" name="Rectangle 8"/>
          <p:cNvSpPr/>
          <p:nvPr/>
        </p:nvSpPr>
        <p:spPr>
          <a:xfrm>
            <a:off x="434821" y="1946608"/>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defTabSz="914400" fontAlgn="base">
              <a:spcBef>
                <a:spcPts val="400"/>
              </a:spcBef>
              <a:spcAft>
                <a:spcPct val="0"/>
              </a:spcAft>
            </a:pPr>
            <a:r>
              <a:rPr lang="en-US" sz="1400" dirty="0">
                <a:solidFill>
                  <a:srgbClr val="FFFFFF"/>
                </a:solidFill>
                <a:latin typeface="Arial" charset="0"/>
              </a:rPr>
              <a:t>Single unified solution for  Print, Electronic and Digital</a:t>
            </a:r>
          </a:p>
        </p:txBody>
      </p:sp>
      <p:sp>
        <p:nvSpPr>
          <p:cNvPr id="62" name="Rectangle 8"/>
          <p:cNvSpPr/>
          <p:nvPr/>
        </p:nvSpPr>
        <p:spPr>
          <a:xfrm>
            <a:off x="3191538" y="1131691"/>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Enhanced Patron Experience </a:t>
            </a:r>
          </a:p>
        </p:txBody>
      </p:sp>
      <p:sp>
        <p:nvSpPr>
          <p:cNvPr id="63" name="Rectangle 8"/>
          <p:cNvSpPr/>
          <p:nvPr/>
        </p:nvSpPr>
        <p:spPr>
          <a:xfrm>
            <a:off x="3238435" y="1187378"/>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64" name="Rectangle 8"/>
          <p:cNvSpPr/>
          <p:nvPr/>
        </p:nvSpPr>
        <p:spPr>
          <a:xfrm>
            <a:off x="3301114" y="1946608"/>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Sophisticated discovery integration (Primo) </a:t>
            </a:r>
          </a:p>
        </p:txBody>
      </p:sp>
      <p:sp>
        <p:nvSpPr>
          <p:cNvPr id="65" name="Rectangle 8"/>
          <p:cNvSpPr/>
          <p:nvPr/>
        </p:nvSpPr>
        <p:spPr>
          <a:xfrm>
            <a:off x="6040246" y="1131691"/>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Improved Productivity</a:t>
            </a:r>
          </a:p>
        </p:txBody>
      </p:sp>
      <p:sp>
        <p:nvSpPr>
          <p:cNvPr id="66" name="Rectangle 8"/>
          <p:cNvSpPr/>
          <p:nvPr/>
        </p:nvSpPr>
        <p:spPr>
          <a:xfrm>
            <a:off x="6087143" y="1187378"/>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67" name="Rectangle 8"/>
          <p:cNvSpPr/>
          <p:nvPr/>
        </p:nvSpPr>
        <p:spPr>
          <a:xfrm>
            <a:off x="6149822" y="1946608"/>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Workflow Automation (Exception-based tasks list)</a:t>
            </a:r>
          </a:p>
        </p:txBody>
      </p:sp>
      <p:sp>
        <p:nvSpPr>
          <p:cNvPr id="68" name="Rectangle 8"/>
          <p:cNvSpPr/>
          <p:nvPr/>
        </p:nvSpPr>
        <p:spPr>
          <a:xfrm>
            <a:off x="325245" y="2714306"/>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Optimized Collection Usage</a:t>
            </a:r>
          </a:p>
        </p:txBody>
      </p:sp>
      <p:sp>
        <p:nvSpPr>
          <p:cNvPr id="69" name="Rectangle 8"/>
          <p:cNvSpPr/>
          <p:nvPr/>
        </p:nvSpPr>
        <p:spPr>
          <a:xfrm>
            <a:off x="372142" y="2769993"/>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70" name="Rectangle 8"/>
          <p:cNvSpPr/>
          <p:nvPr/>
        </p:nvSpPr>
        <p:spPr>
          <a:xfrm>
            <a:off x="434821" y="3529223"/>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Comprehensive Analytics (Data-Driven Decisions)</a:t>
            </a:r>
          </a:p>
        </p:txBody>
      </p:sp>
      <p:sp>
        <p:nvSpPr>
          <p:cNvPr id="71" name="Rectangle 8"/>
          <p:cNvSpPr/>
          <p:nvPr/>
        </p:nvSpPr>
        <p:spPr>
          <a:xfrm>
            <a:off x="3191538" y="2714306"/>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Unique and           </a:t>
            </a:r>
          </a:p>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Shared Data</a:t>
            </a:r>
          </a:p>
        </p:txBody>
      </p:sp>
      <p:sp>
        <p:nvSpPr>
          <p:cNvPr id="72" name="Rectangle 8"/>
          <p:cNvSpPr/>
          <p:nvPr/>
        </p:nvSpPr>
        <p:spPr>
          <a:xfrm>
            <a:off x="3238435" y="2769993"/>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73" name="Rectangle 8"/>
          <p:cNvSpPr/>
          <p:nvPr/>
        </p:nvSpPr>
        <p:spPr>
          <a:xfrm>
            <a:off x="3301114" y="3529223"/>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Hybrid model – institution  &amp; community zone</a:t>
            </a:r>
          </a:p>
        </p:txBody>
      </p:sp>
      <p:sp>
        <p:nvSpPr>
          <p:cNvPr id="74" name="Rectangle 8"/>
          <p:cNvSpPr/>
          <p:nvPr/>
        </p:nvSpPr>
        <p:spPr>
          <a:xfrm>
            <a:off x="6040246" y="2714306"/>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chemeClr val="bg1"/>
                </a:solidFill>
                <a:cs typeface="Calibri" panose="020F0502020204030204" pitchFamily="34" charset="0"/>
              </a:rPr>
              <a:t> </a:t>
            </a:r>
            <a:r>
              <a:rPr lang="en-US" altLang="zh-CN" dirty="0">
                <a:solidFill>
                  <a:schemeClr val="bg1"/>
                </a:solidFill>
                <a:cs typeface="Calibri" panose="020F0502020204030204" pitchFamily="34" charset="0"/>
                <a:sym typeface="Wingdings" pitchFamily="2" charset="2"/>
              </a:rPr>
              <a:t>Interoperability &amp; Extended Services </a:t>
            </a:r>
          </a:p>
        </p:txBody>
      </p:sp>
      <p:sp>
        <p:nvSpPr>
          <p:cNvPr id="75" name="Rectangle 8"/>
          <p:cNvSpPr/>
          <p:nvPr/>
        </p:nvSpPr>
        <p:spPr>
          <a:xfrm>
            <a:off x="6087143" y="2769993"/>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76" name="Rectangle 8"/>
          <p:cNvSpPr/>
          <p:nvPr/>
        </p:nvSpPr>
        <p:spPr>
          <a:xfrm>
            <a:off x="6149822" y="3529223"/>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Open Platform, APIs &amp; Integrations</a:t>
            </a:r>
          </a:p>
        </p:txBody>
      </p:sp>
      <p:sp>
        <p:nvSpPr>
          <p:cNvPr id="77" name="Rectangle 8"/>
          <p:cNvSpPr/>
          <p:nvPr/>
        </p:nvSpPr>
        <p:spPr>
          <a:xfrm>
            <a:off x="325245" y="4288129"/>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Decreased Complexity &amp; Silos</a:t>
            </a:r>
          </a:p>
        </p:txBody>
      </p:sp>
      <p:sp>
        <p:nvSpPr>
          <p:cNvPr id="78" name="Rectangle 8"/>
          <p:cNvSpPr/>
          <p:nvPr/>
        </p:nvSpPr>
        <p:spPr>
          <a:xfrm>
            <a:off x="372142" y="4343816"/>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79" name="Rectangle 8"/>
          <p:cNvSpPr/>
          <p:nvPr/>
        </p:nvSpPr>
        <p:spPr>
          <a:xfrm>
            <a:off x="434821" y="5103046"/>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endParaRPr lang="en-US" sz="1400" dirty="0">
              <a:solidFill>
                <a:srgbClr val="FFFFFF"/>
              </a:solidFill>
            </a:endParaRPr>
          </a:p>
        </p:txBody>
      </p:sp>
      <p:sp>
        <p:nvSpPr>
          <p:cNvPr id="80" name="Rectangle 8"/>
          <p:cNvSpPr/>
          <p:nvPr/>
        </p:nvSpPr>
        <p:spPr>
          <a:xfrm>
            <a:off x="3191538" y="4288129"/>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 Maximized Flexibility</a:t>
            </a:r>
          </a:p>
        </p:txBody>
      </p:sp>
      <p:sp>
        <p:nvSpPr>
          <p:cNvPr id="81" name="Rectangle 8"/>
          <p:cNvSpPr/>
          <p:nvPr/>
        </p:nvSpPr>
        <p:spPr>
          <a:xfrm>
            <a:off x="3238435" y="4343816"/>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82" name="Rectangle 8"/>
          <p:cNvSpPr/>
          <p:nvPr/>
        </p:nvSpPr>
        <p:spPr>
          <a:xfrm>
            <a:off x="3301114" y="5103046"/>
            <a:ext cx="2588016"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Depth of functionality &amp; High degree of conﬁgurability </a:t>
            </a:r>
          </a:p>
        </p:txBody>
      </p:sp>
      <p:sp>
        <p:nvSpPr>
          <p:cNvPr id="83" name="Rectangle 8"/>
          <p:cNvSpPr/>
          <p:nvPr/>
        </p:nvSpPr>
        <p:spPr>
          <a:xfrm>
            <a:off x="6040246" y="4288129"/>
            <a:ext cx="2797899" cy="1513090"/>
          </a:xfrm>
          <a:prstGeom prst="roundRect">
            <a:avLst>
              <a:gd name="adj" fmla="val 7716"/>
            </a:avLst>
          </a:prstGeom>
          <a:solidFill>
            <a:srgbClr val="002060"/>
          </a:solidFill>
          <a:effectLst>
            <a:outerShdw blurRad="63500" sx="102000" sy="102000" algn="ctr" rotWithShape="0">
              <a:prstClr val="black">
                <a:alpha val="40000"/>
              </a:prstClr>
            </a:outerShdw>
          </a:effectLst>
        </p:spPr>
        <p:txBody>
          <a:bodyPr wrap="square" lIns="144000" tIns="108000" rIns="144000" bIns="108000">
            <a:noAutofit/>
          </a:bodyPr>
          <a:lstStyle/>
          <a:p>
            <a:pPr algn="ctr" eaLnBrk="0" hangingPunct="0">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zh-CN" dirty="0">
                <a:solidFill>
                  <a:schemeClr val="bg1"/>
                </a:solidFill>
                <a:cs typeface="Calibri" panose="020F0502020204030204" pitchFamily="34" charset="0"/>
                <a:sym typeface="Wingdings" pitchFamily="2" charset="2"/>
              </a:rPr>
              <a:t>Unprecedented Collaboration</a:t>
            </a:r>
          </a:p>
        </p:txBody>
      </p:sp>
      <p:sp>
        <p:nvSpPr>
          <p:cNvPr id="84" name="Rectangle 8"/>
          <p:cNvSpPr/>
          <p:nvPr/>
        </p:nvSpPr>
        <p:spPr>
          <a:xfrm>
            <a:off x="6087143" y="4343816"/>
            <a:ext cx="2702528" cy="1411075"/>
          </a:xfrm>
          <a:prstGeom prst="roundRect">
            <a:avLst>
              <a:gd name="adj" fmla="val 7716"/>
            </a:avLst>
          </a:prstGeom>
          <a:noFill/>
          <a:ln>
            <a:solidFill>
              <a:schemeClr val="bg1"/>
            </a:solidFill>
          </a:ln>
        </p:spPr>
        <p:txBody>
          <a:bodyPr wrap="square" lIns="144000" tIns="108000" rIns="144000" bIns="108000">
            <a:noAutofit/>
          </a:bodyPr>
          <a:lstStyle/>
          <a:p>
            <a:pPr defTabSz="914400" fontAlgn="base">
              <a:spcBef>
                <a:spcPct val="0"/>
              </a:spcBef>
              <a:spcAft>
                <a:spcPct val="0"/>
              </a:spcAft>
            </a:pPr>
            <a:endParaRPr lang="en-US" dirty="0" smtClean="0">
              <a:solidFill>
                <a:srgbClr val="FFFFFF"/>
              </a:solidFill>
              <a:latin typeface="Arial" charset="0"/>
            </a:endParaRPr>
          </a:p>
        </p:txBody>
      </p:sp>
      <p:sp>
        <p:nvSpPr>
          <p:cNvPr id="85" name="Rectangle 8"/>
          <p:cNvSpPr/>
          <p:nvPr/>
        </p:nvSpPr>
        <p:spPr>
          <a:xfrm>
            <a:off x="6149821" y="5103046"/>
            <a:ext cx="2639849" cy="581240"/>
          </a:xfrm>
          <a:prstGeom prst="roundRect">
            <a:avLst>
              <a:gd name="adj" fmla="val 12211"/>
            </a:avLst>
          </a:prstGeom>
          <a:solidFill>
            <a:srgbClr val="FFFBE4">
              <a:alpha val="50196"/>
            </a:srgbClr>
          </a:solidFill>
          <a:ln>
            <a:solidFill>
              <a:schemeClr val="bg1"/>
            </a:solidFill>
          </a:ln>
          <a:effectLst>
            <a:outerShdw blurRad="50800" dist="38100" dir="5400000" algn="t" rotWithShape="0">
              <a:prstClr val="black">
                <a:alpha val="40000"/>
              </a:prstClr>
            </a:outerShdw>
          </a:effectLst>
        </p:spPr>
        <p:txBody>
          <a:bodyPr wrap="square" lIns="144000" tIns="108000" rIns="144000" bIns="108000" anchor="ctr">
            <a:noAutofit/>
          </a:bodyPr>
          <a:lstStyle/>
          <a:p>
            <a:pPr algn="ctr">
              <a:spcBef>
                <a:spcPts val="400"/>
              </a:spcBef>
            </a:pPr>
            <a:r>
              <a:rPr lang="en-US" sz="1400" dirty="0">
                <a:solidFill>
                  <a:srgbClr val="FFFFFF"/>
                </a:solidFill>
              </a:rPr>
              <a:t>Collaborative Networks</a:t>
            </a:r>
          </a:p>
        </p:txBody>
      </p:sp>
      <p:sp>
        <p:nvSpPr>
          <p:cNvPr id="86" name="Rectangle 85"/>
          <p:cNvSpPr/>
          <p:nvPr/>
        </p:nvSpPr>
        <p:spPr>
          <a:xfrm>
            <a:off x="388961" y="5126056"/>
            <a:ext cx="2722728" cy="461665"/>
          </a:xfrm>
          <a:prstGeom prst="rect">
            <a:avLst/>
          </a:prstGeom>
        </p:spPr>
        <p:txBody>
          <a:bodyPr wrap="square">
            <a:spAutoFit/>
          </a:bodyPr>
          <a:lstStyle/>
          <a:p>
            <a:pPr algn="ctr" defTabSz="914400" fontAlgn="base">
              <a:spcBef>
                <a:spcPts val="400"/>
              </a:spcBef>
              <a:spcAft>
                <a:spcPct val="0"/>
              </a:spcAft>
              <a:tabLst>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200" dirty="0">
                <a:solidFill>
                  <a:srgbClr val="FFFFFF"/>
                </a:solidFill>
                <a:cs typeface="Calibri" panose="020F0502020204030204" pitchFamily="34" charset="0"/>
              </a:rPr>
              <a:t>Unified Resource Management (multi-format metadata)</a:t>
            </a:r>
          </a:p>
        </p:txBody>
      </p:sp>
      <p:sp>
        <p:nvSpPr>
          <p:cNvPr id="3" name="Rectangle 2"/>
          <p:cNvSpPr/>
          <p:nvPr/>
        </p:nvSpPr>
        <p:spPr>
          <a:xfrm>
            <a:off x="205273" y="99824"/>
            <a:ext cx="6106627" cy="523220"/>
          </a:xfrm>
          <a:prstGeom prst="rect">
            <a:avLst/>
          </a:prstGeom>
        </p:spPr>
        <p:txBody>
          <a:bodyPr wrap="square">
            <a:spAutoFit/>
          </a:bodyPr>
          <a:lstStyle/>
          <a:p>
            <a:r>
              <a:rPr lang="en-US" sz="2800" b="1" dirty="0">
                <a:solidFill>
                  <a:schemeClr val="bg1"/>
                </a:solidFill>
              </a:rPr>
              <a:t>Why Moving to </a:t>
            </a:r>
            <a:r>
              <a:rPr lang="en-US" sz="2800" b="1" dirty="0" smtClean="0">
                <a:solidFill>
                  <a:schemeClr val="bg1"/>
                </a:solidFill>
              </a:rPr>
              <a:t>Alma?</a:t>
            </a:r>
            <a:endParaRPr lang="en-US" sz="2800" dirty="0"/>
          </a:p>
        </p:txBody>
      </p:sp>
    </p:spTree>
    <p:extLst>
      <p:ext uri="{BB962C8B-B14F-4D97-AF65-F5344CB8AC3E}">
        <p14:creationId xmlns:p14="http://schemas.microsoft.com/office/powerpoint/2010/main" val="218532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Alma Main </a:t>
            </a:r>
            <a:r>
              <a:rPr lang="en-US" dirty="0"/>
              <a:t>Milestones in Recent Year</a:t>
            </a:r>
          </a:p>
        </p:txBody>
      </p:sp>
      <p:sp>
        <p:nvSpPr>
          <p:cNvPr id="12" name="מציין מיקום תוכן 11"/>
          <p:cNvSpPr>
            <a:spLocks noGrp="1"/>
          </p:cNvSpPr>
          <p:nvPr>
            <p:ph idx="1"/>
          </p:nvPr>
        </p:nvSpPr>
        <p:spPr>
          <a:prstGeom prst="rect">
            <a:avLst/>
          </a:prstGeom>
        </p:spPr>
        <p:txBody>
          <a:bodyPr/>
          <a:lstStyle/>
          <a:p>
            <a:pPr lvl="1">
              <a:buFont typeface="Wingdings" pitchFamily="2" charset="2"/>
              <a:buChar char="§"/>
            </a:pPr>
            <a:r>
              <a:rPr lang="en-US" sz="2400" b="1" dirty="0" smtClean="0">
                <a:solidFill>
                  <a:schemeClr val="tx1"/>
                </a:solidFill>
              </a:rPr>
              <a:t>370 institutions worldwide</a:t>
            </a:r>
            <a:br>
              <a:rPr lang="en-US" sz="2400" b="1" dirty="0" smtClean="0">
                <a:solidFill>
                  <a:schemeClr val="tx1"/>
                </a:solidFill>
              </a:rPr>
            </a:br>
            <a:r>
              <a:rPr lang="en-US" sz="2400" dirty="0" smtClean="0">
                <a:solidFill>
                  <a:schemeClr val="tx1"/>
                </a:solidFill>
              </a:rPr>
              <a:t>(176 signed in 2013)</a:t>
            </a:r>
          </a:p>
          <a:p>
            <a:pPr lvl="1">
              <a:buFont typeface="Wingdings" pitchFamily="2" charset="2"/>
              <a:buChar char="§"/>
            </a:pPr>
            <a:r>
              <a:rPr lang="en-US" sz="2400" b="1" dirty="0" smtClean="0">
                <a:solidFill>
                  <a:schemeClr val="tx1"/>
                </a:solidFill>
              </a:rPr>
              <a:t>130 live institutions </a:t>
            </a:r>
            <a:br>
              <a:rPr lang="en-US" sz="2400" b="1" dirty="0" smtClean="0">
                <a:solidFill>
                  <a:schemeClr val="tx1"/>
                </a:solidFill>
              </a:rPr>
            </a:br>
            <a:r>
              <a:rPr lang="en-US" sz="2400" dirty="0" smtClean="0">
                <a:solidFill>
                  <a:schemeClr val="tx1"/>
                </a:solidFill>
              </a:rPr>
              <a:t>(10,000+ active staff users) </a:t>
            </a:r>
          </a:p>
          <a:p>
            <a:pPr lvl="1">
              <a:buFont typeface="Wingdings" pitchFamily="2" charset="2"/>
              <a:buChar char="§"/>
            </a:pPr>
            <a:r>
              <a:rPr lang="en-US" sz="2400" b="1" dirty="0" smtClean="0">
                <a:solidFill>
                  <a:schemeClr val="tx1"/>
                </a:solidFill>
              </a:rPr>
              <a:t>First live consortia</a:t>
            </a:r>
            <a:br>
              <a:rPr lang="en-US" sz="2400" b="1" dirty="0" smtClean="0">
                <a:solidFill>
                  <a:schemeClr val="tx1"/>
                </a:solidFill>
              </a:rPr>
            </a:br>
            <a:r>
              <a:rPr lang="en-US" sz="2400" dirty="0" smtClean="0">
                <a:solidFill>
                  <a:schemeClr val="tx1"/>
                </a:solidFill>
              </a:rPr>
              <a:t>(Orbis Cascade Alliance)</a:t>
            </a:r>
          </a:p>
          <a:p>
            <a:pPr lvl="1">
              <a:buFont typeface="Wingdings" pitchFamily="2" charset="2"/>
              <a:buChar char="§"/>
            </a:pPr>
            <a:r>
              <a:rPr lang="en-US" sz="2400" b="1" dirty="0" smtClean="0">
                <a:solidFill>
                  <a:schemeClr val="tx1"/>
                </a:solidFill>
              </a:rPr>
              <a:t>12 monthly updates</a:t>
            </a:r>
            <a:br>
              <a:rPr lang="en-US" sz="2400" b="1" dirty="0" smtClean="0">
                <a:solidFill>
                  <a:schemeClr val="tx1"/>
                </a:solidFill>
              </a:rPr>
            </a:br>
            <a:r>
              <a:rPr lang="en-US" sz="2400" dirty="0" smtClean="0">
                <a:solidFill>
                  <a:schemeClr val="tx1"/>
                </a:solidFill>
              </a:rPr>
              <a:t>(500+ enhancements)</a:t>
            </a:r>
          </a:p>
          <a:p>
            <a:pPr lvl="1">
              <a:buFont typeface="Wingdings" pitchFamily="2" charset="2"/>
              <a:buChar char="§"/>
            </a:pPr>
            <a:r>
              <a:rPr lang="en-US" sz="2400" b="1" dirty="0" smtClean="0">
                <a:solidFill>
                  <a:schemeClr val="tx1"/>
                </a:solidFill>
              </a:rPr>
              <a:t>40% of institutions switching from non-ExL ILS</a:t>
            </a:r>
          </a:p>
          <a:p>
            <a:pPr lvl="1">
              <a:buFont typeface="Wingdings" pitchFamily="2" charset="2"/>
              <a:buChar char="§"/>
            </a:pPr>
            <a:r>
              <a:rPr lang="en-US" sz="2400" b="1" dirty="0" smtClean="0">
                <a:solidFill>
                  <a:schemeClr val="tx1"/>
                </a:solidFill>
              </a:rPr>
              <a:t>BIBSYS (104 institutions) – all of Norway</a:t>
            </a:r>
          </a:p>
          <a:p>
            <a:pPr lvl="1">
              <a:buFont typeface="Wingdings" pitchFamily="2" charset="2"/>
              <a:buChar char="§"/>
            </a:pPr>
            <a:endParaRPr lang="en-US" sz="2400" b="1" dirty="0" smtClean="0">
              <a:solidFill>
                <a:schemeClr val="bg1"/>
              </a:solidFill>
            </a:endParaRPr>
          </a:p>
          <a:p>
            <a:pPr lvl="1">
              <a:buFont typeface="Wingdings" pitchFamily="2" charset="2"/>
              <a:buChar char="§"/>
            </a:pPr>
            <a:endParaRPr lang="en-US" sz="2400" b="1" dirty="0" smtClean="0">
              <a:solidFill>
                <a:schemeClr val="bg1"/>
              </a:solidFill>
            </a:endParaRPr>
          </a:p>
          <a:p>
            <a:pPr lvl="1">
              <a:buFont typeface="Wingdings" pitchFamily="2" charset="2"/>
              <a:buChar char="§"/>
            </a:pPr>
            <a:endParaRPr lang="he-IL" sz="2400" b="1" dirty="0">
              <a:solidFill>
                <a:schemeClr val="bg1"/>
              </a:solidFill>
            </a:endParaRPr>
          </a:p>
        </p:txBody>
      </p:sp>
      <p:sp>
        <p:nvSpPr>
          <p:cNvPr id="5" name="Footer Placeholder 1"/>
          <p:cNvSpPr txBox="1">
            <a:spLocks/>
          </p:cNvSpPr>
          <p:nvPr/>
        </p:nvSpPr>
        <p:spPr>
          <a:xfrm>
            <a:off x="77788" y="6634163"/>
            <a:ext cx="4225925" cy="234950"/>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050" dirty="0">
                <a:solidFill>
                  <a:srgbClr val="FFFFFF"/>
                </a:solidFill>
                <a:latin typeface="Verdana"/>
                <a:cs typeface="Arial" pitchFamily="34" charset="0"/>
                <a:sym typeface="Symbol" pitchFamily="18" charset="2"/>
              </a:rPr>
              <a:t> Ex Libris Ltd., </a:t>
            </a:r>
            <a:r>
              <a:rPr lang="en-US" sz="1050" dirty="0" smtClean="0">
                <a:solidFill>
                  <a:srgbClr val="FFFFFF"/>
                </a:solidFill>
                <a:latin typeface="Verdana"/>
                <a:cs typeface="Arial" pitchFamily="34" charset="0"/>
                <a:sym typeface="Symbol" pitchFamily="18" charset="2"/>
              </a:rPr>
              <a:t>2014  </a:t>
            </a:r>
            <a:r>
              <a:rPr lang="en-US" sz="1050" dirty="0">
                <a:solidFill>
                  <a:srgbClr val="FFFFFF"/>
                </a:solidFill>
                <a:latin typeface="Verdana"/>
                <a:cs typeface="Arial" pitchFamily="34" charset="0"/>
                <a:sym typeface="Symbol" pitchFamily="18" charset="2"/>
              </a:rPr>
              <a:t>- Internal and Confidential</a:t>
            </a:r>
          </a:p>
        </p:txBody>
      </p:sp>
    </p:spTree>
    <p:extLst>
      <p:ext uri="{BB962C8B-B14F-4D97-AF65-F5344CB8AC3E}">
        <p14:creationId xmlns:p14="http://schemas.microsoft.com/office/powerpoint/2010/main" val="2394251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ctrTitle"/>
          </p:nvPr>
        </p:nvSpPr>
        <p:spPr/>
        <p:txBody>
          <a:bodyPr/>
          <a:lstStyle/>
          <a:p>
            <a:r>
              <a:rPr lang="en-US" dirty="0" smtClean="0"/>
              <a:t>Thank You</a:t>
            </a:r>
            <a:endParaRPr lang="he-IL" sz="900" dirty="0"/>
          </a:p>
        </p:txBody>
      </p:sp>
      <p:sp>
        <p:nvSpPr>
          <p:cNvPr id="5" name="כותרת משנה 4"/>
          <p:cNvSpPr>
            <a:spLocks noGrp="1"/>
          </p:cNvSpPr>
          <p:nvPr>
            <p:ph type="subTitle" idx="1"/>
          </p:nvPr>
        </p:nvSpPr>
        <p:spPr/>
        <p:txBody>
          <a:bodyPr/>
          <a:lstStyle/>
          <a:p>
            <a:pPr marL="0" indent="0"/>
            <a:endParaRPr lang="he-IL" sz="1400" dirty="0"/>
          </a:p>
        </p:txBody>
      </p:sp>
      <p:pic>
        <p:nvPicPr>
          <p:cNvPr id="9" name="תמונה 8" descr="026.jpg"/>
          <p:cNvPicPr>
            <a:picLocks noChangeAspect="1"/>
          </p:cNvPicPr>
          <p:nvPr/>
        </p:nvPicPr>
        <p:blipFill>
          <a:blip r:embed="rId2"/>
          <a:stretch>
            <a:fillRect/>
          </a:stretch>
        </p:blipFill>
        <p:spPr>
          <a:xfrm>
            <a:off x="0" y="2486215"/>
            <a:ext cx="9144000" cy="4134394"/>
          </a:xfrm>
          <a:prstGeom prst="rect">
            <a:avLst/>
          </a:prstGeom>
          <a:noFill/>
          <a:ln>
            <a:noFill/>
          </a:ln>
        </p:spPr>
      </p:pic>
      <p:sp>
        <p:nvSpPr>
          <p:cNvPr id="7" name="Rectangle 2"/>
          <p:cNvSpPr txBox="1">
            <a:spLocks noChangeArrowheads="1"/>
          </p:cNvSpPr>
          <p:nvPr/>
        </p:nvSpPr>
        <p:spPr bwMode="auto">
          <a:xfrm>
            <a:off x="124699" y="407988"/>
            <a:ext cx="8078372" cy="1938338"/>
          </a:xfrm>
          <a:prstGeom prst="rect">
            <a:avLst/>
          </a:prstGeom>
          <a:noFill/>
          <a:ln w="9525">
            <a:noFill/>
            <a:miter lim="800000"/>
            <a:headEnd/>
            <a:tailEnd/>
          </a:ln>
        </p:spPr>
        <p:txBody>
          <a:bodyPr lIns="91368" tIns="45683" rIns="91368" bIns="45683" anchor="ctr"/>
          <a:lstStyle/>
          <a:p>
            <a:pPr algn="ctr" eaLnBrk="0" hangingPunct="0"/>
            <a:r>
              <a:rPr lang="en-US" sz="4000" dirty="0" smtClean="0">
                <a:solidFill>
                  <a:srgbClr val="000000"/>
                </a:solidFill>
                <a:latin typeface="Verdana" pitchFamily="34" charset="0"/>
              </a:rPr>
              <a:t> Thank You</a:t>
            </a:r>
            <a:endParaRPr lang="en-US" sz="4000" dirty="0">
              <a:solidFill>
                <a:srgbClr val="000000"/>
              </a:solidFill>
              <a:latin typeface="Verdana" pitchFamily="34" charset="0"/>
            </a:endParaRPr>
          </a:p>
        </p:txBody>
      </p:sp>
    </p:spTree>
    <p:extLst>
      <p:ext uri="{BB962C8B-B14F-4D97-AF65-F5344CB8AC3E}">
        <p14:creationId xmlns:p14="http://schemas.microsoft.com/office/powerpoint/2010/main" val="251725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4930" r="4663"/>
          <a:stretch>
            <a:fillRect/>
          </a:stretch>
        </p:blipFill>
        <p:spPr bwMode="auto">
          <a:xfrm>
            <a:off x="0" y="788680"/>
            <a:ext cx="9144000" cy="583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p:txBody>
          <a:bodyPr/>
          <a:lstStyle/>
          <a:p>
            <a:r>
              <a:rPr lang="en-US" dirty="0" smtClean="0"/>
              <a:t>Where is Alma Today?</a:t>
            </a:r>
            <a:endParaRPr lang="en-US" dirty="0"/>
          </a:p>
        </p:txBody>
      </p:sp>
      <p:grpSp>
        <p:nvGrpSpPr>
          <p:cNvPr id="2" name="Group 1"/>
          <p:cNvGrpSpPr/>
          <p:nvPr/>
        </p:nvGrpSpPr>
        <p:grpSpPr>
          <a:xfrm>
            <a:off x="-310513" y="798295"/>
            <a:ext cx="9483485" cy="5834520"/>
            <a:chOff x="-310513" y="798295"/>
            <a:chExt cx="9483485" cy="5834520"/>
          </a:xfrm>
        </p:grpSpPr>
        <p:sp>
          <p:nvSpPr>
            <p:cNvPr id="12" name="מלבן 8"/>
            <p:cNvSpPr/>
            <p:nvPr/>
          </p:nvSpPr>
          <p:spPr bwMode="auto">
            <a:xfrm rot="16200000">
              <a:off x="1683713" y="-856445"/>
              <a:ext cx="5834520" cy="9143999"/>
            </a:xfrm>
            <a:prstGeom prst="rect">
              <a:avLst/>
            </a:prstGeom>
            <a:gradFill>
              <a:gsLst>
                <a:gs pos="0">
                  <a:schemeClr val="bg1"/>
                </a:gs>
                <a:gs pos="99000">
                  <a:schemeClr val="bg1">
                    <a:alpha val="33000"/>
                  </a:schemeClr>
                </a:gs>
                <a:gs pos="100000">
                  <a:schemeClr val="bg1">
                    <a:alpha val="0"/>
                  </a:schemeClr>
                </a:gs>
              </a:gsLst>
              <a:lin ang="5400000" scaled="0"/>
            </a:gradFill>
            <a:ln w="12700" cap="flat" cmpd="sng" algn="ctr">
              <a:noFill/>
              <a:prstDash val="solid"/>
              <a:round/>
              <a:headEnd type="none" w="med" len="med"/>
              <a:tailEnd type="triangle" w="med" len="med"/>
            </a:ln>
            <a:effec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4"/>
            <p:cNvSpPr/>
            <p:nvPr/>
          </p:nvSpPr>
          <p:spPr>
            <a:xfrm>
              <a:off x="2272326" y="828116"/>
              <a:ext cx="3323346" cy="1508105"/>
            </a:xfrm>
            <a:prstGeom prst="rect">
              <a:avLst/>
            </a:prstGeom>
            <a:noFill/>
          </p:spPr>
          <p:txBody>
            <a:bodyPr wrap="none" lIns="91440" tIns="45720" rIns="91440" bIns="45720">
              <a:spAutoFit/>
            </a:bodyPr>
            <a:lstStyle/>
            <a:p>
              <a:pPr algn="ctr" fontAlgn="base">
                <a:spcBef>
                  <a:spcPct val="0"/>
                </a:spcBef>
                <a:spcAft>
                  <a:spcPct val="0"/>
                </a:spcAft>
              </a:pPr>
              <a:r>
                <a:rPr lang="en-US" sz="60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132</a:t>
              </a:r>
            </a:p>
            <a:p>
              <a:pPr algn="ctr" fontAlgn="base">
                <a:spcBef>
                  <a:spcPct val="0"/>
                </a:spcBef>
                <a:spcAft>
                  <a:spcPct val="0"/>
                </a:spcAft>
              </a:pPr>
              <a:r>
                <a:rPr lang="en-US" sz="32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Live Institutions</a:t>
              </a:r>
              <a:endParaRPr lang="en-US" sz="32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endParaRPr>
            </a:p>
          </p:txBody>
        </p:sp>
        <p:sp>
          <p:nvSpPr>
            <p:cNvPr id="6" name="Rectangle 5"/>
            <p:cNvSpPr/>
            <p:nvPr/>
          </p:nvSpPr>
          <p:spPr>
            <a:xfrm>
              <a:off x="5465334" y="4252908"/>
              <a:ext cx="2986715" cy="1508105"/>
            </a:xfrm>
            <a:prstGeom prst="rect">
              <a:avLst/>
            </a:prstGeom>
            <a:noFill/>
          </p:spPr>
          <p:txBody>
            <a:bodyPr wrap="none" lIns="91440" tIns="45720" rIns="91440" bIns="45720">
              <a:spAutoFit/>
            </a:bodyPr>
            <a:lstStyle/>
            <a:p>
              <a:pPr algn="ctr" fontAlgn="base">
                <a:spcBef>
                  <a:spcPct val="0"/>
                </a:spcBef>
                <a:spcAft>
                  <a:spcPct val="0"/>
                </a:spcAft>
              </a:pPr>
              <a:r>
                <a:rPr lang="en-US" sz="60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10,000+</a:t>
              </a:r>
            </a:p>
            <a:p>
              <a:pPr algn="ctr" fontAlgn="base">
                <a:spcBef>
                  <a:spcPct val="0"/>
                </a:spcBef>
                <a:spcAft>
                  <a:spcPct val="0"/>
                </a:spcAft>
              </a:pPr>
              <a:r>
                <a:rPr lang="en-US" sz="32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Staff users</a:t>
              </a:r>
              <a:endParaRPr lang="en-US" sz="32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endParaRPr>
            </a:p>
          </p:txBody>
        </p:sp>
        <p:sp>
          <p:nvSpPr>
            <p:cNvPr id="8" name="Rectangle 7"/>
            <p:cNvSpPr/>
            <p:nvPr/>
          </p:nvSpPr>
          <p:spPr>
            <a:xfrm>
              <a:off x="1119291" y="4970783"/>
              <a:ext cx="3825086" cy="1323439"/>
            </a:xfrm>
            <a:prstGeom prst="rect">
              <a:avLst/>
            </a:prstGeom>
            <a:noFill/>
          </p:spPr>
          <p:txBody>
            <a:bodyPr wrap="none" lIns="91440" tIns="45720" rIns="91440" bIns="45720">
              <a:spAutoFit/>
            </a:bodyPr>
            <a:lstStyle/>
            <a:p>
              <a:pPr algn="ctr" fontAlgn="base">
                <a:spcBef>
                  <a:spcPct val="0"/>
                </a:spcBef>
                <a:spcAft>
                  <a:spcPct val="0"/>
                </a:spcAft>
              </a:pPr>
              <a:r>
                <a:rPr lang="en-US" sz="48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15,000,000+</a:t>
              </a:r>
            </a:p>
            <a:p>
              <a:pPr algn="ctr" fontAlgn="base">
                <a:spcBef>
                  <a:spcPct val="0"/>
                </a:spcBef>
                <a:spcAft>
                  <a:spcPct val="0"/>
                </a:spcAft>
              </a:pPr>
              <a:r>
                <a:rPr lang="en-US" sz="32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Loan transactions </a:t>
              </a:r>
              <a:endParaRPr lang="en-US" sz="32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endParaRPr>
            </a:p>
          </p:txBody>
        </p:sp>
        <p:sp>
          <p:nvSpPr>
            <p:cNvPr id="3" name="Rectangle 2"/>
            <p:cNvSpPr/>
            <p:nvPr/>
          </p:nvSpPr>
          <p:spPr>
            <a:xfrm>
              <a:off x="-310513" y="2398609"/>
              <a:ext cx="3200458" cy="1785104"/>
            </a:xfrm>
            <a:prstGeom prst="rect">
              <a:avLst/>
            </a:prstGeom>
          </p:spPr>
          <p:txBody>
            <a:bodyPr wrap="square">
              <a:spAutoFit/>
            </a:bodyPr>
            <a:lstStyle/>
            <a:p>
              <a:pPr algn="ctr"/>
              <a:r>
                <a:rPr lang="en-US" sz="54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370</a:t>
              </a:r>
            </a:p>
            <a:p>
              <a:pPr algn="ctr"/>
              <a:r>
                <a:rPr lang="en-US" sz="28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Signed Institutions</a:t>
              </a:r>
              <a:endParaRPr lang="en-US" sz="28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endParaRPr>
            </a:p>
          </p:txBody>
        </p:sp>
        <p:sp>
          <p:nvSpPr>
            <p:cNvPr id="9" name="Rectangle 8"/>
            <p:cNvSpPr/>
            <p:nvPr/>
          </p:nvSpPr>
          <p:spPr>
            <a:xfrm>
              <a:off x="5559099" y="2175001"/>
              <a:ext cx="2983252" cy="1661993"/>
            </a:xfrm>
            <a:prstGeom prst="rect">
              <a:avLst/>
            </a:prstGeom>
          </p:spPr>
          <p:txBody>
            <a:bodyPr wrap="square">
              <a:spAutoFit/>
            </a:bodyPr>
            <a:lstStyle/>
            <a:p>
              <a:pPr algn="ctr"/>
              <a:r>
                <a:rPr lang="en-US" sz="66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27</a:t>
              </a:r>
            </a:p>
            <a:p>
              <a:pPr algn="ctr"/>
              <a:r>
                <a:rPr lang="en-US" sz="3600" b="1" dirty="0" smtClean="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rPr>
                <a:t>Releases</a:t>
              </a:r>
              <a:endParaRPr lang="en-US" sz="3600" b="1" dirty="0">
                <a:ln w="19050">
                  <a:solidFill>
                    <a:schemeClr val="bg1">
                      <a:alpha val="40000"/>
                    </a:schemeClr>
                  </a:solidFill>
                  <a:prstDash val="solid"/>
                </a:ln>
                <a:solidFill>
                  <a:srgbClr val="D09E00"/>
                </a:solidFill>
                <a:effectLst>
                  <a:outerShdw blurRad="50800" dist="38100" dir="2700000" algn="tl" rotWithShape="0">
                    <a:prstClr val="black">
                      <a:alpha val="40000"/>
                    </a:prstClr>
                  </a:outerShdw>
                </a:effectLst>
                <a:latin typeface="Antigoni Med" pitchFamily="34" charset="0"/>
              </a:endParaRPr>
            </a:p>
          </p:txBody>
        </p:sp>
      </p:grpSp>
    </p:spTree>
    <p:extLst>
      <p:ext uri="{BB962C8B-B14F-4D97-AF65-F5344CB8AC3E}">
        <p14:creationId xmlns:p14="http://schemas.microsoft.com/office/powerpoint/2010/main" val="410001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4"/>
          <p:cNvGraphicFramePr>
            <a:graphicFrameLocks/>
          </p:cNvGraphicFramePr>
          <p:nvPr>
            <p:extLst>
              <p:ext uri="{D42A27DB-BD31-4B8C-83A1-F6EECF244321}">
                <p14:modId xmlns:p14="http://schemas.microsoft.com/office/powerpoint/2010/main" val="3174234762"/>
              </p:ext>
            </p:extLst>
          </p:nvPr>
        </p:nvGraphicFramePr>
        <p:xfrm>
          <a:off x="261708" y="1002890"/>
          <a:ext cx="8771486" cy="5122607"/>
        </p:xfrm>
        <a:graphic>
          <a:graphicData uri="http://schemas.openxmlformats.org/drawingml/2006/chart">
            <c:chart xmlns:c="http://schemas.openxmlformats.org/drawingml/2006/chart" xmlns:r="http://schemas.openxmlformats.org/officeDocument/2006/relationships" r:id="rId3"/>
          </a:graphicData>
        </a:graphic>
      </p:graphicFrame>
      <p:sp>
        <p:nvSpPr>
          <p:cNvPr id="12" name="כותרת 17"/>
          <p:cNvSpPr txBox="1">
            <a:spLocks noGrp="1"/>
          </p:cNvSpPr>
          <p:nvPr>
            <p:ph type="title" idx="4294967295"/>
          </p:nvPr>
        </p:nvSpPr>
        <p:spPr bwMode="auto">
          <a:xfrm>
            <a:off x="342900" y="0"/>
            <a:ext cx="7772400" cy="78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000" b="1">
                <a:solidFill>
                  <a:schemeClr val="tx2"/>
                </a:solidFill>
                <a:latin typeface="Verdana" pitchFamily="34" charset="0"/>
                <a:cs typeface="Arial" pitchFamily="34" charset="0"/>
              </a:defRPr>
            </a:lvl2pPr>
            <a:lvl3pPr algn="l" rtl="0" eaLnBrk="0" fontAlgn="base" hangingPunct="0">
              <a:spcBef>
                <a:spcPct val="0"/>
              </a:spcBef>
              <a:spcAft>
                <a:spcPct val="0"/>
              </a:spcAft>
              <a:defRPr sz="2000" b="1">
                <a:solidFill>
                  <a:schemeClr val="tx2"/>
                </a:solidFill>
                <a:latin typeface="Verdana" pitchFamily="34" charset="0"/>
                <a:cs typeface="Arial" pitchFamily="34" charset="0"/>
              </a:defRPr>
            </a:lvl3pPr>
            <a:lvl4pPr algn="l" rtl="0" eaLnBrk="0" fontAlgn="base" hangingPunct="0">
              <a:spcBef>
                <a:spcPct val="0"/>
              </a:spcBef>
              <a:spcAft>
                <a:spcPct val="0"/>
              </a:spcAft>
              <a:defRPr sz="2000" b="1">
                <a:solidFill>
                  <a:schemeClr val="tx2"/>
                </a:solidFill>
                <a:latin typeface="Verdana" pitchFamily="34" charset="0"/>
                <a:cs typeface="Arial" pitchFamily="34" charset="0"/>
              </a:defRPr>
            </a:lvl4pPr>
            <a:lvl5pPr algn="l" rtl="0" eaLnBrk="0" fontAlgn="base" hangingPunct="0">
              <a:spcBef>
                <a:spcPct val="0"/>
              </a:spcBef>
              <a:spcAft>
                <a:spcPct val="0"/>
              </a:spcAft>
              <a:defRPr sz="2000" b="1">
                <a:solidFill>
                  <a:schemeClr val="tx2"/>
                </a:solidFill>
                <a:latin typeface="Verdana" pitchFamily="34" charset="0"/>
                <a:cs typeface="Arial" pitchFamily="34" charset="0"/>
              </a:defRPr>
            </a:lvl5pPr>
            <a:lvl6pPr marL="457200" algn="l" rtl="0" fontAlgn="base">
              <a:spcBef>
                <a:spcPct val="0"/>
              </a:spcBef>
              <a:spcAft>
                <a:spcPct val="0"/>
              </a:spcAft>
              <a:defRPr sz="2400" b="1">
                <a:solidFill>
                  <a:schemeClr val="tx2"/>
                </a:solidFill>
                <a:latin typeface="Verdana" pitchFamily="34" charset="0"/>
                <a:cs typeface="Arial" pitchFamily="34" charset="0"/>
              </a:defRPr>
            </a:lvl6pPr>
            <a:lvl7pPr marL="914400" algn="l" rtl="0" fontAlgn="base">
              <a:spcBef>
                <a:spcPct val="0"/>
              </a:spcBef>
              <a:spcAft>
                <a:spcPct val="0"/>
              </a:spcAft>
              <a:defRPr sz="2400" b="1">
                <a:solidFill>
                  <a:schemeClr val="tx2"/>
                </a:solidFill>
                <a:latin typeface="Verdana" pitchFamily="34" charset="0"/>
                <a:cs typeface="Arial" pitchFamily="34" charset="0"/>
              </a:defRPr>
            </a:lvl7pPr>
            <a:lvl8pPr marL="1371600" algn="l" rtl="0" fontAlgn="base">
              <a:spcBef>
                <a:spcPct val="0"/>
              </a:spcBef>
              <a:spcAft>
                <a:spcPct val="0"/>
              </a:spcAft>
              <a:defRPr sz="2400" b="1">
                <a:solidFill>
                  <a:schemeClr val="tx2"/>
                </a:solidFill>
                <a:latin typeface="Verdana" pitchFamily="34" charset="0"/>
                <a:cs typeface="Arial" pitchFamily="34" charset="0"/>
              </a:defRPr>
            </a:lvl8pPr>
            <a:lvl9pPr marL="1828800" algn="l" rtl="0" fontAlgn="base">
              <a:spcBef>
                <a:spcPct val="0"/>
              </a:spcBef>
              <a:spcAft>
                <a:spcPct val="0"/>
              </a:spcAft>
              <a:defRPr sz="2400" b="1">
                <a:solidFill>
                  <a:schemeClr val="tx2"/>
                </a:solidFill>
                <a:latin typeface="Verdana" pitchFamily="34" charset="0"/>
                <a:cs typeface="Arial" pitchFamily="34" charset="0"/>
              </a:defRPr>
            </a:lvl9pPr>
          </a:lstStyle>
          <a:p>
            <a:r>
              <a:rPr lang="en-US" dirty="0" smtClean="0">
                <a:solidFill>
                  <a:schemeClr val="bg1"/>
                </a:solidFill>
              </a:rPr>
              <a:t>Expected Growth in Live Alma Institutions </a:t>
            </a:r>
            <a:endParaRPr lang="en-US" dirty="0">
              <a:solidFill>
                <a:schemeClr val="bg1"/>
              </a:solidFill>
            </a:endParaRPr>
          </a:p>
        </p:txBody>
      </p:sp>
    </p:spTree>
    <p:extLst>
      <p:ext uri="{BB962C8B-B14F-4D97-AF65-F5344CB8AC3E}">
        <p14:creationId xmlns:p14="http://schemas.microsoft.com/office/powerpoint/2010/main" val="144543722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31_urm">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2_urm">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rm">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3_urm">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4_urm">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2D008E"/>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74A1F8C727E0498C222298EDA9438E" ma:contentTypeVersion="3" ma:contentTypeDescription="Create a new document." ma:contentTypeScope="" ma:versionID="cc9ad181600847b493ce32dd0940e064">
  <xsd:schema xmlns:xsd="http://www.w3.org/2001/XMLSchema" xmlns:xs="http://www.w3.org/2001/XMLSchema" xmlns:p="http://schemas.microsoft.com/office/2006/metadata/properties" xmlns:ns2="174ee19b-a584-464a-9c82-f73402a36596" targetNamespace="http://schemas.microsoft.com/office/2006/metadata/properties" ma:root="true" ma:fieldsID="585ea452426ecb09a1dac5e93e836cfa" ns2:_="">
    <xsd:import namespace="174ee19b-a584-464a-9c82-f73402a36596"/>
    <xsd:element name="properties">
      <xsd:complexType>
        <xsd:sequence>
          <xsd:element name="documentManagement">
            <xsd:complexType>
              <xsd:all>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ee19b-a584-464a-9c82-f73402a36596" elementFormDefault="qualified">
    <xsd:import namespace="http://schemas.microsoft.com/office/2006/documentManagement/types"/>
    <xsd:import namespace="http://schemas.microsoft.com/office/infopath/2007/PartnerControls"/>
    <xsd:element name="Comments" ma:index="10" nillable="true" ma:displayName="Comments" ma:internalName="Comment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s xmlns="174ee19b-a584-464a-9c82-f73402a3659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14DB09-A7E1-49E3-B166-317DDBABC95D}"/>
</file>

<file path=customXml/itemProps2.xml><?xml version="1.0" encoding="utf-8"?>
<ds:datastoreItem xmlns:ds="http://schemas.openxmlformats.org/officeDocument/2006/customXml" ds:itemID="{ADADE0B4-7121-4941-AB47-720EDF94EF90}"/>
</file>

<file path=customXml/itemProps3.xml><?xml version="1.0" encoding="utf-8"?>
<ds:datastoreItem xmlns:ds="http://schemas.openxmlformats.org/officeDocument/2006/customXml" ds:itemID="{93429170-2DD0-469E-95FC-7EB87C3B54BC}"/>
</file>

<file path=docProps/app.xml><?xml version="1.0" encoding="utf-8"?>
<Properties xmlns="http://schemas.openxmlformats.org/officeDocument/2006/extended-properties" xmlns:vt="http://schemas.openxmlformats.org/officeDocument/2006/docPropsVTypes">
  <TotalTime>183446</TotalTime>
  <Words>7320</Words>
  <Application>Microsoft Office PowerPoint</Application>
  <PresentationFormat>On-screen Show (4:3)</PresentationFormat>
  <Paragraphs>862</Paragraphs>
  <Slides>70</Slides>
  <Notes>40</Notes>
  <HiddenSlides>0</HiddenSlides>
  <MMClips>0</MMClips>
  <ScaleCrop>false</ScaleCrop>
  <HeadingPairs>
    <vt:vector size="4" baseType="variant">
      <vt:variant>
        <vt:lpstr>Theme</vt:lpstr>
      </vt:variant>
      <vt:variant>
        <vt:i4>5</vt:i4>
      </vt:variant>
      <vt:variant>
        <vt:lpstr>Slide Titles</vt:lpstr>
      </vt:variant>
      <vt:variant>
        <vt:i4>70</vt:i4>
      </vt:variant>
    </vt:vector>
  </HeadingPairs>
  <TitlesOfParts>
    <vt:vector size="75" baseType="lpstr">
      <vt:lpstr>31_urm</vt:lpstr>
      <vt:lpstr>32_urm</vt:lpstr>
      <vt:lpstr>2_urm</vt:lpstr>
      <vt:lpstr>33_urm</vt:lpstr>
      <vt:lpstr>34_urm</vt:lpstr>
      <vt:lpstr>Ex Libris Overview</vt:lpstr>
      <vt:lpstr>Ex Libris in Figures </vt:lpstr>
      <vt:lpstr>Global Increase in Resources </vt:lpstr>
      <vt:lpstr>Working with the Entire Community</vt:lpstr>
      <vt:lpstr>Channels of collaboration with our customers </vt:lpstr>
      <vt:lpstr>PowerPoint Presentation</vt:lpstr>
      <vt:lpstr>Alma Main Milestones in Recent Year</vt:lpstr>
      <vt:lpstr>Where is Alma Today?</vt:lpstr>
      <vt:lpstr>Expected Growth in Live Alma Institutions </vt:lpstr>
      <vt:lpstr>Alma Transforms Libraries of all Sizes</vt:lpstr>
      <vt:lpstr>Alma Transforms Consortia of all Sizes</vt:lpstr>
      <vt:lpstr>PowerPoint Presentation</vt:lpstr>
      <vt:lpstr>Road to Next Generation Library Services</vt:lpstr>
      <vt:lpstr>The Strategy – Unified Resource Management</vt:lpstr>
      <vt:lpstr>The Strategy – Unified Resource Management</vt:lpstr>
      <vt:lpstr>The Current Resource Silos Challenges</vt:lpstr>
      <vt:lpstr>Efficiency: Unified Resource Management</vt:lpstr>
      <vt:lpstr>Consolidated Workflows - Examples</vt:lpstr>
      <vt:lpstr>The Strategy – Unified Resource Management</vt:lpstr>
      <vt:lpstr>PowerPoint Presentation</vt:lpstr>
      <vt:lpstr>The Strategy – Unified Resource Management</vt:lpstr>
      <vt:lpstr>The Alma Developers Platform</vt:lpstr>
      <vt:lpstr>Alma Developers</vt:lpstr>
      <vt:lpstr>New Ex Libris Developer Network</vt:lpstr>
      <vt:lpstr>API’s In Action by Our Customers</vt:lpstr>
      <vt:lpstr>PowerPoint Presentation</vt:lpstr>
      <vt:lpstr>Ex Libris Worldwide Data Centers</vt:lpstr>
      <vt:lpstr>Running on Industry leading Cloud Datacenter</vt:lpstr>
      <vt:lpstr>PowerPoint Presentation</vt:lpstr>
      <vt:lpstr>Unified Architecture</vt:lpstr>
      <vt:lpstr>Managing e-Resources Without Alma</vt:lpstr>
      <vt:lpstr>Managing e-Resources with Alma</vt:lpstr>
      <vt:lpstr>Single Search</vt:lpstr>
      <vt:lpstr>Cataloging</vt:lpstr>
      <vt:lpstr>Metadata Management</vt:lpstr>
      <vt:lpstr>Metadata Management</vt:lpstr>
      <vt:lpstr>PowerPoint Presentation</vt:lpstr>
      <vt:lpstr>Analytics</vt:lpstr>
      <vt:lpstr>Alma Analytics</vt:lpstr>
      <vt:lpstr>Alma Analytics</vt:lpstr>
      <vt:lpstr>Embedded Usage Analytics</vt:lpstr>
      <vt:lpstr>Analytics Vision</vt:lpstr>
      <vt:lpstr>Real Use Case</vt:lpstr>
      <vt:lpstr>Community Zone</vt:lpstr>
      <vt:lpstr>Community Zone</vt:lpstr>
      <vt:lpstr>Acquisitions</vt:lpstr>
      <vt:lpstr>Acquisitions</vt:lpstr>
      <vt:lpstr>Automated Acquisitions Process</vt:lpstr>
      <vt:lpstr>Patron Driven Acquisitions</vt:lpstr>
      <vt:lpstr>Advanced Acquisitions Models</vt:lpstr>
      <vt:lpstr>Real Use Case</vt:lpstr>
      <vt:lpstr>PowerPoint Presentation</vt:lpstr>
      <vt:lpstr>The Challenge</vt:lpstr>
      <vt:lpstr>Unprecedented Collaboration</vt:lpstr>
      <vt:lpstr>Types of Networks</vt:lpstr>
      <vt:lpstr>Infrastructure</vt:lpstr>
      <vt:lpstr>The Alma Developers Platform</vt:lpstr>
      <vt:lpstr>New Ex Libris Developer Network</vt:lpstr>
      <vt:lpstr>API Console – Easy to Learn &amp; Test APIs </vt:lpstr>
      <vt:lpstr>API Platform – Deploying a Secure                &amp; Scalable API Infrastructure</vt:lpstr>
      <vt:lpstr>Alma Developers</vt:lpstr>
      <vt:lpstr>API’s In Action by Our Customers</vt:lpstr>
      <vt:lpstr>PowerPoint Presentation</vt:lpstr>
      <vt:lpstr>Running on Industry leading Cloud Datacenter</vt:lpstr>
      <vt:lpstr>Ex Libris Worldwide Data Centers</vt:lpstr>
      <vt:lpstr>Goal - Relentless on Security</vt:lpstr>
      <vt:lpstr>Ex Libris Cloud</vt:lpstr>
      <vt:lpstr>System Management</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Dvir Hoffman</cp:lastModifiedBy>
  <cp:revision>5162</cp:revision>
  <cp:lastPrinted>2014-01-14T11:26:48Z</cp:lastPrinted>
  <dcterms:created xsi:type="dcterms:W3CDTF">2008-03-04T08:09:47Z</dcterms:created>
  <dcterms:modified xsi:type="dcterms:W3CDTF">2014-12-22T13:59:44Z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SubTitleWidth">
    <vt:r8>9.80000019073486</vt:r8>
  </property>
  <property fmtid="{D5CDD505-2E9C-101B-9397-08002B2CF9AE}" pid="3" name="AutoPageNumberingON">
    <vt:bool>true</vt:bool>
  </property>
  <property fmtid="{D5CDD505-2E9C-101B-9397-08002B2CF9AE}" pid="4" name="ShowDocPath">
    <vt:bool>false</vt:bool>
  </property>
  <property fmtid="{D5CDD505-2E9C-101B-9397-08002B2CF9AE}" pid="5" name="TabStyleTOC">
    <vt:bool>false</vt:bool>
  </property>
  <property fmtid="{D5CDD505-2E9C-101B-9397-08002B2CF9AE}" pid="6" name="ContentTypeId">
    <vt:lpwstr>0x010100EE74A1F8C727E0498C222298EDA9438E</vt:lpwstr>
  </property>
</Properties>
</file>